
<file path=[Content_Types].xml><?xml version="1.0" encoding="utf-8"?>
<Types xmlns="http://schemas.openxmlformats.org/package/2006/content-types">
  <Default Extension="vml" ContentType="application/vnd.openxmlformats-officedocument.vmlDrawing"/>
  <Default Extension="gif" ContentType="image/gif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0" r:id="rId3"/>
  </p:sldMasterIdLst>
  <p:notesMasterIdLst>
    <p:notesMasterId r:id="rId14"/>
  </p:notesMasterIdLst>
  <p:sldIdLst>
    <p:sldId id="297" r:id="rId4"/>
    <p:sldId id="348" r:id="rId5"/>
    <p:sldId id="387" r:id="rId6"/>
    <p:sldId id="419" r:id="rId7"/>
    <p:sldId id="414" r:id="rId8"/>
    <p:sldId id="415" r:id="rId9"/>
    <p:sldId id="307" r:id="rId10"/>
    <p:sldId id="279" r:id="rId11"/>
    <p:sldId id="416" r:id="rId12"/>
    <p:sldId id="418" r:id="rId13"/>
    <p:sldId id="310" r:id="rId15"/>
    <p:sldId id="312" r:id="rId16"/>
    <p:sldId id="409" r:id="rId17"/>
    <p:sldId id="343" r:id="rId18"/>
    <p:sldId id="346" r:id="rId19"/>
    <p:sldId id="345" r:id="rId20"/>
    <p:sldId id="315" r:id="rId21"/>
    <p:sldId id="319" r:id="rId22"/>
    <p:sldId id="326" r:id="rId23"/>
    <p:sldId id="320" r:id="rId24"/>
    <p:sldId id="321" r:id="rId25"/>
    <p:sldId id="322" r:id="rId26"/>
    <p:sldId id="417" r:id="rId27"/>
    <p:sldId id="347" r:id="rId28"/>
  </p:sldIdLst>
  <p:sldSz cx="9144000" cy="6858000" type="screen4x3"/>
  <p:notesSz cx="6858000" cy="9144000"/>
  <p:embeddedFontLst>
    <p:embeddedFont>
      <p:font typeface="Tahoma" panose="020B0604030504040204" pitchFamily="34" charset="0"/>
      <p:regular r:id="rId32"/>
      <p:bold r:id="rId33"/>
    </p:embeddedFont>
    <p:embeddedFont>
      <p:font typeface="华文行楷" panose="02010800040101010101" pitchFamily="2" charset="-122"/>
      <p:regular r:id="rId34"/>
    </p:embeddedFont>
    <p:embeddedFont>
      <p:font typeface="仿宋" panose="02010609060101010101" pitchFamily="49" charset="-122"/>
      <p:regular r:id="rId35"/>
    </p:embeddedFont>
    <p:embeddedFont>
      <p:font typeface="华文新魏" panose="02010800040101010101" pitchFamily="2" charset="-122"/>
      <p:regular r:id="rId36"/>
    </p:embeddedFont>
    <p:embeddedFont>
      <p:font typeface="隶书" panose="02010509060101010101" pitchFamily="49" charset="-122"/>
      <p:regular r:id="rId37"/>
    </p:embeddedFont>
    <p:embeddedFont>
      <p:font typeface="黑体" panose="02010609060101010101" pitchFamily="49" charset="-122"/>
      <p:regular r:id="rId38"/>
    </p:embeddedFont>
    <p:embeddedFont>
      <p:font typeface="Arial Black" panose="020B0A04020102020204" pitchFamily="34" charset="0"/>
      <p:bold r:id="rId39"/>
    </p:embeddedFont>
    <p:embeddedFont>
      <p:font typeface="Comic Sans MS" panose="030F0702030302020204" pitchFamily="66" charset="0"/>
      <p:regular r:id="rId40"/>
      <p:bold r:id="rId41"/>
    </p:embeddedFont>
    <p:embeddedFont>
      <p:font typeface="幼圆" panose="02010509060101010101" pitchFamily="49" charset="-122"/>
      <p:regular r:id="rId4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9010B"/>
    <a:srgbClr val="FF00FF"/>
    <a:srgbClr val="CC00CC"/>
    <a:srgbClr val="02BFD8"/>
    <a:srgbClr val="84009A"/>
    <a:srgbClr val="0000FF"/>
    <a:srgbClr val="AB0109"/>
    <a:srgbClr val="910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824" y="-96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53D3ED-190E-4E62-B376-161AC13FC3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CD17C8-299A-47CB-BCE0-44880CBB2CB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356B5-9E8A-4DA3-B219-4D98EF2AF8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9340A-D4D2-4149-90F0-4B2D9FDE98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24F3F-7390-4406-A835-A5B20B4E05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441B-75DC-49DA-9D65-25DDAB62F496}" type="slidenum">
              <a:rPr lang="zh-CN" altLang="en-US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72788-FAB4-4FA4-84FD-798FD0FF18F9}" type="slidenum">
              <a:rPr lang="zh-CN" altLang="en-US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90DB4-02DF-4F0D-8A29-4BEF473C421D}" type="slidenum">
              <a:rPr lang="zh-CN" altLang="en-US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FE849-6FB8-419F-BD06-60EEBEC45DB9}" type="slidenum">
              <a:rPr lang="zh-CN" altLang="en-US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DEE63-76FC-45F4-BC08-01C3637FF16F}" type="slidenum">
              <a:rPr lang="zh-CN" altLang="en-US"/>
            </a:fld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F2867-4931-4816-882E-7573F7C2BB4A}" type="slidenum">
              <a:rPr lang="zh-CN" altLang="en-US"/>
            </a:fld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EBF0-A1AF-48F7-9D9A-57D1F6E8B4CA}" type="slidenum">
              <a:rPr lang="zh-CN" altLang="en-US"/>
            </a:fld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A0E35-69D8-44E1-8398-9C0EA7F70811}" type="slidenum">
              <a:rPr lang="zh-CN" altLang="en-US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D5A98-2AA3-4DAA-BF97-6F658A30B7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D34E-FF06-435A-B67A-B1FD1FE8FC6B}" type="slidenum">
              <a:rPr lang="zh-CN" altLang="en-US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E7677-BFD9-4E1A-B743-C37B9AA65675}" type="slidenum">
              <a:rPr lang="zh-CN" altLang="en-US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F096A-C66D-428D-95E0-CB46217F810A}" type="slidenum">
              <a:rPr lang="zh-CN" altLang="en-US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33CD6-5884-4F8E-849C-78E59DC11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90810-02CB-45D4-9255-748B07AF98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7EB97-133D-4FE6-98B2-03E553D354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A0F44-981D-42D8-ADDD-8B8A0A2A32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E76AC-9C82-4719-8F07-B54682AAA8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A62F5-A57A-4E8A-AACE-5BC607D138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97B1A-4903-43A3-8C56-25B5949A0B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ctr">
              <a:buFont typeface="Arial" panose="020B0604020202020204" pitchFamily="34" charset="0"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6CC690E-9C68-47D5-AE87-EF3801E0F175}" type="slidenum">
              <a:rPr lang="zh-CN" altLang="en-US"/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4"/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1588 w 1588"/>
              <a:gd name="T3" fmla="*/ 1912 h 1912"/>
            </a:gdLst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0" y="6"/>
              </a:cxn>
              <a:cxn ang="0">
                <a:pos x="0" y="60"/>
              </a:cxn>
              <a:cxn ang="0">
                <a:pos x="0" y="1912"/>
              </a:cxn>
              <a:cxn ang="0">
                <a:pos x="0" y="1912"/>
              </a:cxn>
              <a:cxn ang="0">
                <a:pos x="0" y="0"/>
              </a:cxn>
              <a:cxn ang="0">
                <a:pos x="0" y="0"/>
              </a:cxn>
            </a:cxnLst>
            <a:rect l="T0" t="T1" r="T2" b="T3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ctr">
              <a:buFont typeface="Arial" panose="020B0604020202020204" pitchFamily="34" charset="0"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18E49B0-A822-4380-BD23-B40BF29576D8}" type="slidenum">
              <a:rPr lang="zh-CN" altLang="en-US"/>
            </a:fld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wmf"/><Relationship Id="rId1" Type="http://schemas.openxmlformats.org/officeDocument/2006/relationships/control" Target="../activeX/activeX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http://image.baidu.com/i?ct=503316480&amp;z=&amp;tn=baiduimagedetail&amp;word=%BA%EC%CD%E2%CF%DF&amp;in=7434&amp;cl=&amp;lm=-1&amp;pn=47&amp;rn=1&amp;di=32209481580&amp;ln=2000&amp;fr=&amp;fmq=&amp;ic=&amp;s=&amp;se=&amp;sme=0&amp;tab=&amp;width=&amp;height=&amp;face=&amp;is=&amp;istype=" TargetMode="Externa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C:\Users\Administrator\Desktop\&#20809;&#30340;&#33394;&#25955;\&#33769;&#33832;&#34542;%20&#22823;&#26575;&#22320;_&#26631;&#28165;.wmv" TargetMode="External"/><Relationship Id="rId1" Type="http://schemas.openxmlformats.org/officeDocument/2006/relationships/video" Target="file:///C:\Users\Administrator\Desktop\&#20809;&#30340;&#33394;&#25955;\&#33769;&#33832;&#34542;%20&#22823;&#26575;&#22320;_&#26631;&#28165;.wmv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hyperlink" Target="http://image.baidu.com/i?ct=503316480&amp;z=0&amp;tn=baiduimagedetail&amp;word=%BC%D2%D3%C3%D7%CF%CD%E2%CF%DF%C9%B1%BE%FA%B5%C6&amp;in=5403&amp;cl=2&amp;cm=1&amp;sc=0&amp;lm=-1&amp;pn=540&amp;rn=1&amp;di=2255918952&amp;ln=2000&amp;fr=ala0" TargetMode="External"/><Relationship Id="rId2" Type="http://schemas.openxmlformats.org/officeDocument/2006/relationships/image" Target="../media/image33.jpeg"/><Relationship Id="rId1" Type="http://schemas.openxmlformats.org/officeDocument/2006/relationships/hyperlink" Target="http://image.baidu.com/i?ct=503316480&amp;z=0&amp;tn=baiduimagedetail&amp;word=%BC%D2%D3%C3%D7%CF%CD%E2%CF%DF%C9%B1%BE%FA%B5%C6&amp;in=2331&amp;cl=2&amp;cm=1&amp;sc=0&amp;lm=-1&amp;pn=627&amp;rn=1&amp;di=2811464416&amp;ln=2000&amp;fr=ala0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control" Target="../activeX/activeX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control" Target="../activeX/activeX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control" Target="../activeX/activeX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7" descr="http://imgsrc.baidu.com/forum/pic/item/65599318806d75cc4aedbcb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53975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灯片编号占位符 4"/>
          <p:cNvSpPr txBox="1">
            <a:spLocks noGrp="1" noChangeArrowheads="1"/>
          </p:cNvSpPr>
          <p:nvPr/>
        </p:nvSpPr>
        <p:spPr bwMode="auto">
          <a:xfrm>
            <a:off x="6875463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fld id="{961C1F0E-E0DA-4DE5-B177-71446D272E1F}" type="slidenum">
              <a:rPr lang="zh-CN" altLang="en-US"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sz="1400" smtClean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7172" name="Picture 21" descr="C:\Users\Administrator\AppData\Roaming\Tencent\Users\412845594\QQ\WinTemp\RichOle\%BJAG`]0J4F@L3P9I~X8Z)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363" y="0"/>
            <a:ext cx="925036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765175"/>
            <a:ext cx="8229600" cy="28956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660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光的色散</a:t>
            </a:r>
            <a:endParaRPr lang="zh-CN" altLang="en-US" sz="660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820150" y="0"/>
            <a:ext cx="323850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04825" y="404813"/>
            <a:ext cx="269875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色光的混合</a:t>
            </a:r>
            <a:endParaRPr lang="zh-CN" altLang="en-US" sz="3200" b="1" dirty="0">
              <a:solidFill>
                <a:schemeClr val="bg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8" name="ShockwaveFlash2" r:id="rId1" imgW="6191250" imgH="5472112"/>
        </mc:Choice>
        <mc:Fallback>
          <p:control name="ShockwaveFlash2" r:id="rId1" imgW="6191250" imgH="5472112">
            <p:pic>
              <p:nvPicPr>
                <p:cNvPr id="0" name="ShockwaveFlash2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76375" y="1125538"/>
                  <a:ext cx="6191250" cy="5472113"/>
                </a:xfrm>
                <a:prstGeom prst="rect">
                  <a:avLst/>
                </a:prstGeom>
                <a:effectLst>
                  <a:outerShdw dist="35921" dir="2699999" algn="ctr" rotWithShape="0">
                    <a:srgbClr val="010199"/>
                  </a:outerShdw>
                </a:effec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 txBox="1">
            <a:spLocks noChangeArrowheads="1"/>
          </p:cNvSpPr>
          <p:nvPr/>
        </p:nvSpPr>
        <p:spPr bwMode="auto">
          <a:xfrm>
            <a:off x="539750" y="5300663"/>
            <a:ext cx="7993063" cy="985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</a:rPr>
              <a:t>　　电视画面的颜色是由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</a:rPr>
              <a:t>红、绿、蓝</a:t>
            </a:r>
            <a:r>
              <a:rPr lang="zh-CN" altLang="en-US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</a:rPr>
              <a:t>三种色条合成的。</a:t>
            </a:r>
            <a:endParaRPr lang="zh-CN" altLang="en-US" dirty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</a:endParaRPr>
          </a:p>
        </p:txBody>
      </p:sp>
      <p:grpSp>
        <p:nvGrpSpPr>
          <p:cNvPr id="13315" name="Group 4"/>
          <p:cNvGrpSpPr>
            <a:grpSpLocks noChangeAspect="1"/>
          </p:cNvGrpSpPr>
          <p:nvPr/>
        </p:nvGrpSpPr>
        <p:grpSpPr bwMode="auto">
          <a:xfrm>
            <a:off x="971550" y="1628775"/>
            <a:ext cx="5094288" cy="3476625"/>
            <a:chOff x="0" y="0"/>
            <a:chExt cx="2592" cy="1757"/>
          </a:xfrm>
        </p:grpSpPr>
        <p:pic>
          <p:nvPicPr>
            <p:cNvPr id="13322" name="Picture 4" descr="电视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592" cy="1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Picture 5" descr="花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" y="201"/>
              <a:ext cx="1806" cy="1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6011863" y="3860800"/>
            <a:ext cx="2590800" cy="43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algn="ctr"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None/>
              <a:defRPr/>
            </a:pPr>
            <a:r>
              <a:rPr lang="zh-CN" altLang="en-US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</a:rPr>
              <a:t>用放大镜观察</a:t>
            </a:r>
            <a:endParaRPr lang="zh-CN" altLang="en-US" dirty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6172200" y="1600200"/>
            <a:ext cx="1905000" cy="1905000"/>
            <a:chOff x="0" y="0"/>
            <a:chExt cx="1200" cy="1200"/>
          </a:xfrm>
        </p:grpSpPr>
        <p:pic>
          <p:nvPicPr>
            <p:cNvPr id="13320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0" cy="12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8202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200" cy="1200"/>
            </a:xfrm>
            <a:prstGeom prst="wedgeEllipseCallout">
              <a:avLst>
                <a:gd name="adj1" fmla="val -153083"/>
                <a:gd name="adj2" fmla="val 71500"/>
              </a:avLst>
            </a:prstGeom>
            <a:noFill/>
            <a:ln w="9525">
              <a:solidFill>
                <a:srgbClr val="FF00FF"/>
              </a:solidFill>
              <a:miter lim="800000"/>
            </a:ln>
          </p:spPr>
          <p:txBody>
            <a:bodyPr/>
            <a:lstStyle/>
            <a:p>
              <a:pPr marL="457200" indent="-457200" algn="ctr">
                <a:lnSpc>
                  <a:spcPct val="80000"/>
                </a:lnSpc>
                <a:spcBef>
                  <a:spcPct val="20000"/>
                </a:spcBef>
                <a:buClr>
                  <a:srgbClr val="FF00FF"/>
                </a:buClr>
                <a:buFont typeface="Wingdings" panose="05000000000000000000" pitchFamily="2" charset="2"/>
                <a:buChar char="Ø"/>
                <a:defRPr/>
              </a:pPr>
              <a:endPara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charset="-122"/>
              </a:endParaRPr>
            </a:p>
          </p:txBody>
        </p:sp>
      </p:grpSp>
      <p:sp>
        <p:nvSpPr>
          <p:cNvPr id="8203" name="Rectangle 10"/>
          <p:cNvSpPr>
            <a:spLocks noChangeArrowheads="1"/>
          </p:cNvSpPr>
          <p:nvPr/>
        </p:nvSpPr>
        <p:spPr bwMode="auto">
          <a:xfrm>
            <a:off x="287338" y="428625"/>
            <a:ext cx="90043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defRPr/>
            </a:pPr>
            <a:r>
              <a:rPr lang="zh-CN" altLang="en-US" sz="3600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彩色电视机里的各种颜色是怎样产生的？</a:t>
            </a:r>
            <a:endParaRPr lang="zh-CN" altLang="en-US" sz="3600" dirty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331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611188" y="1484313"/>
            <a:ext cx="4645025" cy="56943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1800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年英国物理学家赫谢尔在研究各种色光的热量时，把温度计移到光谱的红光区域外侧，结果温度上升得很快，说明那里有看不见的射线射到温度计上，于是发现了红外线。我们把红光之外的辐射叫做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红外线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defRPr/>
            </a:pP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4339" name="Picture 3" descr="红光外侧的发现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84775" y="1700213"/>
            <a:ext cx="363537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4103687" cy="830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红外线的发现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250825" y="333375"/>
            <a:ext cx="44656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红外线的主要特性：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179388" y="1557338"/>
            <a:ext cx="8229600" cy="554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红外线的主要特性是热作用强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可用来进行遥控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Picture 11" descr="8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01013" y="0"/>
            <a:ext cx="10429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50825" y="3644900"/>
            <a:ext cx="44656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红外线的主要应用：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 txBox="1">
            <a:spLocks noChangeArrowheads="1"/>
          </p:cNvSpPr>
          <p:nvPr/>
        </p:nvSpPr>
        <p:spPr bwMode="auto">
          <a:xfrm>
            <a:off x="539750" y="404813"/>
            <a:ext cx="4284663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defRPr/>
            </a:pPr>
            <a:r>
              <a:rPr lang="zh-CN" altLang="en-US" sz="320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红外线的</a:t>
            </a:r>
            <a:r>
              <a:rPr lang="zh-CN" altLang="en-US" sz="320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应用：</a:t>
            </a:r>
            <a:endParaRPr lang="zh-CN" altLang="en-US" sz="320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76263" y="1196975"/>
            <a:ext cx="38893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红外线加热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388" name="Group 16"/>
          <p:cNvGrpSpPr/>
          <p:nvPr/>
        </p:nvGrpSpPr>
        <p:grpSpPr bwMode="auto">
          <a:xfrm>
            <a:off x="4751388" y="296863"/>
            <a:ext cx="4105275" cy="3240087"/>
            <a:chOff x="3457" y="210"/>
            <a:chExt cx="2087" cy="2523"/>
          </a:xfrm>
        </p:grpSpPr>
        <p:pic>
          <p:nvPicPr>
            <p:cNvPr id="16395" name="Picture 11" descr="远红外取暖器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457" y="210"/>
              <a:ext cx="2087" cy="2523"/>
            </a:xfrm>
            <a:prstGeom prst="rect">
              <a:avLst/>
            </a:prstGeom>
            <a:noFill/>
            <a:ln w="28575">
              <a:solidFill>
                <a:srgbClr val="3D8F95"/>
              </a:solidFill>
              <a:miter lim="800000"/>
              <a:headEnd/>
              <a:tailEnd/>
            </a:ln>
          </p:spPr>
        </p:pic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5005" y="686"/>
              <a:ext cx="528" cy="1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>
                  <a:solidFill>
                    <a:srgbClr val="0066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远红外取暖器</a:t>
              </a:r>
              <a:endParaRPr lang="zh-CN" altLang="en-US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389" name="Group 18"/>
          <p:cNvGrpSpPr/>
          <p:nvPr/>
        </p:nvGrpSpPr>
        <p:grpSpPr bwMode="auto">
          <a:xfrm>
            <a:off x="4679950" y="3536950"/>
            <a:ext cx="4284663" cy="3321050"/>
            <a:chOff x="1837" y="1457"/>
            <a:chExt cx="2872" cy="2205"/>
          </a:xfrm>
        </p:grpSpPr>
        <p:pic>
          <p:nvPicPr>
            <p:cNvPr id="16393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7" y="1457"/>
              <a:ext cx="2872" cy="2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3017" y="3249"/>
              <a:ext cx="1223" cy="34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浴室暖灯</a:t>
              </a:r>
              <a:endParaRPr lang="en-US" altLang="zh-CN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6390" name="Picture 10" descr="电烤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349500"/>
            <a:ext cx="4427538" cy="43624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833563" y="6032500"/>
            <a:ext cx="18700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电烤箱</a:t>
            </a: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4577" descr="zdm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0363" y="1000125"/>
            <a:ext cx="2997200" cy="19494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152400" y="195263"/>
            <a:ext cx="3841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smtClean="0">
                <a:solidFill>
                  <a:srgbClr val="0000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华文行楷" panose="02010800040101010101" pitchFamily="2" charset="-122"/>
              </a:rPr>
              <a:t>红外线自动感应门</a:t>
            </a:r>
            <a:endParaRPr lang="zh-CN" altLang="en-US" sz="3600" smtClean="0">
              <a:solidFill>
                <a:srgbClr val="00004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7412" name="图片 24579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191000"/>
            <a:ext cx="2133600" cy="23891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0" y="3505200"/>
            <a:ext cx="41449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smtClean="0">
                <a:solidFill>
                  <a:srgbClr val="0000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华文行楷" panose="02010800040101010101" pitchFamily="2" charset="-122"/>
              </a:rPr>
              <a:t>红外线诊断病情</a:t>
            </a:r>
            <a:endParaRPr lang="zh-CN" altLang="en-US" b="1" smtClean="0">
              <a:solidFill>
                <a:srgbClr val="00004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4584" name="文本框 24583"/>
          <p:cNvSpPr txBox="1">
            <a:spLocks noChangeArrowheads="1"/>
          </p:cNvSpPr>
          <p:nvPr/>
        </p:nvSpPr>
        <p:spPr bwMode="auto">
          <a:xfrm>
            <a:off x="4786313" y="2286000"/>
            <a:ext cx="22367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smtClean="0">
                <a:solidFill>
                  <a:srgbClr val="0000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华文行楷" panose="02010800040101010101" pitchFamily="2" charset="-122"/>
              </a:rPr>
              <a:t>红外遥控</a:t>
            </a:r>
            <a:endParaRPr lang="zh-CN" altLang="en-US" sz="4000" b="1" smtClean="0">
              <a:solidFill>
                <a:srgbClr val="00004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7415" name="图片 24584" descr="u=1474444110,785933173&amp;fm=0&amp;gp=0"/>
          <p:cNvPicPr>
            <a:picLocks noChangeAspect="1" noChangeArrowheads="1"/>
          </p:cNvPicPr>
          <p:nvPr/>
        </p:nvPicPr>
        <p:blipFill>
          <a:blip r:embed="rId3" cstate="print"/>
          <a:srcRect r="48045"/>
          <a:stretch>
            <a:fillRect/>
          </a:stretch>
        </p:blipFill>
        <p:spPr bwMode="auto">
          <a:xfrm>
            <a:off x="7000875" y="928688"/>
            <a:ext cx="145891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24585" descr="u=3034587831,1683947844&amp;fm=0&amp;gp=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4114800"/>
            <a:ext cx="24590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文本框 24586"/>
          <p:cNvSpPr txBox="1">
            <a:spLocks noChangeArrowheads="1"/>
          </p:cNvSpPr>
          <p:nvPr/>
        </p:nvSpPr>
        <p:spPr bwMode="auto">
          <a:xfrm>
            <a:off x="4572000" y="5715000"/>
            <a:ext cx="4267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红外线      测温枪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4648200"/>
            <a:ext cx="8458200" cy="22098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a typeface="黑体" panose="02010609060101010101" pitchFamily="49" charset="-122"/>
              </a:rPr>
              <a:t>衣服表面呈蓝色，表明温度偏低；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a typeface="黑体" panose="02010609060101010101" pitchFamily="49" charset="-122"/>
              </a:rPr>
              <a:t>女主持人的手部呈黑色，表明她手部的温度较低。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286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红外成像</a:t>
            </a:r>
            <a:b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利用红外线传感器，就可以设计出红外线摄像机或红外线照相机。</a:t>
            </a:r>
            <a:b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</a:br>
            <a:endParaRPr lang="zh-CN" altLang="en-US" sz="3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pic>
        <p:nvPicPr>
          <p:cNvPr id="18436" name="Picture 11" descr="Snap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24400" y="1600200"/>
            <a:ext cx="4114800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0" y="1752600"/>
            <a:ext cx="4724400" cy="304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应用这种红外摄像机对着主持人拍摄，你们能看到什么现象？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主持人的额头很红，表明温度高；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30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-图片-27红外夜视仪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0825" y="657225"/>
            <a:ext cx="2517775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FF3399"/>
                </a:solidFill>
                <a:ea typeface="黑体" panose="02010609060101010101" pitchFamily="49" charset="-122"/>
              </a:rPr>
              <a:t>红外线夜视仪</a:t>
            </a:r>
            <a:endParaRPr lang="zh-CN" altLang="en-US" b="1" smtClean="0">
              <a:solidFill>
                <a:srgbClr val="FF3399"/>
              </a:solidFill>
              <a:ea typeface="黑体" panose="02010609060101010101" pitchFamily="49" charset="-122"/>
            </a:endParaRP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2987675" y="1052513"/>
            <a:ext cx="5903913" cy="1570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夜晚，由于人体、岩石、坦克等温度不同，所辐射的红外线强度也不同，人们根据这个原理制成了红外线夜视仪，可以用在步枪的瞄准器上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5785" name="Picture 9" descr="红外线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2852738"/>
            <a:ext cx="4114800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7" name="Picture 2" descr="hwxt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2852738"/>
            <a:ext cx="4573588" cy="31686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5788" name="Text Box 3"/>
          <p:cNvSpPr txBox="1">
            <a:spLocks noChangeArrowheads="1"/>
          </p:cNvSpPr>
          <p:nvPr/>
        </p:nvSpPr>
        <p:spPr bwMode="auto">
          <a:xfrm>
            <a:off x="539750" y="6021388"/>
            <a:ext cx="79200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红外夜视仪在军事的有着重要的作用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lit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3238" y="2312988"/>
            <a:ext cx="23907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8424862" cy="1077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红光外侧存在红外线，那么紫光外侧是否也存在某种不可见的光呢？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3600450" y="1493838"/>
            <a:ext cx="5327650" cy="5018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德国物理学家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里特对红外线的发现极感兴趣，认为既然可见光谱红端之外有不可见的辐射，那么在可见光谱的紫端之外也一定可以发现不可见的辐射。</a:t>
            </a: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1801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年，他在光谱的紫光区域外侧放置了一张照相底片，结果底片感光了，于是紫外线被发现了。紫光之外的辐射叫做紫外线。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84213" y="692150"/>
            <a:ext cx="7646987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紫外线的主要特性：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化学作用强，容易使照相底片感光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生理作用强，能杀菌，强度高时能 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伤害身体。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有荧光效应，可以鉴别古字画和人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民币的真伪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幼圆" panose="02010509060101010101" pitchFamily="49" charset="-122"/>
              </a:rPr>
              <a:t>紫外线的主要应用：</a:t>
            </a:r>
            <a:endParaRPr lang="zh-CN" altLang="en-US" sz="3600" b="1" dirty="0" smtClean="0">
              <a:solidFill>
                <a:srgbClr val="2929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幼圆" panose="02010509060101010101" pitchFamily="49" charset="-122"/>
            </a:endParaRPr>
          </a:p>
        </p:txBody>
      </p:sp>
      <p:sp>
        <p:nvSpPr>
          <p:cNvPr id="144389" name="AutoShape 5"/>
          <p:cNvSpPr>
            <a:spLocks noChangeArrowheads="1"/>
          </p:cNvSpPr>
          <p:nvPr/>
        </p:nvSpPr>
        <p:spPr bwMode="auto">
          <a:xfrm>
            <a:off x="250825" y="1268413"/>
            <a:ext cx="433388" cy="411162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4390" name="AutoShape 6"/>
          <p:cNvSpPr>
            <a:spLocks noChangeArrowheads="1"/>
          </p:cNvSpPr>
          <p:nvPr/>
        </p:nvSpPr>
        <p:spPr bwMode="auto">
          <a:xfrm>
            <a:off x="250825" y="2924175"/>
            <a:ext cx="433388" cy="411163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4391" name="AutoShape 7"/>
          <p:cNvSpPr>
            <a:spLocks noChangeArrowheads="1"/>
          </p:cNvSpPr>
          <p:nvPr/>
        </p:nvSpPr>
        <p:spPr bwMode="auto">
          <a:xfrm>
            <a:off x="250825" y="1916113"/>
            <a:ext cx="433388" cy="411162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10" name="Picture 9" descr="00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01013" y="6019800"/>
            <a:ext cx="10429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0" descr="小白猫系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7175" y="0"/>
            <a:ext cx="12668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1" descr="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1989138"/>
            <a:ext cx="14033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菩萨蛮 大柏地_标清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" y="115888"/>
            <a:ext cx="8940800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1144588" y="4143375"/>
            <a:ext cx="7123112" cy="238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lang="zh-CN" altLang="en-US" sz="3600">
              <a:effectLst>
                <a:outerShdw blurRad="38100" dist="38100" dir="2700000" algn="tl">
                  <a:srgbClr val="000000"/>
                </a:outerShdw>
              </a:effectLst>
              <a:ea typeface="楷体_GB2312" charset="-122"/>
            </a:endParaRPr>
          </a:p>
        </p:txBody>
      </p:sp>
      <p:pic>
        <p:nvPicPr>
          <p:cNvPr id="2253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827088" y="1268413"/>
            <a:ext cx="41910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紫外线验钞机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pic>
        <p:nvPicPr>
          <p:cNvPr id="22533" name="Picture 22" descr="3-图片-34验钞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708275"/>
            <a:ext cx="45370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3" descr="验钞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850" y="2673350"/>
            <a:ext cx="3997325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9" name="Text Box 6"/>
          <p:cNvSpPr txBox="1">
            <a:spLocks noChangeArrowheads="1"/>
          </p:cNvSpPr>
          <p:nvPr/>
        </p:nvSpPr>
        <p:spPr bwMode="auto">
          <a:xfrm>
            <a:off x="431800" y="5768975"/>
            <a:ext cx="92170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紫外线使钞票上的荧光物质发光 ，用于检验钞票的真伪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 txBox="1">
            <a:spLocks noChangeArrowheads="1"/>
          </p:cNvSpPr>
          <p:nvPr/>
        </p:nvSpPr>
        <p:spPr bwMode="auto">
          <a:xfrm>
            <a:off x="468313" y="296863"/>
            <a:ext cx="56896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defRPr/>
            </a:pPr>
            <a:r>
              <a:rPr lang="zh-CN" altLang="en-US" sz="320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紫外线消毒灭菌</a:t>
            </a:r>
            <a:endParaRPr lang="zh-CN" altLang="en-US" sz="320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23555" name="Group 15"/>
          <p:cNvGrpSpPr/>
          <p:nvPr/>
        </p:nvGrpSpPr>
        <p:grpSpPr bwMode="auto">
          <a:xfrm>
            <a:off x="250825" y="765175"/>
            <a:ext cx="9072563" cy="5954713"/>
            <a:chOff x="158" y="436"/>
            <a:chExt cx="5715" cy="3751"/>
          </a:xfrm>
        </p:grpSpPr>
        <p:pic>
          <p:nvPicPr>
            <p:cNvPr id="23557" name="Picture 6" descr="u=1397443886,2036237323&amp;fm=0&amp;gp=-30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85" y="2183"/>
              <a:ext cx="1848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8" name="Picture 5" descr="u=2458110263,441668252&amp;fm=0&amp;gp=-44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89" y="436"/>
              <a:ext cx="2699" cy="1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6" name="Text Box 7"/>
            <p:cNvSpPr txBox="1">
              <a:spLocks noChangeArrowheads="1"/>
            </p:cNvSpPr>
            <p:nvPr/>
          </p:nvSpPr>
          <p:spPr bwMode="auto">
            <a:xfrm>
              <a:off x="2562" y="3702"/>
              <a:ext cx="3311" cy="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zh-CN" altLang="en-US" smtClean="0">
                  <a:solidFill>
                    <a:srgbClr val="00004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_GB2312" charset="-122"/>
                  <a:ea typeface="楷体_GB2312" charset="-122"/>
                </a:rPr>
                <a:t>紫外线杀菌过滤器 </a:t>
              </a:r>
              <a:endParaRPr lang="zh-CN" altLang="en-US" smtClean="0">
                <a:solidFill>
                  <a:srgbClr val="0000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charset="-122"/>
                <a:ea typeface="楷体_GB2312" charset="-122"/>
              </a:endParaRPr>
            </a:p>
          </p:txBody>
        </p:sp>
        <p:sp>
          <p:nvSpPr>
            <p:cNvPr id="27658" name="Rectangle 2"/>
            <p:cNvSpPr txBox="1">
              <a:spLocks noChangeArrowheads="1"/>
            </p:cNvSpPr>
            <p:nvPr/>
          </p:nvSpPr>
          <p:spPr bwMode="auto">
            <a:xfrm>
              <a:off x="3084" y="572"/>
              <a:ext cx="1701" cy="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</a:rPr>
                <a:t>紫外线灭菌灯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endParaRPr>
            </a:p>
          </p:txBody>
        </p:sp>
        <p:sp>
          <p:nvSpPr>
            <p:cNvPr id="27659" name="Rectangle 2"/>
            <p:cNvSpPr txBox="1">
              <a:spLocks noChangeArrowheads="1"/>
            </p:cNvSpPr>
            <p:nvPr/>
          </p:nvSpPr>
          <p:spPr bwMode="auto">
            <a:xfrm>
              <a:off x="158" y="3498"/>
              <a:ext cx="2631" cy="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</a:rPr>
                <a:t>紫外线消毒柜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endParaRPr>
            </a:p>
          </p:txBody>
        </p:sp>
        <p:pic>
          <p:nvPicPr>
            <p:cNvPr id="23562" name="Picture 13" descr="消毒柜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8" y="913"/>
              <a:ext cx="1914" cy="2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5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nap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288" y="1484313"/>
            <a:ext cx="4318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2438400" y="0"/>
            <a:ext cx="41910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紫外线的防护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395288" y="5300663"/>
            <a:ext cx="4191000" cy="3603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防紫外线伞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4648200" y="990600"/>
            <a:ext cx="4267200" cy="518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适当的紫外线照射对人体有益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有助于人体合成维生素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D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，过量的紫外线照射却有对人体有害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它能引起白内障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导致皮肤粗糙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甚至发生癌变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.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0338" y="-171450"/>
            <a:ext cx="2962275" cy="908050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>
                <a:solidFill>
                  <a:srgbClr val="002060"/>
                </a:solidFill>
                <a:latin typeface="+mj-ea"/>
              </a:rPr>
              <a:t>当堂检测</a:t>
            </a:r>
            <a:endParaRPr lang="zh-CN" altLang="en-US" b="1" dirty="0">
              <a:solidFill>
                <a:srgbClr val="002060"/>
              </a:solidFill>
              <a:latin typeface="+mj-ea"/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684213" y="765175"/>
            <a:ext cx="8229600" cy="52546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夏天，大雨过后，天空挂着一道彩虹，这种现象的形成是由于（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、平面镜成像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、光的直线传播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、光的色散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、人眼的幻觉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、光的三原色是指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   ) 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、红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、红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蓝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、红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紫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、红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、下列说法不正确的是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   )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、太阳光通过三棱镜，能分解成七种颜色的光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、七种颜色看得见的光依次是：红、橙、黄、绿、蓝、靛、紫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、白光是由各种色光混合而成的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、彩色电视机画面上的彩色是由七种色光混合而成的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、下列不是利用红外线的是（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、鉴别古画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、烘烤食物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、监视森林火灾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电视遥控器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、下列不属于紫外线特征的是（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、化学作用强，易使胶片感光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、生理作用强，能杀死微生物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、荧光效应强，进行防伪</a:t>
            </a: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、穿透能力强，制成探测器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、医院里杀菌用的紫外线灯看起来发出淡紫色的光，其原因是（　　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．其实那盏灯并不是紫外线灯，因为紫外线本身是看不见的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．灯管在发紫外线的同时，还发出少量的蓝光和紫光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．灯管发出紫外线与太阳发出的紫外线不同，前者是淡紫色的，后者是看不见的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zh-CN" sz="1600" b="1" smtClean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．上述说法都不对</a:t>
            </a:r>
            <a:endParaRPr lang="zh-CN" altLang="zh-CN" sz="1600" b="1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160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732588" y="549275"/>
            <a:ext cx="7921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C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55875" y="1196975"/>
            <a:ext cx="7921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B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08400" y="3860800"/>
            <a:ext cx="7921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88125" y="4724400"/>
            <a:ext cx="79216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B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492500" y="3213100"/>
            <a:ext cx="7921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A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7675" y="1844675"/>
            <a:ext cx="7921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zh-CN" altLang="en-US" sz="7200" b="1" dirty="0" smtClean="0">
                <a:solidFill>
                  <a:schemeClr val="bg1">
                    <a:lumMod val="50000"/>
                  </a:schemeClr>
                </a:solidFill>
              </a:rPr>
              <a:t>学习了本节课</a:t>
            </a:r>
            <a:endParaRPr lang="zh-CN" altLang="en-US" sz="7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088" y="1989138"/>
            <a:ext cx="8229600" cy="34671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zh-CN" altLang="en-US" sz="5400" b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你有什么收获？</a:t>
            </a:r>
            <a:endParaRPr lang="en-US" altLang="zh-CN" sz="5400" b="1" dirty="0" smtClean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algn="ctr">
              <a:buFontTx/>
              <a:buNone/>
              <a:defRPr/>
            </a:pPr>
            <a:r>
              <a:rPr lang="zh-CN" altLang="en-US" sz="5400" b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还有什么困惑？</a:t>
            </a:r>
            <a:endParaRPr lang="en-US" altLang="zh-CN" sz="5400" b="1" dirty="0" smtClean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algn="ctr">
              <a:buFontTx/>
              <a:buNone/>
              <a:defRPr/>
            </a:pPr>
            <a:r>
              <a:rPr lang="zh-CN" altLang="en-US" sz="5400" b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还想知道什么？</a:t>
            </a:r>
            <a:endParaRPr lang="zh-CN" altLang="en-US" sz="5400" b="1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03350" y="2276475"/>
            <a:ext cx="433388" cy="411163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403350" y="3213100"/>
            <a:ext cx="433388" cy="411163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403350" y="4149725"/>
            <a:ext cx="433388" cy="411163"/>
          </a:xfrm>
          <a:prstGeom prst="star5">
            <a:avLst/>
          </a:prstGeom>
          <a:solidFill>
            <a:srgbClr val="00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08175" y="838200"/>
            <a:ext cx="6503988" cy="5213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《菩 萨 蛮 · 大 柏 地》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毛 泽 东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赤 橙 黄 绿 青 蓝 紫，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谁 持 彩 练 当 空 舞？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雨 后 复 斜 阳，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关 山 阵 阵 苍。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当 年 鏖 战 急，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弹 洞 前 村 壁。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装 点 此 关 山， 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今 朝 更 好 看。</a:t>
            </a:r>
            <a:endParaRPr lang="zh-CN" altLang="en-US" sz="2800" b="1">
              <a:solidFill>
                <a:srgbClr val="0000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B01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B01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1011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1011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404813"/>
            <a:ext cx="34559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合作探究一：</a:t>
            </a:r>
            <a:endParaRPr lang="zh-CN" altLang="en-US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98425"/>
            <a:ext cx="3609975" cy="11414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色散</a:t>
            </a:r>
            <a:endParaRPr lang="zh-CN" altLang="en-US" sz="54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981075"/>
            <a:ext cx="8229600" cy="13239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太阳光是白光，它通过棱镜后被分解成各种颜色的光，这种现象叫光的色散。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1" imgW="7273925" imgH="4681537"/>
        </mc:Choice>
        <mc:Fallback>
          <p:control name="ShockwaveFlash1" r:id="rId1" imgW="7273925" imgH="4681537">
            <p:pic>
              <p:nvPicPr>
                <p:cNvPr id="0" name="ShockwaveFlash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27088" y="2060575"/>
                  <a:ext cx="7273925" cy="4681538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98425"/>
            <a:ext cx="3609975" cy="11414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色散</a:t>
            </a:r>
            <a:endParaRPr lang="zh-CN" altLang="en-US" sz="54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981075"/>
            <a:ext cx="8229600" cy="13239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白光是由各种色光混合而成的。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1" imgW="7273925" imgH="4681537"/>
        </mc:Choice>
        <mc:Fallback>
          <p:control name="ShockwaveFlash1" r:id="rId1" imgW="7273925" imgH="4681537">
            <p:pic>
              <p:nvPicPr>
                <p:cNvPr id="0" name="ShockwaveFlash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27088" y="2060575"/>
                  <a:ext cx="7273925" cy="4681538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 bwMode="auto">
          <a:xfrm>
            <a:off x="5364163" y="0"/>
            <a:ext cx="3059112" cy="2863850"/>
            <a:chOff x="1020" y="391"/>
            <a:chExt cx="3039" cy="2161"/>
          </a:xfrm>
        </p:grpSpPr>
        <p:pic>
          <p:nvPicPr>
            <p:cNvPr id="11272" name="Picture 3" descr="753013552"/>
            <p:cNvPicPr>
              <a:picLocks noChangeAspect="1" noChangeArrowheads="1"/>
            </p:cNvPicPr>
            <p:nvPr/>
          </p:nvPicPr>
          <p:blipFill>
            <a:blip r:embed="rId1" cstate="print"/>
            <a:srcRect l="10913" t="23235" r="2101" b="5598"/>
            <a:stretch>
              <a:fillRect/>
            </a:stretch>
          </p:blipFill>
          <p:spPr bwMode="auto">
            <a:xfrm>
              <a:off x="1020" y="391"/>
              <a:ext cx="3039" cy="1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2018" y="2160"/>
              <a:ext cx="1088" cy="3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spcBef>
                  <a:spcPct val="50000"/>
                </a:spcBef>
                <a:defRPr/>
              </a:pPr>
              <a:r>
                <a:rPr lang="zh-CN" altLang="en-US" sz="280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华文新魏" panose="02010800040101010101" pitchFamily="2" charset="-122"/>
                </a:rPr>
                <a:t>彩虹</a:t>
              </a:r>
              <a:endParaRPr lang="zh-CN" alt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endParaRPr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0" y="3068638"/>
            <a:ext cx="91440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答</a:t>
            </a:r>
            <a:r>
              <a:rPr lang="en-US" altLang="zh-CN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:  </a:t>
            </a:r>
            <a:r>
              <a:rPr lang="zh-CN" altLang="en-US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雨后的天空悬浮有大量的细小水珠，太阳光照射到这些小水珠上时，它被分解成绚丽的七色光。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小水珠相当于三棱镜</a:t>
            </a:r>
            <a:r>
              <a:rPr lang="zh-CN" altLang="en-US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lang="zh-CN" altLang="en-US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因此，有时我们能看见太阳光和小水珠建造起的</a:t>
            </a:r>
            <a:r>
              <a:rPr lang="en-US" altLang="zh-CN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彩虹。</a:t>
            </a:r>
            <a:endParaRPr lang="zh-CN" altLang="en-US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50825" y="2420938"/>
            <a:ext cx="576103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rgbClr val="0000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anose="02010800040101010101" pitchFamily="2" charset="-122"/>
              </a:rPr>
              <a:t>问：彩虹是怎样形成的呢？</a:t>
            </a:r>
            <a:endParaRPr lang="zh-CN" altLang="en-US" sz="3200" b="1" smtClean="0">
              <a:solidFill>
                <a:srgbClr val="00004D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行楷" panose="02010800040101010101" pitchFamily="2" charset="-122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5373688"/>
            <a:ext cx="88201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彩虹是太阳光传播中被空气中的水滴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色散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而产生的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0" name="Picture 8" descr="11"/>
          <p:cNvPicPr>
            <a:picLocks noChangeAspect="1" noChangeArrowheads="1"/>
          </p:cNvPicPr>
          <p:nvPr/>
        </p:nvPicPr>
        <p:blipFill>
          <a:blip r:embed="rId2" cstate="print"/>
          <a:srcRect r="27344"/>
          <a:stretch>
            <a:fillRect/>
          </a:stretch>
        </p:blipFill>
        <p:spPr bwMode="auto">
          <a:xfrm>
            <a:off x="0" y="0"/>
            <a:ext cx="5435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 descr="0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9788" y="0"/>
            <a:ext cx="684212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260350"/>
            <a:ext cx="3313112" cy="13843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色光的混合</a:t>
            </a:r>
            <a:endParaRPr lang="zh-CN" altLang="en-US" b="1" smtClean="0">
              <a:solidFill>
                <a:srgbClr val="CC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2205038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把</a:t>
            </a:r>
            <a:r>
              <a:rPr lang="zh-CN" altLang="en-US" b="1" dirty="0" smtClean="0">
                <a:solidFill>
                  <a:srgbClr val="FF0000"/>
                </a:solidFill>
              </a:rPr>
              <a:t>红、绿、蓝</a:t>
            </a:r>
            <a:r>
              <a:rPr lang="zh-CN" altLang="en-US" b="1" dirty="0" smtClean="0">
                <a:solidFill>
                  <a:schemeClr val="bg2"/>
                </a:solidFill>
              </a:rPr>
              <a:t>叫做色</a:t>
            </a:r>
            <a:r>
              <a:rPr lang="zh-CN" altLang="en-US" b="1" dirty="0" smtClean="0">
                <a:solidFill>
                  <a:schemeClr val="bg1"/>
                </a:solidFill>
              </a:rPr>
              <a:t>光的</a:t>
            </a:r>
            <a:r>
              <a:rPr lang="zh-CN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b="1" dirty="0" smtClean="0">
                <a:solidFill>
                  <a:schemeClr val="bg1"/>
                </a:solidFill>
              </a:rPr>
              <a:t>三原色</a:t>
            </a:r>
            <a:r>
              <a:rPr lang="zh-CN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”        </a:t>
            </a:r>
            <a:r>
              <a:rPr lang="zh-CN" altLang="en-US" b="1" dirty="0" smtClean="0">
                <a:solidFill>
                  <a:schemeClr val="bg1"/>
                </a:solidFill>
              </a:rPr>
              <a:t>红、绿、蓝光的适当混合能得到其他颜色的光。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defRPr/>
            </a:pPr>
            <a:fld id="{4437F09F-4B34-4894-A5FD-2374113A572C}" type="slidenum">
              <a:rPr lang="zh-CN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sz="14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ShockwaveFlash1" r:id="rId1" imgW="9142412" imgH="6453187"/>
        </mc:Choice>
        <mc:Fallback>
          <p:control name="ShockwaveFlash1" r:id="rId1" imgW="9142412" imgH="6453187">
            <p:pic>
              <p:nvPicPr>
                <p:cNvPr id="0" name="ShockwaveFlash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9142413" cy="6453188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cean">
  <a:themeElements>
    <a:clrScheme name="1_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1_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1815</Words>
  <Application>WPS 演示</Application>
  <PresentationFormat>全屏显示(4:3)</PresentationFormat>
  <Paragraphs>165</Paragraphs>
  <Slides>24</Slides>
  <Notes>1</Notes>
  <HiddenSlides>1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Tahoma</vt:lpstr>
      <vt:lpstr>Times New Roman</vt:lpstr>
      <vt:lpstr>华文行楷</vt:lpstr>
      <vt:lpstr>仿宋</vt:lpstr>
      <vt:lpstr>华文新魏</vt:lpstr>
      <vt:lpstr>隶书</vt:lpstr>
      <vt:lpstr>微软雅黑</vt:lpstr>
      <vt:lpstr>Arial Unicode MS</vt:lpstr>
      <vt:lpstr>楷体_GB2312</vt:lpstr>
      <vt:lpstr>黑体</vt:lpstr>
      <vt:lpstr>Arial Black</vt:lpstr>
      <vt:lpstr>Comic Sans MS</vt:lpstr>
      <vt:lpstr>幼圆</vt:lpstr>
      <vt:lpstr>新宋体</vt:lpstr>
      <vt:lpstr>Ocean</vt:lpstr>
      <vt:lpstr>1_Ocean</vt:lpstr>
      <vt:lpstr>光的色散</vt:lpstr>
      <vt:lpstr>PowerPoint 演示文稿</vt:lpstr>
      <vt:lpstr>PowerPoint 演示文稿</vt:lpstr>
      <vt:lpstr>PowerPoint 演示文稿</vt:lpstr>
      <vt:lpstr>  色散</vt:lpstr>
      <vt:lpstr>  色散</vt:lpstr>
      <vt:lpstr>PowerPoint 演示文稿</vt:lpstr>
      <vt:lpstr>色光的混合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红外线夜视仪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当堂检测</vt:lpstr>
      <vt:lpstr>学习了本节课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非你莫属</cp:lastModifiedBy>
  <cp:revision>151</cp:revision>
  <dcterms:created xsi:type="dcterms:W3CDTF">2013-12-27T01:44:00Z</dcterms:created>
  <dcterms:modified xsi:type="dcterms:W3CDTF">2018-11-12T07:47:39Z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