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63"/>
  </p:handoutMasterIdLst>
  <p:sldIdLst>
    <p:sldId id="3963" r:id="rId3"/>
    <p:sldId id="3964" r:id="rId5"/>
    <p:sldId id="3965" r:id="rId6"/>
    <p:sldId id="3966" r:id="rId7"/>
    <p:sldId id="3967" r:id="rId8"/>
    <p:sldId id="3968" r:id="rId9"/>
    <p:sldId id="3969" r:id="rId10"/>
    <p:sldId id="3970" r:id="rId11"/>
    <p:sldId id="3971" r:id="rId12"/>
    <p:sldId id="3972" r:id="rId13"/>
    <p:sldId id="3973" r:id="rId14"/>
    <p:sldId id="3974" r:id="rId15"/>
    <p:sldId id="3975" r:id="rId16"/>
    <p:sldId id="3976" r:id="rId17"/>
    <p:sldId id="3977" r:id="rId18"/>
    <p:sldId id="3978" r:id="rId19"/>
    <p:sldId id="3979" r:id="rId20"/>
    <p:sldId id="3980" r:id="rId21"/>
    <p:sldId id="3981" r:id="rId22"/>
    <p:sldId id="3982" r:id="rId23"/>
    <p:sldId id="3983" r:id="rId24"/>
    <p:sldId id="3984" r:id="rId25"/>
    <p:sldId id="3985" r:id="rId26"/>
    <p:sldId id="3986" r:id="rId27"/>
    <p:sldId id="3987" r:id="rId28"/>
    <p:sldId id="3988" r:id="rId29"/>
    <p:sldId id="3989" r:id="rId30"/>
    <p:sldId id="3990" r:id="rId31"/>
    <p:sldId id="3991" r:id="rId32"/>
    <p:sldId id="3992" r:id="rId33"/>
    <p:sldId id="3993" r:id="rId34"/>
    <p:sldId id="3994" r:id="rId35"/>
    <p:sldId id="3995" r:id="rId36"/>
    <p:sldId id="3996" r:id="rId37"/>
    <p:sldId id="3997" r:id="rId38"/>
    <p:sldId id="3998" r:id="rId39"/>
    <p:sldId id="3999" r:id="rId40"/>
    <p:sldId id="4000" r:id="rId41"/>
    <p:sldId id="4001" r:id="rId42"/>
    <p:sldId id="4002" r:id="rId43"/>
    <p:sldId id="4003" r:id="rId44"/>
    <p:sldId id="4004" r:id="rId45"/>
    <p:sldId id="4005" r:id="rId46"/>
    <p:sldId id="4006" r:id="rId47"/>
    <p:sldId id="4007" r:id="rId48"/>
    <p:sldId id="4008" r:id="rId49"/>
    <p:sldId id="4009" r:id="rId50"/>
    <p:sldId id="4010" r:id="rId51"/>
    <p:sldId id="4011" r:id="rId52"/>
    <p:sldId id="4012" r:id="rId53"/>
    <p:sldId id="4013" r:id="rId54"/>
    <p:sldId id="4014" r:id="rId55"/>
    <p:sldId id="4015" r:id="rId56"/>
    <p:sldId id="4016" r:id="rId57"/>
    <p:sldId id="4017" r:id="rId58"/>
    <p:sldId id="4018" r:id="rId59"/>
    <p:sldId id="4019" r:id="rId60"/>
    <p:sldId id="4020" r:id="rId61"/>
    <p:sldId id="4021" r:id="rId62"/>
  </p:sldIdLst>
  <p:sldSz cx="9144000" cy="6858000" type="screen4x3"/>
  <p:notesSz cx="6858000" cy="9144000"/>
  <p:custDataLst>
    <p:tags r:id="rId67"/>
  </p:custDataLst>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1pPr>
    <a:lvl2pPr marL="640080" lvl="1" indent="-18288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2pPr>
    <a:lvl3pPr marL="1282700" lvl="2" indent="-36830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3pPr>
    <a:lvl4pPr marL="1925955" lvl="3" indent="-55435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4pPr>
    <a:lvl5pPr marL="2568575" lvl="4"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5pPr>
    <a:lvl6pPr marL="2286000" lvl="5"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6pPr>
    <a:lvl7pPr marL="2743200" lvl="6"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7pPr>
    <a:lvl8pPr marL="3200400" lvl="7"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8pPr>
    <a:lvl9pPr marL="3657600" lvl="8"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008C8A"/>
    <a:srgbClr val="AB0019"/>
    <a:srgbClr val="334859"/>
    <a:srgbClr val="005D40"/>
    <a:srgbClr val="F29548"/>
    <a:srgbClr val="F18D3B"/>
    <a:srgbClr val="EE7919"/>
    <a:srgbClr val="F8B566"/>
    <a:srgbClr val="EB6300"/>
    <a:srgbClr val="EA54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4294"/>
    <p:restoredTop sz="92986"/>
  </p:normalViewPr>
  <p:slideViewPr>
    <p:cSldViewPr showGuides="1">
      <p:cViewPr varScale="1">
        <p:scale>
          <a:sx n="108" d="100"/>
          <a:sy n="108" d="100"/>
        </p:scale>
        <p:origin x="-486" y="-96"/>
      </p:cViewPr>
      <p:guideLst>
        <p:guide orient="horz" pos="428"/>
        <p:guide orient="horz" pos="3792"/>
        <p:guide pos="2976"/>
        <p:guide pos="542"/>
        <p:guide pos="552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25" d="100"/>
        <a:sy n="25" d="100"/>
      </p:scale>
      <p:origin x="0" y="0"/>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7" Type="http://schemas.openxmlformats.org/officeDocument/2006/relationships/tags" Target="tags/tag3.xml"/><Relationship Id="rId66" Type="http://schemas.openxmlformats.org/officeDocument/2006/relationships/tableStyles" Target="tableStyles.xml"/><Relationship Id="rId65" Type="http://schemas.openxmlformats.org/officeDocument/2006/relationships/viewProps" Target="viewProps.xml"/><Relationship Id="rId64" Type="http://schemas.openxmlformats.org/officeDocument/2006/relationships/presProps" Target="presProps.xml"/><Relationship Id="rId63" Type="http://schemas.openxmlformats.org/officeDocument/2006/relationships/handoutMaster" Target="handoutMasters/handoutMaster1.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fontAlgn="base">
              <a:defRPr/>
            </a:pPr>
            <a:endParaRPr lang="zh-CN" altLang="en-US" strike="noStrike" noProof="1"/>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fontAlgn="base">
              <a:defRPr/>
            </a:pPr>
            <a:fld id="{06024D97-E667-405D-B634-E583E2108D71}" type="datetimeFigureOut">
              <a:rPr lang="zh-CN" altLang="en-US" strike="noStrike" noProof="1">
                <a:latin typeface="Calibri" panose="020F0502020204030204" pitchFamily="34" charset="0"/>
                <a:ea typeface="宋体" panose="02010600030101010101" pitchFamily="2" charset="-122"/>
                <a:cs typeface="+mn-cs"/>
              </a:rPr>
            </a:fld>
            <a:endParaRPr lang="zh-CN" altLang="en-US" strike="noStrike" noProof="1"/>
          </a:p>
        </p:txBody>
      </p:sp>
      <p:sp>
        <p:nvSpPr>
          <p:cNvPr id="5124" name="幻灯片图像占位符 3"/>
          <p:cNvSpPr>
            <a:spLocks noGrp="1" noRot="1" noChangeAspect="1"/>
          </p:cNvSpPr>
          <p:nvPr>
            <p:ph type="sldImg"/>
          </p:nvPr>
        </p:nvSpPr>
        <p:spPr>
          <a:xfrm>
            <a:off x="1143000" y="685800"/>
            <a:ext cx="4572000" cy="3429000"/>
          </a:xfrm>
          <a:prstGeom prst="rect">
            <a:avLst/>
          </a:prstGeom>
          <a:noFill/>
          <a:ln w="12700" cap="flat" cmpd="sng">
            <a:solidFill>
              <a:srgbClr val="000000"/>
            </a:solidFill>
            <a:prstDash val="solid"/>
            <a:round/>
            <a:headEnd type="none" w="med" len="med"/>
            <a:tailEnd type="none" w="med" len="med"/>
          </a:ln>
        </p:spPr>
      </p:sp>
      <p:sp>
        <p:nvSpPr>
          <p:cNvPr id="5125" name="备注占位符 4"/>
          <p:cNvSpPr>
            <a:spLocks noGrp="1"/>
          </p:cNvSpPr>
          <p:nvPr>
            <p:ph type="body" sz="quarter"/>
          </p:nvPr>
        </p:nvSpPr>
        <p:spPr>
          <a:xfrm>
            <a:off x="685800" y="4343400"/>
            <a:ext cx="5486400" cy="4114800"/>
          </a:xfrm>
          <a:prstGeom prst="rect">
            <a:avLst/>
          </a:prstGeom>
          <a:noFill/>
          <a:ln w="9525">
            <a:noFill/>
          </a:ln>
        </p:spPr>
        <p:txBody>
          <a:bodyPr vert="horz" lIns="91440" tIns="45720" rIns="91440" bIns="45720" anchor="t"/>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fontAlgn="base">
              <a:defRPr/>
            </a:pPr>
            <a:endParaRPr lang="zh-CN" altLang="en-US" strike="noStrike" noProof="1"/>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pPr fontAlgn="base"/>
            <a:fld id="{418F03C3-53C1-4F10-8DAF-D1F318E96C6E}" type="slidenum">
              <a:rPr lang="zh-CN" altLang="en-US" strike="noStrike" noProof="1">
                <a:latin typeface="Calibri" panose="020F0502020204030204" pitchFamily="34" charset="0"/>
                <a:ea typeface="宋体" panose="02010600030101010101"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幻灯片图像占位符 1"/>
          <p:cNvSpPr>
            <a:spLocks noGrp="1" noRot="1" noChangeAspect="1" noTextEdit="1"/>
          </p:cNvSpPr>
          <p:nvPr>
            <p:ph type="sldImg"/>
          </p:nvPr>
        </p:nvSpPr>
        <p:spPr>
          <a:ln>
            <a:miter lim="800000"/>
          </a:ln>
        </p:spPr>
      </p:sp>
      <p:sp>
        <p:nvSpPr>
          <p:cNvPr id="65539" name="备注占位符 2"/>
          <p:cNvSpPr>
            <a:spLocks noGrp="1"/>
          </p:cNvSpPr>
          <p:nvPr>
            <p:ph type="body"/>
          </p:nvPr>
        </p:nvSpPr>
        <p:spPr/>
        <p:txBody>
          <a:bodyPr wrap="square" lIns="91440" tIns="45720" rIns="91440" bIns="45720" anchor="t"/>
          <a:p>
            <a:pPr lvl="0"/>
            <a:endParaRPr lang="zh-CN" altLang="en-US" dirty="0"/>
          </a:p>
        </p:txBody>
      </p:sp>
      <p:sp>
        <p:nvSpPr>
          <p:cNvPr id="6554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幻灯片图像占位符 1"/>
          <p:cNvSpPr>
            <a:spLocks noTextEdit="1"/>
          </p:cNvSpPr>
          <p:nvPr>
            <p:ph type="sldImg"/>
          </p:nvPr>
        </p:nvSpPr>
        <p:spPr>
          <a:ln>
            <a:miter lim="800000"/>
          </a:ln>
        </p:spPr>
      </p:sp>
      <p:sp>
        <p:nvSpPr>
          <p:cNvPr id="66563" name="文本占位符 2"/>
          <p:cNvSpPr/>
          <p:nvPr>
            <p:ph type="body"/>
          </p:nvPr>
        </p:nvSpPr>
        <p:spPr/>
        <p:txBody>
          <a:bodyPr wrap="square" lIns="91440" tIns="45720" rIns="91440" bIns="45720" anchor="t"/>
          <a:p>
            <a:pPr lvl="0"/>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幻灯片图像占位符 1"/>
          <p:cNvSpPr>
            <a:spLocks noGrp="1" noRot="1" noChangeAspect="1" noTextEdit="1"/>
          </p:cNvSpPr>
          <p:nvPr>
            <p:ph type="sldImg"/>
          </p:nvPr>
        </p:nvSpPr>
        <p:spPr>
          <a:ln>
            <a:miter lim="800000"/>
          </a:ln>
        </p:spPr>
      </p:sp>
      <p:sp>
        <p:nvSpPr>
          <p:cNvPr id="67587" name="备注占位符 2"/>
          <p:cNvSpPr>
            <a:spLocks noGrp="1"/>
          </p:cNvSpPr>
          <p:nvPr>
            <p:ph type="body"/>
          </p:nvPr>
        </p:nvSpPr>
        <p:spPr/>
        <p:txBody>
          <a:bodyPr wrap="square" lIns="91440" tIns="45720" rIns="91440" bIns="45720" anchor="t"/>
          <a:p>
            <a:pPr lvl="0"/>
            <a:endParaRPr lang="zh-CN" altLang="en-US" dirty="0"/>
          </a:p>
        </p:txBody>
      </p:sp>
      <p:sp>
        <p:nvSpPr>
          <p:cNvPr id="6758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0" name="Freeform 11"/>
          <p:cNvSpPr/>
          <p:nvPr userDrawn="1"/>
        </p:nvSpPr>
        <p:spPr>
          <a:xfrm>
            <a:off x="0" y="661988"/>
            <a:ext cx="9144000" cy="1649412"/>
          </a:xfrm>
          <a:custGeom>
            <a:avLst/>
            <a:gdLst/>
            <a:ahLst/>
            <a:cxnLst>
              <a:cxn ang="0">
                <a:pos x="11269684" y="0"/>
              </a:cxn>
              <a:cxn ang="0">
                <a:pos x="12057095" y="6765"/>
              </a:cxn>
              <a:cxn ang="0">
                <a:pos x="12858044" y="27063"/>
              </a:cxn>
              <a:cxn ang="0">
                <a:pos x="12858044" y="96976"/>
              </a:cxn>
              <a:cxn ang="0">
                <a:pos x="12011971" y="101487"/>
              </a:cxn>
              <a:cxn ang="0">
                <a:pos x="11188461" y="117274"/>
              </a:cxn>
              <a:cxn ang="0">
                <a:pos x="10383000" y="148847"/>
              </a:cxn>
              <a:cxn ang="0">
                <a:pos x="9597845" y="191697"/>
              </a:cxn>
              <a:cxn ang="0">
                <a:pos x="8826227" y="245824"/>
              </a:cxn>
              <a:cxn ang="0">
                <a:pos x="8077170" y="313482"/>
              </a:cxn>
              <a:cxn ang="0">
                <a:pos x="7346164" y="392417"/>
              </a:cxn>
              <a:cxn ang="0">
                <a:pos x="6630951" y="482627"/>
              </a:cxn>
              <a:cxn ang="0">
                <a:pos x="5936043" y="588625"/>
              </a:cxn>
              <a:cxn ang="0">
                <a:pos x="5259185" y="705899"/>
              </a:cxn>
              <a:cxn ang="0">
                <a:pos x="4600377" y="836705"/>
              </a:cxn>
              <a:cxn ang="0">
                <a:pos x="3964131" y="976531"/>
              </a:cxn>
              <a:cxn ang="0">
                <a:pos x="3339165" y="1129890"/>
              </a:cxn>
              <a:cxn ang="0">
                <a:pos x="2739018" y="1299035"/>
              </a:cxn>
              <a:cxn ang="0">
                <a:pos x="2152408" y="1474946"/>
              </a:cxn>
              <a:cxn ang="0">
                <a:pos x="1586103" y="1668899"/>
              </a:cxn>
              <a:cxn ang="0">
                <a:pos x="1040104" y="1871874"/>
              </a:cxn>
              <a:cxn ang="0">
                <a:pos x="509899" y="2088380"/>
              </a:cxn>
              <a:cxn ang="0">
                <a:pos x="0" y="2320673"/>
              </a:cxn>
              <a:cxn ang="0">
                <a:pos x="0" y="1876384"/>
              </a:cxn>
              <a:cxn ang="0">
                <a:pos x="482825" y="1671155"/>
              </a:cxn>
              <a:cxn ang="0">
                <a:pos x="985956" y="1479457"/>
              </a:cxn>
              <a:cxn ang="0">
                <a:pos x="1504880" y="1299035"/>
              </a:cxn>
              <a:cxn ang="0">
                <a:pos x="2039598" y="1129890"/>
              </a:cxn>
              <a:cxn ang="0">
                <a:pos x="2587853" y="974276"/>
              </a:cxn>
              <a:cxn ang="0">
                <a:pos x="3158670" y="827684"/>
              </a:cxn>
              <a:cxn ang="0">
                <a:pos x="3743024" y="694623"/>
              </a:cxn>
              <a:cxn ang="0">
                <a:pos x="4345427" y="572838"/>
              </a:cxn>
              <a:cxn ang="0">
                <a:pos x="4961368" y="462330"/>
              </a:cxn>
              <a:cxn ang="0">
                <a:pos x="5597614" y="365353"/>
              </a:cxn>
              <a:cxn ang="0">
                <a:pos x="6245142" y="277398"/>
              </a:cxn>
              <a:cxn ang="0">
                <a:pos x="6912975" y="202974"/>
              </a:cxn>
              <a:cxn ang="0">
                <a:pos x="7596601" y="139826"/>
              </a:cxn>
              <a:cxn ang="0">
                <a:pos x="8300534" y="90210"/>
              </a:cxn>
              <a:cxn ang="0">
                <a:pos x="9020259" y="47360"/>
              </a:cxn>
              <a:cxn ang="0">
                <a:pos x="9753522" y="18042"/>
              </a:cxn>
              <a:cxn ang="0">
                <a:pos x="10504834" y="4510"/>
              </a:cxn>
              <a:cxn ang="0">
                <a:pos x="11269684" y="0"/>
              </a:cxn>
            </a:cxnLst>
            <a:pathLst>
              <a:path w="5699" h="1029">
                <a:moveTo>
                  <a:pt x="4995" y="0"/>
                </a:moveTo>
                <a:lnTo>
                  <a:pt x="5344" y="3"/>
                </a:lnTo>
                <a:lnTo>
                  <a:pt x="5699" y="12"/>
                </a:lnTo>
                <a:lnTo>
                  <a:pt x="5699" y="43"/>
                </a:lnTo>
                <a:lnTo>
                  <a:pt x="5324" y="45"/>
                </a:lnTo>
                <a:lnTo>
                  <a:pt x="4959" y="52"/>
                </a:lnTo>
                <a:lnTo>
                  <a:pt x="4602" y="66"/>
                </a:lnTo>
                <a:lnTo>
                  <a:pt x="4254" y="85"/>
                </a:lnTo>
                <a:lnTo>
                  <a:pt x="3912" y="109"/>
                </a:lnTo>
                <a:lnTo>
                  <a:pt x="3580" y="139"/>
                </a:lnTo>
                <a:lnTo>
                  <a:pt x="3256" y="174"/>
                </a:lnTo>
                <a:lnTo>
                  <a:pt x="2939" y="214"/>
                </a:lnTo>
                <a:lnTo>
                  <a:pt x="2631" y="261"/>
                </a:lnTo>
                <a:lnTo>
                  <a:pt x="2331" y="313"/>
                </a:lnTo>
                <a:lnTo>
                  <a:pt x="2039" y="371"/>
                </a:lnTo>
                <a:lnTo>
                  <a:pt x="1757" y="433"/>
                </a:lnTo>
                <a:lnTo>
                  <a:pt x="1480" y="501"/>
                </a:lnTo>
                <a:lnTo>
                  <a:pt x="1214" y="576"/>
                </a:lnTo>
                <a:lnTo>
                  <a:pt x="954" y="654"/>
                </a:lnTo>
                <a:lnTo>
                  <a:pt x="703" y="740"/>
                </a:lnTo>
                <a:lnTo>
                  <a:pt x="461" y="830"/>
                </a:lnTo>
                <a:lnTo>
                  <a:pt x="226" y="926"/>
                </a:lnTo>
                <a:lnTo>
                  <a:pt x="0" y="1029"/>
                </a:lnTo>
                <a:lnTo>
                  <a:pt x="0" y="832"/>
                </a:lnTo>
                <a:lnTo>
                  <a:pt x="214" y="741"/>
                </a:lnTo>
                <a:lnTo>
                  <a:pt x="437" y="656"/>
                </a:lnTo>
                <a:lnTo>
                  <a:pt x="667" y="576"/>
                </a:lnTo>
                <a:lnTo>
                  <a:pt x="904" y="501"/>
                </a:lnTo>
                <a:lnTo>
                  <a:pt x="1147" y="432"/>
                </a:lnTo>
                <a:lnTo>
                  <a:pt x="1400" y="367"/>
                </a:lnTo>
                <a:lnTo>
                  <a:pt x="1659" y="308"/>
                </a:lnTo>
                <a:lnTo>
                  <a:pt x="1926" y="254"/>
                </a:lnTo>
                <a:lnTo>
                  <a:pt x="2199" y="205"/>
                </a:lnTo>
                <a:lnTo>
                  <a:pt x="2481" y="162"/>
                </a:lnTo>
                <a:lnTo>
                  <a:pt x="2768" y="123"/>
                </a:lnTo>
                <a:lnTo>
                  <a:pt x="3064" y="90"/>
                </a:lnTo>
                <a:lnTo>
                  <a:pt x="3367" y="62"/>
                </a:lnTo>
                <a:lnTo>
                  <a:pt x="3679" y="40"/>
                </a:lnTo>
                <a:lnTo>
                  <a:pt x="3998" y="21"/>
                </a:lnTo>
                <a:lnTo>
                  <a:pt x="4323" y="8"/>
                </a:lnTo>
                <a:lnTo>
                  <a:pt x="4656" y="2"/>
                </a:lnTo>
                <a:lnTo>
                  <a:pt x="4995" y="0"/>
                </a:lnTo>
                <a:close/>
              </a:path>
            </a:pathLst>
          </a:custGeom>
          <a:solidFill>
            <a:schemeClr val="accent2"/>
          </a:solidFill>
          <a:ln w="0">
            <a:noFill/>
          </a:ln>
        </p:spPr>
        <p:txBody>
          <a:bodyPr/>
          <a:p>
            <a:endParaRPr lang="zh-CN" altLang="en-US"/>
          </a:p>
        </p:txBody>
      </p:sp>
      <p:pic>
        <p:nvPicPr>
          <p:cNvPr id="2055" name="图片 1" descr="1"/>
          <p:cNvPicPr>
            <a:picLocks noChangeAspect="1"/>
          </p:cNvPicPr>
          <p:nvPr userDrawn="1"/>
        </p:nvPicPr>
        <p:blipFill>
          <a:blip r:embed="rId2"/>
          <a:stretch>
            <a:fillRect/>
          </a:stretch>
        </p:blipFill>
        <p:spPr>
          <a:xfrm>
            <a:off x="0" y="-3175"/>
            <a:ext cx="1371600" cy="1312863"/>
          </a:xfrm>
          <a:prstGeom prst="rect">
            <a:avLst/>
          </a:prstGeom>
          <a:noFill/>
          <a:ln w="9525">
            <a:noFill/>
          </a:ln>
        </p:spPr>
      </p:pic>
      <p:sp>
        <p:nvSpPr>
          <p:cNvPr id="19" name="Freeform 9"/>
          <p:cNvSpPr/>
          <p:nvPr userDrawn="1"/>
        </p:nvSpPr>
        <p:spPr>
          <a:xfrm>
            <a:off x="0" y="-3175"/>
            <a:ext cx="9144000" cy="1920875"/>
          </a:xfrm>
          <a:custGeom>
            <a:avLst/>
            <a:gdLst/>
            <a:ahLst/>
            <a:cxnLst>
              <a:cxn ang="0">
                <a:pos x="0" y="0"/>
              </a:cxn>
              <a:cxn ang="0">
                <a:pos x="12858044" y="0"/>
              </a:cxn>
              <a:cxn ang="0">
                <a:pos x="12858044" y="924660"/>
              </a:cxn>
              <a:cxn ang="0">
                <a:pos x="12057095" y="899852"/>
              </a:cxn>
              <a:cxn ang="0">
                <a:pos x="11269684" y="888576"/>
              </a:cxn>
              <a:cxn ang="0">
                <a:pos x="10504834" y="888576"/>
              </a:cxn>
              <a:cxn ang="0">
                <a:pos x="9753522" y="899852"/>
              </a:cxn>
              <a:cxn ang="0">
                <a:pos x="9020259" y="924660"/>
              </a:cxn>
              <a:cxn ang="0">
                <a:pos x="8300534" y="958489"/>
              </a:cxn>
              <a:cxn ang="0">
                <a:pos x="7596601" y="1005850"/>
              </a:cxn>
              <a:cxn ang="0">
                <a:pos x="6912975" y="1068997"/>
              </a:cxn>
              <a:cxn ang="0">
                <a:pos x="6245142" y="1138911"/>
              </a:cxn>
              <a:cxn ang="0">
                <a:pos x="5597614" y="1222356"/>
              </a:cxn>
              <a:cxn ang="0">
                <a:pos x="4961368" y="1317077"/>
              </a:cxn>
              <a:cxn ang="0">
                <a:pos x="4345427" y="1423075"/>
              </a:cxn>
              <a:cxn ang="0">
                <a:pos x="3743024" y="1540349"/>
              </a:cxn>
              <a:cxn ang="0">
                <a:pos x="3158670" y="1673410"/>
              </a:cxn>
              <a:cxn ang="0">
                <a:pos x="2587853" y="1815492"/>
              </a:cxn>
              <a:cxn ang="0">
                <a:pos x="2039598" y="1968850"/>
              </a:cxn>
              <a:cxn ang="0">
                <a:pos x="1504880" y="2133485"/>
              </a:cxn>
              <a:cxn ang="0">
                <a:pos x="985956" y="2309396"/>
              </a:cxn>
              <a:cxn ang="0">
                <a:pos x="482825" y="2501094"/>
              </a:cxn>
              <a:cxn ang="0">
                <a:pos x="0" y="2701813"/>
              </a:cxn>
              <a:cxn ang="0">
                <a:pos x="0" y="0"/>
              </a:cxn>
            </a:cxnLst>
            <a:pathLst>
              <a:path w="5699" h="1198">
                <a:moveTo>
                  <a:pt x="0" y="0"/>
                </a:moveTo>
                <a:lnTo>
                  <a:pt x="5699" y="0"/>
                </a:lnTo>
                <a:lnTo>
                  <a:pt x="5699" y="410"/>
                </a:lnTo>
                <a:lnTo>
                  <a:pt x="5344" y="399"/>
                </a:lnTo>
                <a:lnTo>
                  <a:pt x="4995" y="394"/>
                </a:lnTo>
                <a:lnTo>
                  <a:pt x="4656" y="394"/>
                </a:lnTo>
                <a:lnTo>
                  <a:pt x="4323" y="399"/>
                </a:lnTo>
                <a:lnTo>
                  <a:pt x="3998" y="410"/>
                </a:lnTo>
                <a:lnTo>
                  <a:pt x="3679" y="425"/>
                </a:lnTo>
                <a:lnTo>
                  <a:pt x="3367" y="446"/>
                </a:lnTo>
                <a:lnTo>
                  <a:pt x="3064" y="474"/>
                </a:lnTo>
                <a:lnTo>
                  <a:pt x="2768" y="505"/>
                </a:lnTo>
                <a:lnTo>
                  <a:pt x="2481" y="542"/>
                </a:lnTo>
                <a:lnTo>
                  <a:pt x="2199" y="584"/>
                </a:lnTo>
                <a:lnTo>
                  <a:pt x="1926" y="631"/>
                </a:lnTo>
                <a:lnTo>
                  <a:pt x="1659" y="683"/>
                </a:lnTo>
                <a:lnTo>
                  <a:pt x="1400" y="742"/>
                </a:lnTo>
                <a:lnTo>
                  <a:pt x="1147" y="805"/>
                </a:lnTo>
                <a:lnTo>
                  <a:pt x="904" y="873"/>
                </a:lnTo>
                <a:lnTo>
                  <a:pt x="667" y="946"/>
                </a:lnTo>
                <a:lnTo>
                  <a:pt x="437" y="1024"/>
                </a:lnTo>
                <a:lnTo>
                  <a:pt x="214" y="1109"/>
                </a:lnTo>
                <a:lnTo>
                  <a:pt x="0" y="1198"/>
                </a:lnTo>
                <a:lnTo>
                  <a:pt x="0" y="0"/>
                </a:lnTo>
                <a:close/>
              </a:path>
            </a:pathLst>
          </a:custGeom>
          <a:solidFill>
            <a:schemeClr val="accent1"/>
          </a:solidFill>
          <a:ln w="0">
            <a:noFill/>
          </a:ln>
        </p:spPr>
        <p:txBody>
          <a:bodyPr/>
          <a:p>
            <a:endParaRPr lang="zh-CN" altLang="en-US"/>
          </a:p>
        </p:txBody>
      </p:sp>
      <p:sp>
        <p:nvSpPr>
          <p:cNvPr id="18" name="Freeform 8"/>
          <p:cNvSpPr/>
          <p:nvPr userDrawn="1"/>
        </p:nvSpPr>
        <p:spPr>
          <a:xfrm>
            <a:off x="0" y="6089650"/>
            <a:ext cx="9144000" cy="781050"/>
          </a:xfrm>
          <a:custGeom>
            <a:avLst/>
            <a:gdLst/>
            <a:ahLst/>
            <a:cxnLst>
              <a:cxn ang="0">
                <a:pos x="12858044" y="0"/>
              </a:cxn>
              <a:cxn ang="0">
                <a:pos x="12858044" y="1098317"/>
              </a:cxn>
              <a:cxn ang="0">
                <a:pos x="0" y="1098317"/>
              </a:cxn>
              <a:cxn ang="0">
                <a:pos x="0" y="811897"/>
              </a:cxn>
              <a:cxn ang="0">
                <a:pos x="846072" y="859258"/>
              </a:cxn>
              <a:cxn ang="0">
                <a:pos x="1665070" y="897597"/>
              </a:cxn>
              <a:cxn ang="0">
                <a:pos x="2470531" y="924661"/>
              </a:cxn>
              <a:cxn ang="0">
                <a:pos x="3260198" y="944958"/>
              </a:cxn>
              <a:cxn ang="0">
                <a:pos x="4031816" y="953979"/>
              </a:cxn>
              <a:cxn ang="0">
                <a:pos x="4780873" y="949469"/>
              </a:cxn>
              <a:cxn ang="0">
                <a:pos x="5511879" y="938192"/>
              </a:cxn>
              <a:cxn ang="0">
                <a:pos x="6227092" y="913384"/>
              </a:cxn>
              <a:cxn ang="0">
                <a:pos x="6922000" y="881810"/>
              </a:cxn>
              <a:cxn ang="0">
                <a:pos x="7598858" y="838960"/>
              </a:cxn>
              <a:cxn ang="0">
                <a:pos x="8253154" y="784834"/>
              </a:cxn>
              <a:cxn ang="0">
                <a:pos x="8893912" y="721686"/>
              </a:cxn>
              <a:cxn ang="0">
                <a:pos x="9514365" y="651773"/>
              </a:cxn>
              <a:cxn ang="0">
                <a:pos x="10119025" y="563817"/>
              </a:cxn>
              <a:cxn ang="0">
                <a:pos x="10705635" y="473606"/>
              </a:cxn>
              <a:cxn ang="0">
                <a:pos x="11271940" y="367609"/>
              </a:cxn>
              <a:cxn ang="0">
                <a:pos x="11817939" y="254845"/>
              </a:cxn>
              <a:cxn ang="0">
                <a:pos x="12348144" y="133060"/>
              </a:cxn>
              <a:cxn ang="0">
                <a:pos x="12858044" y="0"/>
              </a:cxn>
            </a:cxnLst>
            <a:pathLst>
              <a:path w="5699" h="487">
                <a:moveTo>
                  <a:pt x="5699" y="0"/>
                </a:moveTo>
                <a:lnTo>
                  <a:pt x="5699" y="487"/>
                </a:lnTo>
                <a:lnTo>
                  <a:pt x="0" y="487"/>
                </a:lnTo>
                <a:lnTo>
                  <a:pt x="0" y="360"/>
                </a:lnTo>
                <a:lnTo>
                  <a:pt x="375" y="381"/>
                </a:lnTo>
                <a:lnTo>
                  <a:pt x="738" y="398"/>
                </a:lnTo>
                <a:lnTo>
                  <a:pt x="1095" y="410"/>
                </a:lnTo>
                <a:lnTo>
                  <a:pt x="1445" y="419"/>
                </a:lnTo>
                <a:lnTo>
                  <a:pt x="1787" y="423"/>
                </a:lnTo>
                <a:lnTo>
                  <a:pt x="2119" y="421"/>
                </a:lnTo>
                <a:lnTo>
                  <a:pt x="2443" y="416"/>
                </a:lnTo>
                <a:lnTo>
                  <a:pt x="2760" y="405"/>
                </a:lnTo>
                <a:lnTo>
                  <a:pt x="3068" y="391"/>
                </a:lnTo>
                <a:lnTo>
                  <a:pt x="3368" y="372"/>
                </a:lnTo>
                <a:lnTo>
                  <a:pt x="3658" y="348"/>
                </a:lnTo>
                <a:lnTo>
                  <a:pt x="3942" y="320"/>
                </a:lnTo>
                <a:lnTo>
                  <a:pt x="4217" y="289"/>
                </a:lnTo>
                <a:lnTo>
                  <a:pt x="4485" y="250"/>
                </a:lnTo>
                <a:lnTo>
                  <a:pt x="4745" y="210"/>
                </a:lnTo>
                <a:lnTo>
                  <a:pt x="4996" y="163"/>
                </a:lnTo>
                <a:lnTo>
                  <a:pt x="5238" y="113"/>
                </a:lnTo>
                <a:lnTo>
                  <a:pt x="5473" y="59"/>
                </a:lnTo>
                <a:lnTo>
                  <a:pt x="5699" y="0"/>
                </a:lnTo>
                <a:close/>
              </a:path>
            </a:pathLst>
          </a:custGeom>
          <a:solidFill>
            <a:schemeClr val="accent1"/>
          </a:solidFill>
          <a:ln w="0">
            <a:noFill/>
          </a:ln>
        </p:spPr>
        <p:txBody>
          <a:bodyPr/>
          <a:p>
            <a:endParaRPr lang="zh-CN" altLang="en-US"/>
          </a:p>
        </p:txBody>
      </p:sp>
      <p:sp>
        <p:nvSpPr>
          <p:cNvPr id="17" name="Freeform 6"/>
          <p:cNvSpPr/>
          <p:nvPr userDrawn="1"/>
        </p:nvSpPr>
        <p:spPr>
          <a:xfrm>
            <a:off x="0" y="5794375"/>
            <a:ext cx="9144000" cy="933450"/>
          </a:xfrm>
          <a:custGeom>
            <a:avLst/>
            <a:gdLst/>
            <a:ahLst/>
            <a:cxnLst>
              <a:cxn ang="0">
                <a:pos x="12858044" y="0"/>
              </a:cxn>
              <a:cxn ang="0">
                <a:pos x="12858044" y="317993"/>
              </a:cxn>
              <a:cxn ang="0">
                <a:pos x="12348144" y="455564"/>
              </a:cxn>
              <a:cxn ang="0">
                <a:pos x="11817939" y="581859"/>
              </a:cxn>
              <a:cxn ang="0">
                <a:pos x="11271940" y="699133"/>
              </a:cxn>
              <a:cxn ang="0">
                <a:pos x="10705635" y="805131"/>
              </a:cxn>
              <a:cxn ang="0">
                <a:pos x="10119025" y="899852"/>
              </a:cxn>
              <a:cxn ang="0">
                <a:pos x="9514365" y="985553"/>
              </a:cxn>
              <a:cxn ang="0">
                <a:pos x="8893912" y="1059977"/>
              </a:cxn>
              <a:cxn ang="0">
                <a:pos x="8253154" y="1127635"/>
              </a:cxn>
              <a:cxn ang="0">
                <a:pos x="7598858" y="1181761"/>
              </a:cxn>
              <a:cxn ang="0">
                <a:pos x="6922000" y="1229122"/>
              </a:cxn>
              <a:cxn ang="0">
                <a:pos x="6227092" y="1265206"/>
              </a:cxn>
              <a:cxn ang="0">
                <a:pos x="5511879" y="1287759"/>
              </a:cxn>
              <a:cxn ang="0">
                <a:pos x="4780873" y="1303546"/>
              </a:cxn>
              <a:cxn ang="0">
                <a:pos x="4031816" y="1310312"/>
              </a:cxn>
              <a:cxn ang="0">
                <a:pos x="3260198" y="1308056"/>
              </a:cxn>
              <a:cxn ang="0">
                <a:pos x="2470531" y="1292269"/>
              </a:cxn>
              <a:cxn ang="0">
                <a:pos x="1665070" y="1265206"/>
              </a:cxn>
              <a:cxn ang="0">
                <a:pos x="846072" y="1233632"/>
              </a:cxn>
              <a:cxn ang="0">
                <a:pos x="0" y="1186272"/>
              </a:cxn>
              <a:cxn ang="0">
                <a:pos x="0" y="1134400"/>
              </a:cxn>
              <a:cxn ang="0">
                <a:pos x="888940" y="1161464"/>
              </a:cxn>
              <a:cxn ang="0">
                <a:pos x="1757574" y="1181761"/>
              </a:cxn>
              <a:cxn ang="0">
                <a:pos x="2605902" y="1188527"/>
              </a:cxn>
              <a:cxn ang="0">
                <a:pos x="3433925" y="1186272"/>
              </a:cxn>
              <a:cxn ang="0">
                <a:pos x="4239386" y="1170485"/>
              </a:cxn>
              <a:cxn ang="0">
                <a:pos x="5024541" y="1143422"/>
              </a:cxn>
              <a:cxn ang="0">
                <a:pos x="5791647" y="1107337"/>
              </a:cxn>
              <a:cxn ang="0">
                <a:pos x="6538447" y="1059977"/>
              </a:cxn>
              <a:cxn ang="0">
                <a:pos x="7260429" y="1005850"/>
              </a:cxn>
              <a:cxn ang="0">
                <a:pos x="7964361" y="933681"/>
              </a:cxn>
              <a:cxn ang="0">
                <a:pos x="8645731" y="857002"/>
              </a:cxn>
              <a:cxn ang="0">
                <a:pos x="9311308" y="764536"/>
              </a:cxn>
              <a:cxn ang="0">
                <a:pos x="9954323" y="663049"/>
              </a:cxn>
              <a:cxn ang="0">
                <a:pos x="10574776" y="552541"/>
              </a:cxn>
              <a:cxn ang="0">
                <a:pos x="11177180" y="433011"/>
              </a:cxn>
              <a:cxn ang="0">
                <a:pos x="11757021" y="297695"/>
              </a:cxn>
              <a:cxn ang="0">
                <a:pos x="12316557" y="153358"/>
              </a:cxn>
              <a:cxn ang="0">
                <a:pos x="12858044" y="0"/>
              </a:cxn>
            </a:cxnLst>
            <a:pathLst>
              <a:path w="5699" h="581">
                <a:moveTo>
                  <a:pt x="5699" y="0"/>
                </a:moveTo>
                <a:lnTo>
                  <a:pt x="5699" y="141"/>
                </a:lnTo>
                <a:lnTo>
                  <a:pt x="5473" y="202"/>
                </a:lnTo>
                <a:lnTo>
                  <a:pt x="5238" y="258"/>
                </a:lnTo>
                <a:lnTo>
                  <a:pt x="4996" y="310"/>
                </a:lnTo>
                <a:lnTo>
                  <a:pt x="4745" y="357"/>
                </a:lnTo>
                <a:lnTo>
                  <a:pt x="4485" y="399"/>
                </a:lnTo>
                <a:lnTo>
                  <a:pt x="4217" y="437"/>
                </a:lnTo>
                <a:lnTo>
                  <a:pt x="3942" y="470"/>
                </a:lnTo>
                <a:lnTo>
                  <a:pt x="3658" y="500"/>
                </a:lnTo>
                <a:lnTo>
                  <a:pt x="3368" y="524"/>
                </a:lnTo>
                <a:lnTo>
                  <a:pt x="3068" y="545"/>
                </a:lnTo>
                <a:lnTo>
                  <a:pt x="2760" y="561"/>
                </a:lnTo>
                <a:lnTo>
                  <a:pt x="2443" y="571"/>
                </a:lnTo>
                <a:lnTo>
                  <a:pt x="2119" y="578"/>
                </a:lnTo>
                <a:lnTo>
                  <a:pt x="1787" y="581"/>
                </a:lnTo>
                <a:lnTo>
                  <a:pt x="1445" y="580"/>
                </a:lnTo>
                <a:lnTo>
                  <a:pt x="1095" y="573"/>
                </a:lnTo>
                <a:lnTo>
                  <a:pt x="738" y="561"/>
                </a:lnTo>
                <a:lnTo>
                  <a:pt x="375" y="547"/>
                </a:lnTo>
                <a:lnTo>
                  <a:pt x="0" y="526"/>
                </a:lnTo>
                <a:lnTo>
                  <a:pt x="0" y="503"/>
                </a:lnTo>
                <a:lnTo>
                  <a:pt x="394" y="515"/>
                </a:lnTo>
                <a:lnTo>
                  <a:pt x="779" y="524"/>
                </a:lnTo>
                <a:lnTo>
                  <a:pt x="1155" y="527"/>
                </a:lnTo>
                <a:lnTo>
                  <a:pt x="1522" y="526"/>
                </a:lnTo>
                <a:lnTo>
                  <a:pt x="1879" y="519"/>
                </a:lnTo>
                <a:lnTo>
                  <a:pt x="2227" y="507"/>
                </a:lnTo>
                <a:lnTo>
                  <a:pt x="2567" y="491"/>
                </a:lnTo>
                <a:lnTo>
                  <a:pt x="2898" y="470"/>
                </a:lnTo>
                <a:lnTo>
                  <a:pt x="3218" y="446"/>
                </a:lnTo>
                <a:lnTo>
                  <a:pt x="3530" y="414"/>
                </a:lnTo>
                <a:lnTo>
                  <a:pt x="3832" y="380"/>
                </a:lnTo>
                <a:lnTo>
                  <a:pt x="4127" y="339"/>
                </a:lnTo>
                <a:lnTo>
                  <a:pt x="4412" y="294"/>
                </a:lnTo>
                <a:lnTo>
                  <a:pt x="4687" y="245"/>
                </a:lnTo>
                <a:lnTo>
                  <a:pt x="4954" y="192"/>
                </a:lnTo>
                <a:lnTo>
                  <a:pt x="5211" y="132"/>
                </a:lnTo>
                <a:lnTo>
                  <a:pt x="5459" y="68"/>
                </a:lnTo>
                <a:lnTo>
                  <a:pt x="5699" y="0"/>
                </a:lnTo>
                <a:close/>
              </a:path>
            </a:pathLst>
          </a:custGeom>
          <a:solidFill>
            <a:schemeClr val="accent2"/>
          </a:solidFill>
          <a:ln w="0">
            <a:noFill/>
          </a:ln>
        </p:spPr>
        <p:txBody>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righ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20" grpId="0" bldLvl="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20" name="Freeform 11"/>
          <p:cNvSpPr/>
          <p:nvPr userDrawn="1"/>
        </p:nvSpPr>
        <p:spPr>
          <a:xfrm>
            <a:off x="0" y="661988"/>
            <a:ext cx="9144000" cy="1649412"/>
          </a:xfrm>
          <a:custGeom>
            <a:avLst/>
            <a:gdLst/>
            <a:ahLst/>
            <a:cxnLst>
              <a:cxn ang="0">
                <a:pos x="11269684" y="0"/>
              </a:cxn>
              <a:cxn ang="0">
                <a:pos x="12057095" y="6765"/>
              </a:cxn>
              <a:cxn ang="0">
                <a:pos x="12858044" y="27063"/>
              </a:cxn>
              <a:cxn ang="0">
                <a:pos x="12858044" y="96976"/>
              </a:cxn>
              <a:cxn ang="0">
                <a:pos x="12011971" y="101487"/>
              </a:cxn>
              <a:cxn ang="0">
                <a:pos x="11188461" y="117274"/>
              </a:cxn>
              <a:cxn ang="0">
                <a:pos x="10383000" y="148847"/>
              </a:cxn>
              <a:cxn ang="0">
                <a:pos x="9597845" y="191697"/>
              </a:cxn>
              <a:cxn ang="0">
                <a:pos x="8826227" y="245824"/>
              </a:cxn>
              <a:cxn ang="0">
                <a:pos x="8077170" y="313482"/>
              </a:cxn>
              <a:cxn ang="0">
                <a:pos x="7346164" y="392417"/>
              </a:cxn>
              <a:cxn ang="0">
                <a:pos x="6630951" y="482627"/>
              </a:cxn>
              <a:cxn ang="0">
                <a:pos x="5936043" y="588625"/>
              </a:cxn>
              <a:cxn ang="0">
                <a:pos x="5259185" y="705899"/>
              </a:cxn>
              <a:cxn ang="0">
                <a:pos x="4600377" y="836705"/>
              </a:cxn>
              <a:cxn ang="0">
                <a:pos x="3964131" y="976531"/>
              </a:cxn>
              <a:cxn ang="0">
                <a:pos x="3339165" y="1129890"/>
              </a:cxn>
              <a:cxn ang="0">
                <a:pos x="2739018" y="1299035"/>
              </a:cxn>
              <a:cxn ang="0">
                <a:pos x="2152408" y="1474946"/>
              </a:cxn>
              <a:cxn ang="0">
                <a:pos x="1586103" y="1668899"/>
              </a:cxn>
              <a:cxn ang="0">
                <a:pos x="1040104" y="1871874"/>
              </a:cxn>
              <a:cxn ang="0">
                <a:pos x="509899" y="2088380"/>
              </a:cxn>
              <a:cxn ang="0">
                <a:pos x="0" y="2320673"/>
              </a:cxn>
              <a:cxn ang="0">
                <a:pos x="0" y="1876384"/>
              </a:cxn>
              <a:cxn ang="0">
                <a:pos x="482825" y="1671155"/>
              </a:cxn>
              <a:cxn ang="0">
                <a:pos x="985956" y="1479457"/>
              </a:cxn>
              <a:cxn ang="0">
                <a:pos x="1504880" y="1299035"/>
              </a:cxn>
              <a:cxn ang="0">
                <a:pos x="2039598" y="1129890"/>
              </a:cxn>
              <a:cxn ang="0">
                <a:pos x="2587853" y="974276"/>
              </a:cxn>
              <a:cxn ang="0">
                <a:pos x="3158670" y="827684"/>
              </a:cxn>
              <a:cxn ang="0">
                <a:pos x="3743024" y="694623"/>
              </a:cxn>
              <a:cxn ang="0">
                <a:pos x="4345427" y="572838"/>
              </a:cxn>
              <a:cxn ang="0">
                <a:pos x="4961368" y="462330"/>
              </a:cxn>
              <a:cxn ang="0">
                <a:pos x="5597614" y="365353"/>
              </a:cxn>
              <a:cxn ang="0">
                <a:pos x="6245142" y="277398"/>
              </a:cxn>
              <a:cxn ang="0">
                <a:pos x="6912975" y="202974"/>
              </a:cxn>
              <a:cxn ang="0">
                <a:pos x="7596601" y="139826"/>
              </a:cxn>
              <a:cxn ang="0">
                <a:pos x="8300534" y="90210"/>
              </a:cxn>
              <a:cxn ang="0">
                <a:pos x="9020259" y="47360"/>
              </a:cxn>
              <a:cxn ang="0">
                <a:pos x="9753522" y="18042"/>
              </a:cxn>
              <a:cxn ang="0">
                <a:pos x="10504834" y="4510"/>
              </a:cxn>
              <a:cxn ang="0">
                <a:pos x="11269684" y="0"/>
              </a:cxn>
            </a:cxnLst>
            <a:pathLst>
              <a:path w="5699" h="1029">
                <a:moveTo>
                  <a:pt x="4995" y="0"/>
                </a:moveTo>
                <a:lnTo>
                  <a:pt x="5344" y="3"/>
                </a:lnTo>
                <a:lnTo>
                  <a:pt x="5699" y="12"/>
                </a:lnTo>
                <a:lnTo>
                  <a:pt x="5699" y="43"/>
                </a:lnTo>
                <a:lnTo>
                  <a:pt x="5324" y="45"/>
                </a:lnTo>
                <a:lnTo>
                  <a:pt x="4959" y="52"/>
                </a:lnTo>
                <a:lnTo>
                  <a:pt x="4602" y="66"/>
                </a:lnTo>
                <a:lnTo>
                  <a:pt x="4254" y="85"/>
                </a:lnTo>
                <a:lnTo>
                  <a:pt x="3912" y="109"/>
                </a:lnTo>
                <a:lnTo>
                  <a:pt x="3580" y="139"/>
                </a:lnTo>
                <a:lnTo>
                  <a:pt x="3256" y="174"/>
                </a:lnTo>
                <a:lnTo>
                  <a:pt x="2939" y="214"/>
                </a:lnTo>
                <a:lnTo>
                  <a:pt x="2631" y="261"/>
                </a:lnTo>
                <a:lnTo>
                  <a:pt x="2331" y="313"/>
                </a:lnTo>
                <a:lnTo>
                  <a:pt x="2039" y="371"/>
                </a:lnTo>
                <a:lnTo>
                  <a:pt x="1757" y="433"/>
                </a:lnTo>
                <a:lnTo>
                  <a:pt x="1480" y="501"/>
                </a:lnTo>
                <a:lnTo>
                  <a:pt x="1214" y="576"/>
                </a:lnTo>
                <a:lnTo>
                  <a:pt x="954" y="654"/>
                </a:lnTo>
                <a:lnTo>
                  <a:pt x="703" y="740"/>
                </a:lnTo>
                <a:lnTo>
                  <a:pt x="461" y="830"/>
                </a:lnTo>
                <a:lnTo>
                  <a:pt x="226" y="926"/>
                </a:lnTo>
                <a:lnTo>
                  <a:pt x="0" y="1029"/>
                </a:lnTo>
                <a:lnTo>
                  <a:pt x="0" y="832"/>
                </a:lnTo>
                <a:lnTo>
                  <a:pt x="214" y="741"/>
                </a:lnTo>
                <a:lnTo>
                  <a:pt x="437" y="656"/>
                </a:lnTo>
                <a:lnTo>
                  <a:pt x="667" y="576"/>
                </a:lnTo>
                <a:lnTo>
                  <a:pt x="904" y="501"/>
                </a:lnTo>
                <a:lnTo>
                  <a:pt x="1147" y="432"/>
                </a:lnTo>
                <a:lnTo>
                  <a:pt x="1400" y="367"/>
                </a:lnTo>
                <a:lnTo>
                  <a:pt x="1659" y="308"/>
                </a:lnTo>
                <a:lnTo>
                  <a:pt x="1926" y="254"/>
                </a:lnTo>
                <a:lnTo>
                  <a:pt x="2199" y="205"/>
                </a:lnTo>
                <a:lnTo>
                  <a:pt x="2481" y="162"/>
                </a:lnTo>
                <a:lnTo>
                  <a:pt x="2768" y="123"/>
                </a:lnTo>
                <a:lnTo>
                  <a:pt x="3064" y="90"/>
                </a:lnTo>
                <a:lnTo>
                  <a:pt x="3367" y="62"/>
                </a:lnTo>
                <a:lnTo>
                  <a:pt x="3679" y="40"/>
                </a:lnTo>
                <a:lnTo>
                  <a:pt x="3998" y="21"/>
                </a:lnTo>
                <a:lnTo>
                  <a:pt x="4323" y="8"/>
                </a:lnTo>
                <a:lnTo>
                  <a:pt x="4656" y="2"/>
                </a:lnTo>
                <a:lnTo>
                  <a:pt x="4995" y="0"/>
                </a:lnTo>
                <a:close/>
              </a:path>
            </a:pathLst>
          </a:custGeom>
          <a:solidFill>
            <a:schemeClr val="accent2"/>
          </a:solidFill>
          <a:ln w="0">
            <a:noFill/>
          </a:ln>
        </p:spPr>
        <p:txBody>
          <a:bodyPr/>
          <a:p>
            <a:endParaRPr lang="zh-CN" altLang="en-US"/>
          </a:p>
        </p:txBody>
      </p:sp>
      <p:sp>
        <p:nvSpPr>
          <p:cNvPr id="21" name="矩形 259"/>
          <p:cNvSpPr>
            <a:spLocks noChangeArrowheads="1"/>
          </p:cNvSpPr>
          <p:nvPr userDrawn="1"/>
        </p:nvSpPr>
        <p:spPr bwMode="auto">
          <a:xfrm>
            <a:off x="2352675" y="2930525"/>
            <a:ext cx="4438650" cy="150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fontAlgn="base">
              <a:buNone/>
            </a:pPr>
            <a:r>
              <a:rPr lang="zh-CN" altLang="en-US" sz="9815" b="1" strike="noStrike" cap="all" noProof="1"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rPr>
              <a:t>谢   谢</a:t>
            </a:r>
            <a:endParaRPr lang="zh-CN" altLang="en-US" sz="9815" b="1" strike="noStrike" cap="all" noProof="1" dirty="0">
              <a:solidFill>
                <a:schemeClr val="bg1">
                  <a:lumMod val="50000"/>
                </a:schemeClr>
              </a:solidFill>
              <a:latin typeface="Arial" panose="020B0604020202020204" pitchFamily="34" charset="0"/>
              <a:cs typeface="Arial" panose="020B0604020202020204" pitchFamily="34" charset="0"/>
            </a:endParaRPr>
          </a:p>
        </p:txBody>
      </p:sp>
      <p:pic>
        <p:nvPicPr>
          <p:cNvPr id="4104" name="图片 1" descr="1"/>
          <p:cNvPicPr>
            <a:picLocks noChangeAspect="1"/>
          </p:cNvPicPr>
          <p:nvPr userDrawn="1"/>
        </p:nvPicPr>
        <p:blipFill>
          <a:blip r:embed="rId2"/>
          <a:stretch>
            <a:fillRect/>
          </a:stretch>
        </p:blipFill>
        <p:spPr>
          <a:xfrm>
            <a:off x="0" y="-3175"/>
            <a:ext cx="1371600" cy="1312863"/>
          </a:xfrm>
          <a:prstGeom prst="rect">
            <a:avLst/>
          </a:prstGeom>
          <a:noFill/>
          <a:ln w="9525">
            <a:noFill/>
          </a:ln>
        </p:spPr>
      </p:pic>
      <p:sp>
        <p:nvSpPr>
          <p:cNvPr id="19" name="Freeform 9"/>
          <p:cNvSpPr/>
          <p:nvPr userDrawn="1"/>
        </p:nvSpPr>
        <p:spPr>
          <a:xfrm>
            <a:off x="0" y="-3175"/>
            <a:ext cx="9144000" cy="1920875"/>
          </a:xfrm>
          <a:custGeom>
            <a:avLst/>
            <a:gdLst/>
            <a:ahLst/>
            <a:cxnLst>
              <a:cxn ang="0">
                <a:pos x="0" y="0"/>
              </a:cxn>
              <a:cxn ang="0">
                <a:pos x="12858044" y="0"/>
              </a:cxn>
              <a:cxn ang="0">
                <a:pos x="12858044" y="924660"/>
              </a:cxn>
              <a:cxn ang="0">
                <a:pos x="12057095" y="899852"/>
              </a:cxn>
              <a:cxn ang="0">
                <a:pos x="11269684" y="888576"/>
              </a:cxn>
              <a:cxn ang="0">
                <a:pos x="10504834" y="888576"/>
              </a:cxn>
              <a:cxn ang="0">
                <a:pos x="9753522" y="899852"/>
              </a:cxn>
              <a:cxn ang="0">
                <a:pos x="9020259" y="924660"/>
              </a:cxn>
              <a:cxn ang="0">
                <a:pos x="8300534" y="958489"/>
              </a:cxn>
              <a:cxn ang="0">
                <a:pos x="7596601" y="1005850"/>
              </a:cxn>
              <a:cxn ang="0">
                <a:pos x="6912975" y="1068997"/>
              </a:cxn>
              <a:cxn ang="0">
                <a:pos x="6245142" y="1138911"/>
              </a:cxn>
              <a:cxn ang="0">
                <a:pos x="5597614" y="1222356"/>
              </a:cxn>
              <a:cxn ang="0">
                <a:pos x="4961368" y="1317077"/>
              </a:cxn>
              <a:cxn ang="0">
                <a:pos x="4345427" y="1423075"/>
              </a:cxn>
              <a:cxn ang="0">
                <a:pos x="3743024" y="1540349"/>
              </a:cxn>
              <a:cxn ang="0">
                <a:pos x="3158670" y="1673410"/>
              </a:cxn>
              <a:cxn ang="0">
                <a:pos x="2587853" y="1815492"/>
              </a:cxn>
              <a:cxn ang="0">
                <a:pos x="2039598" y="1968850"/>
              </a:cxn>
              <a:cxn ang="0">
                <a:pos x="1504880" y="2133485"/>
              </a:cxn>
              <a:cxn ang="0">
                <a:pos x="985956" y="2309396"/>
              </a:cxn>
              <a:cxn ang="0">
                <a:pos x="482825" y="2501094"/>
              </a:cxn>
              <a:cxn ang="0">
                <a:pos x="0" y="2701813"/>
              </a:cxn>
              <a:cxn ang="0">
                <a:pos x="0" y="0"/>
              </a:cxn>
            </a:cxnLst>
            <a:pathLst>
              <a:path w="5699" h="1198">
                <a:moveTo>
                  <a:pt x="0" y="0"/>
                </a:moveTo>
                <a:lnTo>
                  <a:pt x="5699" y="0"/>
                </a:lnTo>
                <a:lnTo>
                  <a:pt x="5699" y="410"/>
                </a:lnTo>
                <a:lnTo>
                  <a:pt x="5344" y="399"/>
                </a:lnTo>
                <a:lnTo>
                  <a:pt x="4995" y="394"/>
                </a:lnTo>
                <a:lnTo>
                  <a:pt x="4656" y="394"/>
                </a:lnTo>
                <a:lnTo>
                  <a:pt x="4323" y="399"/>
                </a:lnTo>
                <a:lnTo>
                  <a:pt x="3998" y="410"/>
                </a:lnTo>
                <a:lnTo>
                  <a:pt x="3679" y="425"/>
                </a:lnTo>
                <a:lnTo>
                  <a:pt x="3367" y="446"/>
                </a:lnTo>
                <a:lnTo>
                  <a:pt x="3064" y="474"/>
                </a:lnTo>
                <a:lnTo>
                  <a:pt x="2768" y="505"/>
                </a:lnTo>
                <a:lnTo>
                  <a:pt x="2481" y="542"/>
                </a:lnTo>
                <a:lnTo>
                  <a:pt x="2199" y="584"/>
                </a:lnTo>
                <a:lnTo>
                  <a:pt x="1926" y="631"/>
                </a:lnTo>
                <a:lnTo>
                  <a:pt x="1659" y="683"/>
                </a:lnTo>
                <a:lnTo>
                  <a:pt x="1400" y="742"/>
                </a:lnTo>
                <a:lnTo>
                  <a:pt x="1147" y="805"/>
                </a:lnTo>
                <a:lnTo>
                  <a:pt x="904" y="873"/>
                </a:lnTo>
                <a:lnTo>
                  <a:pt x="667" y="946"/>
                </a:lnTo>
                <a:lnTo>
                  <a:pt x="437" y="1024"/>
                </a:lnTo>
                <a:lnTo>
                  <a:pt x="214" y="1109"/>
                </a:lnTo>
                <a:lnTo>
                  <a:pt x="0" y="1198"/>
                </a:lnTo>
                <a:lnTo>
                  <a:pt x="0" y="0"/>
                </a:lnTo>
                <a:close/>
              </a:path>
            </a:pathLst>
          </a:custGeom>
          <a:solidFill>
            <a:schemeClr val="accent1"/>
          </a:solidFill>
          <a:ln w="0">
            <a:noFill/>
          </a:ln>
        </p:spPr>
        <p:txBody>
          <a:bodyPr/>
          <a:p>
            <a:endParaRPr lang="zh-CN" altLang="en-US"/>
          </a:p>
        </p:txBody>
      </p:sp>
      <p:sp>
        <p:nvSpPr>
          <p:cNvPr id="18" name="Freeform 8"/>
          <p:cNvSpPr/>
          <p:nvPr userDrawn="1"/>
        </p:nvSpPr>
        <p:spPr>
          <a:xfrm>
            <a:off x="0" y="6080125"/>
            <a:ext cx="9144000" cy="781050"/>
          </a:xfrm>
          <a:custGeom>
            <a:avLst/>
            <a:gdLst/>
            <a:ahLst/>
            <a:cxnLst>
              <a:cxn ang="0">
                <a:pos x="12858044" y="0"/>
              </a:cxn>
              <a:cxn ang="0">
                <a:pos x="12858044" y="1098317"/>
              </a:cxn>
              <a:cxn ang="0">
                <a:pos x="0" y="1098317"/>
              </a:cxn>
              <a:cxn ang="0">
                <a:pos x="0" y="811897"/>
              </a:cxn>
              <a:cxn ang="0">
                <a:pos x="846072" y="859258"/>
              </a:cxn>
              <a:cxn ang="0">
                <a:pos x="1665070" y="897597"/>
              </a:cxn>
              <a:cxn ang="0">
                <a:pos x="2470531" y="924661"/>
              </a:cxn>
              <a:cxn ang="0">
                <a:pos x="3260198" y="944958"/>
              </a:cxn>
              <a:cxn ang="0">
                <a:pos x="4031816" y="953979"/>
              </a:cxn>
              <a:cxn ang="0">
                <a:pos x="4780873" y="949469"/>
              </a:cxn>
              <a:cxn ang="0">
                <a:pos x="5511879" y="938192"/>
              </a:cxn>
              <a:cxn ang="0">
                <a:pos x="6227092" y="913384"/>
              </a:cxn>
              <a:cxn ang="0">
                <a:pos x="6922000" y="881810"/>
              </a:cxn>
              <a:cxn ang="0">
                <a:pos x="7598858" y="838960"/>
              </a:cxn>
              <a:cxn ang="0">
                <a:pos x="8253154" y="784834"/>
              </a:cxn>
              <a:cxn ang="0">
                <a:pos x="8893912" y="721686"/>
              </a:cxn>
              <a:cxn ang="0">
                <a:pos x="9514365" y="651773"/>
              </a:cxn>
              <a:cxn ang="0">
                <a:pos x="10119025" y="563817"/>
              </a:cxn>
              <a:cxn ang="0">
                <a:pos x="10705635" y="473606"/>
              </a:cxn>
              <a:cxn ang="0">
                <a:pos x="11271940" y="367609"/>
              </a:cxn>
              <a:cxn ang="0">
                <a:pos x="11817939" y="254845"/>
              </a:cxn>
              <a:cxn ang="0">
                <a:pos x="12348144" y="133060"/>
              </a:cxn>
              <a:cxn ang="0">
                <a:pos x="12858044" y="0"/>
              </a:cxn>
            </a:cxnLst>
            <a:pathLst>
              <a:path w="5699" h="487">
                <a:moveTo>
                  <a:pt x="5699" y="0"/>
                </a:moveTo>
                <a:lnTo>
                  <a:pt x="5699" y="487"/>
                </a:lnTo>
                <a:lnTo>
                  <a:pt x="0" y="487"/>
                </a:lnTo>
                <a:lnTo>
                  <a:pt x="0" y="360"/>
                </a:lnTo>
                <a:lnTo>
                  <a:pt x="375" y="381"/>
                </a:lnTo>
                <a:lnTo>
                  <a:pt x="738" y="398"/>
                </a:lnTo>
                <a:lnTo>
                  <a:pt x="1095" y="410"/>
                </a:lnTo>
                <a:lnTo>
                  <a:pt x="1445" y="419"/>
                </a:lnTo>
                <a:lnTo>
                  <a:pt x="1787" y="423"/>
                </a:lnTo>
                <a:lnTo>
                  <a:pt x="2119" y="421"/>
                </a:lnTo>
                <a:lnTo>
                  <a:pt x="2443" y="416"/>
                </a:lnTo>
                <a:lnTo>
                  <a:pt x="2760" y="405"/>
                </a:lnTo>
                <a:lnTo>
                  <a:pt x="3068" y="391"/>
                </a:lnTo>
                <a:lnTo>
                  <a:pt x="3368" y="372"/>
                </a:lnTo>
                <a:lnTo>
                  <a:pt x="3658" y="348"/>
                </a:lnTo>
                <a:lnTo>
                  <a:pt x="3942" y="320"/>
                </a:lnTo>
                <a:lnTo>
                  <a:pt x="4217" y="289"/>
                </a:lnTo>
                <a:lnTo>
                  <a:pt x="4485" y="250"/>
                </a:lnTo>
                <a:lnTo>
                  <a:pt x="4745" y="210"/>
                </a:lnTo>
                <a:lnTo>
                  <a:pt x="4996" y="163"/>
                </a:lnTo>
                <a:lnTo>
                  <a:pt x="5238" y="113"/>
                </a:lnTo>
                <a:lnTo>
                  <a:pt x="5473" y="59"/>
                </a:lnTo>
                <a:lnTo>
                  <a:pt x="5699" y="0"/>
                </a:lnTo>
                <a:close/>
              </a:path>
            </a:pathLst>
          </a:custGeom>
          <a:solidFill>
            <a:schemeClr val="accent1"/>
          </a:solidFill>
          <a:ln w="0">
            <a:noFill/>
          </a:ln>
        </p:spPr>
        <p:txBody>
          <a:bodyPr/>
          <a:p>
            <a:endParaRPr lang="zh-CN" altLang="en-US"/>
          </a:p>
        </p:txBody>
      </p:sp>
      <p:sp>
        <p:nvSpPr>
          <p:cNvPr id="17" name="Freeform 6"/>
          <p:cNvSpPr/>
          <p:nvPr userDrawn="1"/>
        </p:nvSpPr>
        <p:spPr>
          <a:xfrm>
            <a:off x="0" y="5794375"/>
            <a:ext cx="9144000" cy="933450"/>
          </a:xfrm>
          <a:custGeom>
            <a:avLst/>
            <a:gdLst/>
            <a:ahLst/>
            <a:cxnLst>
              <a:cxn ang="0">
                <a:pos x="12858044" y="0"/>
              </a:cxn>
              <a:cxn ang="0">
                <a:pos x="12858044" y="317993"/>
              </a:cxn>
              <a:cxn ang="0">
                <a:pos x="12348144" y="455564"/>
              </a:cxn>
              <a:cxn ang="0">
                <a:pos x="11817939" y="581859"/>
              </a:cxn>
              <a:cxn ang="0">
                <a:pos x="11271940" y="699133"/>
              </a:cxn>
              <a:cxn ang="0">
                <a:pos x="10705635" y="805131"/>
              </a:cxn>
              <a:cxn ang="0">
                <a:pos x="10119025" y="899852"/>
              </a:cxn>
              <a:cxn ang="0">
                <a:pos x="9514365" y="985553"/>
              </a:cxn>
              <a:cxn ang="0">
                <a:pos x="8893912" y="1059977"/>
              </a:cxn>
              <a:cxn ang="0">
                <a:pos x="8253154" y="1127635"/>
              </a:cxn>
              <a:cxn ang="0">
                <a:pos x="7598858" y="1181761"/>
              </a:cxn>
              <a:cxn ang="0">
                <a:pos x="6922000" y="1229122"/>
              </a:cxn>
              <a:cxn ang="0">
                <a:pos x="6227092" y="1265206"/>
              </a:cxn>
              <a:cxn ang="0">
                <a:pos x="5511879" y="1287759"/>
              </a:cxn>
              <a:cxn ang="0">
                <a:pos x="4780873" y="1303546"/>
              </a:cxn>
              <a:cxn ang="0">
                <a:pos x="4031816" y="1310312"/>
              </a:cxn>
              <a:cxn ang="0">
                <a:pos x="3260198" y="1308056"/>
              </a:cxn>
              <a:cxn ang="0">
                <a:pos x="2470531" y="1292269"/>
              </a:cxn>
              <a:cxn ang="0">
                <a:pos x="1665070" y="1265206"/>
              </a:cxn>
              <a:cxn ang="0">
                <a:pos x="846072" y="1233632"/>
              </a:cxn>
              <a:cxn ang="0">
                <a:pos x="0" y="1186272"/>
              </a:cxn>
              <a:cxn ang="0">
                <a:pos x="0" y="1134400"/>
              </a:cxn>
              <a:cxn ang="0">
                <a:pos x="888940" y="1161464"/>
              </a:cxn>
              <a:cxn ang="0">
                <a:pos x="1757574" y="1181761"/>
              </a:cxn>
              <a:cxn ang="0">
                <a:pos x="2605902" y="1188527"/>
              </a:cxn>
              <a:cxn ang="0">
                <a:pos x="3433925" y="1186272"/>
              </a:cxn>
              <a:cxn ang="0">
                <a:pos x="4239386" y="1170485"/>
              </a:cxn>
              <a:cxn ang="0">
                <a:pos x="5024541" y="1143422"/>
              </a:cxn>
              <a:cxn ang="0">
                <a:pos x="5791647" y="1107337"/>
              </a:cxn>
              <a:cxn ang="0">
                <a:pos x="6538447" y="1059977"/>
              </a:cxn>
              <a:cxn ang="0">
                <a:pos x="7260429" y="1005850"/>
              </a:cxn>
              <a:cxn ang="0">
                <a:pos x="7964361" y="933681"/>
              </a:cxn>
              <a:cxn ang="0">
                <a:pos x="8645731" y="857002"/>
              </a:cxn>
              <a:cxn ang="0">
                <a:pos x="9311308" y="764536"/>
              </a:cxn>
              <a:cxn ang="0">
                <a:pos x="9954323" y="663049"/>
              </a:cxn>
              <a:cxn ang="0">
                <a:pos x="10574776" y="552541"/>
              </a:cxn>
              <a:cxn ang="0">
                <a:pos x="11177180" y="433011"/>
              </a:cxn>
              <a:cxn ang="0">
                <a:pos x="11757021" y="297695"/>
              </a:cxn>
              <a:cxn ang="0">
                <a:pos x="12316557" y="153358"/>
              </a:cxn>
              <a:cxn ang="0">
                <a:pos x="12858044" y="0"/>
              </a:cxn>
            </a:cxnLst>
            <a:pathLst>
              <a:path w="5699" h="581">
                <a:moveTo>
                  <a:pt x="5699" y="0"/>
                </a:moveTo>
                <a:lnTo>
                  <a:pt x="5699" y="141"/>
                </a:lnTo>
                <a:lnTo>
                  <a:pt x="5473" y="202"/>
                </a:lnTo>
                <a:lnTo>
                  <a:pt x="5238" y="258"/>
                </a:lnTo>
                <a:lnTo>
                  <a:pt x="4996" y="310"/>
                </a:lnTo>
                <a:lnTo>
                  <a:pt x="4745" y="357"/>
                </a:lnTo>
                <a:lnTo>
                  <a:pt x="4485" y="399"/>
                </a:lnTo>
                <a:lnTo>
                  <a:pt x="4217" y="437"/>
                </a:lnTo>
                <a:lnTo>
                  <a:pt x="3942" y="470"/>
                </a:lnTo>
                <a:lnTo>
                  <a:pt x="3658" y="500"/>
                </a:lnTo>
                <a:lnTo>
                  <a:pt x="3368" y="524"/>
                </a:lnTo>
                <a:lnTo>
                  <a:pt x="3068" y="545"/>
                </a:lnTo>
                <a:lnTo>
                  <a:pt x="2760" y="561"/>
                </a:lnTo>
                <a:lnTo>
                  <a:pt x="2443" y="571"/>
                </a:lnTo>
                <a:lnTo>
                  <a:pt x="2119" y="578"/>
                </a:lnTo>
                <a:lnTo>
                  <a:pt x="1787" y="581"/>
                </a:lnTo>
                <a:lnTo>
                  <a:pt x="1445" y="580"/>
                </a:lnTo>
                <a:lnTo>
                  <a:pt x="1095" y="573"/>
                </a:lnTo>
                <a:lnTo>
                  <a:pt x="738" y="561"/>
                </a:lnTo>
                <a:lnTo>
                  <a:pt x="375" y="547"/>
                </a:lnTo>
                <a:lnTo>
                  <a:pt x="0" y="526"/>
                </a:lnTo>
                <a:lnTo>
                  <a:pt x="0" y="503"/>
                </a:lnTo>
                <a:lnTo>
                  <a:pt x="394" y="515"/>
                </a:lnTo>
                <a:lnTo>
                  <a:pt x="779" y="524"/>
                </a:lnTo>
                <a:lnTo>
                  <a:pt x="1155" y="527"/>
                </a:lnTo>
                <a:lnTo>
                  <a:pt x="1522" y="526"/>
                </a:lnTo>
                <a:lnTo>
                  <a:pt x="1879" y="519"/>
                </a:lnTo>
                <a:lnTo>
                  <a:pt x="2227" y="507"/>
                </a:lnTo>
                <a:lnTo>
                  <a:pt x="2567" y="491"/>
                </a:lnTo>
                <a:lnTo>
                  <a:pt x="2898" y="470"/>
                </a:lnTo>
                <a:lnTo>
                  <a:pt x="3218" y="446"/>
                </a:lnTo>
                <a:lnTo>
                  <a:pt x="3530" y="414"/>
                </a:lnTo>
                <a:lnTo>
                  <a:pt x="3832" y="380"/>
                </a:lnTo>
                <a:lnTo>
                  <a:pt x="4127" y="339"/>
                </a:lnTo>
                <a:lnTo>
                  <a:pt x="4412" y="294"/>
                </a:lnTo>
                <a:lnTo>
                  <a:pt x="4687" y="245"/>
                </a:lnTo>
                <a:lnTo>
                  <a:pt x="4954" y="192"/>
                </a:lnTo>
                <a:lnTo>
                  <a:pt x="5211" y="132"/>
                </a:lnTo>
                <a:lnTo>
                  <a:pt x="5459" y="68"/>
                </a:lnTo>
                <a:lnTo>
                  <a:pt x="5699" y="0"/>
                </a:lnTo>
                <a:close/>
              </a:path>
            </a:pathLst>
          </a:custGeom>
          <a:solidFill>
            <a:schemeClr val="accent2"/>
          </a:solidFill>
          <a:ln w="0">
            <a:noFill/>
          </a:ln>
        </p:spPr>
        <p:txBody>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righ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childTnLst>
                          </p:cTn>
                        </p:par>
                        <p:par>
                          <p:cTn id="20" fill="hold">
                            <p:stCondLst>
                              <p:cond delay="2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21"/>
                                        </p:tgtEl>
                                        <p:attrNameLst>
                                          <p:attrName>ppt_y</p:attrName>
                                        </p:attrNameLst>
                                      </p:cBhvr>
                                      <p:tavLst>
                                        <p:tav tm="0">
                                          <p:val>
                                            <p:strVal val="#ppt_y"/>
                                          </p:val>
                                        </p:tav>
                                        <p:tav tm="100000">
                                          <p:val>
                                            <p:strVal val="#ppt_y"/>
                                          </p:val>
                                        </p:tav>
                                      </p:tavLst>
                                    </p:anim>
                                    <p:anim calcmode="lin" valueType="num">
                                      <p:cBhvr>
                                        <p:cTn id="25"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21"/>
                                        </p:tgtEl>
                                      </p:cBhvr>
                                    </p:animEffect>
                                  </p:childTnLst>
                                </p:cTn>
                              </p:par>
                            </p:childTnLst>
                          </p:cTn>
                        </p:par>
                        <p:par>
                          <p:cTn id="28" fill="hold">
                            <p:stCondLst>
                              <p:cond delay="2700"/>
                            </p:stCondLst>
                            <p:childTnLst>
                              <p:par>
                                <p:cTn id="29" presetID="26" presetClass="emph" presetSubtype="0" fill="hold" grpId="1" nodeType="afterEffect">
                                  <p:stCondLst>
                                    <p:cond delay="0"/>
                                  </p:stCondLst>
                                  <p:iterate type="lt">
                                    <p:tmAbs val="0"/>
                                  </p:iterate>
                                  <p:childTnLst>
                                    <p:animEffect transition="out" filter="fade">
                                      <p:cBhvr>
                                        <p:cTn id="30" dur="500" tmFilter="0, 0; .2, .5; .8, .5; 1, 0"/>
                                        <p:tgtEl>
                                          <p:spTgt spid="21"/>
                                        </p:tgtEl>
                                      </p:cBhvr>
                                    </p:animEffect>
                                    <p:animScale>
                                      <p:cBhvr>
                                        <p:cTn id="31"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20" grpId="0" bldLvl="0" animBg="1"/>
      <p:bldP spid="21" grpId="0"/>
      <p:bldP spid="21" grpId="1"/>
    </p:bldLst>
  </p:timing>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ct val="19000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ct val="95000"/>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ct val="95000"/>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6pPr>
      <a:lvl7pPr marL="281813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8pPr>
      <a:lvl9pPr marL="368554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890"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8370" algn="l" defTabSz="866775" rtl="0" eaLnBrk="1" latinLnBrk="0" hangingPunct="1">
        <a:defRPr sz="17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4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2.png"/><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tags" Target="../tags/tag1.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3.png"/><Relationship Id="rId1" Type="http://schemas.openxmlformats.org/officeDocument/2006/relationships/tags" Target="../tags/tag2.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34.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5.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6.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9.png"/><Relationship Id="rId1" Type="http://schemas.openxmlformats.org/officeDocument/2006/relationships/image" Target="../media/image38.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0.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pn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2.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3.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4.png"/></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6.png"/><Relationship Id="rId1" Type="http://schemas.openxmlformats.org/officeDocument/2006/relationships/image" Target="../media/image45.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1638300" y="2919730"/>
            <a:ext cx="5857240" cy="1736725"/>
            <a:chOff x="2580" y="4598"/>
            <a:chExt cx="9224" cy="2735"/>
          </a:xfrm>
        </p:grpSpPr>
        <p:sp>
          <p:nvSpPr>
            <p:cNvPr id="21" name="矩形 259"/>
            <p:cNvSpPr>
              <a:spLocks noChangeArrowheads="1"/>
            </p:cNvSpPr>
            <p:nvPr/>
          </p:nvSpPr>
          <p:spPr bwMode="auto">
            <a:xfrm>
              <a:off x="2580" y="4598"/>
              <a:ext cx="9224" cy="1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4265" b="1" i="0" u="none" strike="noStrike" kern="1200" cap="all" spc="0" normalizeH="0" baseline="0" noProof="1">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第</a:t>
              </a:r>
              <a:r>
                <a:rPr kumimoji="0" lang="zh-CN" altLang="en-US" sz="4265" b="1" i="0" u="none" strike="noStrike" kern="1200" cap="all" spc="0" normalizeH="0" baseline="0" noProof="1" smtClean="0">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一部分  基础知识梳理</a:t>
              </a:r>
              <a:endParaRPr kumimoji="0" lang="zh-CN" altLang="en-US" sz="4265" b="1" i="0" u="none" strike="noStrike" kern="1200" cap="all" spc="0" normalizeH="0" baseline="0" noProof="1" smtClean="0">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sp>
          <p:nvSpPr>
            <p:cNvPr id="22" name="矩形 259"/>
            <p:cNvSpPr>
              <a:spLocks noChangeArrowheads="1"/>
            </p:cNvSpPr>
            <p:nvPr/>
          </p:nvSpPr>
          <p:spPr bwMode="auto">
            <a:xfrm>
              <a:off x="2580" y="6505"/>
              <a:ext cx="9224" cy="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3415" b="0" i="0" u="none" strike="noStrike" kern="1200" cap="all" spc="0" normalizeH="0" baseline="0" noProof="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第十六章  电压 电阻</a:t>
              </a:r>
              <a:endParaRPr kumimoji="0" lang="en-US" altLang="zh-CN" sz="3415" b="0" i="0" u="none" strike="noStrike" kern="1200" cap="all" spc="0" normalizeH="0" baseline="0" noProof="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endParaRPr>
            </a:p>
          </p:txBody>
        </p:sp>
      </p:grpSp>
    </p:spTree>
  </p:cSld>
  <p:clrMapOvr>
    <a:masterClrMapping/>
  </p:clrMapOvr>
  <p:transition advTm="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 name="图片 7"/>
          <p:cNvPicPr>
            <a:picLocks noChangeAspect="1"/>
          </p:cNvPicPr>
          <p:nvPr/>
        </p:nvPicPr>
        <p:blipFill>
          <a:blip r:embed="rId1"/>
          <a:stretch>
            <a:fillRect/>
          </a:stretch>
        </p:blipFill>
        <p:spPr>
          <a:xfrm>
            <a:off x="4270375" y="5619750"/>
            <a:ext cx="1097280" cy="379095"/>
          </a:xfrm>
          <a:prstGeom prst="rect">
            <a:avLst/>
          </a:prstGeom>
        </p:spPr>
      </p:pic>
      <p:sp>
        <p:nvSpPr>
          <p:cNvPr id="11" name="文本框 10"/>
          <p:cNvSpPr txBox="1"/>
          <p:nvPr/>
        </p:nvSpPr>
        <p:spPr>
          <a:xfrm>
            <a:off x="625475" y="1327785"/>
            <a:ext cx="7894320" cy="474281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（2）材料、长度相同时，横截面积越大导体电阻</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（3）大多数导体的温度越</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，电阻越大.</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b="1">
                <a:latin typeface="宋体" panose="02010600030101010101" pitchFamily="2" charset="-122"/>
                <a:cs typeface="宋体" panose="02010600030101010101" pitchFamily="2" charset="-122"/>
              </a:rPr>
              <a:t>4. 半导体</a:t>
            </a:r>
            <a:r>
              <a:rPr lang="zh-CN" altLang="en-US" sz="2800">
                <a:latin typeface="宋体" panose="02010600030101010101" pitchFamily="2" charset="-122"/>
                <a:cs typeface="宋体" panose="02010600030101010101" pitchFamily="2" charset="-122"/>
              </a:rPr>
              <a:t>：导电性能介于</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与</a:t>
            </a:r>
            <a:r>
              <a:rPr lang="zh-CN" altLang="en-US" sz="2800" u="sng">
                <a:latin typeface="宋体" panose="02010600030101010101" pitchFamily="2" charset="-122"/>
                <a:cs typeface="宋体" panose="02010600030101010101" pitchFamily="2" charset="-122"/>
              </a:rPr>
              <a:t>　　      </a:t>
            </a:r>
            <a:r>
              <a:rPr lang="en-US" altLang="zh-CN" sz="2800">
                <a:solidFill>
                  <a:schemeClr val="bg1"/>
                </a:solidFill>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　　之间；二极管具有</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性.</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超导体：在降至特定温度时，电阻变成</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的材料；该材料常用做输电线.</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b="1">
                <a:latin typeface="宋体" panose="02010600030101010101" pitchFamily="2" charset="-122"/>
                <a:cs typeface="宋体" panose="02010600030101010101" pitchFamily="2" charset="-122"/>
              </a:rPr>
              <a:t>5. 定值电阻电路符号</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p:txBody>
      </p:sp>
      <p:sp>
        <p:nvSpPr>
          <p:cNvPr id="2" name="文本框 3"/>
          <p:cNvSpPr txBox="1"/>
          <p:nvPr/>
        </p:nvSpPr>
        <p:spPr>
          <a:xfrm>
            <a:off x="1239520" y="179197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越小 </a:t>
            </a:r>
            <a:endParaRPr lang="zh-CN" altLang="en-US" sz="2800" b="1" dirty="0">
              <a:solidFill>
                <a:srgbClr val="FF0000"/>
              </a:solidFill>
              <a:latin typeface="Times New Roman" panose="02020603050405020304" pitchFamily="18" charset="0"/>
            </a:endParaRPr>
          </a:p>
        </p:txBody>
      </p:sp>
      <p:sp>
        <p:nvSpPr>
          <p:cNvPr id="3" name="文本框 3"/>
          <p:cNvSpPr txBox="1"/>
          <p:nvPr/>
        </p:nvSpPr>
        <p:spPr>
          <a:xfrm>
            <a:off x="5213985" y="227203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高 </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4668520" y="329819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导体 </a:t>
            </a:r>
            <a:endParaRPr lang="zh-CN" altLang="en-US" sz="2800" b="1" dirty="0">
              <a:solidFill>
                <a:srgbClr val="FF0000"/>
              </a:solidFill>
              <a:latin typeface="Times New Roman" panose="02020603050405020304" pitchFamily="18" charset="0"/>
            </a:endParaRPr>
          </a:p>
        </p:txBody>
      </p:sp>
      <p:sp>
        <p:nvSpPr>
          <p:cNvPr id="5" name="文本框 4"/>
          <p:cNvSpPr txBox="1"/>
          <p:nvPr/>
        </p:nvSpPr>
        <p:spPr>
          <a:xfrm>
            <a:off x="6604000" y="329819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绝缘体 </a:t>
            </a:r>
            <a:endParaRPr lang="zh-CN" altLang="en-US" sz="2800" b="1" dirty="0">
              <a:solidFill>
                <a:srgbClr val="FF0000"/>
              </a:solidFill>
              <a:latin typeface="Times New Roman" panose="02020603050405020304" pitchFamily="18" charset="0"/>
            </a:endParaRPr>
          </a:p>
        </p:txBody>
      </p:sp>
      <p:sp>
        <p:nvSpPr>
          <p:cNvPr id="6" name="文本框 5"/>
          <p:cNvSpPr txBox="1"/>
          <p:nvPr/>
        </p:nvSpPr>
        <p:spPr>
          <a:xfrm>
            <a:off x="3824605" y="380492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单向导电  </a:t>
            </a:r>
            <a:endParaRPr lang="zh-CN" altLang="en-US" sz="2800" b="1" dirty="0">
              <a:solidFill>
                <a:srgbClr val="FF0000"/>
              </a:solidFill>
              <a:latin typeface="Times New Roman" panose="02020603050405020304" pitchFamily="18" charset="0"/>
            </a:endParaRPr>
          </a:p>
        </p:txBody>
      </p:sp>
      <p:sp>
        <p:nvSpPr>
          <p:cNvPr id="7" name="文本框 6"/>
          <p:cNvSpPr txBox="1"/>
          <p:nvPr/>
        </p:nvSpPr>
        <p:spPr>
          <a:xfrm>
            <a:off x="6604000" y="433768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零 </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P spid="6" grpId="0"/>
      <p:bldP spid="6" grpId="1"/>
      <p:bldP spid="7" grpId="0"/>
      <p:bldP spid="7"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1081405" y="1852295"/>
            <a:ext cx="7602220" cy="2718435"/>
          </a:xfrm>
          <a:prstGeom prst="rect">
            <a:avLst/>
          </a:prstGeom>
        </p:spPr>
      </p:pic>
      <p:sp>
        <p:nvSpPr>
          <p:cNvPr id="11" name="文本框 10"/>
          <p:cNvSpPr txBox="1"/>
          <p:nvPr/>
        </p:nvSpPr>
        <p:spPr>
          <a:xfrm>
            <a:off x="625475" y="2906395"/>
            <a:ext cx="7894320" cy="607695"/>
          </a:xfrm>
          <a:prstGeom prst="rect">
            <a:avLst/>
          </a:prstGeom>
          <a:noFill/>
        </p:spPr>
        <p:txBody>
          <a:bodyPr wrap="square" rtlCol="0" anchor="t">
            <a:spAutoFit/>
          </a:bodyPr>
          <a:p>
            <a:pPr algn="just">
              <a:lnSpc>
                <a:spcPct val="120000"/>
              </a:lnSpc>
            </a:pPr>
            <a:r>
              <a:rPr lang="en-US" altLang="zh-CN" sz="2800" b="1">
                <a:latin typeface="宋体" panose="02010600030101010101" pitchFamily="2" charset="-122"/>
                <a:cs typeface="宋体" panose="02010600030101010101" pitchFamily="2" charset="-122"/>
              </a:rPr>
              <a:t>6</a:t>
            </a:r>
            <a:r>
              <a:rPr lang="zh-CN" altLang="en-US" sz="2800" b="1">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p:txBody>
      </p:sp>
      <p:sp>
        <p:nvSpPr>
          <p:cNvPr id="6" name="文本框 3"/>
          <p:cNvSpPr txBox="1"/>
          <p:nvPr/>
        </p:nvSpPr>
        <p:spPr>
          <a:xfrm>
            <a:off x="5229225" y="2738755"/>
            <a:ext cx="1776730" cy="534035"/>
          </a:xfrm>
          <a:prstGeom prst="rect">
            <a:avLst/>
          </a:prstGeom>
          <a:noFill/>
          <a:ln w="9525">
            <a:noFill/>
          </a:ln>
        </p:spPr>
        <p:txBody>
          <a:bodyPr wrap="square">
            <a:spAutoFit/>
          </a:bodyPr>
          <a:p>
            <a:pPr algn="ctr">
              <a:lnSpc>
                <a:spcPct val="120000"/>
              </a:lnSpc>
            </a:pPr>
            <a:r>
              <a:rPr lang="zh-CN" altLang="en-US" sz="2400" b="1" dirty="0">
                <a:solidFill>
                  <a:srgbClr val="FF0000"/>
                </a:solidFill>
                <a:latin typeface="Times New Roman" panose="02020603050405020304" pitchFamily="18" charset="0"/>
              </a:rPr>
              <a:t>长度 </a:t>
            </a:r>
            <a:endParaRPr lang="zh-CN" altLang="en-US" sz="2400" b="1" dirty="0">
              <a:solidFill>
                <a:srgbClr val="FF0000"/>
              </a:solidFill>
              <a:latin typeface="Times New Roman" panose="02020603050405020304" pitchFamily="18" charset="0"/>
            </a:endParaRPr>
          </a:p>
        </p:txBody>
      </p:sp>
      <p:sp>
        <p:nvSpPr>
          <p:cNvPr id="4" name="文本框 3"/>
          <p:cNvSpPr txBox="1"/>
          <p:nvPr/>
        </p:nvSpPr>
        <p:spPr>
          <a:xfrm>
            <a:off x="5593080" y="3063240"/>
            <a:ext cx="1776730" cy="534035"/>
          </a:xfrm>
          <a:prstGeom prst="rect">
            <a:avLst/>
          </a:prstGeom>
          <a:noFill/>
          <a:ln w="9525">
            <a:noFill/>
          </a:ln>
        </p:spPr>
        <p:txBody>
          <a:bodyPr wrap="square">
            <a:spAutoFit/>
          </a:bodyPr>
          <a:p>
            <a:pPr algn="ctr">
              <a:lnSpc>
                <a:spcPct val="120000"/>
              </a:lnSpc>
            </a:pPr>
            <a:r>
              <a:rPr lang="zh-CN" altLang="en-US" sz="2400" b="1" dirty="0">
                <a:solidFill>
                  <a:srgbClr val="FF0000"/>
                </a:solidFill>
                <a:latin typeface="Times New Roman" panose="02020603050405020304" pitchFamily="18" charset="0"/>
              </a:rPr>
              <a:t>电流</a:t>
            </a:r>
            <a:endParaRPr lang="zh-CN" altLang="en-US" sz="2400" b="1" dirty="0">
              <a:solidFill>
                <a:srgbClr val="FF0000"/>
              </a:solidFill>
              <a:latin typeface="Times New Roman" panose="02020603050405020304" pitchFamily="18" charset="0"/>
            </a:endParaRPr>
          </a:p>
        </p:txBody>
      </p:sp>
      <p:sp>
        <p:nvSpPr>
          <p:cNvPr id="5" name="文本框 4"/>
          <p:cNvSpPr txBox="1"/>
          <p:nvPr/>
        </p:nvSpPr>
        <p:spPr>
          <a:xfrm>
            <a:off x="7005955" y="3063240"/>
            <a:ext cx="1776730" cy="534035"/>
          </a:xfrm>
          <a:prstGeom prst="rect">
            <a:avLst/>
          </a:prstGeom>
          <a:noFill/>
          <a:ln w="9525">
            <a:noFill/>
          </a:ln>
        </p:spPr>
        <p:txBody>
          <a:bodyPr wrap="square">
            <a:spAutoFit/>
          </a:bodyPr>
          <a:p>
            <a:pPr algn="ctr">
              <a:lnSpc>
                <a:spcPct val="120000"/>
              </a:lnSpc>
            </a:pPr>
            <a:r>
              <a:rPr lang="zh-CN" altLang="en-US" sz="2400" b="1" dirty="0">
                <a:solidFill>
                  <a:srgbClr val="FF0000"/>
                </a:solidFill>
                <a:latin typeface="Times New Roman" panose="02020603050405020304" pitchFamily="18" charset="0"/>
              </a:rPr>
              <a:t>电压 </a:t>
            </a:r>
            <a:endParaRPr lang="zh-CN" altLang="en-US" sz="2400" b="1" dirty="0">
              <a:solidFill>
                <a:srgbClr val="FF0000"/>
              </a:solidFill>
              <a:latin typeface="Times New Roman" panose="02020603050405020304" pitchFamily="18" charset="0"/>
            </a:endParaRPr>
          </a:p>
        </p:txBody>
      </p:sp>
      <p:sp>
        <p:nvSpPr>
          <p:cNvPr id="7" name="文本框 6"/>
          <p:cNvSpPr txBox="1"/>
          <p:nvPr/>
        </p:nvSpPr>
        <p:spPr>
          <a:xfrm>
            <a:off x="3213735" y="3401060"/>
            <a:ext cx="1776730" cy="534035"/>
          </a:xfrm>
          <a:prstGeom prst="rect">
            <a:avLst/>
          </a:prstGeom>
          <a:noFill/>
          <a:ln w="9525">
            <a:noFill/>
          </a:ln>
        </p:spPr>
        <p:txBody>
          <a:bodyPr wrap="square">
            <a:spAutoFit/>
          </a:bodyPr>
          <a:p>
            <a:pPr algn="ctr">
              <a:lnSpc>
                <a:spcPct val="120000"/>
              </a:lnSpc>
            </a:pPr>
            <a:r>
              <a:rPr lang="zh-CN" altLang="en-US" sz="2400" b="1" dirty="0">
                <a:solidFill>
                  <a:srgbClr val="FF0000"/>
                </a:solidFill>
                <a:latin typeface="Times New Roman" panose="02020603050405020304" pitchFamily="18" charset="0"/>
              </a:rPr>
              <a:t>保护电路</a:t>
            </a:r>
            <a:endParaRPr lang="zh-CN" altLang="en-US" sz="24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4" grpId="0"/>
      <p:bldP spid="4" grpId="1"/>
      <p:bldP spid="5" grpId="0"/>
      <p:bldP spid="5" grpId="1"/>
      <p:bldP spid="7" grpId="0"/>
      <p:bldP spid="7"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5475" y="1399540"/>
            <a:ext cx="7894320" cy="4225925"/>
          </a:xfrm>
          <a:prstGeom prst="rect">
            <a:avLst/>
          </a:prstGeom>
          <a:noFill/>
        </p:spPr>
        <p:txBody>
          <a:bodyPr wrap="square" rtlCol="0" anchor="t">
            <a:spAutoFit/>
          </a:bodyPr>
          <a:p>
            <a:pPr algn="just">
              <a:lnSpc>
                <a:spcPct val="120000"/>
              </a:lnSpc>
            </a:pPr>
            <a:r>
              <a:rPr sz="2800" b="1">
                <a:latin typeface="宋体" panose="02010600030101010101" pitchFamily="2" charset="-122"/>
                <a:cs typeface="宋体" panose="02010600030101010101" pitchFamily="2" charset="-122"/>
              </a:rPr>
              <a:t>7. 滑动变阻器使用方法</a:t>
            </a:r>
            <a:r>
              <a:rPr sz="2800">
                <a:latin typeface="宋体" panose="02010600030101010101" pitchFamily="2" charset="-122"/>
                <a:cs typeface="宋体" panose="02010600030101010101" pitchFamily="2" charset="-122"/>
              </a:rPr>
              <a:t>：选、串、接、调.</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（1）根据铭牌选择合适的滑动变阻器.</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（2）</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联在电路中.</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（3）接法：“一上一下”.</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（4）接入电路前应将电阻调到</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a:t>
            </a:r>
            <a:endParaRPr sz="2800">
              <a:latin typeface="宋体" panose="02010600030101010101" pitchFamily="2" charset="-122"/>
              <a:cs typeface="宋体" panose="02010600030101010101" pitchFamily="2" charset="-122"/>
            </a:endParaRPr>
          </a:p>
          <a:p>
            <a:pPr algn="just">
              <a:lnSpc>
                <a:spcPct val="120000"/>
              </a:lnSpc>
            </a:pPr>
            <a:r>
              <a:rPr sz="2800" b="1">
                <a:latin typeface="宋体" panose="02010600030101010101" pitchFamily="2" charset="-122"/>
                <a:cs typeface="宋体" panose="02010600030101010101" pitchFamily="2" charset="-122"/>
              </a:rPr>
              <a:t>8. 铭牌</a:t>
            </a:r>
            <a:r>
              <a:rPr sz="2800">
                <a:latin typeface="宋体" panose="02010600030101010101" pitchFamily="2" charset="-122"/>
                <a:cs typeface="宋体" panose="02010600030101010101" pitchFamily="2" charset="-122"/>
              </a:rPr>
              <a:t>：某滑动变阻器标有“50Ω，1.5A”字样，50Ω表示滑动变阻器的</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1.5A表示滑动变阻器</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a:t>
            </a:r>
            <a:endParaRPr sz="2800">
              <a:latin typeface="宋体" panose="02010600030101010101" pitchFamily="2" charset="-122"/>
              <a:cs typeface="宋体" panose="02010600030101010101" pitchFamily="2" charset="-122"/>
            </a:endParaRPr>
          </a:p>
        </p:txBody>
      </p:sp>
      <p:sp>
        <p:nvSpPr>
          <p:cNvPr id="6" name="文本框 3"/>
          <p:cNvSpPr txBox="1"/>
          <p:nvPr/>
        </p:nvSpPr>
        <p:spPr>
          <a:xfrm>
            <a:off x="1573530" y="239395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串 </a:t>
            </a:r>
            <a:endParaRPr lang="zh-CN" altLang="en-US" sz="2800" b="1" dirty="0">
              <a:solidFill>
                <a:srgbClr val="FF0000"/>
              </a:solidFill>
              <a:latin typeface="Times New Roman" panose="02020603050405020304" pitchFamily="18" charset="0"/>
            </a:endParaRPr>
          </a:p>
        </p:txBody>
      </p:sp>
      <p:sp>
        <p:nvSpPr>
          <p:cNvPr id="2" name="文本框 3"/>
          <p:cNvSpPr txBox="1"/>
          <p:nvPr/>
        </p:nvSpPr>
        <p:spPr>
          <a:xfrm>
            <a:off x="5756275" y="339407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最大阻值</a:t>
            </a:r>
            <a:endParaRPr lang="zh-CN" altLang="en-US" sz="2800" b="1" dirty="0">
              <a:solidFill>
                <a:srgbClr val="FF0000"/>
              </a:solidFill>
              <a:latin typeface="Times New Roman" panose="02020603050405020304" pitchFamily="18" charset="0"/>
            </a:endParaRPr>
          </a:p>
        </p:txBody>
      </p:sp>
      <p:sp>
        <p:nvSpPr>
          <p:cNvPr id="3" name="文本框 3"/>
          <p:cNvSpPr txBox="1"/>
          <p:nvPr/>
        </p:nvSpPr>
        <p:spPr>
          <a:xfrm>
            <a:off x="4471035" y="4407535"/>
            <a:ext cx="351536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最大阻值为50Ω </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3938905" y="4939665"/>
            <a:ext cx="446405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允许通过的最大电流为1.5A </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2" grpId="0"/>
      <p:bldP spid="2" grpId="1"/>
      <p:bldP spid="3" grpId="0"/>
      <p:bldP spid="3" grpId="1"/>
      <p:bldP spid="4" grpId="0"/>
      <p:bldP spid="4"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2678430" y="3594735"/>
            <a:ext cx="3788410" cy="2198370"/>
          </a:xfrm>
          <a:prstGeom prst="rect">
            <a:avLst/>
          </a:prstGeom>
        </p:spPr>
      </p:pic>
      <p:sp>
        <p:nvSpPr>
          <p:cNvPr id="14" name="文本框 13"/>
          <p:cNvSpPr txBox="1"/>
          <p:nvPr/>
        </p:nvSpPr>
        <p:spPr>
          <a:xfrm>
            <a:off x="624205" y="2308860"/>
            <a:ext cx="7895590" cy="1512570"/>
          </a:xfrm>
          <a:prstGeom prst="rect">
            <a:avLst/>
          </a:prstGeom>
          <a:noFill/>
        </p:spPr>
        <p:txBody>
          <a:bodyPr wrap="square" rtlCol="0" anchor="t">
            <a:spAutoFit/>
          </a:bodyPr>
          <a:p>
            <a:pPr marL="421640" algn="just">
              <a:lnSpc>
                <a:spcPct val="11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1 </a:t>
            </a:r>
            <a:r>
              <a:rPr lang="zh-CN" altLang="en-US" sz="2800">
                <a:latin typeface="宋体" panose="02010600030101010101" pitchFamily="2" charset="-122"/>
                <a:cs typeface="宋体" panose="02010600030101010101" pitchFamily="2" charset="-122"/>
                <a:sym typeface="+mn-ea"/>
              </a:rPr>
              <a:t>在“探究串联电路的电压规律”实验中，小涵和他的同学设计了如图1所示的电路．</a:t>
            </a:r>
            <a:endParaRPr lang="zh-CN" altLang="en-US" sz="2800">
              <a:latin typeface="宋体" panose="02010600030101010101" pitchFamily="2" charset="-122"/>
              <a:cs typeface="宋体" panose="02010600030101010101" pitchFamily="2" charset="-122"/>
              <a:sym typeface="+mn-ea"/>
            </a:endParaRPr>
          </a:p>
          <a:p>
            <a:pPr marL="421640" algn="just">
              <a:lnSpc>
                <a:spcPct val="110000"/>
              </a:lnSpc>
            </a:pPr>
            <a:endParaRPr lang="zh-CN" altLang="en-US" sz="2800">
              <a:latin typeface="宋体" panose="02010600030101010101" pitchFamily="2" charset="-122"/>
              <a:cs typeface="宋体" panose="02010600030101010101" pitchFamily="2" charset="-122"/>
              <a:sym typeface="+mn-ea"/>
            </a:endParaRPr>
          </a:p>
        </p:txBody>
      </p:sp>
      <p:sp>
        <p:nvSpPr>
          <p:cNvPr id="8194" name="TextBox 1"/>
          <p:cNvSpPr txBox="1"/>
          <p:nvPr/>
        </p:nvSpPr>
        <p:spPr>
          <a:xfrm>
            <a:off x="1150938" y="555943"/>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剖析重点实验</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1"/>
          <p:cNvSpPr txBox="1"/>
          <p:nvPr/>
        </p:nvSpPr>
        <p:spPr>
          <a:xfrm>
            <a:off x="1150938" y="1295718"/>
            <a:ext cx="6842125" cy="521970"/>
          </a:xfrm>
          <a:prstGeom prst="rect">
            <a:avLst/>
          </a:prstGeom>
          <a:noFill/>
          <a:ln w="9525">
            <a:noFill/>
          </a:ln>
        </p:spPr>
        <p:txBody>
          <a:bodyPr>
            <a:spAutoFit/>
          </a:bodyPr>
          <a:p>
            <a:pPr marL="0" lvl="1" indent="-182880" algn="ctr" eaLnBrk="1" hangingPunct="1"/>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一、 探究串联电路电压的特点</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p:push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376045"/>
            <a:ext cx="7895590" cy="4527550"/>
          </a:xfrm>
          <a:prstGeom prst="rect">
            <a:avLst/>
          </a:prstGeom>
          <a:noFill/>
        </p:spPr>
        <p:txBody>
          <a:bodyPr wrap="square" rtlCol="0" anchor="t">
            <a:spAutoFit/>
          </a:bodyPr>
          <a:p>
            <a:pPr marL="421640" algn="just">
              <a:lnSpc>
                <a:spcPct val="110000"/>
              </a:lnSpc>
            </a:pPr>
            <a:r>
              <a:rPr lang="zh-CN" altLang="en-US" sz="2800">
                <a:latin typeface="宋体" panose="02010600030101010101" pitchFamily="2" charset="-122"/>
                <a:cs typeface="宋体" panose="02010600030101010101" pitchFamily="2" charset="-122"/>
                <a:sym typeface="+mn-ea"/>
              </a:rPr>
              <a:t>（1）如图1所示，连接电路时，至少需要</a:t>
            </a:r>
            <a:r>
              <a:rPr lang="zh-CN" altLang="en-US" sz="2800" u="sng">
                <a:latin typeface="宋体" panose="02010600030101010101" pitchFamily="2" charset="-122"/>
                <a:cs typeface="宋体" panose="02010600030101010101" pitchFamily="2" charset="-122"/>
                <a:sym typeface="+mn-ea"/>
              </a:rPr>
              <a:t>　   </a:t>
            </a:r>
            <a:r>
              <a:rPr lang="en-US" altLang="zh-CN" sz="2800" u="sng">
                <a:solidFill>
                  <a:schemeClr val="bg1"/>
                </a:solidFill>
                <a:latin typeface="宋体" panose="02010600030101010101" pitchFamily="2" charset="-122"/>
                <a:cs typeface="宋体" panose="02010600030101010101" pitchFamily="2" charset="-122"/>
                <a:sym typeface="+mn-ea"/>
              </a:rPr>
              <a:t>.</a:t>
            </a:r>
            <a:r>
              <a:rPr lang="zh-CN" altLang="en-US" sz="2800" u="sng">
                <a:solidFill>
                  <a:schemeClr val="bg1"/>
                </a:solidFill>
                <a:latin typeface="宋体" panose="02010600030101010101" pitchFamily="2" charset="-122"/>
                <a:cs typeface="宋体" panose="02010600030101010101" pitchFamily="2" charset="-122"/>
                <a:sym typeface="+mn-ea"/>
              </a:rPr>
              <a:t> </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根导线；实验中应选择规格</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（选填“相同”或“不同”） 的小灯泡．按电路图连接电路，小芳刚连接好最后一根导线，两灯立即发光，这说明她在连接电路时没有将</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（2）根据图1连接好电路，闭合开关后，她发现两只灯泡都不亮，且电压表示数为0，若只有L</a:t>
            </a:r>
            <a:r>
              <a:rPr lang="zh-CN" altLang="en-US" sz="2800" baseline="-25000">
                <a:latin typeface="宋体" panose="02010600030101010101" pitchFamily="2" charset="-122"/>
                <a:cs typeface="宋体" panose="02010600030101010101" pitchFamily="2" charset="-122"/>
                <a:sym typeface="+mn-ea"/>
              </a:rPr>
              <a:t>1</a:t>
            </a:r>
            <a:r>
              <a:rPr lang="zh-CN" altLang="en-US" sz="2800">
                <a:latin typeface="宋体" panose="02010600030101010101" pitchFamily="2" charset="-122"/>
                <a:cs typeface="宋体" panose="02010600030101010101" pitchFamily="2" charset="-122"/>
                <a:sym typeface="+mn-ea"/>
              </a:rPr>
              <a:t>或L</a:t>
            </a:r>
            <a:r>
              <a:rPr lang="zh-CN" altLang="en-US" sz="2800" baseline="-25000">
                <a:latin typeface="宋体" panose="02010600030101010101" pitchFamily="2" charset="-122"/>
                <a:cs typeface="宋体" panose="02010600030101010101" pitchFamily="2" charset="-122"/>
                <a:sym typeface="+mn-ea"/>
              </a:rPr>
              <a:t>2</a:t>
            </a:r>
            <a:r>
              <a:rPr lang="zh-CN" altLang="en-US" sz="2800">
                <a:latin typeface="宋体" panose="02010600030101010101" pitchFamily="2" charset="-122"/>
                <a:cs typeface="宋体" panose="02010600030101010101" pitchFamily="2" charset="-122"/>
                <a:sym typeface="+mn-ea"/>
              </a:rPr>
              <a:t>中的一处发生故障，则故障是</a:t>
            </a:r>
            <a:r>
              <a:rPr lang="zh-CN" altLang="en-US" sz="2800" u="sng">
                <a:latin typeface="宋体" panose="02010600030101010101" pitchFamily="2" charset="-122"/>
                <a:cs typeface="宋体" panose="02010600030101010101" pitchFamily="2" charset="-122"/>
                <a:sym typeface="+mn-ea"/>
              </a:rPr>
              <a:t>           </a:t>
            </a:r>
            <a:r>
              <a:rPr lang="en-US" altLang="zh-CN" sz="2800">
                <a:solidFill>
                  <a:schemeClr val="bg1"/>
                </a:solidFill>
                <a:latin typeface="宋体" panose="02010600030101010101" pitchFamily="2" charset="-122"/>
                <a:cs typeface="宋体" panose="02010600030101010101" pitchFamily="2" charset="-122"/>
                <a:sym typeface="+mn-ea"/>
              </a:rPr>
              <a:t>.</a:t>
            </a:r>
            <a:r>
              <a:rPr lang="zh-CN" altLang="en-US" sz="2800">
                <a:solidFill>
                  <a:schemeClr val="bg1"/>
                </a:solidFill>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    或</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cs typeface="宋体" panose="02010600030101010101" pitchFamily="2" charset="-122"/>
              <a:sym typeface="+mn-ea"/>
            </a:endParaRPr>
          </a:p>
        </p:txBody>
      </p:sp>
      <p:sp>
        <p:nvSpPr>
          <p:cNvPr id="3" name="文本框 2"/>
          <p:cNvSpPr txBox="1"/>
          <p:nvPr/>
        </p:nvSpPr>
        <p:spPr>
          <a:xfrm>
            <a:off x="7804152" y="1302385"/>
            <a:ext cx="3606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6</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5620387" y="1795780"/>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不同</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6" name="文本框 5"/>
          <p:cNvSpPr txBox="1"/>
          <p:nvPr/>
        </p:nvSpPr>
        <p:spPr>
          <a:xfrm>
            <a:off x="6664962" y="3259455"/>
            <a:ext cx="161290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开关断开</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7" name="文本框 6"/>
          <p:cNvSpPr txBox="1"/>
          <p:nvPr/>
        </p:nvSpPr>
        <p:spPr>
          <a:xfrm>
            <a:off x="6733542" y="4792345"/>
            <a:ext cx="125095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L</a:t>
            </a:r>
            <a:r>
              <a:rPr sz="2800" b="1" baseline="-25000" dirty="0">
                <a:solidFill>
                  <a:srgbClr val="FF0000"/>
                </a:solidFill>
                <a:latin typeface="Times New Roman" panose="02020603050405020304" pitchFamily="18" charset="0"/>
                <a:sym typeface="+mn-ea"/>
              </a:rPr>
              <a:t>1</a:t>
            </a:r>
            <a:r>
              <a:rPr sz="2800" b="1" dirty="0">
                <a:solidFill>
                  <a:srgbClr val="FF0000"/>
                </a:solidFill>
                <a:latin typeface="Times New Roman" panose="02020603050405020304" pitchFamily="18" charset="0"/>
                <a:sym typeface="+mn-ea"/>
              </a:rPr>
              <a:t>短路</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8" name="文本框 7"/>
          <p:cNvSpPr txBox="1"/>
          <p:nvPr/>
        </p:nvSpPr>
        <p:spPr>
          <a:xfrm>
            <a:off x="2136142" y="5299075"/>
            <a:ext cx="125095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L</a:t>
            </a:r>
            <a:r>
              <a:rPr sz="2800" b="1" baseline="-25000" dirty="0">
                <a:solidFill>
                  <a:srgbClr val="FF0000"/>
                </a:solidFill>
                <a:latin typeface="Times New Roman" panose="02020603050405020304" pitchFamily="18" charset="0"/>
                <a:sym typeface="+mn-ea"/>
              </a:rPr>
              <a:t>2</a:t>
            </a:r>
            <a:r>
              <a:rPr sz="2800" b="1" dirty="0">
                <a:solidFill>
                  <a:srgbClr val="FF0000"/>
                </a:solidFill>
                <a:latin typeface="Times New Roman" panose="02020603050405020304" pitchFamily="18" charset="0"/>
                <a:sym typeface="+mn-ea"/>
              </a:rPr>
              <a:t>断路</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P spid="6" grpId="0"/>
      <p:bldP spid="6" grpId="1"/>
      <p:bldP spid="7" grpId="0"/>
      <p:bldP spid="7" grpId="1"/>
      <p:bldP spid="8" grpId="0"/>
      <p:bldP spid="8"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504315" y="4340225"/>
            <a:ext cx="6135370" cy="1557655"/>
          </a:xfrm>
          <a:prstGeom prst="rect">
            <a:avLst/>
          </a:prstGeom>
        </p:spPr>
      </p:pic>
      <p:sp>
        <p:nvSpPr>
          <p:cNvPr id="3" name="文本框 2"/>
          <p:cNvSpPr txBox="1"/>
          <p:nvPr/>
        </p:nvSpPr>
        <p:spPr>
          <a:xfrm>
            <a:off x="624205" y="1591310"/>
            <a:ext cx="7895590" cy="2675255"/>
          </a:xfrm>
          <a:prstGeom prst="rect">
            <a:avLst/>
          </a:prstGeom>
          <a:noFill/>
        </p:spPr>
        <p:txBody>
          <a:bodyPr wrap="square" rtlCol="0" anchor="t">
            <a:spAutoFit/>
          </a:bodyPr>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（3）如果小涵同学发现电压表出现甲、乙、丙图所示的现象，请你分析他们在实验时出现问题的原因.甲图</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；乙图</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；丙图             　　　　　</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cs typeface="宋体" panose="02010600030101010101" pitchFamily="2" charset="-122"/>
              <a:sym typeface="+mn-ea"/>
            </a:endParaRPr>
          </a:p>
        </p:txBody>
      </p:sp>
      <p:sp>
        <p:nvSpPr>
          <p:cNvPr id="8" name="文本框 7"/>
          <p:cNvSpPr txBox="1"/>
          <p:nvPr/>
        </p:nvSpPr>
        <p:spPr>
          <a:xfrm>
            <a:off x="3212465" y="2668270"/>
            <a:ext cx="4810125"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电压表的正负接线柱接反了</a:t>
            </a:r>
            <a:endParaRPr sz="2800" b="1" dirty="0">
              <a:solidFill>
                <a:srgbClr val="FF0000"/>
              </a:solidFill>
              <a:latin typeface="Times New Roman" panose="02020603050405020304" pitchFamily="18" charset="0"/>
              <a:sym typeface="+mn-ea"/>
            </a:endParaRPr>
          </a:p>
        </p:txBody>
      </p:sp>
      <p:sp>
        <p:nvSpPr>
          <p:cNvPr id="4" name="文本框 3"/>
          <p:cNvSpPr txBox="1"/>
          <p:nvPr/>
        </p:nvSpPr>
        <p:spPr>
          <a:xfrm>
            <a:off x="2166620" y="3168015"/>
            <a:ext cx="4810125"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选择电压表的量程太大</a:t>
            </a:r>
            <a:endParaRPr sz="2800" b="1" dirty="0">
              <a:solidFill>
                <a:srgbClr val="FF0000"/>
              </a:solidFill>
              <a:latin typeface="Times New Roman" panose="02020603050405020304" pitchFamily="18" charset="0"/>
              <a:sym typeface="+mn-ea"/>
            </a:endParaRPr>
          </a:p>
        </p:txBody>
      </p:sp>
      <p:sp>
        <p:nvSpPr>
          <p:cNvPr id="5" name="文本框 4"/>
          <p:cNvSpPr txBox="1"/>
          <p:nvPr/>
        </p:nvSpPr>
        <p:spPr>
          <a:xfrm>
            <a:off x="1322070" y="3689985"/>
            <a:ext cx="4810125"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选择电压表的量程太小</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4" grpId="0"/>
      <p:bldP spid="4" grpId="1"/>
      <p:bldP spid="5" grpId="0"/>
      <p:bldP spid="5"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387350" y="3794125"/>
            <a:ext cx="8369300" cy="1644650"/>
          </a:xfrm>
          <a:prstGeom prst="rect">
            <a:avLst/>
          </a:prstGeom>
        </p:spPr>
      </p:pic>
      <p:sp>
        <p:nvSpPr>
          <p:cNvPr id="14" name="文本框 13"/>
          <p:cNvSpPr txBox="1"/>
          <p:nvPr/>
        </p:nvSpPr>
        <p:spPr>
          <a:xfrm>
            <a:off x="624205" y="1376045"/>
            <a:ext cx="7895590" cy="2158365"/>
          </a:xfrm>
          <a:prstGeom prst="rect">
            <a:avLst/>
          </a:prstGeom>
          <a:noFill/>
        </p:spPr>
        <p:txBody>
          <a:bodyPr wrap="square" rtlCol="0" anchor="t">
            <a:spAutoFit/>
          </a:bodyPr>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（4）故障排除后，小涵选用不同的灯泡，完成了三次实验，并记录了数据．分析下表中的数据，可得出结论：</a:t>
            </a:r>
            <a:r>
              <a:rPr lang="zh-CN" altLang="en-US" sz="2800" u="sng">
                <a:latin typeface="宋体" panose="02010600030101010101" pitchFamily="2" charset="-122"/>
                <a:cs typeface="宋体" panose="02010600030101010101" pitchFamily="2" charset="-122"/>
                <a:sym typeface="+mn-ea"/>
              </a:rPr>
              <a:t>                             </a:t>
            </a:r>
            <a:r>
              <a:rPr lang="en-US" altLang="zh-CN" sz="2800">
                <a:solidFill>
                  <a:schemeClr val="bg1"/>
                </a:solidFill>
                <a:latin typeface="宋体" panose="02010600030101010101" pitchFamily="2" charset="-122"/>
                <a:cs typeface="宋体" panose="02010600030101010101" pitchFamily="2" charset="-122"/>
                <a:sym typeface="+mn-ea"/>
              </a:rPr>
              <a:t>.</a:t>
            </a:r>
            <a:endParaRPr lang="en-US" altLang="zh-CN" sz="2800">
              <a:latin typeface="宋体" panose="02010600030101010101" pitchFamily="2" charset="-122"/>
              <a:cs typeface="宋体" panose="02010600030101010101" pitchFamily="2" charset="-122"/>
              <a:sym typeface="+mn-ea"/>
            </a:endParaRPr>
          </a:p>
          <a:p>
            <a:pPr marL="421640" indent="-421640" algn="just">
              <a:lnSpc>
                <a:spcPct val="120000"/>
              </a:lnSpc>
            </a:pPr>
            <a:r>
              <a:rPr lang="en-US" altLang="zh-CN" sz="2800">
                <a:latin typeface="宋体" panose="02010600030101010101" pitchFamily="2" charset="-122"/>
                <a:cs typeface="宋体" panose="02010600030101010101" pitchFamily="2" charset="-122"/>
                <a:sym typeface="+mn-ea"/>
              </a:rPr>
              <a:t>   </a:t>
            </a:r>
            <a:r>
              <a:rPr lang="en-US" altLang="zh-CN" sz="2800" u="sng">
                <a:latin typeface="宋体" panose="02010600030101010101" pitchFamily="2" charset="-122"/>
                <a:cs typeface="宋体" panose="02010600030101010101" pitchFamily="2" charset="-122"/>
                <a:sym typeface="+mn-ea"/>
              </a:rPr>
              <a:t>                                        </a:t>
            </a:r>
            <a:r>
              <a:rPr lang="en-US" altLang="zh-CN" sz="2800">
                <a:latin typeface="宋体" panose="02010600030101010101" pitchFamily="2" charset="-122"/>
                <a:cs typeface="宋体" panose="02010600030101010101" pitchFamily="2" charset="-122"/>
                <a:sym typeface="+mn-ea"/>
              </a:rPr>
              <a:t>.</a:t>
            </a:r>
            <a:endParaRPr lang="en-US" altLang="zh-CN" sz="2800">
              <a:latin typeface="宋体" panose="02010600030101010101" pitchFamily="2" charset="-122"/>
              <a:cs typeface="宋体" panose="02010600030101010101" pitchFamily="2" charset="-122"/>
              <a:sym typeface="+mn-ea"/>
            </a:endParaRPr>
          </a:p>
        </p:txBody>
      </p:sp>
      <p:sp>
        <p:nvSpPr>
          <p:cNvPr id="4" name="文本框 3"/>
          <p:cNvSpPr txBox="1"/>
          <p:nvPr/>
        </p:nvSpPr>
        <p:spPr>
          <a:xfrm>
            <a:off x="1178560" y="2446020"/>
            <a:ext cx="7158990" cy="1038860"/>
          </a:xfrm>
          <a:prstGeom prst="rect">
            <a:avLst/>
          </a:prstGeom>
          <a:noFill/>
        </p:spPr>
        <p:txBody>
          <a:bodyPr wrap="square" rtlCol="0" anchor="t">
            <a:spAutoFit/>
          </a:bodyPr>
          <a:p>
            <a:pPr algn="l">
              <a:lnSpc>
                <a:spcPct val="110000"/>
              </a:lnSpc>
            </a:pPr>
            <a:r>
              <a:rPr lang="en-US" sz="2800" b="1" dirty="0">
                <a:solidFill>
                  <a:srgbClr val="FF0000"/>
                </a:solidFill>
                <a:latin typeface="Times New Roman" panose="02020603050405020304" pitchFamily="18" charset="0"/>
                <a:sym typeface="+mn-ea"/>
              </a:rPr>
              <a:t>                      </a:t>
            </a:r>
            <a:r>
              <a:rPr sz="2800" b="1" dirty="0">
                <a:solidFill>
                  <a:srgbClr val="FF0000"/>
                </a:solidFill>
                <a:latin typeface="Times New Roman" panose="02020603050405020304" pitchFamily="18" charset="0"/>
                <a:sym typeface="+mn-ea"/>
              </a:rPr>
              <a:t>串联电路电源两端的总电压等于电路中各用电器两端电压之和</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24205" y="1160780"/>
            <a:ext cx="7895590" cy="5259070"/>
          </a:xfrm>
          <a:prstGeom prst="rect">
            <a:avLst/>
          </a:prstGeom>
          <a:noFill/>
        </p:spPr>
        <p:txBody>
          <a:bodyPr wrap="square" rtlCol="0" anchor="t">
            <a:spAutoFit/>
          </a:bodyPr>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（5）测完L</a:t>
            </a:r>
            <a:r>
              <a:rPr lang="zh-CN" altLang="en-US" sz="2800" baseline="-25000">
                <a:latin typeface="宋体" panose="02010600030101010101" pitchFamily="2" charset="-122"/>
                <a:cs typeface="宋体" panose="02010600030101010101" pitchFamily="2" charset="-122"/>
                <a:sym typeface="+mn-ea"/>
              </a:rPr>
              <a:t>1</a:t>
            </a:r>
            <a:r>
              <a:rPr lang="zh-CN" altLang="en-US" sz="2800">
                <a:latin typeface="宋体" panose="02010600030101010101" pitchFamily="2" charset="-122"/>
                <a:cs typeface="宋体" panose="02010600030101010101" pitchFamily="2" charset="-122"/>
                <a:sym typeface="+mn-ea"/>
              </a:rPr>
              <a:t>两端电压后，小涵再测L</a:t>
            </a:r>
            <a:r>
              <a:rPr lang="zh-CN" altLang="en-US" sz="2800" baseline="-25000">
                <a:latin typeface="宋体" panose="02010600030101010101" pitchFamily="2" charset="-122"/>
                <a:cs typeface="宋体" panose="02010600030101010101" pitchFamily="2" charset="-122"/>
                <a:sym typeface="+mn-ea"/>
              </a:rPr>
              <a:t>2</a:t>
            </a:r>
            <a:r>
              <a:rPr lang="zh-CN" altLang="en-US" sz="2800">
                <a:latin typeface="宋体" panose="02010600030101010101" pitchFamily="2" charset="-122"/>
                <a:cs typeface="宋体" panose="02010600030101010101" pitchFamily="2" charset="-122"/>
                <a:sym typeface="+mn-ea"/>
              </a:rPr>
              <a:t>两端电压，她保持B接线柱不动，只是把电压表连接到A接线柱的导线改接到C处，则会出现的现象是</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（6）已知电源电压为3V，小星进行实验时发现，当开关S闭合后，两灯均不亮．他用电压表分别测A、C和A、B两点间的电压，发现两次电压表示数均为3V，由此判定灯</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（选填“L</a:t>
            </a:r>
            <a:r>
              <a:rPr lang="zh-CN" altLang="en-US" sz="2800" baseline="-25000">
                <a:latin typeface="宋体" panose="02010600030101010101" pitchFamily="2" charset="-122"/>
                <a:cs typeface="宋体" panose="02010600030101010101" pitchFamily="2" charset="-122"/>
                <a:sym typeface="+mn-ea"/>
              </a:rPr>
              <a:t>1</a:t>
            </a:r>
            <a:r>
              <a:rPr lang="zh-CN" altLang="en-US" sz="2800">
                <a:latin typeface="宋体" panose="02010600030101010101" pitchFamily="2" charset="-122"/>
                <a:cs typeface="宋体" panose="02010600030101010101" pitchFamily="2" charset="-122"/>
                <a:sym typeface="+mn-ea"/>
              </a:rPr>
              <a:t>”或“L</a:t>
            </a:r>
            <a:r>
              <a:rPr lang="zh-CN" altLang="en-US" sz="2800" baseline="-25000">
                <a:latin typeface="宋体" panose="02010600030101010101" pitchFamily="2" charset="-122"/>
                <a:cs typeface="宋体" panose="02010600030101010101" pitchFamily="2" charset="-122"/>
                <a:sym typeface="+mn-ea"/>
              </a:rPr>
              <a:t>2</a:t>
            </a:r>
            <a:r>
              <a:rPr lang="zh-CN" altLang="en-US" sz="2800">
                <a:latin typeface="宋体" panose="02010600030101010101" pitchFamily="2" charset="-122"/>
                <a:cs typeface="宋体" panose="02010600030101010101" pitchFamily="2" charset="-122"/>
                <a:sym typeface="+mn-ea"/>
              </a:rPr>
              <a:t>”）断路，若用电压表测B、C两点间的电压，示数为</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V.</a:t>
            </a:r>
            <a:endParaRPr lang="zh-CN" altLang="en-US" sz="2800">
              <a:latin typeface="宋体" panose="02010600030101010101" pitchFamily="2" charset="-122"/>
              <a:cs typeface="宋体" panose="02010600030101010101" pitchFamily="2" charset="-122"/>
              <a:sym typeface="+mn-ea"/>
            </a:endParaRPr>
          </a:p>
        </p:txBody>
      </p:sp>
      <p:sp>
        <p:nvSpPr>
          <p:cNvPr id="4" name="文本框 3"/>
          <p:cNvSpPr txBox="1"/>
          <p:nvPr/>
        </p:nvSpPr>
        <p:spPr>
          <a:xfrm>
            <a:off x="1501775" y="2705100"/>
            <a:ext cx="6275070"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电压表指针反偏</a:t>
            </a:r>
            <a:endParaRPr sz="2800" b="1" dirty="0">
              <a:solidFill>
                <a:srgbClr val="FF0000"/>
              </a:solidFill>
              <a:latin typeface="Times New Roman" panose="02020603050405020304" pitchFamily="18" charset="0"/>
              <a:sym typeface="+mn-ea"/>
            </a:endParaRPr>
          </a:p>
        </p:txBody>
      </p:sp>
      <p:sp>
        <p:nvSpPr>
          <p:cNvPr id="2" name="文本框 1"/>
          <p:cNvSpPr txBox="1"/>
          <p:nvPr/>
        </p:nvSpPr>
        <p:spPr>
          <a:xfrm>
            <a:off x="5704207" y="4783455"/>
            <a:ext cx="53594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L</a:t>
            </a:r>
            <a:r>
              <a:rPr lang="zh-CN" altLang="en-US" sz="2800" b="1" baseline="-25000" dirty="0">
                <a:solidFill>
                  <a:srgbClr val="FF0000"/>
                </a:solidFill>
                <a:latin typeface="Times New Roman" panose="02020603050405020304" pitchFamily="18" charset="0"/>
                <a:sym typeface="+mn-ea"/>
              </a:rPr>
              <a:t>1</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5220972" y="5796280"/>
            <a:ext cx="36068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0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2" grpId="0"/>
      <p:bldP spid="2" grpId="1"/>
      <p:bldP spid="5" grpId="0"/>
      <p:bldP spid="5"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323340" y="4011930"/>
            <a:ext cx="6497320" cy="2273300"/>
          </a:xfrm>
          <a:prstGeom prst="rect">
            <a:avLst/>
          </a:prstGeom>
        </p:spPr>
      </p:pic>
      <p:pic>
        <p:nvPicPr>
          <p:cNvPr id="5" name="图片 4"/>
          <p:cNvPicPr>
            <a:picLocks noChangeAspect="1"/>
          </p:cNvPicPr>
          <p:nvPr/>
        </p:nvPicPr>
        <p:blipFill>
          <a:blip r:embed="rId2"/>
          <a:stretch>
            <a:fillRect/>
          </a:stretch>
        </p:blipFill>
        <p:spPr>
          <a:xfrm>
            <a:off x="1141730" y="4090035"/>
            <a:ext cx="3357880" cy="1936750"/>
          </a:xfrm>
          <a:prstGeom prst="rect">
            <a:avLst/>
          </a:prstGeom>
        </p:spPr>
      </p:pic>
      <p:sp>
        <p:nvSpPr>
          <p:cNvPr id="14" name="文本框 13"/>
          <p:cNvSpPr txBox="1"/>
          <p:nvPr/>
        </p:nvSpPr>
        <p:spPr>
          <a:xfrm>
            <a:off x="624205" y="1232535"/>
            <a:ext cx="7895590" cy="3107690"/>
          </a:xfrm>
          <a:prstGeom prst="rect">
            <a:avLst/>
          </a:prstGeom>
          <a:noFill/>
        </p:spPr>
        <p:txBody>
          <a:bodyPr wrap="square" rtlCol="0" anchor="t">
            <a:spAutoFit/>
          </a:bodyPr>
          <a:p>
            <a:pPr marL="421640" indent="-421640" algn="just">
              <a:lnSpc>
                <a:spcPct val="100000"/>
              </a:lnSpc>
            </a:pPr>
            <a:r>
              <a:rPr lang="zh-CN" altLang="en-US" sz="2800">
                <a:latin typeface="宋体" panose="02010600030101010101" pitchFamily="2" charset="-122"/>
                <a:cs typeface="宋体" panose="02010600030101010101" pitchFamily="2" charset="-122"/>
                <a:sym typeface="+mn-ea"/>
              </a:rPr>
              <a:t>（7）小星对实验考试中采用一个电压表反复拆装测各小灯泡的电压的电路进行了如下改进，请将图2中的器材连接起来．要求：灯泡L</a:t>
            </a:r>
            <a:r>
              <a:rPr lang="zh-CN" altLang="en-US" sz="2800" baseline="-25000">
                <a:latin typeface="宋体" panose="02010600030101010101" pitchFamily="2" charset="-122"/>
                <a:cs typeface="宋体" panose="02010600030101010101" pitchFamily="2" charset="-122"/>
                <a:sym typeface="+mn-ea"/>
              </a:rPr>
              <a:t>1</a:t>
            </a:r>
            <a:r>
              <a:rPr lang="zh-CN" altLang="en-US" sz="2800">
                <a:latin typeface="宋体" panose="02010600030101010101" pitchFamily="2" charset="-122"/>
                <a:cs typeface="宋体" panose="02010600030101010101" pitchFamily="2" charset="-122"/>
                <a:sym typeface="+mn-ea"/>
              </a:rPr>
              <a:t>和L</a:t>
            </a:r>
            <a:r>
              <a:rPr lang="zh-CN" altLang="en-US" sz="2800" baseline="-25000">
                <a:latin typeface="宋体" panose="02010600030101010101" pitchFamily="2" charset="-122"/>
                <a:cs typeface="宋体" panose="02010600030101010101" pitchFamily="2" charset="-122"/>
                <a:sym typeface="+mn-ea"/>
              </a:rPr>
              <a:t>2</a:t>
            </a:r>
            <a:r>
              <a:rPr lang="zh-CN" altLang="en-US" sz="2800">
                <a:latin typeface="宋体" panose="02010600030101010101" pitchFamily="2" charset="-122"/>
                <a:cs typeface="宋体" panose="02010600030101010101" pitchFamily="2" charset="-122"/>
                <a:sym typeface="+mn-ea"/>
              </a:rPr>
              <a:t>串联，用电压表V</a:t>
            </a:r>
            <a:r>
              <a:rPr lang="zh-CN" altLang="en-US" sz="2800" baseline="-25000">
                <a:latin typeface="宋体" panose="02010600030101010101" pitchFamily="2" charset="-122"/>
                <a:cs typeface="宋体" panose="02010600030101010101" pitchFamily="2" charset="-122"/>
                <a:sym typeface="+mn-ea"/>
              </a:rPr>
              <a:t>1</a:t>
            </a:r>
            <a:r>
              <a:rPr lang="zh-CN" altLang="en-US" sz="2800">
                <a:latin typeface="宋体" panose="02010600030101010101" pitchFamily="2" charset="-122"/>
                <a:cs typeface="宋体" panose="02010600030101010101" pitchFamily="2" charset="-122"/>
                <a:sym typeface="+mn-ea"/>
              </a:rPr>
              <a:t>测L</a:t>
            </a:r>
            <a:r>
              <a:rPr lang="zh-CN" altLang="en-US" sz="2800" baseline="-25000">
                <a:latin typeface="宋体" panose="02010600030101010101" pitchFamily="2" charset="-122"/>
                <a:cs typeface="宋体" panose="02010600030101010101" pitchFamily="2" charset="-122"/>
                <a:sym typeface="+mn-ea"/>
              </a:rPr>
              <a:t>1</a:t>
            </a:r>
            <a:r>
              <a:rPr lang="zh-CN" altLang="en-US" sz="2800">
                <a:latin typeface="宋体" panose="02010600030101010101" pitchFamily="2" charset="-122"/>
                <a:cs typeface="宋体" panose="02010600030101010101" pitchFamily="2" charset="-122"/>
                <a:sym typeface="+mn-ea"/>
              </a:rPr>
              <a:t>的电压，用电压表V</a:t>
            </a:r>
            <a:r>
              <a:rPr lang="zh-CN" altLang="en-US" sz="2800" baseline="-25000">
                <a:latin typeface="宋体" panose="02010600030101010101" pitchFamily="2" charset="-122"/>
                <a:cs typeface="宋体" panose="02010600030101010101" pitchFamily="2" charset="-122"/>
                <a:sym typeface="+mn-ea"/>
              </a:rPr>
              <a:t>2</a:t>
            </a:r>
            <a:r>
              <a:rPr lang="zh-CN" altLang="en-US" sz="2800">
                <a:latin typeface="宋体" panose="02010600030101010101" pitchFamily="2" charset="-122"/>
                <a:cs typeface="宋体" panose="02010600030101010101" pitchFamily="2" charset="-122"/>
                <a:sym typeface="+mn-ea"/>
              </a:rPr>
              <a:t>测L</a:t>
            </a:r>
            <a:r>
              <a:rPr lang="zh-CN" altLang="en-US" sz="2800" baseline="-25000">
                <a:latin typeface="宋体" panose="02010600030101010101" pitchFamily="2" charset="-122"/>
                <a:cs typeface="宋体" panose="02010600030101010101" pitchFamily="2" charset="-122"/>
                <a:sym typeface="+mn-ea"/>
              </a:rPr>
              <a:t>1</a:t>
            </a:r>
            <a:r>
              <a:rPr lang="zh-CN" altLang="en-US" sz="2800">
                <a:latin typeface="宋体" panose="02010600030101010101" pitchFamily="2" charset="-122"/>
                <a:cs typeface="宋体" panose="02010600030101010101" pitchFamily="2" charset="-122"/>
                <a:sym typeface="+mn-ea"/>
              </a:rPr>
              <a:t>和L</a:t>
            </a:r>
            <a:r>
              <a:rPr lang="zh-CN" altLang="en-US" sz="2800" baseline="-25000">
                <a:latin typeface="宋体" panose="02010600030101010101" pitchFamily="2" charset="-122"/>
                <a:cs typeface="宋体" panose="02010600030101010101" pitchFamily="2" charset="-122"/>
                <a:sym typeface="+mn-ea"/>
              </a:rPr>
              <a:t>2</a:t>
            </a:r>
            <a:r>
              <a:rPr lang="zh-CN" altLang="en-US" sz="2800">
                <a:latin typeface="宋体" panose="02010600030101010101" pitchFamily="2" charset="-122"/>
                <a:cs typeface="宋体" panose="02010600030101010101" pitchFamily="2" charset="-122"/>
                <a:sym typeface="+mn-ea"/>
              </a:rPr>
              <a:t>串联后的总电压．在图中用铅笔画线表示导线画出连接方法，然后在虚线框内画出电路图．</a:t>
            </a:r>
            <a:endParaRPr lang="zh-CN" altLang="en-US" sz="2800">
              <a:latin typeface="宋体" panose="02010600030101010101" pitchFamily="2" charset="-122"/>
              <a:cs typeface="宋体" panose="02010600030101010101" pitchFamily="2" charset="-122"/>
              <a:sym typeface="+mn-ea"/>
            </a:endParaRPr>
          </a:p>
        </p:txBody>
      </p:sp>
      <p:sp>
        <p:nvSpPr>
          <p:cNvPr id="4" name="文本框 3"/>
          <p:cNvSpPr txBox="1"/>
          <p:nvPr/>
        </p:nvSpPr>
        <p:spPr>
          <a:xfrm>
            <a:off x="3395664" y="3674745"/>
            <a:ext cx="1764665" cy="521970"/>
          </a:xfrm>
          <a:prstGeom prst="rect">
            <a:avLst/>
          </a:prstGeom>
          <a:noFill/>
        </p:spPr>
        <p:txBody>
          <a:bodyPr wrap="none" rtlCol="0" anchor="t">
            <a:spAutoFit/>
          </a:bodyPr>
          <a:p>
            <a:pPr algn="ctr"/>
            <a:r>
              <a:rPr sz="2400" b="1" dirty="0">
                <a:solidFill>
                  <a:srgbClr val="FF0000"/>
                </a:solidFill>
                <a:latin typeface="Times New Roman" panose="02020603050405020304" pitchFamily="18" charset="0"/>
                <a:sym typeface="+mn-ea"/>
              </a:rPr>
              <a:t>如图所示</a:t>
            </a:r>
            <a:r>
              <a:rPr sz="2800" b="1" dirty="0">
                <a:solidFill>
                  <a:srgbClr val="FF0000"/>
                </a:solidFill>
                <a:latin typeface="Times New Roman" panose="02020603050405020304" pitchFamily="18" charset="0"/>
                <a:sym typeface="+mn-ea"/>
              </a:rPr>
              <a:t>：</a:t>
            </a:r>
            <a:endParaRPr sz="2800" b="1" dirty="0">
              <a:solidFill>
                <a:srgbClr val="FF0000"/>
              </a:solidFill>
              <a:latin typeface="Times New Roman" panose="02020603050405020304" pitchFamily="18" charset="0"/>
              <a:sym typeface="+mn-ea"/>
            </a:endParaRPr>
          </a:p>
        </p:txBody>
      </p:sp>
      <p:pic>
        <p:nvPicPr>
          <p:cNvPr id="6" name="图片 5"/>
          <p:cNvPicPr>
            <a:picLocks noChangeAspect="1"/>
          </p:cNvPicPr>
          <p:nvPr/>
        </p:nvPicPr>
        <p:blipFill>
          <a:blip r:embed="rId3"/>
          <a:stretch>
            <a:fillRect/>
          </a:stretch>
        </p:blipFill>
        <p:spPr>
          <a:xfrm>
            <a:off x="5160645" y="4188460"/>
            <a:ext cx="2047240" cy="1739265"/>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950085"/>
            <a:ext cx="7895590" cy="164147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2 </a:t>
            </a:r>
            <a:r>
              <a:rPr lang="zh-CN" altLang="en-US" sz="2800">
                <a:latin typeface="宋体" panose="02010600030101010101" pitchFamily="2" charset="-122"/>
                <a:cs typeface="宋体" panose="02010600030101010101" pitchFamily="2" charset="-122"/>
                <a:sym typeface="+mn-ea"/>
              </a:rPr>
              <a:t>为探究影响导体电阻大小的因素，小明根据图3连接好实物，并找到了不同规格的导线，如下表所示. 则：</a:t>
            </a:r>
            <a:endParaRPr lang="zh-CN" altLang="en-US" sz="2800">
              <a:latin typeface="宋体" panose="02010600030101010101" pitchFamily="2" charset="-122"/>
              <a:cs typeface="宋体" panose="02010600030101010101" pitchFamily="2" charset="-122"/>
              <a:sym typeface="+mn-ea"/>
            </a:endParaRPr>
          </a:p>
        </p:txBody>
      </p:sp>
      <p:sp>
        <p:nvSpPr>
          <p:cNvPr id="8" name="TextBox 1"/>
          <p:cNvSpPr txBox="1"/>
          <p:nvPr/>
        </p:nvSpPr>
        <p:spPr>
          <a:xfrm>
            <a:off x="1150938" y="1295718"/>
            <a:ext cx="6842125" cy="521970"/>
          </a:xfrm>
          <a:prstGeom prst="rect">
            <a:avLst/>
          </a:prstGeom>
          <a:noFill/>
          <a:ln w="9525">
            <a:noFill/>
          </a:ln>
        </p:spPr>
        <p:txBody>
          <a:bodyPr>
            <a:spAutoFit/>
          </a:bodyPr>
          <a:p>
            <a:pPr marL="0" lvl="1" indent="-182880" algn="ctr" eaLnBrk="1" hangingPunct="1"/>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 二、</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探究电阻的影响因素</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1"/>
          <a:stretch>
            <a:fillRect/>
          </a:stretch>
        </p:blipFill>
        <p:spPr>
          <a:xfrm>
            <a:off x="389255" y="3673475"/>
            <a:ext cx="8365490" cy="1950720"/>
          </a:xfrm>
          <a:prstGeom prst="rect">
            <a:avLst/>
          </a:prstGeom>
        </p:spPr>
      </p:pic>
    </p:spTree>
  </p:cSld>
  <p:clrMapOvr>
    <a:masterClrMapping/>
  </p:clrMapOvr>
  <p:transition>
    <p:push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文本框 4"/>
          <p:cNvSpPr txBox="1"/>
          <p:nvPr/>
        </p:nvSpPr>
        <p:spPr>
          <a:xfrm>
            <a:off x="486568" y="2224088"/>
            <a:ext cx="8170863" cy="3709035"/>
          </a:xfrm>
          <a:prstGeom prst="rect">
            <a:avLst/>
          </a:prstGeom>
          <a:noFill/>
          <a:ln w="9525">
            <a:noFill/>
          </a:ln>
        </p:spPr>
        <p:txBody>
          <a:bodyPr anchor="ctr" anchorCtr="0">
            <a:spAutoFit/>
          </a:bodyPr>
          <a:p>
            <a:pPr marL="1240155" indent="-1240155" algn="just">
              <a:lnSpc>
                <a:spcPct val="120000"/>
              </a:lnSpc>
            </a:pPr>
            <a:r>
              <a:rPr lang="zh-CN" altLang="en-US" sz="2800" dirty="0">
                <a:latin typeface="宋体" panose="02010600030101010101" pitchFamily="2" charset="-122"/>
                <a:cs typeface="宋体" panose="02010600030101010101" pitchFamily="2" charset="-122"/>
              </a:rPr>
              <a:t>考点</a:t>
            </a:r>
            <a:r>
              <a:rPr lang="en-US" altLang="zh-CN" sz="2800" dirty="0">
                <a:latin typeface="宋体" panose="02010600030101010101" pitchFamily="2" charset="-122"/>
                <a:cs typeface="宋体" panose="02010600030101010101" pitchFamily="2" charset="-122"/>
              </a:rPr>
              <a:t>1</a:t>
            </a:r>
            <a:r>
              <a:rPr lang="zh-CN" altLang="en-US" sz="2800" dirty="0">
                <a:latin typeface="宋体" panose="02010600030101010101" pitchFamily="2" charset="-122"/>
                <a:cs typeface="宋体" panose="02010600030101010101" pitchFamily="2" charset="-122"/>
              </a:rPr>
              <a:t>：</a:t>
            </a:r>
            <a:r>
              <a:rPr sz="2800" dirty="0">
                <a:latin typeface="宋体" panose="02010600030101010101" pitchFamily="2" charset="-122"/>
                <a:cs typeface="宋体" panose="02010600030101010101" pitchFamily="2" charset="-122"/>
              </a:rPr>
              <a:t>知道电压的单位和作用，会用电压表测量    电压.</a:t>
            </a:r>
            <a:endParaRPr sz="2800" dirty="0">
              <a:latin typeface="宋体" panose="02010600030101010101" pitchFamily="2" charset="-122"/>
              <a:cs typeface="宋体" panose="02010600030101010101" pitchFamily="2" charset="-122"/>
            </a:endParaRPr>
          </a:p>
          <a:p>
            <a:pPr marL="16510" indent="-15875" algn="just">
              <a:lnSpc>
                <a:spcPct val="120000"/>
              </a:lnSpc>
            </a:pPr>
            <a:r>
              <a:rPr sz="2800" dirty="0">
                <a:latin typeface="宋体" panose="02010600030101010101" pitchFamily="2" charset="-122"/>
                <a:cs typeface="宋体" panose="02010600030101010101" pitchFamily="2" charset="-122"/>
              </a:rPr>
              <a:t>考点2：知道串并联电路中电压的规律.</a:t>
            </a:r>
            <a:endParaRPr sz="2800" dirty="0">
              <a:latin typeface="宋体" panose="02010600030101010101" pitchFamily="2" charset="-122"/>
              <a:cs typeface="宋体" panose="02010600030101010101" pitchFamily="2" charset="-122"/>
            </a:endParaRPr>
          </a:p>
          <a:p>
            <a:pPr marL="1082040" indent="-1082040" algn="just">
              <a:lnSpc>
                <a:spcPct val="120000"/>
              </a:lnSpc>
            </a:pPr>
            <a:r>
              <a:rPr sz="2800" dirty="0">
                <a:latin typeface="宋体" panose="02010600030101010101" pitchFamily="2" charset="-122"/>
                <a:cs typeface="宋体" panose="02010600030101010101" pitchFamily="2" charset="-122"/>
              </a:rPr>
              <a:t>考点3：会用控制变量法探究影响电阻大小的因素.</a:t>
            </a:r>
            <a:endParaRPr sz="2800" dirty="0">
              <a:latin typeface="宋体" panose="02010600030101010101" pitchFamily="2" charset="-122"/>
              <a:cs typeface="宋体" panose="02010600030101010101" pitchFamily="2" charset="-122"/>
            </a:endParaRPr>
          </a:p>
          <a:p>
            <a:pPr marL="1082040" indent="-1082040" algn="just">
              <a:lnSpc>
                <a:spcPct val="120000"/>
              </a:lnSpc>
            </a:pPr>
            <a:r>
              <a:rPr sz="2800" dirty="0">
                <a:latin typeface="宋体" panose="02010600030101010101" pitchFamily="2" charset="-122"/>
                <a:cs typeface="宋体" panose="02010600030101010101" pitchFamily="2" charset="-122"/>
              </a:rPr>
              <a:t>考点4：知道什么是半导体及其应用.</a:t>
            </a:r>
            <a:endParaRPr sz="2800" dirty="0">
              <a:latin typeface="宋体" panose="02010600030101010101" pitchFamily="2" charset="-122"/>
              <a:cs typeface="宋体" panose="02010600030101010101" pitchFamily="2" charset="-122"/>
            </a:endParaRPr>
          </a:p>
          <a:p>
            <a:pPr marL="1253490" indent="-1252855" algn="just">
              <a:lnSpc>
                <a:spcPct val="120000"/>
              </a:lnSpc>
            </a:pPr>
            <a:r>
              <a:rPr sz="2800" dirty="0">
                <a:latin typeface="宋体" panose="02010600030101010101" pitchFamily="2" charset="-122"/>
                <a:cs typeface="宋体" panose="02010600030101010101" pitchFamily="2" charset="-122"/>
              </a:rPr>
              <a:t>考点5：知道滑动变阻器的结构和使用方法，会用滑动变阻器改变灯泡的亮度.</a:t>
            </a:r>
            <a:endParaRPr sz="2800" dirty="0">
              <a:latin typeface="宋体" panose="02010600030101010101" pitchFamily="2" charset="-122"/>
              <a:cs typeface="宋体" panose="02010600030101010101" pitchFamily="2" charset="-122"/>
            </a:endParaRPr>
          </a:p>
        </p:txBody>
      </p:sp>
      <p:sp>
        <p:nvSpPr>
          <p:cNvPr id="5123" name="TextBox 1"/>
          <p:cNvSpPr txBox="1"/>
          <p:nvPr/>
        </p:nvSpPr>
        <p:spPr>
          <a:xfrm>
            <a:off x="1150938" y="928053"/>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中考导航</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TextBox 1"/>
          <p:cNvSpPr txBox="1"/>
          <p:nvPr/>
        </p:nvSpPr>
        <p:spPr>
          <a:xfrm>
            <a:off x="1150938" y="1557973"/>
            <a:ext cx="6842125" cy="521970"/>
          </a:xfrm>
          <a:prstGeom prst="rect">
            <a:avLst/>
          </a:prstGeom>
          <a:noFill/>
          <a:ln w="9525">
            <a:noFill/>
          </a:ln>
        </p:spPr>
        <p:txBody>
          <a:bodyPr>
            <a:spAutoFit/>
          </a:bodyPr>
          <a:p>
            <a:pPr marL="0" lvl="1" indent="-182880" algn="ctr" eaLnBrk="1" hangingPunct="1"/>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课程标准</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p:push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258570"/>
            <a:ext cx="7895590" cy="4742815"/>
          </a:xfrm>
          <a:prstGeom prst="rect">
            <a:avLst/>
          </a:prstGeom>
          <a:noFill/>
        </p:spPr>
        <p:txBody>
          <a:bodyPr wrap="square" rtlCol="0" anchor="t">
            <a:spAutoFit/>
          </a:bodyPr>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（1）实验中，为验证猜想，可通过观察</a:t>
            </a:r>
            <a:r>
              <a:rPr lang="zh-CN" altLang="en-US" sz="2800" u="sng">
                <a:latin typeface="宋体" panose="02010600030101010101" pitchFamily="2" charset="-122"/>
                <a:cs typeface="宋体" panose="02010600030101010101" pitchFamily="2" charset="-122"/>
                <a:sym typeface="+mn-ea"/>
              </a:rPr>
              <a:t>　      </a:t>
            </a:r>
            <a:r>
              <a:rPr lang="en-US" altLang="zh-CN" sz="2800">
                <a:solidFill>
                  <a:schemeClr val="bg1"/>
                </a:solidFill>
                <a:latin typeface="宋体" panose="02010600030101010101" pitchFamily="2" charset="-122"/>
                <a:cs typeface="宋体" panose="02010600030101010101" pitchFamily="2" charset="-122"/>
                <a:sym typeface="+mn-ea"/>
              </a:rPr>
              <a:t>.</a:t>
            </a:r>
            <a:endParaRPr lang="en-US" altLang="zh-CN" sz="2800">
              <a:solidFill>
                <a:schemeClr val="bg1"/>
              </a:solidFill>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   </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来判断接入电路中导体电阻的大小，这种研究方法叫做</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（选填“等效替代法”或“转换法”）.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（2）要探究电阻大小与导体长度的关系，要保证两导体的</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相同，应选择</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　</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和</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两根导线进行实验.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（3）选择 A和D两根导线进行实验，可得实验结论：</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cs typeface="宋体" panose="02010600030101010101" pitchFamily="2" charset="-122"/>
              <a:sym typeface="+mn-ea"/>
            </a:endParaRPr>
          </a:p>
        </p:txBody>
      </p:sp>
      <p:sp>
        <p:nvSpPr>
          <p:cNvPr id="4" name="文本框 3"/>
          <p:cNvSpPr txBox="1"/>
          <p:nvPr/>
        </p:nvSpPr>
        <p:spPr>
          <a:xfrm>
            <a:off x="1177290" y="1258570"/>
            <a:ext cx="7262495" cy="1038860"/>
          </a:xfrm>
          <a:prstGeom prst="rect">
            <a:avLst/>
          </a:prstGeom>
          <a:noFill/>
        </p:spPr>
        <p:txBody>
          <a:bodyPr wrap="square" rtlCol="0" anchor="t">
            <a:spAutoFit/>
          </a:bodyPr>
          <a:p>
            <a:pPr algn="l">
              <a:lnSpc>
                <a:spcPct val="110000"/>
              </a:lnSpc>
            </a:pPr>
            <a:r>
              <a:rPr lang="en-US" altLang="zh-CN" sz="2800" b="1" dirty="0">
                <a:solidFill>
                  <a:srgbClr val="FF0000"/>
                </a:solidFill>
                <a:latin typeface="Times New Roman" panose="02020603050405020304" pitchFamily="18" charset="0"/>
                <a:sym typeface="+mn-ea"/>
              </a:rPr>
              <a:t>                                                                </a:t>
            </a:r>
            <a:r>
              <a:rPr lang="zh-CN" altLang="en-US" sz="2800" b="1" dirty="0">
                <a:solidFill>
                  <a:srgbClr val="FF0000"/>
                </a:solidFill>
                <a:latin typeface="Times New Roman" panose="02020603050405020304" pitchFamily="18" charset="0"/>
                <a:sym typeface="+mn-ea"/>
              </a:rPr>
              <a:t>电流表示数</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2" name="文本框 1"/>
          <p:cNvSpPr txBox="1"/>
          <p:nvPr/>
        </p:nvSpPr>
        <p:spPr>
          <a:xfrm>
            <a:off x="4512629" y="2284730"/>
            <a:ext cx="125539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转换法</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3" name="文本框 2"/>
          <p:cNvSpPr txBox="1"/>
          <p:nvPr/>
        </p:nvSpPr>
        <p:spPr>
          <a:xfrm>
            <a:off x="2555240" y="3804920"/>
            <a:ext cx="3755390"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材料和横截面积</a:t>
            </a:r>
            <a:endParaRPr sz="2800" b="1" dirty="0">
              <a:solidFill>
                <a:srgbClr val="FF0000"/>
              </a:solidFill>
              <a:latin typeface="Times New Roman" panose="02020603050405020304" pitchFamily="18" charset="0"/>
              <a:sym typeface="+mn-ea"/>
            </a:endParaRPr>
          </a:p>
        </p:txBody>
      </p:sp>
      <p:sp>
        <p:nvSpPr>
          <p:cNvPr id="5" name="文本框 4"/>
          <p:cNvSpPr txBox="1"/>
          <p:nvPr/>
        </p:nvSpPr>
        <p:spPr>
          <a:xfrm>
            <a:off x="1363347" y="4324350"/>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A</a:t>
            </a:r>
            <a:endParaRPr lang="en-US" sz="2800" b="1" dirty="0">
              <a:solidFill>
                <a:srgbClr val="FF0000"/>
              </a:solidFill>
              <a:latin typeface="Times New Roman" panose="02020603050405020304" pitchFamily="18" charset="0"/>
              <a:sym typeface="+mn-ea"/>
            </a:endParaRPr>
          </a:p>
        </p:txBody>
      </p:sp>
      <p:sp>
        <p:nvSpPr>
          <p:cNvPr id="6" name="文本框 5"/>
          <p:cNvSpPr txBox="1"/>
          <p:nvPr/>
        </p:nvSpPr>
        <p:spPr>
          <a:xfrm>
            <a:off x="2776222" y="4326890"/>
            <a:ext cx="42037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B</a:t>
            </a:r>
            <a:endParaRPr lang="en-US" sz="2800" b="1" dirty="0">
              <a:solidFill>
                <a:srgbClr val="FF0000"/>
              </a:solidFill>
              <a:latin typeface="Times New Roman" panose="02020603050405020304" pitchFamily="18" charset="0"/>
              <a:sym typeface="+mn-ea"/>
            </a:endParaRPr>
          </a:p>
        </p:txBody>
      </p:sp>
      <p:sp>
        <p:nvSpPr>
          <p:cNvPr id="7" name="文本框 6"/>
          <p:cNvSpPr txBox="1"/>
          <p:nvPr/>
        </p:nvSpPr>
        <p:spPr>
          <a:xfrm>
            <a:off x="1830705" y="5339715"/>
            <a:ext cx="6417310"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电阻大小与材料有关</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2" grpId="0"/>
      <p:bldP spid="2" grpId="1"/>
      <p:bldP spid="3" grpId="0"/>
      <p:bldP spid="3" grpId="1"/>
      <p:bldP spid="5" grpId="0"/>
      <p:bldP spid="5" grpId="1"/>
      <p:bldP spid="6" grpId="0"/>
      <p:bldP spid="6" grpId="1"/>
      <p:bldP spid="7" grpId="0"/>
      <p:bldP spid="7"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6516370" y="4402455"/>
            <a:ext cx="2040890" cy="2017395"/>
          </a:xfrm>
          <a:prstGeom prst="rect">
            <a:avLst/>
          </a:prstGeom>
        </p:spPr>
      </p:pic>
      <p:sp>
        <p:nvSpPr>
          <p:cNvPr id="14" name="文本框 13"/>
          <p:cNvSpPr txBox="1"/>
          <p:nvPr/>
        </p:nvSpPr>
        <p:spPr>
          <a:xfrm>
            <a:off x="624205" y="1160780"/>
            <a:ext cx="7895590" cy="5259070"/>
          </a:xfrm>
          <a:prstGeom prst="rect">
            <a:avLst/>
          </a:prstGeom>
          <a:noFill/>
        </p:spPr>
        <p:txBody>
          <a:bodyPr wrap="square" rtlCol="0" anchor="t">
            <a:spAutoFit/>
          </a:bodyPr>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（4）小明用A、C两根导线探究了电阻大小与导体横截面积的关系，则导线C的长度应为</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，这种研究方法叫做</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法.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（5）实验结束后，另一小组同学进一步研究导体的电阻与温度的关系的实验如图4所示，当用酒精灯缓慢地对钨丝加热时，将观察到灵敏电流计的示数</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（选填“变大”</a:t>
            </a:r>
            <a:endParaRPr lang="zh-CN" altLang="en-US" sz="2800">
              <a:latin typeface="宋体" panose="02010600030101010101" pitchFamily="2" charset="-122"/>
              <a:cs typeface="宋体" panose="02010600030101010101" pitchFamily="2" charset="-122"/>
              <a:sym typeface="+mn-ea"/>
            </a:endParaRPr>
          </a:p>
          <a:p>
            <a:pPr marL="421640" indent="31750" algn="just">
              <a:lnSpc>
                <a:spcPct val="120000"/>
              </a:lnSpc>
            </a:pPr>
            <a:r>
              <a:rPr lang="zh-CN" altLang="en-US" sz="2800">
                <a:latin typeface="宋体" panose="02010600030101010101" pitchFamily="2" charset="-122"/>
                <a:cs typeface="宋体" panose="02010600030101010101" pitchFamily="2" charset="-122"/>
                <a:sym typeface="+mn-ea"/>
              </a:rPr>
              <a:t>“变小”或“不变”），这个实验</a:t>
            </a:r>
            <a:endParaRPr lang="zh-CN" altLang="en-US" sz="2800">
              <a:latin typeface="宋体" panose="02010600030101010101" pitchFamily="2" charset="-122"/>
              <a:cs typeface="宋体" panose="02010600030101010101" pitchFamily="2" charset="-122"/>
              <a:sym typeface="+mn-ea"/>
            </a:endParaRPr>
          </a:p>
          <a:p>
            <a:pPr marL="421640" indent="5715" algn="just">
              <a:lnSpc>
                <a:spcPct val="120000"/>
              </a:lnSpc>
            </a:pPr>
            <a:r>
              <a:rPr lang="zh-CN" altLang="en-US" sz="2800">
                <a:latin typeface="宋体" panose="02010600030101010101" pitchFamily="2" charset="-122"/>
                <a:cs typeface="宋体" panose="02010600030101010101" pitchFamily="2" charset="-122"/>
                <a:sym typeface="+mn-ea"/>
              </a:rPr>
              <a:t>说明了</a:t>
            </a:r>
            <a:r>
              <a:rPr lang="zh-CN" altLang="en-US" sz="2800" u="sng">
                <a:latin typeface="宋体" panose="02010600030101010101" pitchFamily="2" charset="-122"/>
                <a:cs typeface="宋体" panose="02010600030101010101" pitchFamily="2" charset="-122"/>
                <a:sym typeface="+mn-ea"/>
              </a:rPr>
              <a:t>                        </a:t>
            </a:r>
            <a:r>
              <a:rPr lang="en-US" altLang="zh-CN" sz="2800">
                <a:solidFill>
                  <a:schemeClr val="bg1"/>
                </a:solidFill>
                <a:latin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  </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cs typeface="宋体" panose="02010600030101010101" pitchFamily="2" charset="-122"/>
              <a:sym typeface="+mn-ea"/>
            </a:endParaRPr>
          </a:p>
        </p:txBody>
      </p:sp>
      <p:sp>
        <p:nvSpPr>
          <p:cNvPr id="4" name="文本框 3"/>
          <p:cNvSpPr txBox="1"/>
          <p:nvPr/>
        </p:nvSpPr>
        <p:spPr>
          <a:xfrm>
            <a:off x="7253607" y="1666240"/>
            <a:ext cx="39751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l</a:t>
            </a:r>
            <a:r>
              <a:rPr lang="zh-CN" altLang="en-US" sz="2800" b="1" baseline="-25000" dirty="0">
                <a:solidFill>
                  <a:srgbClr val="FF0000"/>
                </a:solidFill>
                <a:latin typeface="Times New Roman" panose="02020603050405020304" pitchFamily="18" charset="0"/>
                <a:sym typeface="+mn-ea"/>
              </a:rPr>
              <a:t>0</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3" name="文本框 2"/>
          <p:cNvSpPr txBox="1"/>
          <p:nvPr/>
        </p:nvSpPr>
        <p:spPr>
          <a:xfrm>
            <a:off x="4333877" y="2188210"/>
            <a:ext cx="161290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控制变量</a:t>
            </a:r>
            <a:endParaRPr sz="2800" b="1" dirty="0">
              <a:solidFill>
                <a:srgbClr val="FF0000"/>
              </a:solidFill>
              <a:latin typeface="Times New Roman" panose="02020603050405020304" pitchFamily="18" charset="0"/>
              <a:sym typeface="+mn-ea"/>
            </a:endParaRPr>
          </a:p>
        </p:txBody>
      </p:sp>
      <p:sp>
        <p:nvSpPr>
          <p:cNvPr id="5" name="文本框 4"/>
          <p:cNvSpPr txBox="1"/>
          <p:nvPr/>
        </p:nvSpPr>
        <p:spPr>
          <a:xfrm>
            <a:off x="2679702" y="4224655"/>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变小</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6" name="文本框 5"/>
          <p:cNvSpPr txBox="1"/>
          <p:nvPr/>
        </p:nvSpPr>
        <p:spPr>
          <a:xfrm>
            <a:off x="1141730" y="5264150"/>
            <a:ext cx="5595620" cy="1038860"/>
          </a:xfrm>
          <a:prstGeom prst="rect">
            <a:avLst/>
          </a:prstGeom>
          <a:noFill/>
        </p:spPr>
        <p:txBody>
          <a:bodyPr wrap="square" rtlCol="0" anchor="t">
            <a:spAutoFit/>
          </a:bodyPr>
          <a:p>
            <a:pPr algn="l">
              <a:lnSpc>
                <a:spcPct val="110000"/>
              </a:lnSpc>
            </a:pPr>
            <a:r>
              <a:rPr lang="en-US" altLang="zh-CN" sz="2800" b="1" dirty="0">
                <a:solidFill>
                  <a:srgbClr val="FF0000"/>
                </a:solidFill>
                <a:latin typeface="Times New Roman" panose="02020603050405020304" pitchFamily="18" charset="0"/>
                <a:sym typeface="+mn-ea"/>
              </a:rPr>
              <a:t>           </a:t>
            </a:r>
            <a:r>
              <a:rPr sz="2800" b="1" dirty="0">
                <a:solidFill>
                  <a:srgbClr val="FF0000"/>
                </a:solidFill>
                <a:latin typeface="Times New Roman" panose="02020603050405020304" pitchFamily="18" charset="0"/>
                <a:sym typeface="+mn-ea"/>
              </a:rPr>
              <a:t>导体的电阻跟温度有关（或钨丝的电阻随温度的升高而增大）</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3" grpId="0"/>
      <p:bldP spid="3" grpId="1"/>
      <p:bldP spid="5" grpId="0"/>
      <p:bldP spid="5" grpId="1"/>
      <p:bldP spid="6" grpId="0"/>
      <p:bldP spid="6"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5963920" y="3640455"/>
            <a:ext cx="2360930" cy="1733550"/>
          </a:xfrm>
          <a:prstGeom prst="rect">
            <a:avLst/>
          </a:prstGeom>
        </p:spPr>
      </p:pic>
      <p:sp>
        <p:nvSpPr>
          <p:cNvPr id="8194" name="TextBox 1"/>
          <p:cNvSpPr txBox="1"/>
          <p:nvPr/>
        </p:nvSpPr>
        <p:spPr>
          <a:xfrm>
            <a:off x="1150938" y="56927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重难点突破</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671195" y="1299210"/>
            <a:ext cx="5082540"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一、判断电压表的测量对象</a:t>
            </a:r>
            <a:endParaRPr lang="zh-CN" altLang="en-US" sz="3200" b="1">
              <a:solidFill>
                <a:srgbClr val="FF0000"/>
              </a:solidFill>
              <a:sym typeface="+mn-ea"/>
            </a:endParaRPr>
          </a:p>
        </p:txBody>
      </p:sp>
      <p:sp>
        <p:nvSpPr>
          <p:cNvPr id="14" name="文本框 13"/>
          <p:cNvSpPr txBox="1"/>
          <p:nvPr/>
        </p:nvSpPr>
        <p:spPr>
          <a:xfrm>
            <a:off x="624205" y="1878330"/>
            <a:ext cx="7895590" cy="422592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1</a:t>
            </a:r>
            <a:r>
              <a:rPr lang="zh-CN" altLang="en-US" sz="2800" b="1">
                <a:solidFill>
                  <a:srgbClr val="FF0000"/>
                </a:solidFill>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（2017·广东）如图5所示电路中，电源电压为4.5V，L</a:t>
            </a:r>
            <a:r>
              <a:rPr lang="zh-CN" altLang="en-US" sz="2800" baseline="-25000">
                <a:latin typeface="宋体" panose="02010600030101010101" pitchFamily="2" charset="-122"/>
                <a:cs typeface="宋体" panose="02010600030101010101" pitchFamily="2" charset="-122"/>
                <a:sym typeface="+mn-ea"/>
              </a:rPr>
              <a:t>1</a:t>
            </a:r>
            <a:r>
              <a:rPr lang="zh-CN" altLang="en-US" sz="2800">
                <a:latin typeface="宋体" panose="02010600030101010101" pitchFamily="2" charset="-122"/>
                <a:cs typeface="宋体" panose="02010600030101010101" pitchFamily="2" charset="-122"/>
                <a:sym typeface="+mn-ea"/>
              </a:rPr>
              <a:t>、L</a:t>
            </a:r>
            <a:r>
              <a:rPr lang="zh-CN" altLang="en-US" sz="2800" baseline="-25000">
                <a:latin typeface="宋体" panose="02010600030101010101" pitchFamily="2" charset="-122"/>
                <a:cs typeface="宋体" panose="02010600030101010101" pitchFamily="2" charset="-122"/>
                <a:sym typeface="+mn-ea"/>
              </a:rPr>
              <a:t>2</a:t>
            </a:r>
            <a:r>
              <a:rPr lang="zh-CN" altLang="en-US" sz="2800">
                <a:latin typeface="宋体" panose="02010600030101010101" pitchFamily="2" charset="-122"/>
                <a:cs typeface="宋体" panose="02010600030101010101" pitchFamily="2" charset="-122"/>
                <a:sym typeface="+mn-ea"/>
              </a:rPr>
              <a:t>是小灯泡，当开关S闭合时，电压表的示数为1.5V，忽略温度对灯丝电阻的影响，则（　 　）</a:t>
            </a:r>
            <a:endParaRPr lang="zh-CN" altLang="en-US" sz="2800">
              <a:latin typeface="宋体" panose="02010600030101010101" pitchFamily="2" charset="-122"/>
              <a:cs typeface="宋体" panose="02010600030101010101" pitchFamily="2" charset="-122"/>
              <a:sym typeface="+mn-ea"/>
            </a:endParaRPr>
          </a:p>
          <a:p>
            <a:pPr marL="421640" indent="21590" algn="just">
              <a:lnSpc>
                <a:spcPct val="120000"/>
              </a:lnSpc>
            </a:pPr>
            <a:r>
              <a:rPr lang="zh-CN" altLang="en-US" sz="2800">
                <a:latin typeface="宋体" panose="02010600030101010101" pitchFamily="2" charset="-122"/>
                <a:cs typeface="宋体" panose="02010600030101010101" pitchFamily="2" charset="-122"/>
                <a:sym typeface="+mn-ea"/>
              </a:rPr>
              <a:t>A</a:t>
            </a:r>
            <a:r>
              <a:rPr lang="en-US" altLang="zh-CN" sz="2800">
                <a:latin typeface="宋体" panose="02010600030101010101" pitchFamily="2" charset="-122"/>
                <a:cs typeface="宋体" panose="02010600030101010101" pitchFamily="2" charset="-122"/>
                <a:sym typeface="+mn-ea"/>
              </a:rPr>
              <a:t>.</a:t>
            </a:r>
            <a:r>
              <a:rPr lang="zh-CN" altLang="en-US" sz="2800">
                <a:latin typeface="宋体" panose="02010600030101010101" pitchFamily="2" charset="-122"/>
                <a:cs typeface="宋体" panose="02010600030101010101" pitchFamily="2" charset="-122"/>
                <a:sym typeface="+mn-ea"/>
              </a:rPr>
              <a:t>L</a:t>
            </a:r>
            <a:r>
              <a:rPr lang="zh-CN" altLang="en-US" sz="2800" baseline="-25000">
                <a:latin typeface="宋体" panose="02010600030101010101" pitchFamily="2" charset="-122"/>
                <a:cs typeface="宋体" panose="02010600030101010101" pitchFamily="2" charset="-122"/>
                <a:sym typeface="+mn-ea"/>
              </a:rPr>
              <a:t>2</a:t>
            </a:r>
            <a:r>
              <a:rPr lang="zh-CN" altLang="en-US" sz="2800">
                <a:latin typeface="宋体" panose="02010600030101010101" pitchFamily="2" charset="-122"/>
                <a:cs typeface="宋体" panose="02010600030101010101" pitchFamily="2" charset="-122"/>
                <a:sym typeface="+mn-ea"/>
              </a:rPr>
              <a:t>两端的电压为1.5V				</a:t>
            </a:r>
            <a:endParaRPr lang="zh-CN" altLang="en-US" sz="2800">
              <a:latin typeface="宋体" panose="02010600030101010101" pitchFamily="2" charset="-122"/>
              <a:cs typeface="宋体" panose="02010600030101010101" pitchFamily="2" charset="-122"/>
              <a:sym typeface="+mn-ea"/>
            </a:endParaRPr>
          </a:p>
          <a:p>
            <a:pPr marL="421640" indent="-4445" algn="just">
              <a:lnSpc>
                <a:spcPct val="120000"/>
              </a:lnSpc>
            </a:pPr>
            <a:r>
              <a:rPr lang="zh-CN" altLang="en-US" sz="2800">
                <a:latin typeface="宋体" panose="02010600030101010101" pitchFamily="2" charset="-122"/>
                <a:cs typeface="宋体" panose="02010600030101010101" pitchFamily="2" charset="-122"/>
                <a:sym typeface="+mn-ea"/>
              </a:rPr>
              <a:t>B</a:t>
            </a:r>
            <a:r>
              <a:rPr lang="en-US" altLang="zh-CN" sz="2800">
                <a:latin typeface="宋体" panose="02010600030101010101" pitchFamily="2" charset="-122"/>
                <a:cs typeface="宋体" panose="02010600030101010101" pitchFamily="2" charset="-122"/>
                <a:sym typeface="+mn-ea"/>
              </a:rPr>
              <a:t>.</a:t>
            </a:r>
            <a:r>
              <a:rPr lang="zh-CN" altLang="en-US" sz="2800">
                <a:latin typeface="宋体" panose="02010600030101010101" pitchFamily="2" charset="-122"/>
                <a:cs typeface="宋体" panose="02010600030101010101" pitchFamily="2" charset="-122"/>
                <a:sym typeface="+mn-ea"/>
              </a:rPr>
              <a:t>L</a:t>
            </a:r>
            <a:r>
              <a:rPr lang="zh-CN" altLang="en-US" sz="2800" baseline="-25000">
                <a:latin typeface="宋体" panose="02010600030101010101" pitchFamily="2" charset="-122"/>
                <a:cs typeface="宋体" panose="02010600030101010101" pitchFamily="2" charset="-122"/>
                <a:sym typeface="+mn-ea"/>
              </a:rPr>
              <a:t>1</a:t>
            </a:r>
            <a:r>
              <a:rPr lang="zh-CN" altLang="en-US" sz="2800">
                <a:latin typeface="宋体" panose="02010600030101010101" pitchFamily="2" charset="-122"/>
                <a:cs typeface="宋体" panose="02010600030101010101" pitchFamily="2" charset="-122"/>
                <a:sym typeface="+mn-ea"/>
              </a:rPr>
              <a:t>两端的电压为1.5V</a:t>
            </a:r>
            <a:endParaRPr lang="zh-CN" altLang="en-US" sz="2800">
              <a:latin typeface="宋体" panose="02010600030101010101" pitchFamily="2" charset="-122"/>
              <a:cs typeface="宋体" panose="02010600030101010101" pitchFamily="2" charset="-122"/>
              <a:sym typeface="+mn-ea"/>
            </a:endParaRPr>
          </a:p>
          <a:p>
            <a:pPr marL="421640" indent="-17145" algn="just">
              <a:lnSpc>
                <a:spcPct val="120000"/>
              </a:lnSpc>
            </a:pPr>
            <a:r>
              <a:rPr lang="zh-CN" altLang="en-US" sz="2800">
                <a:latin typeface="宋体" panose="02010600030101010101" pitchFamily="2" charset="-122"/>
                <a:cs typeface="宋体" panose="02010600030101010101" pitchFamily="2" charset="-122"/>
                <a:sym typeface="+mn-ea"/>
              </a:rPr>
              <a:t>C</a:t>
            </a:r>
            <a:r>
              <a:rPr lang="en-US" altLang="zh-CN" sz="2800">
                <a:latin typeface="宋体" panose="02010600030101010101" pitchFamily="2" charset="-122"/>
                <a:cs typeface="宋体" panose="02010600030101010101" pitchFamily="2" charset="-122"/>
                <a:sym typeface="+mn-ea"/>
              </a:rPr>
              <a:t>.</a:t>
            </a:r>
            <a:r>
              <a:rPr lang="zh-CN" altLang="en-US" sz="2800">
                <a:latin typeface="宋体" panose="02010600030101010101" pitchFamily="2" charset="-122"/>
                <a:cs typeface="宋体" panose="02010600030101010101" pitchFamily="2" charset="-122"/>
                <a:sym typeface="+mn-ea"/>
              </a:rPr>
              <a:t>L</a:t>
            </a:r>
            <a:r>
              <a:rPr lang="zh-CN" altLang="en-US" sz="2800" baseline="-25000">
                <a:latin typeface="宋体" panose="02010600030101010101" pitchFamily="2" charset="-122"/>
                <a:cs typeface="宋体" panose="02010600030101010101" pitchFamily="2" charset="-122"/>
                <a:sym typeface="+mn-ea"/>
              </a:rPr>
              <a:t>1</a:t>
            </a:r>
            <a:r>
              <a:rPr lang="zh-CN" altLang="en-US" sz="2800">
                <a:latin typeface="宋体" panose="02010600030101010101" pitchFamily="2" charset="-122"/>
                <a:cs typeface="宋体" panose="02010600030101010101" pitchFamily="2" charset="-122"/>
                <a:sym typeface="+mn-ea"/>
              </a:rPr>
              <a:t>与L</a:t>
            </a:r>
            <a:r>
              <a:rPr lang="zh-CN" altLang="en-US" sz="2800" baseline="-25000">
                <a:latin typeface="宋体" panose="02010600030101010101" pitchFamily="2" charset="-122"/>
                <a:cs typeface="宋体" panose="02010600030101010101" pitchFamily="2" charset="-122"/>
                <a:sym typeface="+mn-ea"/>
              </a:rPr>
              <a:t>2</a:t>
            </a:r>
            <a:r>
              <a:rPr lang="zh-CN" altLang="en-US" sz="2800">
                <a:latin typeface="宋体" panose="02010600030101010101" pitchFamily="2" charset="-122"/>
                <a:cs typeface="宋体" panose="02010600030101010101" pitchFamily="2" charset="-122"/>
                <a:sym typeface="+mn-ea"/>
              </a:rPr>
              <a:t>的灯丝电阻之比为2:1			</a:t>
            </a:r>
            <a:endParaRPr lang="zh-CN" altLang="en-US" sz="2800">
              <a:latin typeface="宋体" panose="02010600030101010101" pitchFamily="2" charset="-122"/>
              <a:cs typeface="宋体" panose="02010600030101010101" pitchFamily="2" charset="-122"/>
              <a:sym typeface="+mn-ea"/>
            </a:endParaRPr>
          </a:p>
          <a:p>
            <a:pPr marL="421640" indent="-4445" algn="just">
              <a:lnSpc>
                <a:spcPct val="120000"/>
              </a:lnSpc>
            </a:pPr>
            <a:r>
              <a:rPr lang="zh-CN" altLang="en-US" sz="2800">
                <a:latin typeface="宋体" panose="02010600030101010101" pitchFamily="2" charset="-122"/>
                <a:cs typeface="宋体" panose="02010600030101010101" pitchFamily="2" charset="-122"/>
                <a:sym typeface="+mn-ea"/>
              </a:rPr>
              <a:t>D</a:t>
            </a:r>
            <a:r>
              <a:rPr lang="en-US" altLang="zh-CN" sz="2800">
                <a:latin typeface="宋体" panose="02010600030101010101" pitchFamily="2" charset="-122"/>
                <a:cs typeface="宋体" panose="02010600030101010101" pitchFamily="2" charset="-122"/>
                <a:sym typeface="+mn-ea"/>
              </a:rPr>
              <a:t>.</a:t>
            </a:r>
            <a:r>
              <a:rPr lang="zh-CN" altLang="en-US" sz="2800">
                <a:latin typeface="宋体" panose="02010600030101010101" pitchFamily="2" charset="-122"/>
                <a:cs typeface="宋体" panose="02010600030101010101" pitchFamily="2" charset="-122"/>
                <a:sym typeface="+mn-ea"/>
              </a:rPr>
              <a:t>通过L</a:t>
            </a:r>
            <a:r>
              <a:rPr lang="zh-CN" altLang="en-US" sz="2800" baseline="-25000">
                <a:latin typeface="宋体" panose="02010600030101010101" pitchFamily="2" charset="-122"/>
                <a:cs typeface="宋体" panose="02010600030101010101" pitchFamily="2" charset="-122"/>
                <a:sym typeface="+mn-ea"/>
              </a:rPr>
              <a:t>1</a:t>
            </a:r>
            <a:r>
              <a:rPr lang="zh-CN" altLang="en-US" sz="2800">
                <a:latin typeface="宋体" panose="02010600030101010101" pitchFamily="2" charset="-122"/>
                <a:cs typeface="宋体" panose="02010600030101010101" pitchFamily="2" charset="-122"/>
                <a:sym typeface="+mn-ea"/>
              </a:rPr>
              <a:t>与L</a:t>
            </a:r>
            <a:r>
              <a:rPr lang="zh-CN" altLang="en-US" sz="2800" baseline="-25000">
                <a:latin typeface="宋体" panose="02010600030101010101" pitchFamily="2" charset="-122"/>
                <a:cs typeface="宋体" panose="02010600030101010101" pitchFamily="2" charset="-122"/>
                <a:sym typeface="+mn-ea"/>
              </a:rPr>
              <a:t>2</a:t>
            </a:r>
            <a:r>
              <a:rPr lang="zh-CN" altLang="en-US" sz="2800">
                <a:latin typeface="宋体" panose="02010600030101010101" pitchFamily="2" charset="-122"/>
                <a:cs typeface="宋体" panose="02010600030101010101" pitchFamily="2" charset="-122"/>
                <a:sym typeface="+mn-ea"/>
              </a:rPr>
              <a:t>的电流之比为1:2</a:t>
            </a:r>
            <a:endParaRPr lang="zh-CN" altLang="en-US" sz="2800">
              <a:latin typeface="宋体" panose="02010600030101010101" pitchFamily="2" charset="-122"/>
              <a:cs typeface="宋体" panose="02010600030101010101" pitchFamily="2" charset="-122"/>
              <a:sym typeface="+mn-ea"/>
            </a:endParaRPr>
          </a:p>
        </p:txBody>
      </p:sp>
      <p:sp>
        <p:nvSpPr>
          <p:cNvPr id="3" name="文本框 2"/>
          <p:cNvSpPr txBox="1"/>
          <p:nvPr/>
        </p:nvSpPr>
        <p:spPr>
          <a:xfrm>
            <a:off x="2091055" y="345186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B</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172845"/>
            <a:ext cx="7895590" cy="2675255"/>
          </a:xfrm>
          <a:prstGeom prst="rect">
            <a:avLst/>
          </a:prstGeom>
          <a:noFill/>
        </p:spPr>
        <p:txBody>
          <a:bodyPr wrap="square" rtlCol="0" anchor="t">
            <a:spAutoFit/>
          </a:bodyPr>
          <a:p>
            <a:pPr>
              <a:lnSpc>
                <a:spcPct val="120000"/>
              </a:lnSpc>
            </a:pPr>
            <a:r>
              <a:rPr lang="zh-CN" altLang="en-US" sz="2800">
                <a:solidFill>
                  <a:srgbClr val="FF0000"/>
                </a:solidFill>
                <a:latin typeface="宋体" panose="02010600030101010101" pitchFamily="2" charset="-122"/>
                <a:cs typeface="宋体" panose="02010600030101010101" pitchFamily="2" charset="-122"/>
              </a:rPr>
              <a:t>【点拨1】</a:t>
            </a:r>
            <a:r>
              <a:rPr sz="2800">
                <a:latin typeface="宋体" panose="02010600030101010101" pitchFamily="2" charset="-122"/>
                <a:cs typeface="宋体" panose="02010600030101010101" pitchFamily="2" charset="-122"/>
              </a:rPr>
              <a:t>判断电压表测量对象的方法：</a:t>
            </a:r>
            <a:endParaRPr sz="2800">
              <a:latin typeface="宋体" panose="02010600030101010101" pitchFamily="2" charset="-122"/>
              <a:cs typeface="宋体" panose="02010600030101010101" pitchFamily="2" charset="-122"/>
            </a:endParaRPr>
          </a:p>
          <a:p>
            <a:pPr marL="421640" indent="-421640" algn="just">
              <a:lnSpc>
                <a:spcPct val="120000"/>
              </a:lnSpc>
              <a:buClrTx/>
              <a:buSzTx/>
              <a:buNone/>
            </a:pPr>
            <a:r>
              <a:rPr sz="2800">
                <a:latin typeface="宋体" panose="02010600030101010101" pitchFamily="2" charset="-122"/>
                <a:cs typeface="宋体" panose="02010600030101010101" pitchFamily="2" charset="-122"/>
              </a:rPr>
              <a:t>（1）移点法：沿导线移动电压表与电路连接点的位置，注意移点时只能越过导线、开关、电流表，不能越过电源和用电器. 如下图甲，将A点移到B点,可看出电压表测L</a:t>
            </a:r>
            <a:r>
              <a:rPr sz="2800" baseline="-25000">
                <a:latin typeface="宋体" panose="02010600030101010101" pitchFamily="2" charset="-122"/>
                <a:cs typeface="宋体" panose="02010600030101010101" pitchFamily="2" charset="-122"/>
              </a:rPr>
              <a:t>1</a:t>
            </a:r>
            <a:r>
              <a:rPr sz="2800">
                <a:latin typeface="宋体" panose="02010600030101010101" pitchFamily="2" charset="-122"/>
                <a:cs typeface="宋体" panose="02010600030101010101" pitchFamily="2" charset="-122"/>
              </a:rPr>
              <a:t>两端电压.</a:t>
            </a:r>
            <a:endParaRPr sz="2800">
              <a:latin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2131060" y="3991610"/>
            <a:ext cx="4882515" cy="1802130"/>
          </a:xfrm>
          <a:prstGeom prst="rect">
            <a:avLst/>
          </a:prstGeom>
        </p:spPr>
      </p:pic>
    </p:spTree>
  </p:cSld>
  <p:clrMapOvr>
    <a:masterClrMapping/>
  </p:clrMapOvr>
  <p:transition>
    <p:push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172845"/>
            <a:ext cx="7895590" cy="3192145"/>
          </a:xfrm>
          <a:prstGeom prst="rect">
            <a:avLst/>
          </a:prstGeom>
          <a:noFill/>
        </p:spPr>
        <p:txBody>
          <a:bodyPr wrap="square" rtlCol="0" anchor="t">
            <a:spAutoFit/>
          </a:bodyPr>
          <a:p>
            <a:pPr marL="446405" indent="-446405">
              <a:lnSpc>
                <a:spcPct val="120000"/>
              </a:lnSpc>
            </a:pPr>
            <a:r>
              <a:rPr sz="2800">
                <a:latin typeface="宋体" panose="02010600030101010101" pitchFamily="2" charset="-122"/>
                <a:cs typeface="宋体" panose="02010600030101010101" pitchFamily="2" charset="-122"/>
              </a:rPr>
              <a:t>（2）去源法：选取电压表接在电路中的两个连接点为分点,将电路分成两部分,将两点间含有电源的电路部分去掉,分析电压表与哪个用电器组成闭合回路,电压表测量的就是该用电器两端的电压.如图乙，将含有电源的电路部分去掉，可看出电压表测L1两端的电压.</a:t>
            </a:r>
            <a:endParaRPr sz="2800">
              <a:latin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2437130" y="4287520"/>
            <a:ext cx="4607560" cy="1816100"/>
          </a:xfrm>
          <a:prstGeom prst="rect">
            <a:avLst/>
          </a:prstGeom>
        </p:spPr>
      </p:pic>
    </p:spTree>
  </p:cSld>
  <p:clrMapOvr>
    <a:masterClrMapping/>
  </p:clrMapOvr>
  <p:transition>
    <p:push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3615690" y="4561840"/>
            <a:ext cx="4615815" cy="1708150"/>
          </a:xfrm>
          <a:prstGeom prst="rect">
            <a:avLst/>
          </a:prstGeom>
        </p:spPr>
      </p:pic>
      <p:sp>
        <p:nvSpPr>
          <p:cNvPr id="7" name="文本框 6"/>
          <p:cNvSpPr txBox="1"/>
          <p:nvPr/>
        </p:nvSpPr>
        <p:spPr>
          <a:xfrm>
            <a:off x="624205" y="1388110"/>
            <a:ext cx="7895590" cy="3192145"/>
          </a:xfrm>
          <a:prstGeom prst="rect">
            <a:avLst/>
          </a:prstGeom>
          <a:noFill/>
        </p:spPr>
        <p:txBody>
          <a:bodyPr wrap="square" rtlCol="0" anchor="t">
            <a:spAutoFit/>
          </a:bodyPr>
          <a:p>
            <a:pPr algn="just">
              <a:lnSpc>
                <a:spcPct val="120000"/>
              </a:lnSpc>
            </a:pPr>
            <a:r>
              <a:rPr lang="zh-CN" altLang="en-US" sz="2800" b="1">
                <a:solidFill>
                  <a:srgbClr val="FF0000"/>
                </a:solidFill>
                <a:latin typeface="宋体" panose="02010600030101010101" pitchFamily="2" charset="-122"/>
                <a:cs typeface="宋体" panose="02010600030101010101" pitchFamily="2" charset="-122"/>
              </a:rPr>
              <a:t>变式拓展1</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（1）（2019·临沂联考）如图6甲所示电路,小灯泡L</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、L</a:t>
            </a:r>
            <a:r>
              <a:rPr lang="zh-CN" altLang="en-US" sz="2800" baseline="-25000">
                <a:latin typeface="宋体" panose="02010600030101010101" pitchFamily="2" charset="-122"/>
                <a:cs typeface="宋体" panose="02010600030101010101" pitchFamily="2" charset="-122"/>
              </a:rPr>
              <a:t>2</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联,电压表测的是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两端的电压. 若电源电压为3V，使用适当的量程后，电压表的示数如图乙所示，则L</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两端的电压是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V，L</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两端的电压是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V.     </a:t>
            </a:r>
            <a:endParaRPr lang="zh-CN" altLang="en-US" sz="2800">
              <a:latin typeface="宋体" panose="02010600030101010101" pitchFamily="2" charset="-122"/>
              <a:cs typeface="宋体" panose="02010600030101010101" pitchFamily="2" charset="-122"/>
            </a:endParaRPr>
          </a:p>
        </p:txBody>
      </p:sp>
      <p:sp>
        <p:nvSpPr>
          <p:cNvPr id="10" name="文本框 9"/>
          <p:cNvSpPr txBox="1"/>
          <p:nvPr/>
        </p:nvSpPr>
        <p:spPr>
          <a:xfrm>
            <a:off x="1790065" y="2458720"/>
            <a:ext cx="164782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串</a:t>
            </a:r>
            <a:endParaRPr lang="zh-CN" altLang="en-US" sz="2800" b="1" dirty="0">
              <a:solidFill>
                <a:srgbClr val="FF0000"/>
              </a:solidFill>
              <a:latin typeface="Times New Roman" panose="02020603050405020304" pitchFamily="18" charset="0"/>
            </a:endParaRPr>
          </a:p>
        </p:txBody>
      </p:sp>
      <p:sp>
        <p:nvSpPr>
          <p:cNvPr id="3" name="文本框 2"/>
          <p:cNvSpPr txBox="1"/>
          <p:nvPr/>
        </p:nvSpPr>
        <p:spPr>
          <a:xfrm>
            <a:off x="5764530" y="2419350"/>
            <a:ext cx="164782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L</a:t>
            </a:r>
            <a:r>
              <a:rPr lang="zh-CN" altLang="en-US" sz="2800" b="1" baseline="-25000" dirty="0">
                <a:solidFill>
                  <a:srgbClr val="FF0000"/>
                </a:solidFill>
                <a:latin typeface="Times New Roman" panose="02020603050405020304" pitchFamily="18" charset="0"/>
              </a:rPr>
              <a:t>1</a:t>
            </a:r>
            <a:r>
              <a:rPr lang="zh-CN" altLang="en-US" sz="2800" b="1" dirty="0">
                <a:solidFill>
                  <a:srgbClr val="FF0000"/>
                </a:solidFill>
                <a:latin typeface="Times New Roman" panose="02020603050405020304" pitchFamily="18" charset="0"/>
              </a:rPr>
              <a:t>  </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6871970" y="3432810"/>
            <a:ext cx="164782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0.5</a:t>
            </a:r>
            <a:endParaRPr lang="en-US" altLang="zh-CN" sz="2800" b="1" dirty="0">
              <a:solidFill>
                <a:srgbClr val="FF0000"/>
              </a:solidFill>
              <a:latin typeface="Times New Roman" panose="02020603050405020304" pitchFamily="18" charset="0"/>
            </a:endParaRPr>
          </a:p>
        </p:txBody>
      </p:sp>
      <p:sp>
        <p:nvSpPr>
          <p:cNvPr id="5" name="文本框 4"/>
          <p:cNvSpPr txBox="1"/>
          <p:nvPr/>
        </p:nvSpPr>
        <p:spPr>
          <a:xfrm>
            <a:off x="2754630" y="3968115"/>
            <a:ext cx="164782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2.5</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3" grpId="0"/>
      <p:bldP spid="3" grpId="1"/>
      <p:bldP spid="4" grpId="0"/>
      <p:bldP spid="4" grpId="1"/>
      <p:bldP spid="5" grpId="0"/>
      <p:bldP spid="5"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4610100" y="2775585"/>
            <a:ext cx="3509645" cy="2710180"/>
          </a:xfrm>
          <a:prstGeom prst="rect">
            <a:avLst/>
          </a:prstGeom>
        </p:spPr>
      </p:pic>
      <p:sp>
        <p:nvSpPr>
          <p:cNvPr id="7" name="文本框 6"/>
          <p:cNvSpPr txBox="1"/>
          <p:nvPr/>
        </p:nvSpPr>
        <p:spPr>
          <a:xfrm>
            <a:off x="624205" y="1388110"/>
            <a:ext cx="7895590" cy="370903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（2）（2018·益阳）在如图7所示电路中，开关闭合后电压表测量</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L1两端的电压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L1和L2两端的电压</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L3和电源两端的电压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电源两端的电压</a:t>
            </a:r>
            <a:endParaRPr lang="zh-CN" altLang="en-US" sz="2800">
              <a:latin typeface="宋体" panose="02010600030101010101" pitchFamily="2" charset="-122"/>
              <a:cs typeface="宋体" panose="02010600030101010101" pitchFamily="2" charset="-122"/>
            </a:endParaRPr>
          </a:p>
        </p:txBody>
      </p:sp>
      <p:sp>
        <p:nvSpPr>
          <p:cNvPr id="10" name="文本框 9"/>
          <p:cNvSpPr txBox="1"/>
          <p:nvPr/>
        </p:nvSpPr>
        <p:spPr>
          <a:xfrm>
            <a:off x="1426845" y="2458720"/>
            <a:ext cx="164782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B</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71195" y="1299210"/>
            <a:ext cx="5899150"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二、电压表和电流表类型的判断</a:t>
            </a:r>
            <a:endParaRPr lang="zh-CN" altLang="en-US" sz="3200" b="1">
              <a:solidFill>
                <a:srgbClr val="FF0000"/>
              </a:solidFill>
              <a:sym typeface="+mn-ea"/>
            </a:endParaRPr>
          </a:p>
        </p:txBody>
      </p:sp>
      <p:sp>
        <p:nvSpPr>
          <p:cNvPr id="14" name="文本框 13"/>
          <p:cNvSpPr txBox="1"/>
          <p:nvPr/>
        </p:nvSpPr>
        <p:spPr>
          <a:xfrm>
            <a:off x="624205" y="2165350"/>
            <a:ext cx="7895590" cy="370903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2</a:t>
            </a:r>
            <a:r>
              <a:rPr lang="zh-CN" altLang="en-US" sz="2800" b="1">
                <a:solidFill>
                  <a:srgbClr val="FF0000"/>
                </a:solidFill>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（2019·潍坊模拟）如图8所示的电路中，甲、乙是连接在电路中的两只电学仪表. 闭合开关S后，灯L</a:t>
            </a:r>
            <a:r>
              <a:rPr lang="zh-CN" altLang="en-US" sz="2800" baseline="-25000">
                <a:latin typeface="宋体" panose="02010600030101010101" pitchFamily="2" charset="-122"/>
                <a:cs typeface="宋体" panose="02010600030101010101" pitchFamily="2" charset="-122"/>
                <a:sym typeface="+mn-ea"/>
              </a:rPr>
              <a:t>1</a:t>
            </a:r>
            <a:r>
              <a:rPr lang="zh-CN" altLang="en-US" sz="2800">
                <a:latin typeface="宋体" panose="02010600030101010101" pitchFamily="2" charset="-122"/>
                <a:cs typeface="宋体" panose="02010600030101010101" pitchFamily="2" charset="-122"/>
                <a:sym typeface="+mn-ea"/>
              </a:rPr>
              <a:t>、L</a:t>
            </a:r>
            <a:r>
              <a:rPr lang="zh-CN" altLang="en-US" sz="2800" baseline="-25000">
                <a:latin typeface="宋体" panose="02010600030101010101" pitchFamily="2" charset="-122"/>
                <a:cs typeface="宋体" panose="02010600030101010101" pitchFamily="2" charset="-122"/>
                <a:sym typeface="+mn-ea"/>
              </a:rPr>
              <a:t>2</a:t>
            </a:r>
            <a:r>
              <a:rPr lang="zh-CN" altLang="en-US" sz="2800">
                <a:latin typeface="宋体" panose="02010600030101010101" pitchFamily="2" charset="-122"/>
                <a:cs typeface="宋体" panose="02010600030101010101" pitchFamily="2" charset="-122"/>
                <a:sym typeface="+mn-ea"/>
              </a:rPr>
              <a:t>均正常发光. 则（　 　）</a:t>
            </a:r>
            <a:endParaRPr lang="zh-CN" altLang="en-US" sz="2800">
              <a:latin typeface="宋体" panose="02010600030101010101" pitchFamily="2" charset="-122"/>
              <a:cs typeface="宋体" panose="02010600030101010101" pitchFamily="2" charset="-122"/>
              <a:sym typeface="+mn-ea"/>
            </a:endParaRPr>
          </a:p>
          <a:p>
            <a:pPr marL="421640" indent="11430" algn="just">
              <a:lnSpc>
                <a:spcPct val="120000"/>
              </a:lnSpc>
            </a:pPr>
            <a:r>
              <a:rPr lang="zh-CN" altLang="en-US" sz="2800">
                <a:latin typeface="宋体" panose="02010600030101010101" pitchFamily="2" charset="-122"/>
                <a:cs typeface="宋体" panose="02010600030101010101" pitchFamily="2" charset="-122"/>
                <a:sym typeface="+mn-ea"/>
              </a:rPr>
              <a:t>A. 甲是电压表，乙是电流表      </a:t>
            </a:r>
            <a:endParaRPr lang="zh-CN" altLang="en-US" sz="2800">
              <a:latin typeface="宋体" panose="02010600030101010101" pitchFamily="2" charset="-122"/>
              <a:cs typeface="宋体" panose="02010600030101010101" pitchFamily="2" charset="-122"/>
              <a:sym typeface="+mn-ea"/>
            </a:endParaRPr>
          </a:p>
          <a:p>
            <a:pPr marL="421640" indent="-1905" algn="just">
              <a:lnSpc>
                <a:spcPct val="120000"/>
              </a:lnSpc>
            </a:pPr>
            <a:r>
              <a:rPr lang="zh-CN" altLang="en-US" sz="2800">
                <a:latin typeface="宋体" panose="02010600030101010101" pitchFamily="2" charset="-122"/>
                <a:cs typeface="宋体" panose="02010600030101010101" pitchFamily="2" charset="-122"/>
                <a:sym typeface="+mn-ea"/>
              </a:rPr>
              <a:t>B. 甲、乙是电流表</a:t>
            </a:r>
            <a:endParaRPr lang="zh-CN" altLang="en-US" sz="2800">
              <a:latin typeface="宋体" panose="02010600030101010101" pitchFamily="2" charset="-122"/>
              <a:cs typeface="宋体" panose="02010600030101010101" pitchFamily="2" charset="-122"/>
              <a:sym typeface="+mn-ea"/>
            </a:endParaRPr>
          </a:p>
          <a:p>
            <a:pPr marL="421640" indent="11430" algn="just">
              <a:lnSpc>
                <a:spcPct val="120000"/>
              </a:lnSpc>
            </a:pPr>
            <a:r>
              <a:rPr lang="zh-CN" altLang="en-US" sz="2800">
                <a:latin typeface="宋体" panose="02010600030101010101" pitchFamily="2" charset="-122"/>
                <a:cs typeface="宋体" panose="02010600030101010101" pitchFamily="2" charset="-122"/>
                <a:sym typeface="+mn-ea"/>
              </a:rPr>
              <a:t>C. 甲是电流表，乙是电压表      </a:t>
            </a:r>
            <a:endParaRPr lang="zh-CN" altLang="en-US" sz="2800">
              <a:latin typeface="宋体" panose="02010600030101010101" pitchFamily="2" charset="-122"/>
              <a:cs typeface="宋体" panose="02010600030101010101" pitchFamily="2" charset="-122"/>
              <a:sym typeface="+mn-ea"/>
            </a:endParaRPr>
          </a:p>
          <a:p>
            <a:pPr marL="421640" indent="-1905" algn="just">
              <a:lnSpc>
                <a:spcPct val="120000"/>
              </a:lnSpc>
            </a:pPr>
            <a:r>
              <a:rPr lang="zh-CN" altLang="en-US" sz="2800">
                <a:latin typeface="宋体" panose="02010600030101010101" pitchFamily="2" charset="-122"/>
                <a:cs typeface="宋体" panose="02010600030101010101" pitchFamily="2" charset="-122"/>
                <a:sym typeface="+mn-ea"/>
              </a:rPr>
              <a:t>D. 甲、乙是电压表</a:t>
            </a:r>
            <a:endParaRPr lang="zh-CN" altLang="en-US" sz="2800">
              <a:latin typeface="宋体" panose="02010600030101010101" pitchFamily="2" charset="-122"/>
              <a:cs typeface="宋体" panose="02010600030101010101" pitchFamily="2" charset="-122"/>
              <a:sym typeface="+mn-ea"/>
            </a:endParaRPr>
          </a:p>
        </p:txBody>
      </p:sp>
      <p:pic>
        <p:nvPicPr>
          <p:cNvPr id="4" name="图片 3"/>
          <p:cNvPicPr>
            <a:picLocks noChangeAspect="1"/>
          </p:cNvPicPr>
          <p:nvPr/>
        </p:nvPicPr>
        <p:blipFill>
          <a:blip r:embed="rId1"/>
          <a:stretch>
            <a:fillRect/>
          </a:stretch>
        </p:blipFill>
        <p:spPr>
          <a:xfrm>
            <a:off x="5928360" y="3786505"/>
            <a:ext cx="3080385" cy="2246630"/>
          </a:xfrm>
          <a:prstGeom prst="rect">
            <a:avLst/>
          </a:prstGeom>
        </p:spPr>
      </p:pic>
      <p:sp>
        <p:nvSpPr>
          <p:cNvPr id="2" name="文本框 1"/>
          <p:cNvSpPr txBox="1"/>
          <p:nvPr/>
        </p:nvSpPr>
        <p:spPr>
          <a:xfrm>
            <a:off x="5432425" y="326453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A</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03860" y="1302068"/>
            <a:ext cx="8251825" cy="4742815"/>
          </a:xfrm>
          <a:prstGeom prst="rect">
            <a:avLst/>
          </a:prstGeom>
          <a:noFill/>
        </p:spPr>
        <p:txBody>
          <a:bodyPr wrap="square" rtlCol="0" anchor="t">
            <a:spAutoFit/>
          </a:bodyPr>
          <a:p>
            <a:pPr>
              <a:lnSpc>
                <a:spcPct val="120000"/>
              </a:lnSpc>
            </a:pPr>
            <a:r>
              <a:rPr lang="zh-CN" altLang="en-US" sz="2800">
                <a:solidFill>
                  <a:srgbClr val="FF0000"/>
                </a:solidFill>
                <a:latin typeface="宋体" panose="02010600030101010101" pitchFamily="2" charset="-122"/>
                <a:cs typeface="宋体" panose="02010600030101010101" pitchFamily="2" charset="-122"/>
              </a:rPr>
              <a:t>【点拨2】</a:t>
            </a:r>
            <a:r>
              <a:rPr lang="zh-CN" altLang="en-US" sz="2800">
                <a:latin typeface="宋体" panose="02010600030101010101" pitchFamily="2" charset="-122"/>
                <a:cs typeface="宋体" panose="02010600030101010101" pitchFamily="2" charset="-122"/>
              </a:rPr>
              <a:t>判断电表类型的主要方法：</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（1）电流通过法：在满足题意的前提下，分析该表是否要有电流通过，如果电流必须通过该表，则该表为电流表，如果电流不能通过该表，则该表为电压表.</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（2）假设法：先假设电路中的电表是电流表或电压表，再分析电路中是否出现故障或是否符合题意. 若无故障且符合题意，则假设正确；若出现断路或短路等电路故障或不合题意，则假设错误.</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03860" y="1804353"/>
            <a:ext cx="8251825" cy="3192145"/>
          </a:xfrm>
          <a:prstGeom prst="rect">
            <a:avLst/>
          </a:prstGeom>
          <a:noFill/>
        </p:spPr>
        <p:txBody>
          <a:bodyPr wrap="square" rtlCol="0" anchor="t">
            <a:spAutoFit/>
          </a:bodyPr>
          <a:p>
            <a:pPr>
              <a:lnSpc>
                <a:spcPct val="120000"/>
              </a:lnSpc>
            </a:pPr>
            <a:r>
              <a:rPr lang="zh-CN" altLang="en-US" sz="2800">
                <a:latin typeface="宋体" panose="02010600030101010101" pitchFamily="2" charset="-122"/>
                <a:cs typeface="宋体" panose="02010600030101010101" pitchFamily="2" charset="-122"/>
              </a:rPr>
              <a:t>（3）电表删除法：删除电路中的某个电表，若不影响电路中所有用电器的工作，则这个电表为电压表；若会影响电路中某个用电器或所有用电器的工作，则这个电表是电流表.</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在分析判断电表类型的时候，我们可以单独运用某一种方法进行判断，也可以综合使用几种分析方法.</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文本框 4"/>
          <p:cNvSpPr txBox="1"/>
          <p:nvPr/>
        </p:nvSpPr>
        <p:spPr>
          <a:xfrm>
            <a:off x="628968" y="2138680"/>
            <a:ext cx="7886065" cy="2675255"/>
          </a:xfrm>
          <a:prstGeom prst="rect">
            <a:avLst/>
          </a:prstGeom>
          <a:noFill/>
          <a:ln w="9525">
            <a:noFill/>
          </a:ln>
        </p:spPr>
        <p:txBody>
          <a:bodyPr wrap="square">
            <a:spAutoFit/>
          </a:bodyPr>
          <a:p>
            <a:pPr indent="741045" algn="just">
              <a:lnSpc>
                <a:spcPct val="120000"/>
              </a:lnSpc>
            </a:pPr>
            <a:r>
              <a:rPr sz="2800" dirty="0">
                <a:latin typeface="宋体" panose="02010600030101010101" pitchFamily="2" charset="-122"/>
                <a:cs typeface="宋体" panose="02010600030101010101" pitchFamily="2" charset="-122"/>
              </a:rPr>
              <a:t>本章在中考中通常与后面其他电学知识结合在一起考查，题型主要以填空、选择、作图及实验题的形式出现. 中考试题在本章的命题多集中在电压表的使用规则，串、并联电路电压的特点，影响电阻大小的因素，滑动变阻器的使用.</a:t>
            </a:r>
            <a:endParaRPr sz="2800" dirty="0">
              <a:latin typeface="宋体" panose="02010600030101010101" pitchFamily="2" charset="-122"/>
              <a:cs typeface="宋体" panose="02010600030101010101" pitchFamily="2" charset="-122"/>
            </a:endParaRPr>
          </a:p>
        </p:txBody>
      </p:sp>
      <p:sp>
        <p:nvSpPr>
          <p:cNvPr id="3" name="TextBox 1"/>
          <p:cNvSpPr txBox="1"/>
          <p:nvPr/>
        </p:nvSpPr>
        <p:spPr>
          <a:xfrm>
            <a:off x="1150938" y="1239838"/>
            <a:ext cx="6842125" cy="521970"/>
          </a:xfrm>
          <a:prstGeom prst="rect">
            <a:avLst/>
          </a:prstGeom>
          <a:noFill/>
          <a:ln w="9525">
            <a:noFill/>
          </a:ln>
        </p:spPr>
        <p:txBody>
          <a:bodyPr>
            <a:spAutoFit/>
          </a:bodyPr>
          <a:p>
            <a:pPr marL="0" lvl="1" indent="-182880" algn="ctr" eaLnBrk="1" hangingPunct="1">
              <a:buClrTx/>
              <a:buSzTx/>
              <a:buFontTx/>
            </a:pP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 考情分析</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p:push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6306820" y="3699510"/>
            <a:ext cx="2263775" cy="1847850"/>
          </a:xfrm>
          <a:prstGeom prst="rect">
            <a:avLst/>
          </a:prstGeom>
        </p:spPr>
      </p:pic>
      <p:sp>
        <p:nvSpPr>
          <p:cNvPr id="2" name="文本框 1"/>
          <p:cNvSpPr txBox="1"/>
          <p:nvPr/>
        </p:nvSpPr>
        <p:spPr>
          <a:xfrm>
            <a:off x="573723" y="1316355"/>
            <a:ext cx="7996555" cy="4742815"/>
          </a:xfrm>
          <a:prstGeom prst="rect">
            <a:avLst/>
          </a:prstGeom>
          <a:noFill/>
        </p:spPr>
        <p:txBody>
          <a:bodyPr wrap="square" rtlCol="0" anchor="t">
            <a:spAutoFit/>
          </a:bodyPr>
          <a:p>
            <a:pPr algn="just">
              <a:lnSpc>
                <a:spcPct val="120000"/>
              </a:lnSpc>
            </a:pPr>
            <a:r>
              <a:rPr lang="zh-CN" altLang="en-US" sz="2800" b="1">
                <a:solidFill>
                  <a:srgbClr val="FF0000"/>
                </a:solidFill>
                <a:latin typeface="宋体" panose="02010600030101010101" pitchFamily="2" charset="-122"/>
                <a:cs typeface="宋体" panose="02010600030101010101" pitchFamily="2" charset="-122"/>
              </a:rPr>
              <a:t>变式拓展2</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（1）（2018·福建模拟）如图9所示，甲、乙两个小灯泡连接在电路中，①②③可能是电流表或电压表. 那么闭合开关后，使甲、乙两个小灯泡都能发光的是（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如果①③是电压表，②是电流表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如果①②是电压表，③是电流表</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如果①③是电流表，②是电压表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如果②③是电流表，①是电压表</a:t>
            </a:r>
            <a:endParaRPr lang="zh-CN" altLang="en-US" sz="2800">
              <a:latin typeface="宋体" panose="02010600030101010101" pitchFamily="2" charset="-122"/>
              <a:cs typeface="宋体" panose="02010600030101010101" pitchFamily="2" charset="-122"/>
            </a:endParaRPr>
          </a:p>
        </p:txBody>
      </p:sp>
      <p:sp>
        <p:nvSpPr>
          <p:cNvPr id="7" name="文本框 6"/>
          <p:cNvSpPr txBox="1"/>
          <p:nvPr/>
        </p:nvSpPr>
        <p:spPr>
          <a:xfrm>
            <a:off x="2485390" y="342646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B</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5085715" y="3914775"/>
            <a:ext cx="2687320" cy="2198370"/>
          </a:xfrm>
          <a:prstGeom prst="rect">
            <a:avLst/>
          </a:prstGeom>
        </p:spPr>
      </p:pic>
      <p:sp>
        <p:nvSpPr>
          <p:cNvPr id="2" name="文本框 1"/>
          <p:cNvSpPr txBox="1"/>
          <p:nvPr/>
        </p:nvSpPr>
        <p:spPr>
          <a:xfrm>
            <a:off x="573723" y="1603375"/>
            <a:ext cx="7996555" cy="267525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（2）（2019·广州广雅中学月考）在如图10所示的电路中，①②③是三个电表；闭合开关S后，灯L</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与L</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串联，则电路中</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是电流表，</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是电压表；若灯L</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与L</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并联，则电路中</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是电压表. </a:t>
            </a:r>
            <a:endParaRPr lang="zh-CN" altLang="en-US" sz="2800">
              <a:latin typeface="宋体" panose="02010600030101010101" pitchFamily="2" charset="-122"/>
              <a:cs typeface="宋体" panose="02010600030101010101" pitchFamily="2" charset="-122"/>
            </a:endParaRPr>
          </a:p>
        </p:txBody>
      </p:sp>
      <p:sp>
        <p:nvSpPr>
          <p:cNvPr id="7" name="文本框 6"/>
          <p:cNvSpPr txBox="1"/>
          <p:nvPr/>
        </p:nvSpPr>
        <p:spPr>
          <a:xfrm>
            <a:off x="4251960" y="268033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②</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1017905" y="316801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 ①③</a:t>
            </a:r>
            <a:endParaRPr lang="en-US" altLang="zh-CN" sz="2800" b="1" dirty="0">
              <a:solidFill>
                <a:srgbClr val="FF0000"/>
              </a:solidFill>
              <a:latin typeface="Times New Roman" panose="02020603050405020304" pitchFamily="18" charset="0"/>
            </a:endParaRPr>
          </a:p>
        </p:txBody>
      </p:sp>
      <p:sp>
        <p:nvSpPr>
          <p:cNvPr id="4" name="文本框 3"/>
          <p:cNvSpPr txBox="1"/>
          <p:nvPr/>
        </p:nvSpPr>
        <p:spPr>
          <a:xfrm>
            <a:off x="1550035" y="364807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②</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3" grpId="0"/>
      <p:bldP spid="3" grpId="1"/>
      <p:bldP spid="4" grpId="0"/>
      <p:bldP spid="4"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4995545" y="3734435"/>
            <a:ext cx="2790190" cy="1833245"/>
          </a:xfrm>
          <a:prstGeom prst="rect">
            <a:avLst/>
          </a:prstGeom>
        </p:spPr>
      </p:pic>
      <p:sp>
        <p:nvSpPr>
          <p:cNvPr id="3" name="文本框 2"/>
          <p:cNvSpPr txBox="1"/>
          <p:nvPr/>
        </p:nvSpPr>
        <p:spPr>
          <a:xfrm>
            <a:off x="671195" y="1155700"/>
            <a:ext cx="5082540"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三、依据电表判断电路故障</a:t>
            </a:r>
            <a:endParaRPr lang="zh-CN" altLang="en-US" sz="3200" b="1">
              <a:solidFill>
                <a:srgbClr val="FF0000"/>
              </a:solidFill>
              <a:sym typeface="+mn-ea"/>
            </a:endParaRPr>
          </a:p>
        </p:txBody>
      </p:sp>
      <p:sp>
        <p:nvSpPr>
          <p:cNvPr id="14" name="文本框 13"/>
          <p:cNvSpPr txBox="1"/>
          <p:nvPr/>
        </p:nvSpPr>
        <p:spPr>
          <a:xfrm>
            <a:off x="624205" y="1878330"/>
            <a:ext cx="7895590" cy="422592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3</a:t>
            </a:r>
            <a:r>
              <a:rPr lang="zh-CN" altLang="en-US" sz="2800" b="1">
                <a:solidFill>
                  <a:srgbClr val="FF0000"/>
                </a:solidFill>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（2019·吉林）如图11所示，开关闭合后，发现电压表的示数接近电源电压，电流表几乎无示数，如果电路中只有一处故障，则故障是（　 　）</a:t>
            </a:r>
            <a:endParaRPr lang="zh-CN" altLang="en-US" sz="2800">
              <a:latin typeface="宋体" panose="02010600030101010101" pitchFamily="2" charset="-122"/>
              <a:cs typeface="宋体" panose="02010600030101010101" pitchFamily="2" charset="-122"/>
              <a:sym typeface="+mn-ea"/>
            </a:endParaRPr>
          </a:p>
          <a:p>
            <a:pPr marL="421640" indent="-16510" algn="just">
              <a:lnSpc>
                <a:spcPct val="120000"/>
              </a:lnSpc>
            </a:pPr>
            <a:r>
              <a:rPr lang="zh-CN" altLang="en-US" sz="2800">
                <a:latin typeface="宋体" panose="02010600030101010101" pitchFamily="2" charset="-122"/>
                <a:cs typeface="宋体" panose="02010600030101010101" pitchFamily="2" charset="-122"/>
                <a:sym typeface="+mn-ea"/>
              </a:rPr>
              <a:t>A</a:t>
            </a:r>
            <a:r>
              <a:rPr lang="en-US" altLang="zh-CN" sz="2800">
                <a:latin typeface="宋体" panose="02010600030101010101" pitchFamily="2" charset="-122"/>
                <a:cs typeface="宋体" panose="02010600030101010101" pitchFamily="2" charset="-122"/>
                <a:sym typeface="+mn-ea"/>
              </a:rPr>
              <a:t>.</a:t>
            </a:r>
            <a:r>
              <a:rPr lang="zh-CN" altLang="en-US" sz="2800">
                <a:latin typeface="宋体" panose="02010600030101010101" pitchFamily="2" charset="-122"/>
                <a:cs typeface="宋体" panose="02010600030101010101" pitchFamily="2" charset="-122"/>
                <a:sym typeface="+mn-ea"/>
              </a:rPr>
              <a:t>变阻器断路                         	</a:t>
            </a:r>
            <a:endParaRPr lang="zh-CN" altLang="en-US" sz="2800">
              <a:latin typeface="宋体" panose="02010600030101010101" pitchFamily="2" charset="-122"/>
              <a:cs typeface="宋体" panose="02010600030101010101" pitchFamily="2" charset="-122"/>
              <a:sym typeface="+mn-ea"/>
            </a:endParaRPr>
          </a:p>
          <a:p>
            <a:pPr marL="421640" indent="-29845" algn="just">
              <a:lnSpc>
                <a:spcPct val="120000"/>
              </a:lnSpc>
            </a:pPr>
            <a:r>
              <a:rPr lang="zh-CN" altLang="en-US" sz="2800">
                <a:latin typeface="宋体" panose="02010600030101010101" pitchFamily="2" charset="-122"/>
                <a:cs typeface="宋体" panose="02010600030101010101" pitchFamily="2" charset="-122"/>
                <a:sym typeface="+mn-ea"/>
              </a:rPr>
              <a:t>B</a:t>
            </a:r>
            <a:r>
              <a:rPr lang="en-US" altLang="zh-CN" sz="2800">
                <a:latin typeface="宋体" panose="02010600030101010101" pitchFamily="2" charset="-122"/>
                <a:cs typeface="宋体" panose="02010600030101010101" pitchFamily="2" charset="-122"/>
                <a:sym typeface="+mn-ea"/>
              </a:rPr>
              <a:t>.</a:t>
            </a:r>
            <a:r>
              <a:rPr lang="zh-CN" altLang="en-US" sz="2800">
                <a:latin typeface="宋体" panose="02010600030101010101" pitchFamily="2" charset="-122"/>
                <a:cs typeface="宋体" panose="02010600030101010101" pitchFamily="2" charset="-122"/>
                <a:sym typeface="+mn-ea"/>
              </a:rPr>
              <a:t>小灯泡短路  </a:t>
            </a:r>
            <a:endParaRPr lang="zh-CN" altLang="en-US" sz="2800">
              <a:latin typeface="宋体" panose="02010600030101010101" pitchFamily="2" charset="-122"/>
              <a:cs typeface="宋体" panose="02010600030101010101" pitchFamily="2" charset="-122"/>
              <a:sym typeface="+mn-ea"/>
            </a:endParaRPr>
          </a:p>
          <a:p>
            <a:pPr marL="421640" indent="-56515" algn="just">
              <a:lnSpc>
                <a:spcPct val="120000"/>
              </a:lnSpc>
            </a:pPr>
            <a:r>
              <a:rPr lang="zh-CN" altLang="en-US" sz="2800">
                <a:latin typeface="宋体" panose="02010600030101010101" pitchFamily="2" charset="-122"/>
                <a:cs typeface="宋体" panose="02010600030101010101" pitchFamily="2" charset="-122"/>
                <a:sym typeface="+mn-ea"/>
              </a:rPr>
              <a:t>C</a:t>
            </a:r>
            <a:r>
              <a:rPr lang="en-US" altLang="zh-CN" sz="2800">
                <a:latin typeface="宋体" panose="02010600030101010101" pitchFamily="2" charset="-122"/>
                <a:cs typeface="宋体" panose="02010600030101010101" pitchFamily="2" charset="-122"/>
                <a:sym typeface="+mn-ea"/>
              </a:rPr>
              <a:t>.</a:t>
            </a:r>
            <a:r>
              <a:rPr lang="zh-CN" altLang="en-US" sz="2800">
                <a:latin typeface="宋体" panose="02010600030101010101" pitchFamily="2" charset="-122"/>
                <a:cs typeface="宋体" panose="02010600030101010101" pitchFamily="2" charset="-122"/>
                <a:sym typeface="+mn-ea"/>
              </a:rPr>
              <a:t>电流表短路                                   </a:t>
            </a:r>
            <a:endParaRPr lang="zh-CN" altLang="en-US" sz="2800">
              <a:latin typeface="宋体" panose="02010600030101010101" pitchFamily="2" charset="-122"/>
              <a:cs typeface="宋体" panose="02010600030101010101" pitchFamily="2" charset="-122"/>
              <a:sym typeface="+mn-ea"/>
            </a:endParaRPr>
          </a:p>
          <a:p>
            <a:pPr marL="421640" indent="-29845" algn="just">
              <a:lnSpc>
                <a:spcPct val="120000"/>
              </a:lnSpc>
            </a:pPr>
            <a:r>
              <a:rPr lang="zh-CN" altLang="en-US" sz="2800">
                <a:latin typeface="宋体" panose="02010600030101010101" pitchFamily="2" charset="-122"/>
                <a:cs typeface="宋体" panose="02010600030101010101" pitchFamily="2" charset="-122"/>
                <a:sym typeface="+mn-ea"/>
              </a:rPr>
              <a:t>D</a:t>
            </a:r>
            <a:r>
              <a:rPr lang="en-US" altLang="zh-CN" sz="2800">
                <a:latin typeface="宋体" panose="02010600030101010101" pitchFamily="2" charset="-122"/>
                <a:cs typeface="宋体" panose="02010600030101010101" pitchFamily="2" charset="-122"/>
                <a:sym typeface="+mn-ea"/>
              </a:rPr>
              <a:t>.</a:t>
            </a:r>
            <a:r>
              <a:rPr lang="zh-CN" altLang="en-US" sz="2800">
                <a:latin typeface="宋体" panose="02010600030101010101" pitchFamily="2" charset="-122"/>
                <a:cs typeface="宋体" panose="02010600030101010101" pitchFamily="2" charset="-122"/>
                <a:sym typeface="+mn-ea"/>
              </a:rPr>
              <a:t>小灯泡断路</a:t>
            </a:r>
            <a:endParaRPr lang="zh-CN" altLang="en-US" sz="2800">
              <a:latin typeface="宋体" panose="02010600030101010101" pitchFamily="2" charset="-122"/>
              <a:cs typeface="宋体" panose="02010600030101010101" pitchFamily="2" charset="-122"/>
              <a:sym typeface="+mn-ea"/>
            </a:endParaRPr>
          </a:p>
        </p:txBody>
      </p:sp>
      <p:sp>
        <p:nvSpPr>
          <p:cNvPr id="2" name="文本框 1"/>
          <p:cNvSpPr txBox="1"/>
          <p:nvPr/>
        </p:nvSpPr>
        <p:spPr>
          <a:xfrm>
            <a:off x="1013460" y="342582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A</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746885"/>
            <a:ext cx="7895590" cy="3192145"/>
          </a:xfrm>
          <a:prstGeom prst="rect">
            <a:avLst/>
          </a:prstGeom>
          <a:noFill/>
        </p:spPr>
        <p:txBody>
          <a:bodyPr wrap="square" rtlCol="0" anchor="t">
            <a:spAutoFit/>
          </a:bodyPr>
          <a:p>
            <a:pPr>
              <a:lnSpc>
                <a:spcPct val="120000"/>
              </a:lnSpc>
            </a:pPr>
            <a:r>
              <a:rPr lang="zh-CN" altLang="en-US" sz="2800">
                <a:solidFill>
                  <a:srgbClr val="FF0000"/>
                </a:solidFill>
                <a:latin typeface="宋体" panose="02010600030101010101" pitchFamily="2" charset="-122"/>
                <a:cs typeface="宋体" panose="02010600030101010101" pitchFamily="2" charset="-122"/>
              </a:rPr>
              <a:t>【点拨3】</a:t>
            </a:r>
            <a:endParaRPr lang="zh-CN" altLang="en-US" sz="2800">
              <a:solidFill>
                <a:srgbClr val="FF0000"/>
              </a:solidFill>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（1）当电压表示数为电源电压（或者有示数，并且很大）时，最可能的故障原因有：</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①所测对象断路、②所测对象以外的电路短路；</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（2）当电压表示数为零时，最可能的原因有：</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①所测对象短路、②所测对象以外的电路断路.</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4653915" y="3639185"/>
            <a:ext cx="3073400" cy="2078990"/>
          </a:xfrm>
          <a:prstGeom prst="rect">
            <a:avLst/>
          </a:prstGeom>
        </p:spPr>
      </p:pic>
      <p:sp>
        <p:nvSpPr>
          <p:cNvPr id="3" name="文本框 2"/>
          <p:cNvSpPr txBox="1"/>
          <p:nvPr/>
        </p:nvSpPr>
        <p:spPr>
          <a:xfrm>
            <a:off x="573723" y="1316355"/>
            <a:ext cx="7996555" cy="4225925"/>
          </a:xfrm>
          <a:prstGeom prst="rect">
            <a:avLst/>
          </a:prstGeom>
          <a:noFill/>
        </p:spPr>
        <p:txBody>
          <a:bodyPr wrap="square" rtlCol="0" anchor="t">
            <a:spAutoFit/>
          </a:bodyPr>
          <a:p>
            <a:pPr algn="just">
              <a:lnSpc>
                <a:spcPct val="120000"/>
              </a:lnSpc>
            </a:pPr>
            <a:r>
              <a:rPr lang="zh-CN" altLang="en-US" sz="2800" b="1">
                <a:solidFill>
                  <a:srgbClr val="FF0000"/>
                </a:solidFill>
                <a:latin typeface="宋体" panose="02010600030101010101" pitchFamily="2" charset="-122"/>
                <a:cs typeface="宋体" panose="02010600030101010101" pitchFamily="2" charset="-122"/>
              </a:rPr>
              <a:t>变式拓展</a:t>
            </a:r>
            <a:r>
              <a:rPr lang="en-US" altLang="zh-CN" sz="2800" b="1">
                <a:solidFill>
                  <a:srgbClr val="FF0000"/>
                </a:solidFill>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（2019·郴州）如图12所示，闭合开关S后，灯泡L没有发光，电流表和电压表的示数均为0．若电路中只有一处故障，则可能的故障是（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灯泡L短路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电阻R断路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灯泡L断路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电阻R短路</a:t>
            </a:r>
            <a:endParaRPr lang="zh-CN" altLang="en-US" sz="2800">
              <a:latin typeface="宋体" panose="02010600030101010101" pitchFamily="2" charset="-122"/>
              <a:cs typeface="宋体" panose="02010600030101010101" pitchFamily="2" charset="-122"/>
            </a:endParaRPr>
          </a:p>
        </p:txBody>
      </p:sp>
      <p:sp>
        <p:nvSpPr>
          <p:cNvPr id="7" name="文本框 6"/>
          <p:cNvSpPr txBox="1"/>
          <p:nvPr/>
        </p:nvSpPr>
        <p:spPr>
          <a:xfrm>
            <a:off x="6214745" y="293179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C</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5126990" y="4166870"/>
            <a:ext cx="3303905" cy="1418590"/>
          </a:xfrm>
          <a:prstGeom prst="rect">
            <a:avLst/>
          </a:prstGeom>
        </p:spPr>
      </p:pic>
      <p:sp>
        <p:nvSpPr>
          <p:cNvPr id="5123" name="TextBox 1"/>
          <p:cNvSpPr txBox="1"/>
          <p:nvPr/>
        </p:nvSpPr>
        <p:spPr>
          <a:xfrm>
            <a:off x="1150303" y="71278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回归课本</a:t>
            </a:r>
            <a:endParaRPr lang="en-US" altLang="zh-CN"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573723" y="1890395"/>
            <a:ext cx="7996555" cy="215836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1.（2019·东营）如图13所示，酸甜多汁的水果提供的电力足以点亮一排发光二极管，在此电路中水果扮演的角色是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；它为发光二极管提供了</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，使自由电荷在电路中定向运动起来.    </a:t>
            </a:r>
            <a:endParaRPr lang="zh-CN" altLang="en-US" sz="2800">
              <a:latin typeface="宋体" panose="02010600030101010101" pitchFamily="2" charset="-122"/>
              <a:cs typeface="宋体" panose="02010600030101010101" pitchFamily="2" charset="-122"/>
            </a:endParaRPr>
          </a:p>
        </p:txBody>
      </p:sp>
      <p:sp>
        <p:nvSpPr>
          <p:cNvPr id="4" name="文本框 3"/>
          <p:cNvSpPr txBox="1"/>
          <p:nvPr/>
        </p:nvSpPr>
        <p:spPr>
          <a:xfrm>
            <a:off x="3600450" y="2960370"/>
            <a:ext cx="194246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电源</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321310" y="3455035"/>
            <a:ext cx="32791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电压</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3" grpId="0"/>
      <p:bldP spid="3"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506085" y="3659505"/>
            <a:ext cx="2584450" cy="2026285"/>
          </a:xfrm>
          <a:prstGeom prst="rect">
            <a:avLst/>
          </a:prstGeom>
        </p:spPr>
      </p:pic>
      <p:sp>
        <p:nvSpPr>
          <p:cNvPr id="2" name="文本框 1"/>
          <p:cNvSpPr txBox="1"/>
          <p:nvPr/>
        </p:nvSpPr>
        <p:spPr>
          <a:xfrm>
            <a:off x="573723" y="1459865"/>
            <a:ext cx="7996555" cy="422592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2.如图14所示，是一种测定油箱内油量的装置，其中R是滑动变阻器的电阻片，滑动变阻器的滑片和滑杆相连，滑杆可绕固定轴O转动，另一端固定着一个浮子. 下列说法正确的是（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油量变少，电流表示数不变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油量越少，电流表示数越大</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油量越多，电流表示数越小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油量越多，电流表示数越大</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5918835" y="3024505"/>
            <a:ext cx="9023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D</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3" name="TextBox 1"/>
          <p:cNvSpPr txBox="1"/>
          <p:nvPr/>
        </p:nvSpPr>
        <p:spPr>
          <a:xfrm>
            <a:off x="1150303" y="71278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课堂精练</a:t>
            </a:r>
            <a:endParaRPr lang="en-US" altLang="zh-CN"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 name="组合 2"/>
          <p:cNvGrpSpPr/>
          <p:nvPr/>
        </p:nvGrpSpPr>
        <p:grpSpPr>
          <a:xfrm>
            <a:off x="718503" y="1239520"/>
            <a:ext cx="7706995" cy="4180840"/>
            <a:chOff x="210" y="803"/>
            <a:chExt cx="12594" cy="6584"/>
          </a:xfrm>
        </p:grpSpPr>
        <p:sp>
          <p:nvSpPr>
            <p:cNvPr id="2" name="文本框 1"/>
            <p:cNvSpPr txBox="1"/>
            <p:nvPr/>
          </p:nvSpPr>
          <p:spPr>
            <a:xfrm>
              <a:off x="211" y="2360"/>
              <a:ext cx="12593" cy="5027"/>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 关于电压，下列说法正确的是（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对人体安全的电压是36V</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电压的作用就是使电路中产生电荷</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电路中有电压就一定能产生电流</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电压是使自由电荷发生定向移动形成电流的原因</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210" y="803"/>
              <a:ext cx="5935" cy="957"/>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考点一 </a:t>
              </a:r>
              <a:r>
                <a:rPr lang="zh-CN" altLang="en-US" sz="2800" b="1">
                  <a:solidFill>
                    <a:schemeClr val="tx1"/>
                  </a:solidFill>
                  <a:sym typeface="+mn-ea"/>
                </a:rPr>
                <a:t>电压及电压表</a:t>
              </a:r>
              <a:endParaRPr lang="zh-CN" altLang="en-US" sz="2800" b="1">
                <a:solidFill>
                  <a:schemeClr val="tx1"/>
                </a:solidFill>
                <a:sym typeface="+mn-ea"/>
              </a:endParaRPr>
            </a:p>
          </p:txBody>
        </p:sp>
      </p:grpSp>
      <p:sp>
        <p:nvSpPr>
          <p:cNvPr id="4" name="文本框 3"/>
          <p:cNvSpPr txBox="1"/>
          <p:nvPr/>
        </p:nvSpPr>
        <p:spPr>
          <a:xfrm>
            <a:off x="5766435" y="229997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D</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1841183" y="2467610"/>
            <a:ext cx="5461635" cy="3531235"/>
          </a:xfrm>
          <a:prstGeom prst="rect">
            <a:avLst/>
          </a:prstGeom>
        </p:spPr>
      </p:pic>
      <p:sp>
        <p:nvSpPr>
          <p:cNvPr id="2" name="文本框 1"/>
          <p:cNvSpPr txBox="1"/>
          <p:nvPr/>
        </p:nvSpPr>
        <p:spPr>
          <a:xfrm>
            <a:off x="762000" y="1244600"/>
            <a:ext cx="7620000" cy="112458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2.学习电压表后,想用电压表测灯L2两端的电压，组内设计的电路图如下，正确的是（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6507480" y="1847215"/>
            <a:ext cx="9023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D</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331460" y="3239770"/>
            <a:ext cx="2244725" cy="2404110"/>
          </a:xfrm>
          <a:prstGeom prst="rect">
            <a:avLst/>
          </a:prstGeom>
        </p:spPr>
      </p:pic>
      <p:sp>
        <p:nvSpPr>
          <p:cNvPr id="2" name="文本框 1"/>
          <p:cNvSpPr txBox="1"/>
          <p:nvPr/>
        </p:nvSpPr>
        <p:spPr>
          <a:xfrm>
            <a:off x="573723" y="1603375"/>
            <a:ext cx="7996555" cy="215836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3.某同学将两节新干电池接在如图15所示的电路中，并用电压表测开关两端的电压；当开关断开时，电压表示数为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V；当开关闭合时，电压表示数为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V.   </a:t>
            </a:r>
            <a:endParaRPr lang="zh-CN" altLang="en-US" sz="2800">
              <a:latin typeface="宋体" panose="02010600030101010101" pitchFamily="2" charset="-122"/>
              <a:cs typeface="宋体" panose="02010600030101010101" pitchFamily="2" charset="-122"/>
            </a:endParaRPr>
          </a:p>
        </p:txBody>
      </p:sp>
      <p:sp>
        <p:nvSpPr>
          <p:cNvPr id="6" name="文本框 5"/>
          <p:cNvSpPr txBox="1"/>
          <p:nvPr/>
        </p:nvSpPr>
        <p:spPr>
          <a:xfrm>
            <a:off x="3757295" y="2640965"/>
            <a:ext cx="9804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 3  </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2783205" y="3168015"/>
            <a:ext cx="9804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 0 </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3" grpId="0"/>
      <p:bldP spid="3"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1"/>
          <p:cNvSpPr txBox="1"/>
          <p:nvPr/>
        </p:nvSpPr>
        <p:spPr>
          <a:xfrm>
            <a:off x="1150938" y="1190943"/>
            <a:ext cx="6842125" cy="583565"/>
          </a:xfrm>
          <a:prstGeom prst="rect">
            <a:avLst/>
          </a:prstGeom>
          <a:noFill/>
          <a:ln w="9525">
            <a:noFill/>
          </a:ln>
        </p:spPr>
        <p:txBody>
          <a:bodyPr>
            <a:spAutoFit/>
          </a:bodyPr>
          <a:p>
            <a:pPr marL="0" lvl="1" indent="-182880" algn="ctr" eaLnBrk="1" hangingPunct="1">
              <a:buClrTx/>
              <a:buSzTx/>
              <a:buFontTx/>
            </a:pPr>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知识结构</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1"/>
          <a:stretch>
            <a:fillRect/>
          </a:stretch>
        </p:blipFill>
        <p:spPr>
          <a:xfrm>
            <a:off x="701040" y="2024380"/>
            <a:ext cx="7741920" cy="3240405"/>
          </a:xfrm>
          <a:prstGeom prst="rect">
            <a:avLst/>
          </a:prstGeom>
        </p:spPr>
      </p:pic>
    </p:spTree>
  </p:cSld>
  <p:clrMapOvr>
    <a:masterClrMapping/>
  </p:clrMapOvr>
  <p:transition>
    <p:push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2696845" y="4065270"/>
            <a:ext cx="3750310" cy="1720215"/>
          </a:xfrm>
          <a:prstGeom prst="rect">
            <a:avLst/>
          </a:prstGeom>
        </p:spPr>
      </p:pic>
      <p:sp>
        <p:nvSpPr>
          <p:cNvPr id="2" name="文本框 1"/>
          <p:cNvSpPr txBox="1"/>
          <p:nvPr/>
        </p:nvSpPr>
        <p:spPr>
          <a:xfrm>
            <a:off x="573723" y="1603375"/>
            <a:ext cx="7996555" cy="215836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4.如图16，将连在电压表上的铜片和锌片插入烧杯的盐水中，就制成了一个电池，观察电压表指针的偏转以及接线情况可知，该电池的电压是</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V，</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片是它的正极. </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574040" y="3168015"/>
            <a:ext cx="156527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0.3 </a:t>
            </a:r>
            <a:endParaRPr lang="en-US" altLang="zh-CN" sz="2800" b="1" dirty="0">
              <a:solidFill>
                <a:srgbClr val="FF0000"/>
              </a:solidFill>
              <a:latin typeface="Times New Roman" panose="02020603050405020304" pitchFamily="18" charset="0"/>
            </a:endParaRPr>
          </a:p>
        </p:txBody>
      </p:sp>
      <p:sp>
        <p:nvSpPr>
          <p:cNvPr id="4" name="文本框 3"/>
          <p:cNvSpPr txBox="1"/>
          <p:nvPr/>
        </p:nvSpPr>
        <p:spPr>
          <a:xfrm>
            <a:off x="2236470" y="3168015"/>
            <a:ext cx="156527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 铜 </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2508250" y="3604260"/>
            <a:ext cx="4544060" cy="2014220"/>
          </a:xfrm>
          <a:prstGeom prst="rect">
            <a:avLst/>
          </a:prstGeom>
        </p:spPr>
      </p:pic>
      <p:sp>
        <p:nvSpPr>
          <p:cNvPr id="2" name="文本框 1"/>
          <p:cNvSpPr txBox="1"/>
          <p:nvPr/>
        </p:nvSpPr>
        <p:spPr>
          <a:xfrm>
            <a:off x="573723" y="1675130"/>
            <a:ext cx="7996555" cy="164147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5. 如图17甲所示电路，电源电压为6V. 当开关S闭合时，电压表的读数如图17乙所示，则L</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两端的电压为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V，L</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两端的电压为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V.   </a:t>
            </a:r>
            <a:endParaRPr lang="zh-CN" altLang="en-US" sz="2800">
              <a:latin typeface="宋体" panose="02010600030101010101" pitchFamily="2" charset="-122"/>
              <a:cs typeface="宋体" panose="02010600030101010101" pitchFamily="2" charset="-122"/>
            </a:endParaRPr>
          </a:p>
        </p:txBody>
      </p:sp>
      <p:sp>
        <p:nvSpPr>
          <p:cNvPr id="7" name="文本框 6"/>
          <p:cNvSpPr txBox="1"/>
          <p:nvPr/>
        </p:nvSpPr>
        <p:spPr>
          <a:xfrm>
            <a:off x="1822450" y="2722880"/>
            <a:ext cx="144716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1.5</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6479540" y="2722880"/>
            <a:ext cx="144716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4.5</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3" grpId="0"/>
      <p:bldP spid="3"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custDataLst>
              <p:tags r:id="rId1"/>
            </p:custDataLst>
          </p:nvPr>
        </p:nvPicPr>
        <p:blipFill>
          <a:blip r:embed="rId2"/>
          <a:stretch>
            <a:fillRect/>
          </a:stretch>
        </p:blipFill>
        <p:spPr>
          <a:xfrm>
            <a:off x="1086485" y="3014980"/>
            <a:ext cx="3143250" cy="2283460"/>
          </a:xfrm>
          <a:prstGeom prst="rect">
            <a:avLst/>
          </a:prstGeom>
        </p:spPr>
      </p:pic>
      <p:pic>
        <p:nvPicPr>
          <p:cNvPr id="5" name="图片 4"/>
          <p:cNvPicPr>
            <a:picLocks noChangeAspect="1"/>
          </p:cNvPicPr>
          <p:nvPr/>
        </p:nvPicPr>
        <p:blipFill>
          <a:blip r:embed="rId3"/>
          <a:stretch>
            <a:fillRect/>
          </a:stretch>
        </p:blipFill>
        <p:spPr>
          <a:xfrm>
            <a:off x="4454525" y="3046095"/>
            <a:ext cx="3600450" cy="2364740"/>
          </a:xfrm>
          <a:prstGeom prst="rect">
            <a:avLst/>
          </a:prstGeom>
        </p:spPr>
      </p:pic>
      <p:sp>
        <p:nvSpPr>
          <p:cNvPr id="2" name="文本框 1"/>
          <p:cNvSpPr txBox="1"/>
          <p:nvPr/>
        </p:nvSpPr>
        <p:spPr>
          <a:xfrm>
            <a:off x="573723" y="1494155"/>
            <a:ext cx="7996555" cy="112458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6.根据如图甲所示的实物图，在图乙的虚线框中画出对应的电路图. </a:t>
            </a:r>
            <a:endParaRPr lang="zh-CN" altLang="en-US" sz="2800">
              <a:latin typeface="宋体" panose="02010600030101010101" pitchFamily="2" charset="-122"/>
              <a:cs typeface="宋体" panose="02010600030101010101" pitchFamily="2" charset="-122"/>
            </a:endParaRPr>
          </a:p>
        </p:txBody>
      </p:sp>
      <p:sp>
        <p:nvSpPr>
          <p:cNvPr id="7" name="文本框 6"/>
          <p:cNvSpPr txBox="1"/>
          <p:nvPr/>
        </p:nvSpPr>
        <p:spPr>
          <a:xfrm>
            <a:off x="4515485" y="247396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如图所示：</a:t>
            </a:r>
            <a:endParaRPr lang="zh-CN" altLang="en-US" sz="2800" b="1" dirty="0">
              <a:solidFill>
                <a:srgbClr val="FF0000"/>
              </a:solidFill>
              <a:latin typeface="Times New Roman" panose="02020603050405020304" pitchFamily="18" charset="0"/>
            </a:endParaRPr>
          </a:p>
        </p:txBody>
      </p:sp>
      <p:pic>
        <p:nvPicPr>
          <p:cNvPr id="6" name="图片 5"/>
          <p:cNvPicPr>
            <a:picLocks noChangeAspect="1"/>
          </p:cNvPicPr>
          <p:nvPr/>
        </p:nvPicPr>
        <p:blipFill>
          <a:blip r:embed="rId4"/>
          <a:stretch>
            <a:fillRect/>
          </a:stretch>
        </p:blipFill>
        <p:spPr>
          <a:xfrm>
            <a:off x="4932045" y="3154680"/>
            <a:ext cx="2604770" cy="2148205"/>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2004695"/>
            <a:ext cx="7996555" cy="370903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7.如图18所示，已知电源电压为10V，电压表V</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、V</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测得的电压是8V和6V，则电阻R</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两端的电压是</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4V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6V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8V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不能确定</a:t>
            </a:r>
            <a:endParaRPr lang="zh-CN" altLang="en-US" sz="2800">
              <a:latin typeface="宋体" panose="02010600030101010101" pitchFamily="2" charset="-122"/>
              <a:cs typeface="宋体" panose="02010600030101010101" pitchFamily="2" charset="-122"/>
            </a:endParaRPr>
          </a:p>
        </p:txBody>
      </p:sp>
      <p:sp>
        <p:nvSpPr>
          <p:cNvPr id="6" name="文本框 5"/>
          <p:cNvSpPr txBox="1"/>
          <p:nvPr/>
        </p:nvSpPr>
        <p:spPr>
          <a:xfrm>
            <a:off x="948690" y="3130550"/>
            <a:ext cx="9804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A </a:t>
            </a:r>
            <a:endParaRPr lang="en-US" altLang="zh-CN" sz="2800" b="1" dirty="0">
              <a:solidFill>
                <a:srgbClr val="FF0000"/>
              </a:solidFill>
              <a:latin typeface="Times New Roman" panose="02020603050405020304" pitchFamily="18" charset="0"/>
            </a:endParaRPr>
          </a:p>
        </p:txBody>
      </p:sp>
      <p:sp>
        <p:nvSpPr>
          <p:cNvPr id="5" name="文本框 4"/>
          <p:cNvSpPr txBox="1"/>
          <p:nvPr/>
        </p:nvSpPr>
        <p:spPr>
          <a:xfrm>
            <a:off x="574040" y="1227455"/>
            <a:ext cx="6330315"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考点二</a:t>
            </a:r>
            <a:r>
              <a:rPr lang="zh-CN" altLang="en-US" sz="2800" b="1">
                <a:sym typeface="+mn-ea"/>
              </a:rPr>
              <a:t> 串、并联电路中电压的规律</a:t>
            </a:r>
            <a:endParaRPr lang="zh-CN" altLang="en-US" sz="2800" b="1">
              <a:sym typeface="+mn-ea"/>
            </a:endParaRPr>
          </a:p>
        </p:txBody>
      </p:sp>
      <p:pic>
        <p:nvPicPr>
          <p:cNvPr id="3" name="图片 2"/>
          <p:cNvPicPr>
            <a:picLocks noChangeAspect="1"/>
          </p:cNvPicPr>
          <p:nvPr>
            <p:custDataLst>
              <p:tags r:id="rId1"/>
            </p:custDataLst>
          </p:nvPr>
        </p:nvPicPr>
        <p:blipFill>
          <a:blip r:embed="rId2"/>
          <a:stretch>
            <a:fillRect/>
          </a:stretch>
        </p:blipFill>
        <p:spPr>
          <a:xfrm>
            <a:off x="5083810" y="3429000"/>
            <a:ext cx="2664460" cy="207772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3235325" y="3503295"/>
            <a:ext cx="2586990" cy="1939290"/>
          </a:xfrm>
          <a:prstGeom prst="rect">
            <a:avLst/>
          </a:prstGeom>
        </p:spPr>
      </p:pic>
      <p:sp>
        <p:nvSpPr>
          <p:cNvPr id="2" name="文本框 1"/>
          <p:cNvSpPr txBox="1"/>
          <p:nvPr/>
        </p:nvSpPr>
        <p:spPr>
          <a:xfrm>
            <a:off x="456565" y="1388110"/>
            <a:ext cx="8230870" cy="474281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8.（2018·长春模拟）如图19所示，当开关S</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断开，S</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接通时，电压表读数为4.5V;当开关S</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接通，S</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断开时，电压表的示数为2.1V. 那么，当S</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、S</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均断开时，小灯泡L</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和L</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两端的电压分别为（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2.1V　4.5V　　			B. 2.4V　2.1V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4.5V　6.6V　　  			D. 4.5V　2.1V</a:t>
            </a:r>
            <a:endParaRPr lang="zh-CN" altLang="en-US" sz="2800">
              <a:latin typeface="宋体" panose="02010600030101010101" pitchFamily="2" charset="-122"/>
              <a:cs typeface="宋体" panose="02010600030101010101" pitchFamily="2" charset="-122"/>
            </a:endParaRPr>
          </a:p>
        </p:txBody>
      </p:sp>
      <p:sp>
        <p:nvSpPr>
          <p:cNvPr id="7" name="文本框 6"/>
          <p:cNvSpPr txBox="1"/>
          <p:nvPr/>
        </p:nvSpPr>
        <p:spPr>
          <a:xfrm>
            <a:off x="6759575" y="2981325"/>
            <a:ext cx="9023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 B</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818640"/>
            <a:ext cx="7996555"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9.（2019·吉林）有甲、乙两根镍铬合金线，甲和乙等长，乙粗些，把它们并联在同一电路中，它们两端的电压分别为U</a:t>
            </a:r>
            <a:r>
              <a:rPr lang="zh-CN" altLang="en-US" sz="2800" baseline="-25000">
                <a:latin typeface="宋体" panose="02010600030101010101" pitchFamily="2" charset="-122"/>
                <a:cs typeface="宋体" panose="02010600030101010101" pitchFamily="2" charset="-122"/>
              </a:rPr>
              <a:t>甲</a:t>
            </a:r>
            <a:r>
              <a:rPr lang="zh-CN" altLang="en-US" sz="2800">
                <a:latin typeface="宋体" panose="02010600030101010101" pitchFamily="2" charset="-122"/>
                <a:cs typeface="宋体" panose="02010600030101010101" pitchFamily="2" charset="-122"/>
              </a:rPr>
              <a:t>和U</a:t>
            </a:r>
            <a:r>
              <a:rPr lang="zh-CN" altLang="en-US" sz="2800" baseline="-25000">
                <a:latin typeface="宋体" panose="02010600030101010101" pitchFamily="2" charset="-122"/>
                <a:cs typeface="宋体" panose="02010600030101010101" pitchFamily="2" charset="-122"/>
              </a:rPr>
              <a:t>乙</a:t>
            </a:r>
            <a:r>
              <a:rPr lang="zh-CN" altLang="en-US" sz="2800">
                <a:latin typeface="宋体" panose="02010600030101010101" pitchFamily="2" charset="-122"/>
                <a:cs typeface="宋体" panose="02010600030101010101" pitchFamily="2" charset="-122"/>
              </a:rPr>
              <a:t>. 下列判断正确的是（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U</a:t>
            </a:r>
            <a:r>
              <a:rPr lang="zh-CN" altLang="en-US" sz="2800" baseline="-25000">
                <a:latin typeface="宋体" panose="02010600030101010101" pitchFamily="2" charset="-122"/>
                <a:cs typeface="宋体" panose="02010600030101010101" pitchFamily="2" charset="-122"/>
              </a:rPr>
              <a:t>甲</a:t>
            </a:r>
            <a:r>
              <a:rPr lang="zh-CN" altLang="en-US" sz="2800">
                <a:latin typeface="宋体" panose="02010600030101010101" pitchFamily="2" charset="-122"/>
                <a:cs typeface="宋体" panose="02010600030101010101" pitchFamily="2" charset="-122"/>
              </a:rPr>
              <a:t>=U</a:t>
            </a:r>
            <a:r>
              <a:rPr lang="zh-CN" altLang="en-US" sz="2800" baseline="-25000">
                <a:latin typeface="宋体" panose="02010600030101010101" pitchFamily="2" charset="-122"/>
                <a:cs typeface="宋体" panose="02010600030101010101" pitchFamily="2" charset="-122"/>
              </a:rPr>
              <a:t>乙</a:t>
            </a:r>
            <a:r>
              <a:rPr lang="zh-CN" altLang="en-US" sz="2800">
                <a:latin typeface="宋体" panose="02010600030101010101" pitchFamily="2" charset="-122"/>
                <a:cs typeface="宋体" panose="02010600030101010101" pitchFamily="2" charset="-122"/>
              </a:rPr>
              <a:t>               	B. U</a:t>
            </a:r>
            <a:r>
              <a:rPr lang="zh-CN" altLang="en-US" sz="2800" baseline="-25000">
                <a:latin typeface="宋体" panose="02010600030101010101" pitchFamily="2" charset="-122"/>
                <a:cs typeface="宋体" panose="02010600030101010101" pitchFamily="2" charset="-122"/>
              </a:rPr>
              <a:t>甲</a:t>
            </a:r>
            <a:r>
              <a:rPr lang="zh-CN" altLang="en-US" sz="2800">
                <a:latin typeface="宋体" panose="02010600030101010101" pitchFamily="2" charset="-122"/>
                <a:cs typeface="宋体" panose="02010600030101010101" pitchFamily="2" charset="-122"/>
              </a:rPr>
              <a:t>＜U</a:t>
            </a:r>
            <a:r>
              <a:rPr lang="zh-CN" altLang="en-US" sz="2800" baseline="-25000">
                <a:latin typeface="宋体" panose="02010600030101010101" pitchFamily="2" charset="-122"/>
                <a:cs typeface="宋体" panose="02010600030101010101" pitchFamily="2" charset="-122"/>
              </a:rPr>
              <a:t>乙</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U</a:t>
            </a:r>
            <a:r>
              <a:rPr lang="zh-CN" altLang="en-US" sz="2800" baseline="-25000">
                <a:latin typeface="宋体" panose="02010600030101010101" pitchFamily="2" charset="-122"/>
                <a:cs typeface="宋体" panose="02010600030101010101" pitchFamily="2" charset="-122"/>
              </a:rPr>
              <a:t>甲</a:t>
            </a:r>
            <a:r>
              <a:rPr lang="zh-CN" altLang="en-US" sz="2800">
                <a:latin typeface="宋体" panose="02010600030101010101" pitchFamily="2" charset="-122"/>
                <a:cs typeface="宋体" panose="02010600030101010101" pitchFamily="2" charset="-122"/>
              </a:rPr>
              <a:t>＞U</a:t>
            </a:r>
            <a:r>
              <a:rPr lang="zh-CN" altLang="en-US" sz="2800" baseline="-25000">
                <a:latin typeface="宋体" panose="02010600030101010101" pitchFamily="2" charset="-122"/>
                <a:cs typeface="宋体" panose="02010600030101010101" pitchFamily="2" charset="-122"/>
              </a:rPr>
              <a:t>乙</a:t>
            </a:r>
            <a:r>
              <a:rPr lang="zh-CN" altLang="en-US" sz="2800">
                <a:latin typeface="宋体" panose="02010600030101010101" pitchFamily="2" charset="-122"/>
                <a:cs typeface="宋体" panose="02010600030101010101" pitchFamily="2" charset="-122"/>
              </a:rPr>
              <a:t>                	D. 无法确定</a:t>
            </a:r>
            <a:endParaRPr lang="zh-CN" altLang="en-US" sz="2800">
              <a:latin typeface="宋体" panose="02010600030101010101" pitchFamily="2" charset="-122"/>
              <a:cs typeface="宋体" panose="02010600030101010101" pitchFamily="2" charset="-122"/>
            </a:endParaRPr>
          </a:p>
        </p:txBody>
      </p:sp>
      <p:sp>
        <p:nvSpPr>
          <p:cNvPr id="7" name="文本框 6"/>
          <p:cNvSpPr txBox="1"/>
          <p:nvPr/>
        </p:nvSpPr>
        <p:spPr>
          <a:xfrm>
            <a:off x="908685" y="339915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A</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959475" y="3678555"/>
            <a:ext cx="2082165" cy="2382520"/>
          </a:xfrm>
          <a:prstGeom prst="rect">
            <a:avLst/>
          </a:prstGeom>
        </p:spPr>
      </p:pic>
      <p:sp>
        <p:nvSpPr>
          <p:cNvPr id="2" name="文本框 1"/>
          <p:cNvSpPr txBox="1"/>
          <p:nvPr/>
        </p:nvSpPr>
        <p:spPr>
          <a:xfrm>
            <a:off x="573723" y="1459865"/>
            <a:ext cx="7996555" cy="422592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0.（2019·随州）如图20所示电路中，当开关S闭合时，电压表V</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、V</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、V</a:t>
            </a:r>
            <a:r>
              <a:rPr lang="zh-CN" altLang="en-US" sz="2800" baseline="-25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的示数分别为U</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、U</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、U</a:t>
            </a:r>
            <a:r>
              <a:rPr lang="zh-CN" altLang="en-US" sz="2800" baseline="-25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，电流表A</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、A</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的示数分别为I</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、I</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（五块电表的读数均不为零）. 那么下列关系式正确的是（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U</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＝U</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=U</a:t>
            </a:r>
            <a:r>
              <a:rPr lang="zh-CN" altLang="en-US" sz="2800" baseline="-25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  I</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＝I</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U</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＝U</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+U</a:t>
            </a:r>
            <a:r>
              <a:rPr lang="zh-CN" altLang="en-US" sz="2800" baseline="-25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   I</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＝I</a:t>
            </a:r>
            <a:r>
              <a:rPr lang="zh-CN" altLang="en-US" sz="2800" baseline="-25000">
                <a:latin typeface="宋体" panose="02010600030101010101" pitchFamily="2" charset="-122"/>
                <a:cs typeface="宋体" panose="02010600030101010101" pitchFamily="2" charset="-122"/>
              </a:rPr>
              <a:t>2</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U</a:t>
            </a:r>
            <a:r>
              <a:rPr lang="zh-CN" altLang="en-US" sz="2800" baseline="-25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＝U</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+U</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   I</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=I</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U</a:t>
            </a:r>
            <a:r>
              <a:rPr lang="zh-CN" altLang="en-US" sz="2800" baseline="-25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＝U</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+U</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   I</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＞I</a:t>
            </a:r>
            <a:r>
              <a:rPr lang="zh-CN" altLang="en-US" sz="2800" baseline="-25000">
                <a:latin typeface="宋体" panose="02010600030101010101" pitchFamily="2" charset="-122"/>
                <a:cs typeface="宋体" panose="02010600030101010101" pitchFamily="2" charset="-122"/>
              </a:rPr>
              <a:t>2</a:t>
            </a:r>
            <a:endParaRPr lang="zh-CN" altLang="en-US" sz="2800" baseline="-25000">
              <a:latin typeface="宋体" panose="02010600030101010101" pitchFamily="2" charset="-122"/>
              <a:cs typeface="宋体" panose="02010600030101010101" pitchFamily="2" charset="-122"/>
            </a:endParaRPr>
          </a:p>
        </p:txBody>
      </p:sp>
      <p:sp>
        <p:nvSpPr>
          <p:cNvPr id="7" name="文本框 6"/>
          <p:cNvSpPr txBox="1"/>
          <p:nvPr/>
        </p:nvSpPr>
        <p:spPr>
          <a:xfrm>
            <a:off x="6876415" y="303276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B</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2458720" y="3115310"/>
            <a:ext cx="4227195" cy="1982470"/>
          </a:xfrm>
          <a:prstGeom prst="rect">
            <a:avLst/>
          </a:prstGeom>
        </p:spPr>
      </p:pic>
      <p:sp>
        <p:nvSpPr>
          <p:cNvPr id="2" name="文本框 1"/>
          <p:cNvSpPr txBox="1"/>
          <p:nvPr/>
        </p:nvSpPr>
        <p:spPr>
          <a:xfrm>
            <a:off x="573723" y="1531620"/>
            <a:ext cx="7996555" cy="474281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11.（2019 ·四川）如图21（a）所示电路，当闭合开关S后，两个电压表指针偏转均为图21（b）所示，则电阻R1和R2两端的电压分别为（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8V　2V			B． 10V　2V</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2V　8V			D． 2V　10V</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6442075" y="259334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A</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675130"/>
            <a:ext cx="7996555" cy="4829810"/>
          </a:xfrm>
          <a:prstGeom prst="rect">
            <a:avLst/>
          </a:prstGeom>
          <a:noFill/>
        </p:spPr>
        <p:txBody>
          <a:bodyPr wrap="square" rtlCol="0" anchor="t">
            <a:spAutoFit/>
          </a:bodyPr>
          <a:p>
            <a:pPr algn="just">
              <a:lnSpc>
                <a:spcPct val="110000"/>
              </a:lnSpc>
            </a:pPr>
            <a:r>
              <a:rPr lang="zh-CN" altLang="en-US" sz="2800">
                <a:latin typeface="宋体" panose="02010600030101010101" pitchFamily="2" charset="-122"/>
                <a:cs typeface="宋体" panose="02010600030101010101" pitchFamily="2" charset="-122"/>
              </a:rPr>
              <a:t>12.用同种材料制成的粗细均匀的某段金属导体，对于其电阻大小，下列说法正确的是（　 　）</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A</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当导体两端电压和通过导体的电流为零时，导体的电阻为零</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B</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当导体被均匀拉长至原来的二倍时，它的电阻减小为原来的一半</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C</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电阻是导体本身的一种性质，所以温度无论如何变化，电阻也不可能变为零</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D</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电阻是导体本身的一种性质，与电压和电流无关</a:t>
            </a:r>
            <a:endParaRPr lang="zh-CN" altLang="en-US" sz="2800">
              <a:latin typeface="宋体" panose="02010600030101010101" pitchFamily="2" charset="-122"/>
              <a:cs typeface="宋体" panose="02010600030101010101" pitchFamily="2" charset="-122"/>
            </a:endParaRPr>
          </a:p>
        </p:txBody>
      </p:sp>
      <p:sp>
        <p:nvSpPr>
          <p:cNvPr id="7" name="文本框 6"/>
          <p:cNvSpPr txBox="1"/>
          <p:nvPr/>
        </p:nvSpPr>
        <p:spPr>
          <a:xfrm>
            <a:off x="6346825" y="2162175"/>
            <a:ext cx="162877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D</a:t>
            </a:r>
            <a:endParaRPr lang="en-US" altLang="zh-CN" sz="2800" b="1" dirty="0">
              <a:solidFill>
                <a:srgbClr val="FF0000"/>
              </a:solidFill>
              <a:latin typeface="Times New Roman" panose="02020603050405020304" pitchFamily="18" charset="0"/>
            </a:endParaRPr>
          </a:p>
        </p:txBody>
      </p:sp>
      <p:sp>
        <p:nvSpPr>
          <p:cNvPr id="5" name="文本框 4"/>
          <p:cNvSpPr txBox="1"/>
          <p:nvPr/>
        </p:nvSpPr>
        <p:spPr>
          <a:xfrm>
            <a:off x="574040" y="1155700"/>
            <a:ext cx="4486910"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考点三  </a:t>
            </a:r>
            <a:r>
              <a:rPr lang="zh-CN" altLang="en-US" sz="2800" b="1">
                <a:sym typeface="+mn-ea"/>
              </a:rPr>
              <a:t> 电阻</a:t>
            </a:r>
            <a:endParaRPr lang="zh-CN" altLang="en-US" sz="2800" b="1">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4340225" y="4683760"/>
            <a:ext cx="3655060" cy="1478280"/>
          </a:xfrm>
          <a:prstGeom prst="rect">
            <a:avLst/>
          </a:prstGeom>
        </p:spPr>
      </p:pic>
      <p:sp>
        <p:nvSpPr>
          <p:cNvPr id="2" name="文本框 1"/>
          <p:cNvSpPr txBox="1"/>
          <p:nvPr/>
        </p:nvSpPr>
        <p:spPr>
          <a:xfrm>
            <a:off x="573723" y="1172845"/>
            <a:ext cx="7996555" cy="5262245"/>
          </a:xfrm>
          <a:prstGeom prst="rect">
            <a:avLst/>
          </a:prstGeom>
          <a:noFill/>
        </p:spPr>
        <p:txBody>
          <a:bodyPr wrap="square" rtlCol="0" anchor="t">
            <a:spAutoFit/>
          </a:bodyPr>
          <a:p>
            <a:pPr algn="just">
              <a:lnSpc>
                <a:spcPct val="100000"/>
              </a:lnSpc>
            </a:pPr>
            <a:r>
              <a:rPr lang="zh-CN" altLang="en-US" sz="2800">
                <a:latin typeface="宋体" panose="02010600030101010101" pitchFamily="2" charset="-122"/>
                <a:cs typeface="宋体" panose="02010600030101010101" pitchFamily="2" charset="-122"/>
              </a:rPr>
              <a:t>13.导体甲、乙、丙分别连接成三个电装置，如图22所示.三个导体均由相同的材质组成，导体甲的长度为Lcm，横截面积为Acm</a:t>
            </a:r>
            <a:r>
              <a:rPr lang="zh-CN" altLang="en-US" sz="2800" baseline="30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；导体乙的长度为2Lcm，横截面积为Acm</a:t>
            </a:r>
            <a:r>
              <a:rPr lang="zh-CN" altLang="en-US" sz="2800" baseline="30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；导体丙的长度为Lcm，横截面积为2Acm</a:t>
            </a:r>
            <a:r>
              <a:rPr lang="zh-CN" altLang="en-US" sz="2800" baseline="30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．若电路中连线及安培计的电阻、电池内电阻忽略不计，导体甲、乙、丙所连接的电路装置中，流经三导体的电流值分别为I</a:t>
            </a:r>
            <a:r>
              <a:rPr lang="zh-CN" altLang="en-US" sz="2800" baseline="-25000">
                <a:latin typeface="宋体" panose="02010600030101010101" pitchFamily="2" charset="-122"/>
                <a:cs typeface="宋体" panose="02010600030101010101" pitchFamily="2" charset="-122"/>
              </a:rPr>
              <a:t>甲</a:t>
            </a:r>
            <a:r>
              <a:rPr lang="zh-CN" altLang="en-US" sz="2800">
                <a:latin typeface="宋体" panose="02010600030101010101" pitchFamily="2" charset="-122"/>
                <a:cs typeface="宋体" panose="02010600030101010101" pitchFamily="2" charset="-122"/>
              </a:rPr>
              <a:t>、I</a:t>
            </a:r>
            <a:r>
              <a:rPr lang="zh-CN" altLang="en-US" sz="2800" baseline="-25000">
                <a:latin typeface="宋体" panose="02010600030101010101" pitchFamily="2" charset="-122"/>
                <a:cs typeface="宋体" panose="02010600030101010101" pitchFamily="2" charset="-122"/>
              </a:rPr>
              <a:t>乙</a:t>
            </a:r>
            <a:r>
              <a:rPr lang="zh-CN" altLang="en-US" sz="2800">
                <a:latin typeface="宋体" panose="02010600030101010101" pitchFamily="2" charset="-122"/>
                <a:cs typeface="宋体" panose="02010600030101010101" pitchFamily="2" charset="-122"/>
              </a:rPr>
              <a:t>、I</a:t>
            </a:r>
            <a:r>
              <a:rPr lang="zh-CN" altLang="en-US" sz="2800" baseline="-25000">
                <a:latin typeface="宋体" panose="02010600030101010101" pitchFamily="2" charset="-122"/>
                <a:cs typeface="宋体" panose="02010600030101010101" pitchFamily="2" charset="-122"/>
              </a:rPr>
              <a:t>丙</a:t>
            </a:r>
            <a:r>
              <a:rPr lang="zh-CN" altLang="en-US" sz="2800">
                <a:latin typeface="宋体" panose="02010600030101010101" pitchFamily="2" charset="-122"/>
                <a:cs typeface="宋体" panose="02010600030101010101" pitchFamily="2" charset="-122"/>
              </a:rPr>
              <a:t>，其大小关系为（　 　）</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A</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I</a:t>
            </a:r>
            <a:r>
              <a:rPr lang="zh-CN" altLang="en-US" sz="2800" baseline="-25000">
                <a:latin typeface="宋体" panose="02010600030101010101" pitchFamily="2" charset="-122"/>
                <a:cs typeface="宋体" panose="02010600030101010101" pitchFamily="2" charset="-122"/>
              </a:rPr>
              <a:t>甲</a:t>
            </a:r>
            <a:r>
              <a:rPr lang="zh-CN" altLang="en-US" sz="2800">
                <a:latin typeface="宋体" panose="02010600030101010101" pitchFamily="2" charset="-122"/>
                <a:cs typeface="宋体" panose="02010600030101010101" pitchFamily="2" charset="-122"/>
              </a:rPr>
              <a:t>＞I</a:t>
            </a:r>
            <a:r>
              <a:rPr lang="zh-CN" altLang="en-US" sz="2800" baseline="-25000">
                <a:latin typeface="宋体" panose="02010600030101010101" pitchFamily="2" charset="-122"/>
                <a:cs typeface="宋体" panose="02010600030101010101" pitchFamily="2" charset="-122"/>
              </a:rPr>
              <a:t>乙</a:t>
            </a:r>
            <a:r>
              <a:rPr lang="zh-CN" altLang="en-US" sz="2800">
                <a:latin typeface="宋体" panose="02010600030101010101" pitchFamily="2" charset="-122"/>
                <a:cs typeface="宋体" panose="02010600030101010101" pitchFamily="2" charset="-122"/>
              </a:rPr>
              <a:t>＞I</a:t>
            </a:r>
            <a:r>
              <a:rPr lang="zh-CN" altLang="en-US" sz="2800" baseline="-25000">
                <a:latin typeface="宋体" panose="02010600030101010101" pitchFamily="2" charset="-122"/>
                <a:cs typeface="宋体" panose="02010600030101010101" pitchFamily="2" charset="-122"/>
              </a:rPr>
              <a:t>丙</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B</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I</a:t>
            </a:r>
            <a:r>
              <a:rPr lang="zh-CN" altLang="en-US" sz="2800" baseline="-25000">
                <a:latin typeface="宋体" panose="02010600030101010101" pitchFamily="2" charset="-122"/>
                <a:cs typeface="宋体" panose="02010600030101010101" pitchFamily="2" charset="-122"/>
              </a:rPr>
              <a:t>乙</a:t>
            </a:r>
            <a:r>
              <a:rPr lang="zh-CN" altLang="en-US" sz="2800">
                <a:latin typeface="宋体" panose="02010600030101010101" pitchFamily="2" charset="-122"/>
                <a:cs typeface="宋体" panose="02010600030101010101" pitchFamily="2" charset="-122"/>
              </a:rPr>
              <a:t>＞I</a:t>
            </a:r>
            <a:r>
              <a:rPr lang="zh-CN" altLang="en-US" sz="2800" baseline="-25000">
                <a:latin typeface="宋体" panose="02010600030101010101" pitchFamily="2" charset="-122"/>
                <a:cs typeface="宋体" panose="02010600030101010101" pitchFamily="2" charset="-122"/>
              </a:rPr>
              <a:t>甲</a:t>
            </a:r>
            <a:r>
              <a:rPr lang="zh-CN" altLang="en-US" sz="2800">
                <a:latin typeface="宋体" panose="02010600030101010101" pitchFamily="2" charset="-122"/>
                <a:cs typeface="宋体" panose="02010600030101010101" pitchFamily="2" charset="-122"/>
              </a:rPr>
              <a:t>＞I</a:t>
            </a:r>
            <a:r>
              <a:rPr lang="zh-CN" altLang="en-US" sz="2800" baseline="-25000">
                <a:latin typeface="宋体" panose="02010600030101010101" pitchFamily="2" charset="-122"/>
                <a:cs typeface="宋体" panose="02010600030101010101" pitchFamily="2" charset="-122"/>
              </a:rPr>
              <a:t>丙</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C</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I</a:t>
            </a:r>
            <a:r>
              <a:rPr lang="zh-CN" altLang="en-US" sz="2800" baseline="-25000">
                <a:latin typeface="宋体" panose="02010600030101010101" pitchFamily="2" charset="-122"/>
                <a:cs typeface="宋体" panose="02010600030101010101" pitchFamily="2" charset="-122"/>
              </a:rPr>
              <a:t>丙</a:t>
            </a:r>
            <a:r>
              <a:rPr lang="zh-CN" altLang="en-US" sz="2800">
                <a:latin typeface="宋体" panose="02010600030101010101" pitchFamily="2" charset="-122"/>
                <a:cs typeface="宋体" panose="02010600030101010101" pitchFamily="2" charset="-122"/>
              </a:rPr>
              <a:t>＞I</a:t>
            </a:r>
            <a:r>
              <a:rPr lang="zh-CN" altLang="en-US" sz="2800" baseline="-25000">
                <a:latin typeface="宋体" panose="02010600030101010101" pitchFamily="2" charset="-122"/>
                <a:cs typeface="宋体" panose="02010600030101010101" pitchFamily="2" charset="-122"/>
              </a:rPr>
              <a:t>甲</a:t>
            </a:r>
            <a:r>
              <a:rPr lang="zh-CN" altLang="en-US" sz="2800">
                <a:latin typeface="宋体" panose="02010600030101010101" pitchFamily="2" charset="-122"/>
                <a:cs typeface="宋体" panose="02010600030101010101" pitchFamily="2" charset="-122"/>
              </a:rPr>
              <a:t>＞I</a:t>
            </a:r>
            <a:r>
              <a:rPr lang="zh-CN" altLang="en-US" sz="2800" baseline="-25000">
                <a:latin typeface="宋体" panose="02010600030101010101" pitchFamily="2" charset="-122"/>
                <a:cs typeface="宋体" panose="02010600030101010101" pitchFamily="2" charset="-122"/>
              </a:rPr>
              <a:t>乙</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D</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I</a:t>
            </a:r>
            <a:r>
              <a:rPr lang="zh-CN" altLang="en-US" sz="2800" baseline="-25000">
                <a:latin typeface="宋体" panose="02010600030101010101" pitchFamily="2" charset="-122"/>
                <a:cs typeface="宋体" panose="02010600030101010101" pitchFamily="2" charset="-122"/>
              </a:rPr>
              <a:t>丙</a:t>
            </a:r>
            <a:r>
              <a:rPr lang="zh-CN" altLang="en-US" sz="2800">
                <a:latin typeface="宋体" panose="02010600030101010101" pitchFamily="2" charset="-122"/>
                <a:cs typeface="宋体" panose="02010600030101010101" pitchFamily="2" charset="-122"/>
              </a:rPr>
              <a:t>＞I</a:t>
            </a:r>
            <a:r>
              <a:rPr lang="zh-CN" altLang="en-US" sz="2800" baseline="-25000">
                <a:latin typeface="宋体" panose="02010600030101010101" pitchFamily="2" charset="-122"/>
                <a:cs typeface="宋体" panose="02010600030101010101" pitchFamily="2" charset="-122"/>
              </a:rPr>
              <a:t>乙</a:t>
            </a:r>
            <a:r>
              <a:rPr lang="zh-CN" altLang="en-US" sz="2800">
                <a:latin typeface="宋体" panose="02010600030101010101" pitchFamily="2" charset="-122"/>
                <a:cs typeface="宋体" panose="02010600030101010101" pitchFamily="2" charset="-122"/>
              </a:rPr>
              <a:t>＞I</a:t>
            </a:r>
            <a:r>
              <a:rPr lang="zh-CN" altLang="en-US" sz="2800" baseline="-25000">
                <a:latin typeface="宋体" panose="02010600030101010101" pitchFamily="2" charset="-122"/>
                <a:cs typeface="宋体" panose="02010600030101010101" pitchFamily="2" charset="-122"/>
              </a:rPr>
              <a:t>甲</a:t>
            </a:r>
            <a:endParaRPr lang="zh-CN" altLang="en-US" sz="2800" baseline="-25000">
              <a:latin typeface="宋体" panose="02010600030101010101" pitchFamily="2" charset="-122"/>
              <a:cs typeface="宋体" panose="02010600030101010101" pitchFamily="2" charset="-122"/>
            </a:endParaRPr>
          </a:p>
        </p:txBody>
      </p:sp>
      <p:sp>
        <p:nvSpPr>
          <p:cNvPr id="3" name="文本框 2"/>
          <p:cNvSpPr txBox="1"/>
          <p:nvPr/>
        </p:nvSpPr>
        <p:spPr>
          <a:xfrm>
            <a:off x="3507105" y="416179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C</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TextBox 1"/>
          <p:cNvSpPr txBox="1"/>
          <p:nvPr/>
        </p:nvSpPr>
        <p:spPr>
          <a:xfrm>
            <a:off x="1150938" y="56927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考点梳理</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670560" y="2083435"/>
            <a:ext cx="7895590" cy="3709035"/>
          </a:xfrm>
          <a:prstGeom prst="rect">
            <a:avLst/>
          </a:prstGeom>
          <a:noFill/>
        </p:spPr>
        <p:txBody>
          <a:bodyPr wrap="square" rtlCol="0" anchor="t">
            <a:spAutoFit/>
          </a:bodyPr>
          <a:p>
            <a:pPr>
              <a:lnSpc>
                <a:spcPct val="120000"/>
              </a:lnSpc>
            </a:pPr>
            <a:r>
              <a:rPr lang="zh-CN" altLang="en-US" sz="2800" b="1">
                <a:latin typeface="宋体" panose="02010600030101010101" pitchFamily="2" charset="-122"/>
                <a:cs typeface="宋体" panose="02010600030101010101" pitchFamily="2" charset="-122"/>
              </a:rPr>
              <a:t>（一）电压的作用</a:t>
            </a:r>
            <a:r>
              <a:rPr lang="zh-CN" altLang="en-US" sz="2800">
                <a:latin typeface="宋体" panose="02010600030101010101" pitchFamily="2" charset="-122"/>
                <a:cs typeface="宋体" panose="02010600030101010101" pitchFamily="2" charset="-122"/>
              </a:rPr>
              <a:t>：电压是形成</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的原因.</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是提供电压的装置. 符号：</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b="1">
                <a:latin typeface="宋体" panose="02010600030101010101" pitchFamily="2" charset="-122"/>
                <a:cs typeface="宋体" panose="02010600030101010101" pitchFamily="2" charset="-122"/>
              </a:rPr>
              <a:t>注意</a:t>
            </a:r>
            <a:r>
              <a:rPr lang="zh-CN" altLang="en-US" sz="2800">
                <a:latin typeface="宋体" panose="02010600030101010101" pitchFamily="2" charset="-122"/>
                <a:cs typeface="宋体" panose="02010600030101010101" pitchFamily="2" charset="-122"/>
              </a:rPr>
              <a:t>：（1）有电流</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有电压，但有电压</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有电流.（均选填“一定”或“不一定”）</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（2）电路中要形成持续电流，需满足两个条件：①</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②</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p:txBody>
      </p:sp>
      <p:sp>
        <p:nvSpPr>
          <p:cNvPr id="8" name="文本框 7"/>
          <p:cNvSpPr txBox="1"/>
          <p:nvPr/>
        </p:nvSpPr>
        <p:spPr>
          <a:xfrm>
            <a:off x="5482590" y="2083435"/>
            <a:ext cx="224726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电流</a:t>
            </a:r>
            <a:endParaRPr lang="zh-CN" altLang="en-US" sz="2800" b="1">
              <a:solidFill>
                <a:srgbClr val="FF0000"/>
              </a:solidFill>
              <a:latin typeface="Times New Roman" panose="02020603050405020304" pitchFamily="18" charset="0"/>
              <a:cs typeface="Times New Roman" panose="02020603050405020304" pitchFamily="18" charset="0"/>
            </a:endParaRPr>
          </a:p>
        </p:txBody>
      </p:sp>
      <p:sp>
        <p:nvSpPr>
          <p:cNvPr id="5" name="文本框 4"/>
          <p:cNvSpPr txBox="1"/>
          <p:nvPr/>
        </p:nvSpPr>
        <p:spPr>
          <a:xfrm>
            <a:off x="671195" y="1299210"/>
            <a:ext cx="7947660" cy="681990"/>
          </a:xfrm>
          <a:prstGeom prst="rect">
            <a:avLst/>
          </a:prstGeom>
          <a:noFill/>
        </p:spPr>
        <p:txBody>
          <a:bodyPr wrap="square" rtlCol="0" anchor="t">
            <a:spAutoFit/>
          </a:bodyPr>
          <a:p>
            <a:pPr algn="l">
              <a:lnSpc>
                <a:spcPct val="120000"/>
              </a:lnSpc>
            </a:pPr>
            <a:r>
              <a:rPr lang="zh-CN" altLang="en-US" sz="3200" b="1">
                <a:solidFill>
                  <a:srgbClr val="FF0000"/>
                </a:solidFill>
                <a:latin typeface="宋体" panose="02010600030101010101" pitchFamily="2" charset="-122"/>
                <a:cs typeface="宋体" panose="02010600030101010101" pitchFamily="2" charset="-122"/>
                <a:sym typeface="+mn-ea"/>
              </a:rPr>
              <a:t>一、电压</a:t>
            </a:r>
            <a:r>
              <a:rPr lang="zh-CN" altLang="en-US" sz="2800">
                <a:latin typeface="宋体" panose="02010600030101010101" pitchFamily="2" charset="-122"/>
                <a:cs typeface="宋体" panose="02010600030101010101" pitchFamily="2" charset="-122"/>
                <a:sym typeface="+mn-ea"/>
              </a:rPr>
              <a:t>（10年</a:t>
            </a:r>
            <a:r>
              <a:rPr lang="en-US" altLang="zh-CN" sz="2800">
                <a:latin typeface="宋体" panose="02010600030101010101" pitchFamily="2" charset="-122"/>
                <a:cs typeface="宋体" panose="02010600030101010101" pitchFamily="2" charset="-122"/>
                <a:sym typeface="+mn-ea"/>
              </a:rPr>
              <a:t>10</a:t>
            </a:r>
            <a:r>
              <a:rPr lang="zh-CN" altLang="en-US" sz="2800">
                <a:latin typeface="宋体" panose="02010600030101010101" pitchFamily="2" charset="-122"/>
                <a:cs typeface="宋体" panose="02010600030101010101" pitchFamily="2" charset="-122"/>
                <a:sym typeface="+mn-ea"/>
              </a:rPr>
              <a:t>考）</a:t>
            </a:r>
            <a:endParaRPr lang="zh-CN" altLang="en-US" sz="2800">
              <a:latin typeface="宋体" panose="02010600030101010101" pitchFamily="2" charset="-122"/>
              <a:cs typeface="宋体" panose="02010600030101010101" pitchFamily="2" charset="-122"/>
              <a:sym typeface="+mn-ea"/>
            </a:endParaRPr>
          </a:p>
        </p:txBody>
      </p:sp>
      <p:sp>
        <p:nvSpPr>
          <p:cNvPr id="3" name="文本框 2"/>
          <p:cNvSpPr txBox="1"/>
          <p:nvPr/>
        </p:nvSpPr>
        <p:spPr>
          <a:xfrm>
            <a:off x="1151255" y="2616200"/>
            <a:ext cx="2247265" cy="521970"/>
          </a:xfrm>
          <a:prstGeom prst="rect">
            <a:avLst/>
          </a:prstGeom>
          <a:noFill/>
        </p:spPr>
        <p:txBody>
          <a:bodyPr wrap="square" rtlCol="0">
            <a:spAutoFit/>
          </a:bodyPr>
          <a:p>
            <a:pPr algn="ctr"/>
            <a:r>
              <a:rPr sz="2800" b="1">
                <a:solidFill>
                  <a:srgbClr val="FF0000"/>
                </a:solidFill>
                <a:latin typeface="Times New Roman" panose="02020603050405020304" pitchFamily="18" charset="0"/>
                <a:cs typeface="Times New Roman" panose="02020603050405020304" pitchFamily="18" charset="0"/>
              </a:rPr>
              <a:t>电源</a:t>
            </a:r>
            <a:endParaRPr sz="2800" b="1">
              <a:solidFill>
                <a:srgbClr val="FF0000"/>
              </a:solidFill>
              <a:latin typeface="Times New Roman" panose="02020603050405020304" pitchFamily="18" charset="0"/>
              <a:cs typeface="Times New Roman" panose="02020603050405020304" pitchFamily="18" charset="0"/>
            </a:endParaRPr>
          </a:p>
        </p:txBody>
      </p:sp>
      <p:sp>
        <p:nvSpPr>
          <p:cNvPr id="4" name="文本框 3"/>
          <p:cNvSpPr txBox="1"/>
          <p:nvPr/>
        </p:nvSpPr>
        <p:spPr>
          <a:xfrm>
            <a:off x="6697345" y="2605405"/>
            <a:ext cx="224726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U</a:t>
            </a:r>
            <a:endParaRPr lang="zh-CN" altLang="en-US" sz="2800" b="1">
              <a:solidFill>
                <a:srgbClr val="FF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3521710" y="3138170"/>
            <a:ext cx="2247265" cy="521970"/>
          </a:xfrm>
          <a:prstGeom prst="rect">
            <a:avLst/>
          </a:prstGeom>
          <a:noFill/>
        </p:spPr>
        <p:txBody>
          <a:bodyPr wrap="square" rtlCol="0">
            <a:spAutoFit/>
          </a:bodyPr>
          <a:p>
            <a:pPr algn="ctr"/>
            <a:r>
              <a:rPr sz="2800" b="1">
                <a:solidFill>
                  <a:srgbClr val="FF0000"/>
                </a:solidFill>
                <a:latin typeface="Times New Roman" panose="02020603050405020304" pitchFamily="18" charset="0"/>
                <a:cs typeface="Times New Roman" panose="02020603050405020304" pitchFamily="18" charset="0"/>
              </a:rPr>
              <a:t>一定</a:t>
            </a:r>
            <a:endParaRPr sz="2800" b="1">
              <a:solidFill>
                <a:srgbClr val="FF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269240" y="3676650"/>
            <a:ext cx="224726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不一定</a:t>
            </a:r>
            <a:endParaRPr lang="zh-CN" altLang="en-US" sz="2800" b="1">
              <a:solidFill>
                <a:srgbClr val="FF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1533525" y="4690745"/>
            <a:ext cx="224726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有电压 </a:t>
            </a:r>
            <a:endParaRPr lang="zh-CN" altLang="en-US" sz="2800" b="1">
              <a:solidFill>
                <a:srgbClr val="FF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1520190" y="5171440"/>
            <a:ext cx="224726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电路通路</a:t>
            </a:r>
            <a:endParaRPr lang="zh-CN" altLang="en-US" sz="2800" b="1">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3" grpId="0"/>
      <p:bldP spid="3" grpId="1"/>
      <p:bldP spid="4" grpId="0"/>
      <p:bldP spid="4" grpId="1"/>
      <p:bldP spid="9" grpId="0"/>
      <p:bldP spid="9" grpId="1"/>
      <p:bldP spid="10" grpId="0"/>
      <p:bldP spid="10" grpId="1"/>
      <p:bldP spid="11" grpId="0"/>
      <p:bldP spid="11" grpId="1"/>
      <p:bldP spid="12" grpId="0"/>
      <p:bldP spid="12"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746885"/>
            <a:ext cx="7996555" cy="215836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a:t>
            </a:r>
            <a:r>
              <a:rPr lang="en-US" altLang="zh-CN" sz="2800">
                <a:latin typeface="宋体" panose="02010600030101010101" pitchFamily="2" charset="-122"/>
                <a:cs typeface="宋体" panose="02010600030101010101" pitchFamily="2" charset="-122"/>
              </a:rPr>
              <a:t>4</a:t>
            </a:r>
            <a:r>
              <a:rPr lang="zh-CN" altLang="en-US" sz="2800">
                <a:latin typeface="宋体" panose="02010600030101010101" pitchFamily="2" charset="-122"/>
                <a:cs typeface="宋体" panose="02010600030101010101" pitchFamily="2" charset="-122"/>
              </a:rPr>
              <a:t>.（2019·新疆自治区）芯片是指含有集成电路的硅片，制造芯片的主要材料是（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导体				B． 半导体</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绝缘体		       	D． 超导体</a:t>
            </a:r>
            <a:endParaRPr lang="zh-CN" altLang="en-US" sz="2800">
              <a:latin typeface="宋体" panose="02010600030101010101" pitchFamily="2" charset="-122"/>
              <a:cs typeface="宋体" panose="02010600030101010101" pitchFamily="2" charset="-122"/>
            </a:endParaRPr>
          </a:p>
        </p:txBody>
      </p:sp>
      <p:sp>
        <p:nvSpPr>
          <p:cNvPr id="7" name="文本框 6"/>
          <p:cNvSpPr txBox="1"/>
          <p:nvPr/>
        </p:nvSpPr>
        <p:spPr>
          <a:xfrm>
            <a:off x="5434965" y="229489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B</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316355"/>
            <a:ext cx="7996555" cy="267525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a:t>
            </a:r>
            <a:r>
              <a:rPr lang="en-US" altLang="zh-CN" sz="2800">
                <a:latin typeface="宋体" panose="02010600030101010101" pitchFamily="2" charset="-122"/>
                <a:cs typeface="宋体" panose="02010600030101010101" pitchFamily="2" charset="-122"/>
              </a:rPr>
              <a:t>5</a:t>
            </a:r>
            <a:r>
              <a:rPr lang="zh-CN" altLang="en-US" sz="2800">
                <a:latin typeface="宋体" panose="02010600030101010101" pitchFamily="2" charset="-122"/>
                <a:cs typeface="宋体" panose="02010600030101010101" pitchFamily="2" charset="-122"/>
              </a:rPr>
              <a:t>.（2019·黑龙江）在“探究影响电阻大小的因素”的实验中，某实验小组同学利用如图23所示的电路分别对“导体电阻跟它的材料、长度、横截面积有关”的猜想进行实验验证. 实验中使用4根电阻丝，其规格、材料如表所示. </a:t>
            </a:r>
            <a:endParaRPr lang="zh-CN" altLang="en-US" sz="28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836295" y="4110990"/>
            <a:ext cx="3183255" cy="1965325"/>
          </a:xfrm>
          <a:prstGeom prst="rect">
            <a:avLst/>
          </a:prstGeom>
        </p:spPr>
      </p:pic>
      <p:pic>
        <p:nvPicPr>
          <p:cNvPr id="5" name="图片 4"/>
          <p:cNvPicPr>
            <a:picLocks noChangeAspect="1"/>
          </p:cNvPicPr>
          <p:nvPr/>
        </p:nvPicPr>
        <p:blipFill>
          <a:blip r:embed="rId2"/>
          <a:stretch>
            <a:fillRect/>
          </a:stretch>
        </p:blipFill>
        <p:spPr>
          <a:xfrm>
            <a:off x="3915410" y="4218940"/>
            <a:ext cx="4740275" cy="1750060"/>
          </a:xfrm>
          <a:prstGeom prst="rect">
            <a:avLst/>
          </a:prstGeom>
        </p:spPr>
      </p:pic>
    </p:spTree>
  </p:cSld>
  <p:clrMapOvr>
    <a:masterClrMapping/>
  </p:clrMapOvr>
  <p:transition>
    <p:push dir="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531620"/>
            <a:ext cx="7996555" cy="422592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rPr>
              <a:t>（1）实验中通过观察</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来比较电阻的大小，此过程用到的研究方法是</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 </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（2）分别将C、D两根合金丝接入电路，可初步探究出的结论是</a:t>
            </a:r>
            <a:r>
              <a:rPr sz="2800" u="sng">
                <a:latin typeface="宋体" panose="02010600030101010101" pitchFamily="2" charset="-122"/>
                <a:cs typeface="宋体" panose="02010600030101010101" pitchFamily="2" charset="-122"/>
              </a:rPr>
              <a:t>　   　                        </a:t>
            </a:r>
            <a:r>
              <a:rPr lang="en-US" sz="2800">
                <a:solidFill>
                  <a:schemeClr val="bg1"/>
                </a:solidFill>
                <a:latin typeface="宋体" panose="02010600030101010101" pitchFamily="2" charset="-122"/>
                <a:cs typeface="宋体" panose="02010600030101010101" pitchFamily="2" charset="-122"/>
              </a:rPr>
              <a:t>.</a:t>
            </a:r>
            <a:r>
              <a:rPr sz="2800">
                <a:solidFill>
                  <a:schemeClr val="bg1"/>
                </a:solidFill>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          </a:t>
            </a:r>
            <a:endParaRPr sz="2800">
              <a:latin typeface="宋体" panose="02010600030101010101" pitchFamily="2" charset="-122"/>
              <a:cs typeface="宋体" panose="02010600030101010101" pitchFamily="2" charset="-122"/>
            </a:endParaRPr>
          </a:p>
          <a:p>
            <a:pPr algn="just">
              <a:lnSpc>
                <a:spcPct val="120000"/>
              </a:lnSpc>
            </a:pP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（3）分别将</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（填编号）两根合金丝接入电路，可初步探究出的结论是：导体的材料、长度相同时，横截面积越小，电阻越大. </a:t>
            </a:r>
            <a:endParaRPr sz="2800">
              <a:latin typeface="宋体" panose="02010600030101010101" pitchFamily="2" charset="-122"/>
              <a:cs typeface="宋体" panose="02010600030101010101" pitchFamily="2" charset="-122"/>
            </a:endParaRPr>
          </a:p>
        </p:txBody>
      </p:sp>
      <p:sp>
        <p:nvSpPr>
          <p:cNvPr id="3" name="文本框 2"/>
          <p:cNvSpPr txBox="1"/>
          <p:nvPr/>
        </p:nvSpPr>
        <p:spPr>
          <a:xfrm>
            <a:off x="4597400" y="1531620"/>
            <a:ext cx="221488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电流表示数</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6403340" y="203835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转换法</a:t>
            </a:r>
            <a:endParaRPr lang="zh-CN" altLang="en-US" sz="2800" b="1" dirty="0">
              <a:solidFill>
                <a:srgbClr val="FF0000"/>
              </a:solidFill>
              <a:latin typeface="Times New Roman" panose="02020603050405020304" pitchFamily="18" charset="0"/>
            </a:endParaRPr>
          </a:p>
        </p:txBody>
      </p:sp>
      <p:sp>
        <p:nvSpPr>
          <p:cNvPr id="5" name="文本框 4"/>
          <p:cNvSpPr txBox="1"/>
          <p:nvPr/>
        </p:nvSpPr>
        <p:spPr>
          <a:xfrm>
            <a:off x="728345" y="3064510"/>
            <a:ext cx="7578090" cy="1038860"/>
          </a:xfrm>
          <a:prstGeom prst="rect">
            <a:avLst/>
          </a:prstGeom>
          <a:noFill/>
        </p:spPr>
        <p:txBody>
          <a:bodyPr wrap="square" rtlCol="0" anchor="t">
            <a:spAutoFit/>
          </a:bodyPr>
          <a:p>
            <a:pPr algn="l">
              <a:lnSpc>
                <a:spcPct val="110000"/>
              </a:lnSpc>
            </a:pPr>
            <a:r>
              <a:rPr lang="en-US" altLang="zh-CN" sz="2800" b="1" dirty="0">
                <a:solidFill>
                  <a:srgbClr val="FF0000"/>
                </a:solidFill>
                <a:latin typeface="Times New Roman" panose="02020603050405020304" pitchFamily="18" charset="0"/>
              </a:rPr>
              <a:t>                       </a:t>
            </a:r>
            <a:r>
              <a:rPr lang="zh-CN" altLang="en-US" sz="2800" b="1" dirty="0">
                <a:solidFill>
                  <a:srgbClr val="FF0000"/>
                </a:solidFill>
                <a:latin typeface="Times New Roman" panose="02020603050405020304" pitchFamily="18" charset="0"/>
              </a:rPr>
              <a:t>导体的材料、横截面积相同时，长度越长，电阻越大 </a:t>
            </a:r>
            <a:endParaRPr lang="zh-CN" altLang="en-US" sz="2800" b="1" dirty="0">
              <a:solidFill>
                <a:srgbClr val="FF0000"/>
              </a:solidFill>
              <a:latin typeface="Times New Roman" panose="02020603050405020304" pitchFamily="18" charset="0"/>
            </a:endParaRPr>
          </a:p>
        </p:txBody>
      </p:sp>
      <p:sp>
        <p:nvSpPr>
          <p:cNvPr id="6" name="文本框 5"/>
          <p:cNvSpPr txBox="1"/>
          <p:nvPr/>
        </p:nvSpPr>
        <p:spPr>
          <a:xfrm>
            <a:off x="2610485" y="411670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B、C  </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P spid="6" grpId="0"/>
      <p:bldP spid="6" grpId="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2742565" y="3977005"/>
            <a:ext cx="3658870" cy="2137410"/>
          </a:xfrm>
          <a:prstGeom prst="rect">
            <a:avLst/>
          </a:prstGeom>
        </p:spPr>
      </p:pic>
      <p:sp>
        <p:nvSpPr>
          <p:cNvPr id="2" name="文本框 1"/>
          <p:cNvSpPr txBox="1"/>
          <p:nvPr/>
        </p:nvSpPr>
        <p:spPr>
          <a:xfrm>
            <a:off x="573723" y="1890395"/>
            <a:ext cx="7996555" cy="215836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a:t>
            </a:r>
            <a:r>
              <a:rPr lang="en-US" altLang="zh-CN" sz="2800">
                <a:latin typeface="宋体" panose="02010600030101010101" pitchFamily="2" charset="-122"/>
                <a:cs typeface="宋体" panose="02010600030101010101" pitchFamily="2" charset="-122"/>
              </a:rPr>
              <a:t>6</a:t>
            </a:r>
            <a:r>
              <a:rPr lang="zh-CN" altLang="en-US" sz="2800">
                <a:latin typeface="宋体" panose="02010600030101010101" pitchFamily="2" charset="-122"/>
                <a:cs typeface="宋体" panose="02010600030101010101" pitchFamily="2" charset="-122"/>
              </a:rPr>
              <a:t>. 如图24表示的是滑动变阻器的四种接法，当滑动变阻器的滑片向右移动时，（1）电阻值变大的是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；（2）电阻值变小的是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；（3）电阻值不变的是</a:t>
            </a:r>
            <a:r>
              <a:rPr lang="zh-CN" altLang="en-US" sz="2800" u="sng">
                <a:latin typeface="宋体" panose="02010600030101010101" pitchFamily="2" charset="-122"/>
                <a:cs typeface="宋体" panose="02010600030101010101" pitchFamily="2" charset="-122"/>
              </a:rPr>
              <a:t>　　   　</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（填编号）</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574040" y="1299210"/>
            <a:ext cx="4486910"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考点四  </a:t>
            </a:r>
            <a:r>
              <a:rPr lang="zh-CN" altLang="en-US" sz="2800" b="1">
                <a:sym typeface="+mn-ea"/>
              </a:rPr>
              <a:t> 滑动变阻器</a:t>
            </a:r>
            <a:endParaRPr lang="zh-CN" altLang="en-US" sz="2800" b="1">
              <a:sym typeface="+mn-ea"/>
            </a:endParaRPr>
          </a:p>
        </p:txBody>
      </p:sp>
      <p:sp>
        <p:nvSpPr>
          <p:cNvPr id="6" name="文本框 5"/>
          <p:cNvSpPr txBox="1"/>
          <p:nvPr/>
        </p:nvSpPr>
        <p:spPr>
          <a:xfrm>
            <a:off x="1233805" y="294449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乙</a:t>
            </a:r>
            <a:endParaRPr lang="zh-CN" altLang="en-US" sz="2800" b="1" dirty="0">
              <a:solidFill>
                <a:srgbClr val="FF0000"/>
              </a:solidFill>
              <a:latin typeface="Times New Roman" panose="02020603050405020304" pitchFamily="18" charset="0"/>
            </a:endParaRPr>
          </a:p>
        </p:txBody>
      </p:sp>
      <p:sp>
        <p:nvSpPr>
          <p:cNvPr id="7" name="文本框 6"/>
          <p:cNvSpPr txBox="1"/>
          <p:nvPr/>
        </p:nvSpPr>
        <p:spPr>
          <a:xfrm>
            <a:off x="6507480" y="293179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丁</a:t>
            </a:r>
            <a:endParaRPr lang="zh-CN" altLang="en-US" sz="2800" b="1" dirty="0">
              <a:solidFill>
                <a:srgbClr val="FF0000"/>
              </a:solidFill>
              <a:latin typeface="Times New Roman" panose="02020603050405020304" pitchFamily="18" charset="0"/>
            </a:endParaRPr>
          </a:p>
        </p:txBody>
      </p:sp>
      <p:sp>
        <p:nvSpPr>
          <p:cNvPr id="8" name="文本框 7"/>
          <p:cNvSpPr txBox="1"/>
          <p:nvPr/>
        </p:nvSpPr>
        <p:spPr>
          <a:xfrm>
            <a:off x="3883660" y="345503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甲、丙</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7" grpId="1"/>
      <p:bldP spid="8" grpId="0"/>
      <p:bldP spid="8" grpId="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2197100" y="2957830"/>
            <a:ext cx="4749800" cy="3195320"/>
          </a:xfrm>
          <a:prstGeom prst="rect">
            <a:avLst/>
          </a:prstGeom>
        </p:spPr>
      </p:pic>
      <p:sp>
        <p:nvSpPr>
          <p:cNvPr id="2" name="文本框 1"/>
          <p:cNvSpPr txBox="1"/>
          <p:nvPr/>
        </p:nvSpPr>
        <p:spPr>
          <a:xfrm>
            <a:off x="573723" y="1603375"/>
            <a:ext cx="7996555" cy="164147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a:t>
            </a:r>
            <a:r>
              <a:rPr lang="en-US" altLang="zh-CN" sz="2800">
                <a:latin typeface="宋体" panose="02010600030101010101" pitchFamily="2" charset="-122"/>
                <a:cs typeface="宋体" panose="02010600030101010101" pitchFamily="2" charset="-122"/>
              </a:rPr>
              <a:t>7</a:t>
            </a:r>
            <a:r>
              <a:rPr lang="zh-CN" altLang="en-US" sz="2800">
                <a:latin typeface="宋体" panose="02010600030101010101" pitchFamily="2" charset="-122"/>
                <a:cs typeface="宋体" panose="02010600030101010101" pitchFamily="2" charset="-122"/>
              </a:rPr>
              <a:t>.如图25所示，电源电压不变，开关闭合后灯泡发光，但利用滑动变阻器不能改变灯泡亮度的是（　 　）</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502285" y="270510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D</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2620010" y="2920365"/>
            <a:ext cx="3904615" cy="3094990"/>
          </a:xfrm>
          <a:prstGeom prst="rect">
            <a:avLst/>
          </a:prstGeom>
        </p:spPr>
      </p:pic>
      <p:sp>
        <p:nvSpPr>
          <p:cNvPr id="2" name="文本框 1"/>
          <p:cNvSpPr txBox="1"/>
          <p:nvPr/>
        </p:nvSpPr>
        <p:spPr>
          <a:xfrm>
            <a:off x="573723" y="1603375"/>
            <a:ext cx="7996555" cy="112458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a:t>
            </a:r>
            <a:r>
              <a:rPr lang="en-US" altLang="zh-CN" sz="2800">
                <a:latin typeface="宋体" panose="02010600030101010101" pitchFamily="2" charset="-122"/>
                <a:cs typeface="宋体" panose="02010600030101010101" pitchFamily="2" charset="-122"/>
              </a:rPr>
              <a:t>8</a:t>
            </a:r>
            <a:r>
              <a:rPr lang="zh-CN" altLang="en-US" sz="2800">
                <a:latin typeface="宋体" panose="02010600030101010101" pitchFamily="2" charset="-122"/>
                <a:cs typeface="宋体" panose="02010600030101010101" pitchFamily="2" charset="-122"/>
              </a:rPr>
              <a:t>. 如图26所示，在保证安全的情况下，能用滑动变阻器调节小灯泡由亮到灭的是（　 　）</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5715000" y="220599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D</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2079625" y="3402965"/>
            <a:ext cx="4791710" cy="2752090"/>
          </a:xfrm>
          <a:prstGeom prst="rect">
            <a:avLst/>
          </a:prstGeom>
        </p:spPr>
      </p:pic>
      <p:sp>
        <p:nvSpPr>
          <p:cNvPr id="2" name="文本框 1"/>
          <p:cNvSpPr txBox="1"/>
          <p:nvPr/>
        </p:nvSpPr>
        <p:spPr>
          <a:xfrm>
            <a:off x="573723" y="1244600"/>
            <a:ext cx="7996555" cy="215836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a:t>
            </a:r>
            <a:r>
              <a:rPr lang="en-US" altLang="zh-CN" sz="2800">
                <a:latin typeface="宋体" panose="02010600030101010101" pitchFamily="2" charset="-122"/>
                <a:cs typeface="宋体" panose="02010600030101010101" pitchFamily="2" charset="-122"/>
              </a:rPr>
              <a:t>9</a:t>
            </a:r>
            <a:r>
              <a:rPr lang="zh-CN" altLang="en-US" sz="2800">
                <a:latin typeface="宋体" panose="02010600030101010101" pitchFamily="2" charset="-122"/>
                <a:cs typeface="宋体" panose="02010600030101010101" pitchFamily="2" charset="-122"/>
              </a:rPr>
              <a:t>.（2019·舟山）如图27是小明按设计连接的铅笔芯变阻器电路，将导线a固定在铅笔芯一端，闭合开关后，把导线b沿铅笔芯向右移动，灯泡变亮.则他设计的电路图是（　 　）</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3692525" y="280924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B</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5474335" y="4370705"/>
            <a:ext cx="2797175" cy="1547495"/>
          </a:xfrm>
          <a:prstGeom prst="rect">
            <a:avLst/>
          </a:prstGeom>
        </p:spPr>
      </p:pic>
      <p:sp>
        <p:nvSpPr>
          <p:cNvPr id="2" name="文本框 1"/>
          <p:cNvSpPr txBox="1"/>
          <p:nvPr/>
        </p:nvSpPr>
        <p:spPr>
          <a:xfrm>
            <a:off x="573723" y="1101090"/>
            <a:ext cx="7996555" cy="5259070"/>
          </a:xfrm>
          <a:prstGeom prst="rect">
            <a:avLst/>
          </a:prstGeom>
          <a:noFill/>
        </p:spPr>
        <p:txBody>
          <a:bodyPr wrap="square" rtlCol="0" anchor="t">
            <a:spAutoFit/>
          </a:bodyPr>
          <a:p>
            <a:pPr algn="just">
              <a:lnSpc>
                <a:spcPct val="120000"/>
              </a:lnSpc>
            </a:pPr>
            <a:r>
              <a:rPr lang="en-US" sz="2800">
                <a:latin typeface="宋体" panose="02010600030101010101" pitchFamily="2" charset="-122"/>
                <a:cs typeface="宋体" panose="02010600030101010101" pitchFamily="2" charset="-122"/>
              </a:rPr>
              <a:t>20</a:t>
            </a:r>
            <a:r>
              <a:rPr lang="zh-CN" altLang="en-US" sz="2800">
                <a:latin typeface="宋体" panose="02010600030101010101" pitchFamily="2" charset="-122"/>
                <a:cs typeface="宋体" panose="02010600030101010101" pitchFamily="2" charset="-122"/>
              </a:rPr>
              <a:t>.（2018·沈阳）如图28所示，甲为亮度可调的台灯，电位器是调节其亮度的装置；乙为电位器的内部结构示意图，a、b、c是它的三个接线柱，旋钮带动滑片转动. 若顺时针旋转旋钮时灯泡发光变亮，则需将</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（选填“a和b”“a和c”或“b和c”）</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接线柱接入电路. 关于电位</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器上电阻丝的材料，应该选</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用</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（选填“铜丝”</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或“镍铬合金丝”）.</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4104005" y="316801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b和c</a:t>
            </a:r>
            <a:endParaRPr lang="zh-CN" altLang="en-US" sz="2800" b="1" dirty="0">
              <a:solidFill>
                <a:srgbClr val="FF0000"/>
              </a:solidFill>
              <a:latin typeface="Times New Roman" panose="02020603050405020304" pitchFamily="18" charset="0"/>
            </a:endParaRPr>
          </a:p>
        </p:txBody>
      </p:sp>
      <p:sp>
        <p:nvSpPr>
          <p:cNvPr id="7" name="文本框 6"/>
          <p:cNvSpPr txBox="1"/>
          <p:nvPr/>
        </p:nvSpPr>
        <p:spPr>
          <a:xfrm>
            <a:off x="829945" y="5215890"/>
            <a:ext cx="221488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镍铬合金丝</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7" grpId="0"/>
      <p:bldP spid="7" grpId="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109210" y="3622675"/>
            <a:ext cx="3254375" cy="2586990"/>
          </a:xfrm>
          <a:prstGeom prst="rect">
            <a:avLst/>
          </a:prstGeom>
        </p:spPr>
      </p:pic>
      <p:sp>
        <p:nvSpPr>
          <p:cNvPr id="2" name="文本框 1"/>
          <p:cNvSpPr txBox="1"/>
          <p:nvPr/>
        </p:nvSpPr>
        <p:spPr>
          <a:xfrm>
            <a:off x="573723" y="1316355"/>
            <a:ext cx="7996555" cy="2158365"/>
          </a:xfrm>
          <a:prstGeom prst="rect">
            <a:avLst/>
          </a:prstGeom>
          <a:noFill/>
        </p:spPr>
        <p:txBody>
          <a:bodyPr wrap="square" rtlCol="0" anchor="t">
            <a:spAutoFit/>
          </a:bodyPr>
          <a:p>
            <a:pPr algn="just">
              <a:lnSpc>
                <a:spcPct val="120000"/>
              </a:lnSpc>
            </a:pPr>
            <a:r>
              <a:rPr lang="en-US" sz="2800">
                <a:latin typeface="宋体" panose="02010600030101010101" pitchFamily="2" charset="-122"/>
                <a:cs typeface="宋体" panose="02010600030101010101" pitchFamily="2" charset="-122"/>
              </a:rPr>
              <a:t>21</a:t>
            </a:r>
            <a:r>
              <a:rPr lang="zh-CN" altLang="en-US" sz="2800">
                <a:latin typeface="宋体" panose="02010600030101010101" pitchFamily="2" charset="-122"/>
                <a:cs typeface="宋体" panose="02010600030101010101" pitchFamily="2" charset="-122"/>
              </a:rPr>
              <a:t>. 如图29，要求：L</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与L</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并联，电流表测量L1的电流，滑动变阻器控制通过L</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的电流，并且滑片向左移L</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变暗，S是总开关. 请用笔画线代替导线，把它们连接起来. </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753110" y="333438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如图所示：</a:t>
            </a:r>
            <a:endParaRPr lang="zh-CN" altLang="en-US" sz="2800" b="1" dirty="0">
              <a:solidFill>
                <a:srgbClr val="FF0000"/>
              </a:solidFill>
              <a:latin typeface="Times New Roman" panose="02020603050405020304" pitchFamily="18" charset="0"/>
            </a:endParaRPr>
          </a:p>
        </p:txBody>
      </p:sp>
      <p:pic>
        <p:nvPicPr>
          <p:cNvPr id="5" name="图片 4"/>
          <p:cNvPicPr>
            <a:picLocks noChangeAspect="1"/>
          </p:cNvPicPr>
          <p:nvPr/>
        </p:nvPicPr>
        <p:blipFill>
          <a:blip r:embed="rId2"/>
          <a:stretch>
            <a:fillRect/>
          </a:stretch>
        </p:blipFill>
        <p:spPr>
          <a:xfrm>
            <a:off x="1826260" y="3778885"/>
            <a:ext cx="2872740" cy="243078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transition>
    <p:push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4840" y="1197610"/>
            <a:ext cx="7894320" cy="5259070"/>
          </a:xfrm>
          <a:prstGeom prst="rect">
            <a:avLst/>
          </a:prstGeom>
          <a:noFill/>
        </p:spPr>
        <p:txBody>
          <a:bodyPr wrap="square" rtlCol="0" anchor="t">
            <a:spAutoFit/>
          </a:bodyPr>
          <a:p>
            <a:pPr algn="just">
              <a:lnSpc>
                <a:spcPct val="120000"/>
              </a:lnSpc>
            </a:pPr>
            <a:r>
              <a:rPr lang="zh-CN" altLang="en-US" sz="2800" b="1">
                <a:latin typeface="宋体" panose="02010600030101010101" pitchFamily="2" charset="-122"/>
                <a:cs typeface="宋体" panose="02010600030101010101" pitchFamily="2" charset="-122"/>
              </a:rPr>
              <a:t>（二）电压的单位</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1.</a:t>
            </a:r>
            <a:r>
              <a:rPr lang="zh-CN" altLang="en-US" sz="2800">
                <a:latin typeface="楷体" panose="02010609060101010101" charset="-122"/>
                <a:ea typeface="楷体" panose="02010609060101010101" charset="-122"/>
                <a:cs typeface="宋体" panose="02010600030101010101" pitchFamily="2" charset="-122"/>
              </a:rPr>
              <a:t>国际单位</a:t>
            </a:r>
            <a:r>
              <a:rPr lang="zh-CN" altLang="en-US" sz="2800">
                <a:latin typeface="宋体" panose="02010600030101010101" pitchFamily="2" charset="-122"/>
                <a:cs typeface="宋体" panose="02010600030101010101" pitchFamily="2" charset="-122"/>
              </a:rPr>
              <a:t>：</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；常用单位：</a:t>
            </a:r>
            <a:r>
              <a:rPr lang="zh-CN" altLang="en-US" sz="2800" i="1"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t>
            </a:r>
            <a:r>
              <a:rPr lang="zh-CN" altLang="en-US" sz="2800">
                <a:latin typeface="楷体" panose="02010609060101010101" charset="-122"/>
                <a:ea typeface="楷体" panose="02010609060101010101" charset="-122"/>
                <a:cs typeface="宋体" panose="02010600030101010101" pitchFamily="2" charset="-122"/>
              </a:rPr>
              <a:t>换算关系</a:t>
            </a:r>
            <a:r>
              <a:rPr lang="zh-CN" altLang="en-US" sz="2800">
                <a:latin typeface="宋体" panose="02010600030101010101" pitchFamily="2" charset="-122"/>
                <a:cs typeface="宋体" panose="02010600030101010101" pitchFamily="2" charset="-122"/>
              </a:rPr>
              <a:t>：1kV＝</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V；1mV＝</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V.</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2.</a:t>
            </a:r>
            <a:r>
              <a:rPr lang="zh-CN" altLang="en-US" sz="2800">
                <a:latin typeface="楷体" panose="02010609060101010101" charset="-122"/>
                <a:ea typeface="楷体" panose="02010609060101010101" charset="-122"/>
                <a:cs typeface="宋体" panose="02010600030101010101" pitchFamily="2" charset="-122"/>
              </a:rPr>
              <a:t>记住一些电压值</a:t>
            </a:r>
            <a:r>
              <a:rPr lang="zh-CN" altLang="en-US" sz="2800">
                <a:latin typeface="宋体" panose="02010600030101010101" pitchFamily="2" charset="-122"/>
                <a:cs typeface="宋体" panose="02010600030101010101" pitchFamily="2" charset="-122"/>
              </a:rPr>
              <a:t>：一节干电池</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V，一节蓄电池</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V，家庭电压</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V，人体安全电压</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V.</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b="1">
                <a:latin typeface="宋体" panose="02010600030101010101" pitchFamily="2" charset="-122"/>
                <a:cs typeface="宋体" panose="02010600030101010101" pitchFamily="2" charset="-122"/>
              </a:rPr>
              <a:t>（三）电压测量</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1. </a:t>
            </a:r>
            <a:r>
              <a:rPr lang="zh-CN" altLang="en-US" sz="2800">
                <a:latin typeface="楷体" panose="02010609060101010101" charset="-122"/>
                <a:ea typeface="楷体" panose="02010609060101010101" charset="-122"/>
                <a:cs typeface="宋体" panose="02010600030101010101" pitchFamily="2" charset="-122"/>
              </a:rPr>
              <a:t>仪器</a:t>
            </a:r>
            <a:r>
              <a:rPr lang="zh-CN" altLang="en-US" sz="2800">
                <a:latin typeface="宋体" panose="02010600030101010101" pitchFamily="2" charset="-122"/>
                <a:cs typeface="宋体" panose="02010600030101010101" pitchFamily="2" charset="-122"/>
              </a:rPr>
              <a:t>：</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，符号：</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2. 读数时，看清选用</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以及表盘上每大格、每小格电压值.</a:t>
            </a:r>
            <a:endParaRPr lang="zh-CN" altLang="en-US" sz="2800">
              <a:latin typeface="宋体" panose="02010600030101010101" pitchFamily="2" charset="-122"/>
              <a:cs typeface="宋体" panose="02010600030101010101" pitchFamily="2" charset="-122"/>
            </a:endParaRPr>
          </a:p>
        </p:txBody>
      </p:sp>
      <p:sp>
        <p:nvSpPr>
          <p:cNvPr id="2" name="文本框 3"/>
          <p:cNvSpPr txBox="1"/>
          <p:nvPr/>
        </p:nvSpPr>
        <p:spPr>
          <a:xfrm>
            <a:off x="2880360" y="1647190"/>
            <a:ext cx="1776730"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V</a:t>
            </a:r>
            <a:r>
              <a:rPr lang="zh-CN" altLang="en-US" sz="2800" b="1" dirty="0">
                <a:solidFill>
                  <a:srgbClr val="FF0000"/>
                </a:solidFill>
                <a:latin typeface="Times New Roman" panose="02020603050405020304" pitchFamily="18" charset="0"/>
              </a:rPr>
              <a:t> </a:t>
            </a:r>
            <a:endParaRPr lang="zh-CN" altLang="en-US" sz="2800" b="1" dirty="0">
              <a:solidFill>
                <a:srgbClr val="FF0000"/>
              </a:solidFill>
              <a:latin typeface="Times New Roman" panose="02020603050405020304" pitchFamily="18" charset="0"/>
            </a:endParaRPr>
          </a:p>
        </p:txBody>
      </p:sp>
      <p:sp>
        <p:nvSpPr>
          <p:cNvPr id="3" name="文本框 3"/>
          <p:cNvSpPr txBox="1"/>
          <p:nvPr/>
        </p:nvSpPr>
        <p:spPr>
          <a:xfrm>
            <a:off x="6595110" y="1660525"/>
            <a:ext cx="1776730"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kV</a:t>
            </a:r>
            <a:r>
              <a:rPr lang="zh-CN" altLang="en-US" sz="2800" b="1" dirty="0">
                <a:solidFill>
                  <a:srgbClr val="FF0000"/>
                </a:solidFill>
                <a:latin typeface="Times New Roman" panose="02020603050405020304" pitchFamily="18" charset="0"/>
              </a:rPr>
              <a:t> </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321945" y="2153920"/>
            <a:ext cx="1776730"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mV</a:t>
            </a:r>
            <a:endParaRPr lang="en-US" altLang="zh-CN" sz="2800" b="1" dirty="0">
              <a:solidFill>
                <a:srgbClr val="FF0000"/>
              </a:solidFill>
              <a:latin typeface="Times New Roman" panose="02020603050405020304" pitchFamily="18" charset="0"/>
            </a:endParaRPr>
          </a:p>
        </p:txBody>
      </p:sp>
      <p:sp>
        <p:nvSpPr>
          <p:cNvPr id="5" name="文本框 4"/>
          <p:cNvSpPr txBox="1"/>
          <p:nvPr/>
        </p:nvSpPr>
        <p:spPr>
          <a:xfrm>
            <a:off x="4062730" y="2166620"/>
            <a:ext cx="1776730"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10</a:t>
            </a:r>
            <a:r>
              <a:rPr lang="en-US" altLang="zh-CN" sz="2800" b="1" baseline="30000" dirty="0">
                <a:solidFill>
                  <a:srgbClr val="FF0000"/>
                </a:solidFill>
                <a:latin typeface="Times New Roman" panose="02020603050405020304" pitchFamily="18" charset="0"/>
              </a:rPr>
              <a:t>3</a:t>
            </a:r>
            <a:r>
              <a:rPr lang="zh-CN" altLang="en-US" sz="2800" b="1" dirty="0">
                <a:solidFill>
                  <a:srgbClr val="FF0000"/>
                </a:solidFill>
                <a:latin typeface="Times New Roman" panose="02020603050405020304" pitchFamily="18" charset="0"/>
              </a:rPr>
              <a:t> </a:t>
            </a:r>
            <a:endParaRPr lang="zh-CN" altLang="en-US" sz="2800" b="1" dirty="0">
              <a:solidFill>
                <a:srgbClr val="FF0000"/>
              </a:solidFill>
              <a:latin typeface="Times New Roman" panose="02020603050405020304" pitchFamily="18" charset="0"/>
            </a:endParaRPr>
          </a:p>
        </p:txBody>
      </p:sp>
      <p:sp>
        <p:nvSpPr>
          <p:cNvPr id="6" name="文本框 5"/>
          <p:cNvSpPr txBox="1"/>
          <p:nvPr/>
        </p:nvSpPr>
        <p:spPr>
          <a:xfrm>
            <a:off x="6595110" y="2153920"/>
            <a:ext cx="1776730"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10</a:t>
            </a:r>
            <a:r>
              <a:rPr lang="en-US" altLang="zh-CN" sz="2800" b="1" baseline="30000" dirty="0">
                <a:solidFill>
                  <a:srgbClr val="FF0000"/>
                </a:solidFill>
                <a:latin typeface="Times New Roman" panose="02020603050405020304" pitchFamily="18" charset="0"/>
              </a:rPr>
              <a:t>-3</a:t>
            </a:r>
            <a:endParaRPr lang="en-US" altLang="zh-CN" sz="2800" b="1" baseline="30000" dirty="0">
              <a:solidFill>
                <a:srgbClr val="FF0000"/>
              </a:solidFill>
              <a:latin typeface="Times New Roman" panose="02020603050405020304" pitchFamily="18" charset="0"/>
            </a:endParaRPr>
          </a:p>
        </p:txBody>
      </p:sp>
      <p:sp>
        <p:nvSpPr>
          <p:cNvPr id="7" name="文本框 6"/>
          <p:cNvSpPr txBox="1"/>
          <p:nvPr/>
        </p:nvSpPr>
        <p:spPr>
          <a:xfrm>
            <a:off x="5283200" y="2660650"/>
            <a:ext cx="1776730"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1.5</a:t>
            </a:r>
            <a:endParaRPr lang="en-US" altLang="zh-CN" sz="2800" b="1" dirty="0">
              <a:solidFill>
                <a:srgbClr val="FF0000"/>
              </a:solidFill>
              <a:latin typeface="Times New Roman" panose="02020603050405020304" pitchFamily="18" charset="0"/>
            </a:endParaRPr>
          </a:p>
        </p:txBody>
      </p:sp>
      <p:sp>
        <p:nvSpPr>
          <p:cNvPr id="8" name="文本框 7"/>
          <p:cNvSpPr txBox="1"/>
          <p:nvPr/>
        </p:nvSpPr>
        <p:spPr>
          <a:xfrm>
            <a:off x="1103630" y="3197225"/>
            <a:ext cx="1776730"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2</a:t>
            </a:r>
            <a:endParaRPr lang="en-US" altLang="zh-CN" sz="2800" b="1" dirty="0">
              <a:solidFill>
                <a:srgbClr val="FF0000"/>
              </a:solidFill>
              <a:latin typeface="Times New Roman" panose="02020603050405020304" pitchFamily="18" charset="0"/>
            </a:endParaRPr>
          </a:p>
        </p:txBody>
      </p:sp>
      <p:sp>
        <p:nvSpPr>
          <p:cNvPr id="9" name="文本框 8"/>
          <p:cNvSpPr txBox="1"/>
          <p:nvPr/>
        </p:nvSpPr>
        <p:spPr>
          <a:xfrm>
            <a:off x="4234180" y="3196590"/>
            <a:ext cx="1776730"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220</a:t>
            </a:r>
            <a:endParaRPr lang="en-US" altLang="zh-CN" sz="2800" b="1" dirty="0">
              <a:solidFill>
                <a:srgbClr val="FF0000"/>
              </a:solidFill>
              <a:latin typeface="Times New Roman" panose="02020603050405020304" pitchFamily="18" charset="0"/>
            </a:endParaRPr>
          </a:p>
        </p:txBody>
      </p:sp>
      <p:sp>
        <p:nvSpPr>
          <p:cNvPr id="10" name="文本框 9"/>
          <p:cNvSpPr txBox="1"/>
          <p:nvPr/>
        </p:nvSpPr>
        <p:spPr>
          <a:xfrm>
            <a:off x="727075" y="367030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不高于36 </a:t>
            </a:r>
            <a:endParaRPr lang="zh-CN" altLang="en-US" sz="2800" b="1" dirty="0">
              <a:solidFill>
                <a:srgbClr val="FF0000"/>
              </a:solidFill>
              <a:latin typeface="Times New Roman" panose="02020603050405020304" pitchFamily="18" charset="0"/>
            </a:endParaRPr>
          </a:p>
        </p:txBody>
      </p:sp>
      <p:sp>
        <p:nvSpPr>
          <p:cNvPr id="12" name="文本框 11"/>
          <p:cNvSpPr txBox="1"/>
          <p:nvPr/>
        </p:nvSpPr>
        <p:spPr>
          <a:xfrm>
            <a:off x="2457450" y="472249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电压表 </a:t>
            </a:r>
            <a:endParaRPr lang="zh-CN" altLang="en-US" sz="2800" b="1" dirty="0">
              <a:solidFill>
                <a:srgbClr val="FF0000"/>
              </a:solidFill>
              <a:latin typeface="Times New Roman" panose="02020603050405020304" pitchFamily="18" charset="0"/>
            </a:endParaRPr>
          </a:p>
        </p:txBody>
      </p:sp>
      <p:sp>
        <p:nvSpPr>
          <p:cNvPr id="14" name="文本框 13"/>
          <p:cNvSpPr txBox="1"/>
          <p:nvPr/>
        </p:nvSpPr>
        <p:spPr>
          <a:xfrm>
            <a:off x="3813175" y="524256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量程</a:t>
            </a:r>
            <a:endParaRPr lang="zh-CN" altLang="en-US" sz="2800" b="1" dirty="0">
              <a:solidFill>
                <a:srgbClr val="FF0000"/>
              </a:solidFill>
              <a:latin typeface="Times New Roman" panose="02020603050405020304" pitchFamily="18" charset="0"/>
            </a:endParaRPr>
          </a:p>
        </p:txBody>
      </p:sp>
      <p:grpSp>
        <p:nvGrpSpPr>
          <p:cNvPr id="16" name="组合 15"/>
          <p:cNvGrpSpPr/>
          <p:nvPr/>
        </p:nvGrpSpPr>
        <p:grpSpPr>
          <a:xfrm>
            <a:off x="5839460" y="4735195"/>
            <a:ext cx="1776730" cy="607695"/>
            <a:chOff x="9196" y="7457"/>
            <a:chExt cx="2798" cy="957"/>
          </a:xfrm>
        </p:grpSpPr>
        <p:sp>
          <p:nvSpPr>
            <p:cNvPr id="13" name="文本框 12"/>
            <p:cNvSpPr txBox="1"/>
            <p:nvPr/>
          </p:nvSpPr>
          <p:spPr>
            <a:xfrm>
              <a:off x="9196" y="7457"/>
              <a:ext cx="2798" cy="957"/>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V</a:t>
              </a:r>
              <a:endParaRPr lang="en-US" altLang="zh-CN" sz="2800" b="1" dirty="0">
                <a:solidFill>
                  <a:srgbClr val="FF0000"/>
                </a:solidFill>
                <a:latin typeface="Times New Roman" panose="02020603050405020304" pitchFamily="18" charset="0"/>
              </a:endParaRPr>
            </a:p>
          </p:txBody>
        </p:sp>
        <p:sp>
          <p:nvSpPr>
            <p:cNvPr id="15" name="椭圆 14"/>
            <p:cNvSpPr/>
            <p:nvPr/>
          </p:nvSpPr>
          <p:spPr>
            <a:xfrm>
              <a:off x="10283" y="7624"/>
              <a:ext cx="624" cy="624"/>
            </a:xfrm>
            <a:prstGeom prst="ellipse">
              <a:avLst/>
            </a:prstGeom>
            <a:noFill/>
            <a:ln w="19050">
              <a:solidFill>
                <a:srgbClr val="FF0000"/>
              </a:solidFill>
            </a:ln>
            <a:extLst>
              <a:ext uri="{909E8E84-426E-40DD-AFC4-6F175D3DCCD1}">
                <a14:hiddenFill xmlns:a14="http://schemas.microsoft.com/office/drawing/2010/main">
                  <a:solidFill>
                    <a:srgbClr val="D9D9D9">
                      <a:alpha val="50196"/>
                    </a:srgb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n>
                  <a:solidFill>
                    <a:srgbClr val="FF0000"/>
                  </a:solidFill>
                </a:ln>
                <a:solidFill>
                  <a:schemeClr val="bg1"/>
                </a:solidFill>
              </a:endParaRPr>
            </a:p>
          </p:txBody>
        </p:sp>
      </p:gr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fill="hold"/>
                                        <p:tgtEl>
                                          <p:spTgt spid="10"/>
                                        </p:tgtEl>
                                        <p:attrNameLst>
                                          <p:attrName>ppt_x</p:attrName>
                                        </p:attrNameLst>
                                      </p:cBhvr>
                                      <p:tavLst>
                                        <p:tav tm="0">
                                          <p:val>
                                            <p:strVal val="#ppt_x"/>
                                          </p:val>
                                        </p:tav>
                                        <p:tav tm="100000">
                                          <p:val>
                                            <p:strVal val="#ppt_x"/>
                                          </p:val>
                                        </p:tav>
                                      </p:tavLst>
                                    </p:anim>
                                    <p:anim calcmode="lin" valueType="num">
                                      <p:cBhvr additive="base">
                                        <p:cTn id="5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ppt_x"/>
                                          </p:val>
                                        </p:tav>
                                        <p:tav tm="100000">
                                          <p:val>
                                            <p:strVal val="#ppt_x"/>
                                          </p:val>
                                        </p:tav>
                                      </p:tavLst>
                                    </p:anim>
                                    <p:anim calcmode="lin" valueType="num">
                                      <p:cBhvr additive="base">
                                        <p:cTn id="6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additive="base">
                                        <p:cTn id="67" dur="500" fill="hold"/>
                                        <p:tgtEl>
                                          <p:spTgt spid="16"/>
                                        </p:tgtEl>
                                        <p:attrNameLst>
                                          <p:attrName>ppt_x</p:attrName>
                                        </p:attrNameLst>
                                      </p:cBhvr>
                                      <p:tavLst>
                                        <p:tav tm="0">
                                          <p:val>
                                            <p:strVal val="#ppt_x"/>
                                          </p:val>
                                        </p:tav>
                                        <p:tav tm="100000">
                                          <p:val>
                                            <p:strVal val="#ppt_x"/>
                                          </p:val>
                                        </p:tav>
                                      </p:tavLst>
                                    </p:anim>
                                    <p:anim calcmode="lin" valueType="num">
                                      <p:cBhvr additive="base">
                                        <p:cTn id="6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additive="base">
                                        <p:cTn id="73" dur="500" fill="hold"/>
                                        <p:tgtEl>
                                          <p:spTgt spid="14"/>
                                        </p:tgtEl>
                                        <p:attrNameLst>
                                          <p:attrName>ppt_x</p:attrName>
                                        </p:attrNameLst>
                                      </p:cBhvr>
                                      <p:tavLst>
                                        <p:tav tm="0">
                                          <p:val>
                                            <p:strVal val="#ppt_x"/>
                                          </p:val>
                                        </p:tav>
                                        <p:tav tm="100000">
                                          <p:val>
                                            <p:strVal val="#ppt_x"/>
                                          </p:val>
                                        </p:tav>
                                      </p:tavLst>
                                    </p:anim>
                                    <p:anim calcmode="lin" valueType="num">
                                      <p:cBhvr additive="base">
                                        <p:cTn id="7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P spid="6" grpId="0"/>
      <p:bldP spid="6" grpId="1"/>
      <p:bldP spid="7" grpId="0"/>
      <p:bldP spid="7" grpId="1"/>
      <p:bldP spid="8" grpId="0"/>
      <p:bldP spid="8" grpId="1"/>
      <p:bldP spid="9" grpId="0"/>
      <p:bldP spid="9" grpId="1"/>
      <p:bldP spid="10" grpId="0"/>
      <p:bldP spid="10" grpId="1"/>
      <p:bldP spid="12" grpId="0"/>
      <p:bldP spid="12" grpId="1"/>
      <p:bldP spid="14" grpId="0"/>
      <p:bldP spid="14"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5475" y="1184275"/>
            <a:ext cx="7894320" cy="5262245"/>
          </a:xfrm>
          <a:prstGeom prst="rect">
            <a:avLst/>
          </a:prstGeom>
          <a:noFill/>
        </p:spPr>
        <p:txBody>
          <a:bodyPr wrap="square" rtlCol="0" anchor="t">
            <a:spAutoFit/>
          </a:bodyPr>
          <a:p>
            <a:pPr algn="just">
              <a:lnSpc>
                <a:spcPct val="100000"/>
              </a:lnSpc>
            </a:pPr>
            <a:r>
              <a:rPr lang="zh-CN" altLang="en-US" sz="2800" b="1"/>
              <a:t>3. 电压表的连接</a:t>
            </a:r>
            <a:r>
              <a:rPr lang="zh-CN" altLang="en-US" sz="2800"/>
              <a:t>：</a:t>
            </a:r>
            <a:endParaRPr lang="zh-CN" altLang="en-US" sz="2800"/>
          </a:p>
          <a:p>
            <a:pPr algn="just">
              <a:lnSpc>
                <a:spcPct val="100000"/>
              </a:lnSpc>
            </a:pPr>
            <a:r>
              <a:rPr lang="zh-CN" altLang="en-US" sz="2800"/>
              <a:t>（1）使用前要对指针进行</a:t>
            </a:r>
            <a:r>
              <a:rPr lang="zh-CN" altLang="en-US" sz="2800" u="sng"/>
              <a:t>　　          </a:t>
            </a:r>
            <a:r>
              <a:rPr lang="zh-CN" altLang="en-US" sz="2800"/>
              <a:t>，弄清量程和</a:t>
            </a:r>
            <a:r>
              <a:rPr lang="zh-CN" altLang="en-US" sz="2800" u="sng"/>
              <a:t>　　      　</a:t>
            </a:r>
            <a:r>
              <a:rPr lang="zh-CN" altLang="en-US" sz="2800"/>
              <a:t>.</a:t>
            </a:r>
            <a:endParaRPr lang="zh-CN" altLang="en-US" sz="2800"/>
          </a:p>
          <a:p>
            <a:pPr algn="just">
              <a:lnSpc>
                <a:spcPct val="100000"/>
              </a:lnSpc>
            </a:pPr>
            <a:r>
              <a:rPr lang="zh-CN" altLang="en-US" sz="2800"/>
              <a:t>（2）电压表连接时必须与被测电器</a:t>
            </a:r>
            <a:r>
              <a:rPr lang="zh-CN" altLang="en-US" sz="2800" u="sng"/>
              <a:t>　　      　　</a:t>
            </a:r>
            <a:r>
              <a:rPr lang="zh-CN" altLang="en-US" sz="2800"/>
              <a:t>.</a:t>
            </a:r>
            <a:endParaRPr lang="zh-CN" altLang="en-US" sz="2800"/>
          </a:p>
          <a:p>
            <a:pPr algn="just">
              <a:lnSpc>
                <a:spcPct val="100000"/>
              </a:lnSpc>
            </a:pPr>
            <a:r>
              <a:rPr lang="zh-CN" altLang="en-US" sz="2800"/>
              <a:t>（3）接线时要根据所测电压的大小选择电压表的</a:t>
            </a:r>
            <a:endParaRPr lang="zh-CN" altLang="en-US" sz="2800"/>
          </a:p>
          <a:p>
            <a:pPr algn="just">
              <a:lnSpc>
                <a:spcPct val="100000"/>
              </a:lnSpc>
            </a:pPr>
            <a:r>
              <a:rPr lang="zh-CN" altLang="en-US" sz="2800" u="sng"/>
              <a:t>　   　</a:t>
            </a:r>
            <a:r>
              <a:rPr lang="zh-CN" altLang="en-US" sz="2800"/>
              <a:t>；若不知所测电压值的大小，可采用</a:t>
            </a:r>
            <a:endParaRPr lang="zh-CN" altLang="en-US" sz="2800"/>
          </a:p>
          <a:p>
            <a:pPr algn="just">
              <a:lnSpc>
                <a:spcPct val="100000"/>
              </a:lnSpc>
            </a:pPr>
            <a:r>
              <a:rPr lang="zh-CN" altLang="en-US" sz="2800"/>
              <a:t>“</a:t>
            </a:r>
            <a:r>
              <a:rPr lang="zh-CN" altLang="en-US" sz="2800" u="sng"/>
              <a:t>                   </a:t>
            </a:r>
            <a:r>
              <a:rPr lang="zh-CN" altLang="en-US" sz="2800"/>
              <a:t>”来确定.</a:t>
            </a:r>
            <a:endParaRPr lang="zh-CN" altLang="en-US" sz="2800"/>
          </a:p>
          <a:p>
            <a:pPr algn="just">
              <a:lnSpc>
                <a:spcPct val="100000"/>
              </a:lnSpc>
            </a:pPr>
            <a:r>
              <a:rPr lang="zh-CN" altLang="en-US" sz="2800"/>
              <a:t>（4）接线时要弄清正、负接线柱，电流应从电压表的</a:t>
            </a:r>
            <a:r>
              <a:rPr lang="zh-CN" altLang="en-US" sz="2800" u="sng"/>
              <a:t>　　</a:t>
            </a:r>
            <a:r>
              <a:rPr lang="zh-CN" altLang="en-US" sz="2800"/>
              <a:t>接线柱流入，从</a:t>
            </a:r>
            <a:r>
              <a:rPr lang="zh-CN" altLang="en-US" sz="2800" u="sng"/>
              <a:t>　　</a:t>
            </a:r>
            <a:r>
              <a:rPr lang="zh-CN" altLang="en-US" sz="2800"/>
              <a:t>接线柱流出.</a:t>
            </a:r>
            <a:endParaRPr lang="zh-CN" altLang="en-US" sz="2800"/>
          </a:p>
          <a:p>
            <a:pPr algn="just">
              <a:lnSpc>
                <a:spcPct val="100000"/>
              </a:lnSpc>
            </a:pPr>
            <a:r>
              <a:rPr lang="zh-CN" altLang="en-US" sz="2800"/>
              <a:t>（5）电压表</a:t>
            </a:r>
            <a:r>
              <a:rPr lang="zh-CN" altLang="en-US" sz="2800" u="sng"/>
              <a:t>　　      </a:t>
            </a:r>
            <a:r>
              <a:rPr lang="zh-CN" altLang="en-US" sz="2800"/>
              <a:t>（选填“可以”或“不可以”）直接接到电源的两端.</a:t>
            </a:r>
            <a:endParaRPr lang="zh-CN" altLang="en-US" sz="2800"/>
          </a:p>
          <a:p>
            <a:pPr algn="just">
              <a:lnSpc>
                <a:spcPct val="100000"/>
              </a:lnSpc>
            </a:pPr>
            <a:r>
              <a:rPr lang="zh-CN" altLang="en-US" sz="2800"/>
              <a:t>（6）被测电压不要超过电压表的</a:t>
            </a:r>
            <a:r>
              <a:rPr lang="zh-CN" altLang="en-US" sz="2800" u="sng"/>
              <a:t>　　      　　</a:t>
            </a:r>
            <a:r>
              <a:rPr lang="zh-CN" altLang="en-US" sz="2800"/>
              <a:t>.</a:t>
            </a:r>
            <a:endParaRPr lang="zh-CN" altLang="en-US" sz="2800"/>
          </a:p>
        </p:txBody>
      </p:sp>
      <p:sp>
        <p:nvSpPr>
          <p:cNvPr id="5" name="文本框 4"/>
          <p:cNvSpPr txBox="1"/>
          <p:nvPr/>
        </p:nvSpPr>
        <p:spPr>
          <a:xfrm>
            <a:off x="4808220" y="1545590"/>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调零</a:t>
            </a:r>
            <a:endParaRPr lang="zh-CN" altLang="en-US" sz="2800" b="1" dirty="0">
              <a:solidFill>
                <a:srgbClr val="FF0000"/>
              </a:solidFill>
              <a:latin typeface="Times New Roman" panose="02020603050405020304" pitchFamily="18" charset="0"/>
              <a:sym typeface="+mn-ea"/>
            </a:endParaRPr>
          </a:p>
        </p:txBody>
      </p:sp>
      <p:sp>
        <p:nvSpPr>
          <p:cNvPr id="2" name="文本框 1"/>
          <p:cNvSpPr txBox="1"/>
          <p:nvPr/>
        </p:nvSpPr>
        <p:spPr>
          <a:xfrm>
            <a:off x="944245" y="1974215"/>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分度值</a:t>
            </a:r>
            <a:endParaRPr lang="zh-CN" altLang="en-US" sz="2800" b="1" dirty="0">
              <a:solidFill>
                <a:srgbClr val="FF0000"/>
              </a:solidFill>
              <a:latin typeface="Times New Roman" panose="02020603050405020304" pitchFamily="18" charset="0"/>
              <a:sym typeface="+mn-ea"/>
            </a:endParaRPr>
          </a:p>
        </p:txBody>
      </p:sp>
      <p:sp>
        <p:nvSpPr>
          <p:cNvPr id="3" name="文本框 2"/>
          <p:cNvSpPr txBox="1"/>
          <p:nvPr/>
        </p:nvSpPr>
        <p:spPr>
          <a:xfrm>
            <a:off x="6230620" y="2389505"/>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并联</a:t>
            </a:r>
            <a:endParaRPr lang="zh-CN" altLang="en-US" sz="2800" b="1" dirty="0">
              <a:solidFill>
                <a:srgbClr val="FF0000"/>
              </a:solidFill>
              <a:latin typeface="Times New Roman" panose="02020603050405020304" pitchFamily="18" charset="0"/>
              <a:sym typeface="+mn-ea"/>
            </a:endParaRPr>
          </a:p>
        </p:txBody>
      </p:sp>
      <p:sp>
        <p:nvSpPr>
          <p:cNvPr id="4" name="文本框 3"/>
          <p:cNvSpPr txBox="1"/>
          <p:nvPr/>
        </p:nvSpPr>
        <p:spPr>
          <a:xfrm>
            <a:off x="177165" y="3272790"/>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量程</a:t>
            </a:r>
            <a:endParaRPr lang="zh-CN" altLang="en-US" sz="2800" b="1" dirty="0">
              <a:solidFill>
                <a:srgbClr val="FF0000"/>
              </a:solidFill>
              <a:latin typeface="Times New Roman" panose="02020603050405020304" pitchFamily="18" charset="0"/>
              <a:sym typeface="+mn-ea"/>
            </a:endParaRPr>
          </a:p>
        </p:txBody>
      </p:sp>
      <p:sp>
        <p:nvSpPr>
          <p:cNvPr id="6" name="文本框 5"/>
          <p:cNvSpPr txBox="1"/>
          <p:nvPr/>
        </p:nvSpPr>
        <p:spPr>
          <a:xfrm>
            <a:off x="944245" y="3701415"/>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试触法</a:t>
            </a:r>
            <a:endParaRPr lang="zh-CN" altLang="en-US" sz="2800" b="1" dirty="0">
              <a:solidFill>
                <a:srgbClr val="FF0000"/>
              </a:solidFill>
              <a:latin typeface="Times New Roman" panose="02020603050405020304" pitchFamily="18" charset="0"/>
              <a:sym typeface="+mn-ea"/>
            </a:endParaRPr>
          </a:p>
        </p:txBody>
      </p:sp>
      <p:sp>
        <p:nvSpPr>
          <p:cNvPr id="7" name="文本框 6"/>
          <p:cNvSpPr txBox="1"/>
          <p:nvPr/>
        </p:nvSpPr>
        <p:spPr>
          <a:xfrm>
            <a:off x="840105" y="4545965"/>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正</a:t>
            </a:r>
            <a:endParaRPr lang="zh-CN" altLang="en-US" sz="2800" b="1" dirty="0">
              <a:solidFill>
                <a:srgbClr val="FF0000"/>
              </a:solidFill>
              <a:latin typeface="Times New Roman" panose="02020603050405020304" pitchFamily="18" charset="0"/>
              <a:sym typeface="+mn-ea"/>
            </a:endParaRPr>
          </a:p>
        </p:txBody>
      </p:sp>
      <p:sp>
        <p:nvSpPr>
          <p:cNvPr id="8" name="文本框 7"/>
          <p:cNvSpPr txBox="1"/>
          <p:nvPr/>
        </p:nvSpPr>
        <p:spPr>
          <a:xfrm>
            <a:off x="4015740" y="4532630"/>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负 </a:t>
            </a:r>
            <a:endParaRPr lang="zh-CN" altLang="en-US" sz="2800" b="1" dirty="0">
              <a:solidFill>
                <a:srgbClr val="FF0000"/>
              </a:solidFill>
              <a:latin typeface="Times New Roman" panose="02020603050405020304" pitchFamily="18" charset="0"/>
              <a:sym typeface="+mn-ea"/>
            </a:endParaRPr>
          </a:p>
        </p:txBody>
      </p:sp>
      <p:sp>
        <p:nvSpPr>
          <p:cNvPr id="9" name="文本框 8"/>
          <p:cNvSpPr txBox="1"/>
          <p:nvPr/>
        </p:nvSpPr>
        <p:spPr>
          <a:xfrm>
            <a:off x="2528570" y="4987290"/>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可以</a:t>
            </a:r>
            <a:endParaRPr lang="zh-CN" altLang="en-US" sz="2800" b="1" dirty="0">
              <a:solidFill>
                <a:srgbClr val="FF0000"/>
              </a:solidFill>
              <a:latin typeface="Times New Roman" panose="02020603050405020304" pitchFamily="18" charset="0"/>
              <a:sym typeface="+mn-ea"/>
            </a:endParaRPr>
          </a:p>
        </p:txBody>
      </p:sp>
      <p:sp>
        <p:nvSpPr>
          <p:cNvPr id="10" name="文本框 9"/>
          <p:cNvSpPr txBox="1"/>
          <p:nvPr/>
        </p:nvSpPr>
        <p:spPr>
          <a:xfrm>
            <a:off x="5853430" y="5818505"/>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量程 </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fill="hold"/>
                                        <p:tgtEl>
                                          <p:spTgt spid="10"/>
                                        </p:tgtEl>
                                        <p:attrNameLst>
                                          <p:attrName>ppt_x</p:attrName>
                                        </p:attrNameLst>
                                      </p:cBhvr>
                                      <p:tavLst>
                                        <p:tav tm="0">
                                          <p:val>
                                            <p:strVal val="#ppt_x"/>
                                          </p:val>
                                        </p:tav>
                                        <p:tav tm="100000">
                                          <p:val>
                                            <p:strVal val="#ppt_x"/>
                                          </p:val>
                                        </p:tav>
                                      </p:tavLst>
                                    </p:anim>
                                    <p:anim calcmode="lin" valueType="num">
                                      <p:cBhvr additive="base">
                                        <p:cTn id="5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 grpId="0"/>
      <p:bldP spid="2" grpId="1"/>
      <p:bldP spid="3" grpId="0"/>
      <p:bldP spid="3" grpId="1"/>
      <p:bldP spid="4" grpId="0"/>
      <p:bldP spid="4" grpId="1"/>
      <p:bldP spid="6" grpId="0"/>
      <p:bldP spid="6" grpId="1"/>
      <p:bldP spid="7" grpId="0"/>
      <p:bldP spid="7" grpId="1"/>
      <p:bldP spid="8" grpId="0"/>
      <p:bldP spid="8" grpId="1"/>
      <p:bldP spid="9" grpId="0"/>
      <p:bldP spid="9" grpId="1"/>
      <p:bldP spid="10" grpId="0"/>
      <p:bldP spid="10"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343025" y="1763395"/>
            <a:ext cx="6457950" cy="2486025"/>
          </a:xfrm>
          <a:prstGeom prst="rect">
            <a:avLst/>
          </a:prstGeom>
        </p:spPr>
      </p:pic>
      <p:sp>
        <p:nvSpPr>
          <p:cNvPr id="11" name="文本框 10"/>
          <p:cNvSpPr txBox="1"/>
          <p:nvPr/>
        </p:nvSpPr>
        <p:spPr>
          <a:xfrm>
            <a:off x="624840" y="1197610"/>
            <a:ext cx="7894320" cy="5259070"/>
          </a:xfrm>
          <a:prstGeom prst="rect">
            <a:avLst/>
          </a:prstGeom>
          <a:noFill/>
        </p:spPr>
        <p:txBody>
          <a:bodyPr wrap="square" rtlCol="0" anchor="t">
            <a:spAutoFit/>
          </a:bodyPr>
          <a:p>
            <a:pPr algn="just">
              <a:lnSpc>
                <a:spcPct val="120000"/>
              </a:lnSpc>
            </a:pPr>
            <a:r>
              <a:rPr lang="zh-CN" altLang="en-US" sz="2800" b="1">
                <a:latin typeface="宋体" panose="02010600030101010101" pitchFamily="2" charset="-122"/>
                <a:cs typeface="宋体" panose="02010600030101010101" pitchFamily="2" charset="-122"/>
              </a:rPr>
              <a:t>（四）电流表、电压表的比较</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b="1">
                <a:latin typeface="宋体" panose="02010600030101010101" pitchFamily="2" charset="-122"/>
                <a:cs typeface="宋体" panose="02010600030101010101" pitchFamily="2" charset="-122"/>
              </a:rPr>
              <a:t>（五）电压的特点</a:t>
            </a:r>
            <a:r>
              <a:rPr lang="zh-CN" altLang="en-US" sz="2800">
                <a:latin typeface="宋体" panose="02010600030101010101" pitchFamily="2" charset="-122"/>
                <a:cs typeface="宋体" panose="02010600030101010101" pitchFamily="2" charset="-122"/>
              </a:rPr>
              <a:t>：串联电路中</a:t>
            </a:r>
            <a:r>
              <a:rPr lang="zh-CN" altLang="en-US" sz="2800" u="sng">
                <a:latin typeface="宋体" panose="02010600030101010101" pitchFamily="2" charset="-122"/>
                <a:cs typeface="宋体" panose="02010600030101010101" pitchFamily="2" charset="-122"/>
              </a:rPr>
              <a:t>               </a:t>
            </a:r>
            <a:r>
              <a:rPr lang="en-US" altLang="zh-CN" sz="2800">
                <a:solidFill>
                  <a:schemeClr val="bg1"/>
                </a:solidFill>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公式：U=U</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+U</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+U</a:t>
            </a:r>
            <a:r>
              <a:rPr lang="zh-CN" altLang="en-US" sz="2800" baseline="-25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+……U</a:t>
            </a:r>
            <a:r>
              <a:rPr lang="zh-CN" altLang="en-US" sz="2800" baseline="-25000">
                <a:latin typeface="宋体" panose="02010600030101010101" pitchFamily="2" charset="-122"/>
                <a:cs typeface="宋体" panose="02010600030101010101" pitchFamily="2" charset="-122"/>
              </a:rPr>
              <a:t>n</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并联电路中</a:t>
            </a:r>
            <a:r>
              <a:rPr lang="zh-CN" altLang="en-US" sz="2800" u="sng">
                <a:latin typeface="宋体" panose="02010600030101010101" pitchFamily="2" charset="-122"/>
                <a:cs typeface="宋体" panose="02010600030101010101" pitchFamily="2" charset="-122"/>
              </a:rPr>
              <a:t>　                               </a:t>
            </a:r>
            <a:r>
              <a:rPr lang="zh-CN" altLang="en-US" sz="2800">
                <a:solidFill>
                  <a:schemeClr val="bg1"/>
                </a:solidFill>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公式：U=U</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=U</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=U</a:t>
            </a:r>
            <a:r>
              <a:rPr lang="zh-CN" altLang="en-US" sz="2800" baseline="-25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=……U</a:t>
            </a:r>
            <a:r>
              <a:rPr lang="zh-CN" altLang="en-US" sz="2800" baseline="-25000">
                <a:latin typeface="宋体" panose="02010600030101010101" pitchFamily="2" charset="-122"/>
                <a:cs typeface="宋体" panose="02010600030101010101" pitchFamily="2" charset="-122"/>
              </a:rPr>
              <a:t>n</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p:txBody>
      </p:sp>
      <p:sp>
        <p:nvSpPr>
          <p:cNvPr id="6" name="文本框 5"/>
          <p:cNvSpPr txBox="1"/>
          <p:nvPr/>
        </p:nvSpPr>
        <p:spPr>
          <a:xfrm>
            <a:off x="759460" y="4275455"/>
            <a:ext cx="7675245" cy="1038860"/>
          </a:xfrm>
          <a:prstGeom prst="rect">
            <a:avLst/>
          </a:prstGeom>
          <a:noFill/>
        </p:spPr>
        <p:txBody>
          <a:bodyPr wrap="square" rtlCol="0" anchor="t">
            <a:spAutoFit/>
          </a:bodyPr>
          <a:p>
            <a:pPr algn="l">
              <a:lnSpc>
                <a:spcPct val="110000"/>
              </a:lnSpc>
            </a:pPr>
            <a:r>
              <a:rPr lang="en-US" altLang="zh-CN" sz="2800" b="1" dirty="0">
                <a:solidFill>
                  <a:srgbClr val="FF0000"/>
                </a:solidFill>
                <a:latin typeface="Times New Roman" panose="02020603050405020304" pitchFamily="18" charset="0"/>
                <a:sym typeface="+mn-ea"/>
              </a:rPr>
              <a:t>                                                        </a:t>
            </a:r>
            <a:r>
              <a:rPr lang="zh-CN" altLang="en-US" sz="2800" b="1" dirty="0">
                <a:solidFill>
                  <a:srgbClr val="FF0000"/>
                </a:solidFill>
                <a:latin typeface="Times New Roman" panose="02020603050405020304" pitchFamily="18" charset="0"/>
                <a:sym typeface="+mn-ea"/>
              </a:rPr>
              <a:t>用电器两端的电压之和等于电源两端电压</a:t>
            </a:r>
            <a:endParaRPr lang="zh-CN" altLang="en-US" sz="2800" b="1" dirty="0">
              <a:solidFill>
                <a:srgbClr val="FF0000"/>
              </a:solidFill>
              <a:latin typeface="Times New Roman" panose="02020603050405020304" pitchFamily="18" charset="0"/>
              <a:sym typeface="+mn-ea"/>
            </a:endParaRPr>
          </a:p>
        </p:txBody>
      </p:sp>
      <p:sp>
        <p:nvSpPr>
          <p:cNvPr id="3" name="文本框 2"/>
          <p:cNvSpPr txBox="1"/>
          <p:nvPr/>
        </p:nvSpPr>
        <p:spPr>
          <a:xfrm>
            <a:off x="760095" y="5327650"/>
            <a:ext cx="7518400" cy="1038860"/>
          </a:xfrm>
          <a:prstGeom prst="rect">
            <a:avLst/>
          </a:prstGeom>
          <a:noFill/>
        </p:spPr>
        <p:txBody>
          <a:bodyPr wrap="square" rtlCol="0" anchor="t">
            <a:spAutoFit/>
          </a:bodyPr>
          <a:p>
            <a:pPr algn="l">
              <a:lnSpc>
                <a:spcPct val="110000"/>
              </a:lnSpc>
            </a:pPr>
            <a:r>
              <a:rPr lang="en-US" altLang="zh-CN" sz="2800" b="1" dirty="0">
                <a:solidFill>
                  <a:srgbClr val="FF0000"/>
                </a:solidFill>
                <a:latin typeface="Times New Roman" panose="02020603050405020304" pitchFamily="18" charset="0"/>
                <a:sym typeface="+mn-ea"/>
              </a:rPr>
              <a:t>                    </a:t>
            </a:r>
            <a:r>
              <a:rPr lang="zh-CN" altLang="en-US" sz="2800" b="1" dirty="0">
                <a:solidFill>
                  <a:srgbClr val="FF0000"/>
                </a:solidFill>
                <a:latin typeface="Times New Roman" panose="02020603050405020304" pitchFamily="18" charset="0"/>
                <a:sym typeface="+mn-ea"/>
              </a:rPr>
              <a:t>各支路用电器两端的电压与电源两端电压相等</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3" grpId="0"/>
      <p:bldP spid="3"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71195" y="1694180"/>
            <a:ext cx="7895590" cy="4742815"/>
          </a:xfrm>
          <a:prstGeom prst="rect">
            <a:avLst/>
          </a:prstGeom>
          <a:noFill/>
        </p:spPr>
        <p:txBody>
          <a:bodyPr wrap="square" rtlCol="0" anchor="t">
            <a:spAutoFit/>
          </a:bodyPr>
          <a:p>
            <a:pPr>
              <a:lnSpc>
                <a:spcPct val="120000"/>
              </a:lnSpc>
            </a:pPr>
            <a:r>
              <a:rPr lang="zh-CN" altLang="en-US" sz="2800" b="1">
                <a:latin typeface="宋体" panose="02010600030101010101" pitchFamily="2" charset="-122"/>
                <a:cs typeface="宋体" panose="02010600030101010101" pitchFamily="2" charset="-122"/>
              </a:rPr>
              <a:t>1. 定义</a:t>
            </a:r>
            <a:r>
              <a:rPr lang="zh-CN" altLang="en-US" sz="2800">
                <a:latin typeface="宋体" panose="02010600030101010101" pitchFamily="2" charset="-122"/>
                <a:cs typeface="宋体" panose="02010600030101010101" pitchFamily="2" charset="-122"/>
              </a:rPr>
              <a:t>：电阻表示</a:t>
            </a:r>
            <a:r>
              <a:rPr lang="zh-CN" altLang="en-US" sz="2800" u="sng">
                <a:latin typeface="宋体" panose="02010600030101010101" pitchFamily="2" charset="-122"/>
                <a:cs typeface="宋体" panose="02010600030101010101" pitchFamily="2" charset="-122"/>
              </a:rPr>
              <a:t>　　                      </a:t>
            </a:r>
            <a:r>
              <a:rPr lang="en-US" altLang="zh-CN" sz="2800">
                <a:solidFill>
                  <a:schemeClr val="bg1"/>
                </a:solidFill>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    的大小；符号：</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b="1">
                <a:latin typeface="宋体" panose="02010600030101010101" pitchFamily="2" charset="-122"/>
                <a:cs typeface="宋体" panose="02010600030101010101" pitchFamily="2" charset="-122"/>
              </a:rPr>
              <a:t>2. 国际单位</a:t>
            </a:r>
            <a:r>
              <a:rPr lang="zh-CN" altLang="en-US" sz="2800">
                <a:latin typeface="宋体" panose="02010600030101010101" pitchFamily="2" charset="-122"/>
                <a:cs typeface="宋体" panose="02010600030101010101" pitchFamily="2" charset="-122"/>
              </a:rPr>
              <a:t>：</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，常用单位：</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1MΩ=</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Ω，1kΩ=</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Ω.</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3. 导体的电阻是导体本身的一种性质，它的大小决定于导体的</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和</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，还与</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有关.</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（1）材料、横截面积相同时，长度越长导体电阻</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671195" y="1155700"/>
            <a:ext cx="7947660" cy="681990"/>
          </a:xfrm>
          <a:prstGeom prst="rect">
            <a:avLst/>
          </a:prstGeom>
          <a:noFill/>
        </p:spPr>
        <p:txBody>
          <a:bodyPr wrap="square" rtlCol="0" anchor="t">
            <a:spAutoFit/>
          </a:bodyPr>
          <a:p>
            <a:pPr algn="l">
              <a:lnSpc>
                <a:spcPct val="120000"/>
              </a:lnSpc>
            </a:pPr>
            <a:r>
              <a:rPr lang="zh-CN" altLang="en-US" sz="3200" b="1">
                <a:solidFill>
                  <a:srgbClr val="FF0000"/>
                </a:solidFill>
                <a:latin typeface="宋体" panose="02010600030101010101" pitchFamily="2" charset="-122"/>
                <a:cs typeface="宋体" panose="02010600030101010101" pitchFamily="2" charset="-122"/>
                <a:sym typeface="+mn-ea"/>
              </a:rPr>
              <a:t>二、电阻</a:t>
            </a:r>
            <a:r>
              <a:rPr lang="zh-CN" altLang="en-US" sz="2800">
                <a:latin typeface="宋体" panose="02010600030101010101" pitchFamily="2" charset="-122"/>
                <a:cs typeface="宋体" panose="02010600030101010101" pitchFamily="2" charset="-122"/>
                <a:sym typeface="+mn-ea"/>
              </a:rPr>
              <a:t>（10年</a:t>
            </a:r>
            <a:r>
              <a:rPr lang="en-US" altLang="zh-CN" sz="2800">
                <a:latin typeface="宋体" panose="02010600030101010101" pitchFamily="2" charset="-122"/>
                <a:cs typeface="宋体" panose="02010600030101010101" pitchFamily="2" charset="-122"/>
                <a:sym typeface="+mn-ea"/>
              </a:rPr>
              <a:t>10</a:t>
            </a:r>
            <a:r>
              <a:rPr lang="zh-CN" altLang="en-US" sz="2800">
                <a:latin typeface="宋体" panose="02010600030101010101" pitchFamily="2" charset="-122"/>
                <a:cs typeface="宋体" panose="02010600030101010101" pitchFamily="2" charset="-122"/>
                <a:sym typeface="+mn-ea"/>
              </a:rPr>
              <a:t>考）</a:t>
            </a:r>
            <a:endParaRPr lang="zh-CN" altLang="en-US" sz="2800">
              <a:latin typeface="宋体" panose="02010600030101010101" pitchFamily="2" charset="-122"/>
              <a:cs typeface="宋体" panose="02010600030101010101" pitchFamily="2" charset="-122"/>
              <a:sym typeface="+mn-ea"/>
            </a:endParaRPr>
          </a:p>
        </p:txBody>
      </p:sp>
      <p:sp>
        <p:nvSpPr>
          <p:cNvPr id="6" name="文本框 5"/>
          <p:cNvSpPr txBox="1"/>
          <p:nvPr/>
        </p:nvSpPr>
        <p:spPr>
          <a:xfrm>
            <a:off x="3888105" y="1694180"/>
            <a:ext cx="385254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导体对电流的阻碍作用</a:t>
            </a:r>
            <a:endParaRPr lang="zh-CN" altLang="en-US" sz="2800" b="1" dirty="0">
              <a:solidFill>
                <a:srgbClr val="FF0000"/>
              </a:solidFill>
              <a:latin typeface="Times New Roman" panose="02020603050405020304" pitchFamily="18" charset="0"/>
              <a:sym typeface="+mn-ea"/>
            </a:endParaRPr>
          </a:p>
        </p:txBody>
      </p:sp>
      <p:sp>
        <p:nvSpPr>
          <p:cNvPr id="2" name="文本框 1"/>
          <p:cNvSpPr txBox="1"/>
          <p:nvPr/>
        </p:nvSpPr>
        <p:spPr>
          <a:xfrm>
            <a:off x="2964180" y="2200910"/>
            <a:ext cx="18821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sym typeface="+mn-ea"/>
              </a:rPr>
              <a:t>R</a:t>
            </a:r>
            <a:endParaRPr lang="en-US" altLang="zh-CN" sz="2800" b="1" dirty="0">
              <a:solidFill>
                <a:srgbClr val="FF0000"/>
              </a:solidFill>
              <a:latin typeface="Times New Roman" panose="02020603050405020304" pitchFamily="18" charset="0"/>
              <a:sym typeface="+mn-ea"/>
            </a:endParaRPr>
          </a:p>
        </p:txBody>
      </p:sp>
      <p:sp>
        <p:nvSpPr>
          <p:cNvPr id="4" name="文本框 3"/>
          <p:cNvSpPr txBox="1"/>
          <p:nvPr/>
        </p:nvSpPr>
        <p:spPr>
          <a:xfrm>
            <a:off x="2926080" y="2746375"/>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Ω</a:t>
            </a:r>
            <a:endParaRPr lang="zh-CN" altLang="en-US" sz="2800" b="1" dirty="0">
              <a:solidFill>
                <a:srgbClr val="FF0000"/>
              </a:solidFill>
              <a:latin typeface="Times New Roman" panose="02020603050405020304" pitchFamily="18" charset="0"/>
              <a:sym typeface="+mn-ea"/>
            </a:endParaRPr>
          </a:p>
        </p:txBody>
      </p:sp>
      <p:sp>
        <p:nvSpPr>
          <p:cNvPr id="7" name="文本框 6"/>
          <p:cNvSpPr txBox="1"/>
          <p:nvPr/>
        </p:nvSpPr>
        <p:spPr>
          <a:xfrm>
            <a:off x="6523355" y="2722880"/>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kΩ</a:t>
            </a:r>
            <a:endParaRPr lang="zh-CN" altLang="en-US" sz="2800" b="1" dirty="0">
              <a:solidFill>
                <a:srgbClr val="FF0000"/>
              </a:solidFill>
              <a:latin typeface="Times New Roman" panose="02020603050405020304" pitchFamily="18" charset="0"/>
              <a:sym typeface="+mn-ea"/>
            </a:endParaRPr>
          </a:p>
        </p:txBody>
      </p:sp>
      <p:sp>
        <p:nvSpPr>
          <p:cNvPr id="8" name="文本框 7"/>
          <p:cNvSpPr txBox="1"/>
          <p:nvPr/>
        </p:nvSpPr>
        <p:spPr>
          <a:xfrm>
            <a:off x="509905" y="3268345"/>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MΩ</a:t>
            </a:r>
            <a:endParaRPr lang="zh-CN" altLang="en-US" sz="2800" b="1" dirty="0">
              <a:solidFill>
                <a:srgbClr val="FF0000"/>
              </a:solidFill>
              <a:latin typeface="Times New Roman" panose="02020603050405020304" pitchFamily="18" charset="0"/>
              <a:sym typeface="+mn-ea"/>
            </a:endParaRPr>
          </a:p>
        </p:txBody>
      </p:sp>
      <p:sp>
        <p:nvSpPr>
          <p:cNvPr id="9" name="文本框 8"/>
          <p:cNvSpPr txBox="1"/>
          <p:nvPr/>
        </p:nvSpPr>
        <p:spPr>
          <a:xfrm>
            <a:off x="3263265" y="3244850"/>
            <a:ext cx="18821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sym typeface="+mn-ea"/>
              </a:rPr>
              <a:t>10</a:t>
            </a:r>
            <a:r>
              <a:rPr lang="en-US" altLang="zh-CN" sz="2800" b="1" baseline="30000" dirty="0">
                <a:solidFill>
                  <a:srgbClr val="FF0000"/>
                </a:solidFill>
                <a:latin typeface="Times New Roman" panose="02020603050405020304" pitchFamily="18" charset="0"/>
                <a:sym typeface="+mn-ea"/>
              </a:rPr>
              <a:t>6</a:t>
            </a:r>
            <a:endParaRPr lang="en-US" altLang="zh-CN" sz="2800" b="1" baseline="30000" dirty="0">
              <a:solidFill>
                <a:srgbClr val="FF0000"/>
              </a:solidFill>
              <a:latin typeface="Times New Roman" panose="02020603050405020304" pitchFamily="18" charset="0"/>
              <a:sym typeface="+mn-ea"/>
            </a:endParaRPr>
          </a:p>
        </p:txBody>
      </p:sp>
      <p:sp>
        <p:nvSpPr>
          <p:cNvPr id="10" name="文本框 9"/>
          <p:cNvSpPr txBox="1"/>
          <p:nvPr/>
        </p:nvSpPr>
        <p:spPr>
          <a:xfrm>
            <a:off x="6172835" y="3244850"/>
            <a:ext cx="18821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sym typeface="+mn-ea"/>
              </a:rPr>
              <a:t>10</a:t>
            </a:r>
            <a:r>
              <a:rPr lang="en-US" altLang="zh-CN" sz="2800" b="1" baseline="30000" dirty="0">
                <a:solidFill>
                  <a:srgbClr val="FF0000"/>
                </a:solidFill>
                <a:latin typeface="Times New Roman" panose="02020603050405020304" pitchFamily="18" charset="0"/>
                <a:sym typeface="+mn-ea"/>
              </a:rPr>
              <a:t>3</a:t>
            </a:r>
            <a:endParaRPr lang="en-US" altLang="zh-CN" sz="2800" b="1" baseline="30000" dirty="0">
              <a:solidFill>
                <a:srgbClr val="FF0000"/>
              </a:solidFill>
              <a:latin typeface="Times New Roman" panose="02020603050405020304" pitchFamily="18" charset="0"/>
              <a:sym typeface="+mn-ea"/>
            </a:endParaRPr>
          </a:p>
        </p:txBody>
      </p:sp>
      <p:sp>
        <p:nvSpPr>
          <p:cNvPr id="11" name="文本框 10"/>
          <p:cNvSpPr txBox="1"/>
          <p:nvPr/>
        </p:nvSpPr>
        <p:spPr>
          <a:xfrm>
            <a:off x="2717800" y="4284345"/>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材料</a:t>
            </a:r>
            <a:endParaRPr lang="zh-CN" altLang="en-US" sz="2800" b="1" dirty="0">
              <a:solidFill>
                <a:srgbClr val="FF0000"/>
              </a:solidFill>
              <a:latin typeface="Times New Roman" panose="02020603050405020304" pitchFamily="18" charset="0"/>
              <a:sym typeface="+mn-ea"/>
            </a:endParaRPr>
          </a:p>
        </p:txBody>
      </p:sp>
      <p:sp>
        <p:nvSpPr>
          <p:cNvPr id="12" name="文本框 11"/>
          <p:cNvSpPr txBox="1"/>
          <p:nvPr/>
        </p:nvSpPr>
        <p:spPr>
          <a:xfrm>
            <a:off x="4641215" y="4284345"/>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长度 </a:t>
            </a:r>
            <a:endParaRPr lang="zh-CN" altLang="en-US" sz="2800" b="1" dirty="0">
              <a:solidFill>
                <a:srgbClr val="FF0000"/>
              </a:solidFill>
              <a:latin typeface="Times New Roman" panose="02020603050405020304" pitchFamily="18" charset="0"/>
              <a:sym typeface="+mn-ea"/>
            </a:endParaRPr>
          </a:p>
        </p:txBody>
      </p:sp>
      <p:sp>
        <p:nvSpPr>
          <p:cNvPr id="13" name="文本框 12"/>
          <p:cNvSpPr txBox="1"/>
          <p:nvPr/>
        </p:nvSpPr>
        <p:spPr>
          <a:xfrm>
            <a:off x="6523355" y="4284345"/>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横截面积</a:t>
            </a:r>
            <a:endParaRPr lang="zh-CN" altLang="en-US" sz="2800" b="1" dirty="0">
              <a:solidFill>
                <a:srgbClr val="FF0000"/>
              </a:solidFill>
              <a:latin typeface="Times New Roman" panose="02020603050405020304" pitchFamily="18" charset="0"/>
              <a:sym typeface="+mn-ea"/>
            </a:endParaRPr>
          </a:p>
        </p:txBody>
      </p:sp>
      <p:sp>
        <p:nvSpPr>
          <p:cNvPr id="14" name="文本框 13"/>
          <p:cNvSpPr txBox="1"/>
          <p:nvPr/>
        </p:nvSpPr>
        <p:spPr>
          <a:xfrm>
            <a:off x="1381125" y="4806315"/>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温度</a:t>
            </a:r>
            <a:endParaRPr lang="zh-CN" altLang="en-US" sz="2800" b="1" dirty="0">
              <a:solidFill>
                <a:srgbClr val="FF0000"/>
              </a:solidFill>
              <a:latin typeface="Times New Roman" panose="02020603050405020304" pitchFamily="18" charset="0"/>
              <a:sym typeface="+mn-ea"/>
            </a:endParaRPr>
          </a:p>
        </p:txBody>
      </p:sp>
      <p:sp>
        <p:nvSpPr>
          <p:cNvPr id="15" name="文本框 14"/>
          <p:cNvSpPr txBox="1"/>
          <p:nvPr/>
        </p:nvSpPr>
        <p:spPr>
          <a:xfrm>
            <a:off x="1459230" y="5793105"/>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越大</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500" fill="hold"/>
                                        <p:tgtEl>
                                          <p:spTgt spid="13"/>
                                        </p:tgtEl>
                                        <p:attrNameLst>
                                          <p:attrName>ppt_x</p:attrName>
                                        </p:attrNameLst>
                                      </p:cBhvr>
                                      <p:tavLst>
                                        <p:tav tm="0">
                                          <p:val>
                                            <p:strVal val="#ppt_x"/>
                                          </p:val>
                                        </p:tav>
                                        <p:tav tm="100000">
                                          <p:val>
                                            <p:strVal val="#ppt_x"/>
                                          </p:val>
                                        </p:tav>
                                      </p:tavLst>
                                    </p:anim>
                                    <p:anim calcmode="lin" valueType="num">
                                      <p:cBhvr additive="base">
                                        <p:cTn id="6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additive="base">
                                        <p:cTn id="67" dur="500" fill="hold"/>
                                        <p:tgtEl>
                                          <p:spTgt spid="14"/>
                                        </p:tgtEl>
                                        <p:attrNameLst>
                                          <p:attrName>ppt_x</p:attrName>
                                        </p:attrNameLst>
                                      </p:cBhvr>
                                      <p:tavLst>
                                        <p:tav tm="0">
                                          <p:val>
                                            <p:strVal val="#ppt_x"/>
                                          </p:val>
                                        </p:tav>
                                        <p:tav tm="100000">
                                          <p:val>
                                            <p:strVal val="#ppt_x"/>
                                          </p:val>
                                        </p:tav>
                                      </p:tavLst>
                                    </p:anim>
                                    <p:anim calcmode="lin" valueType="num">
                                      <p:cBhvr additive="base">
                                        <p:cTn id="6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additive="base">
                                        <p:cTn id="73" dur="500" fill="hold"/>
                                        <p:tgtEl>
                                          <p:spTgt spid="15"/>
                                        </p:tgtEl>
                                        <p:attrNameLst>
                                          <p:attrName>ppt_x</p:attrName>
                                        </p:attrNameLst>
                                      </p:cBhvr>
                                      <p:tavLst>
                                        <p:tav tm="0">
                                          <p:val>
                                            <p:strVal val="#ppt_x"/>
                                          </p:val>
                                        </p:tav>
                                        <p:tav tm="100000">
                                          <p:val>
                                            <p:strVal val="#ppt_x"/>
                                          </p:val>
                                        </p:tav>
                                      </p:tavLst>
                                    </p:anim>
                                    <p:anim calcmode="lin" valueType="num">
                                      <p:cBhvr additive="base">
                                        <p:cTn id="7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2" grpId="0"/>
      <p:bldP spid="2" grpId="1"/>
      <p:bldP spid="4" grpId="0"/>
      <p:bldP spid="4" grpId="1"/>
      <p:bldP spid="7" grpId="0"/>
      <p:bldP spid="7" grpId="1"/>
      <p:bldP spid="8" grpId="0"/>
      <p:bldP spid="8" grpId="1"/>
      <p:bldP spid="9" grpId="0"/>
      <p:bldP spid="9" grpId="1"/>
      <p:bldP spid="10" grpId="0"/>
      <p:bldP spid="10" grpId="1"/>
      <p:bldP spid="11" grpId="0"/>
      <p:bldP spid="11" grpId="1"/>
      <p:bldP spid="12" grpId="0"/>
      <p:bldP spid="12" grpId="1"/>
      <p:bldP spid="13" grpId="0"/>
      <p:bldP spid="13" grpId="1"/>
      <p:bldP spid="14" grpId="0"/>
      <p:bldP spid="14" grpId="1"/>
      <p:bldP spid="15" grpId="0"/>
      <p:bldP spid="15" grpId="1"/>
    </p:bldLst>
  </p:timing>
</p:sld>
</file>

<file path=ppt/tags/tag1.xml><?xml version="1.0" encoding="utf-8"?>
<p:tagLst xmlns:p="http://schemas.openxmlformats.org/presentationml/2006/main">
  <p:tag name="REFSHAPE" val="295208060"/>
  <p:tag name="KSO_WM_UNIT_PLACING_PICTURE_USER_VIEWPORT" val="{&quot;height&quot;:9165,&quot;width&quot;:12615}"/>
</p:tagLst>
</file>

<file path=ppt/tags/tag2.xml><?xml version="1.0" encoding="utf-8"?>
<p:tagLst xmlns:p="http://schemas.openxmlformats.org/presentationml/2006/main">
  <p:tag name="REFSHAPE" val="298947508"/>
  <p:tag name="KSO_WM_UNIT_PLACING_PICTURE_USER_VIEWPORT" val="{&quot;height&quot;:10020,&quot;width&quot;:12855}"/>
</p:tagLst>
</file>

<file path=ppt/tags/tag3.xml><?xml version="1.0" encoding="utf-8"?>
<p:tagLst xmlns:p="http://schemas.openxmlformats.org/presentationml/2006/main">
  <p:tag name="ISPRING_PRESENTATION_TITLE" val="bt021.pptx"/>
</p:tagLst>
</file>

<file path=ppt/theme/theme1.xml><?xml version="1.0" encoding="utf-8"?>
<a:theme xmlns:a="http://schemas.openxmlformats.org/drawingml/2006/main" name="自定义设计方案">
  <a:themeElements>
    <a:clrScheme name="自定义 24">
      <a:dk1>
        <a:sysClr val="windowText" lastClr="000000"/>
      </a:dk1>
      <a:lt1>
        <a:sysClr val="window" lastClr="FFFFFF"/>
      </a:lt1>
      <a:dk2>
        <a:srgbClr val="44546A"/>
      </a:dk2>
      <a:lt2>
        <a:srgbClr val="E7E6E6"/>
      </a:lt2>
      <a:accent1>
        <a:srgbClr val="AB0019"/>
      </a:accent1>
      <a:accent2>
        <a:srgbClr val="A5A5A5"/>
      </a:accent2>
      <a:accent3>
        <a:srgbClr val="AB0019"/>
      </a:accent3>
      <a:accent4>
        <a:srgbClr val="A5A5A5"/>
      </a:accent4>
      <a:accent5>
        <a:srgbClr val="AB0019"/>
      </a:accent5>
      <a:accent6>
        <a:srgbClr val="A5A5A5"/>
      </a:accent6>
      <a:hlink>
        <a:srgbClr val="AB0019"/>
      </a:hlink>
      <a:folHlink>
        <a:srgbClr val="A5A5A5"/>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8328</Words>
  <Application>WPS 演示</Application>
  <PresentationFormat>自定义</PresentationFormat>
  <Paragraphs>549</Paragraphs>
  <Slides>59</Slides>
  <Notes>31</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59</vt:i4>
      </vt:variant>
    </vt:vector>
  </HeadingPairs>
  <TitlesOfParts>
    <vt:vector size="75" baseType="lpstr">
      <vt:lpstr>Arial</vt:lpstr>
      <vt:lpstr>宋体</vt:lpstr>
      <vt:lpstr>Wingdings</vt:lpstr>
      <vt:lpstr>Calibri</vt:lpstr>
      <vt:lpstr>微软雅黑</vt:lpstr>
      <vt:lpstr>方正北魏楷书_GBK</vt:lpstr>
      <vt:lpstr>方正书宋繁体</vt:lpstr>
      <vt:lpstr>Times New Roman</vt:lpstr>
      <vt:lpstr>方正楷体_GBK</vt:lpstr>
      <vt:lpstr>Arial Unicode MS</vt:lpstr>
      <vt:lpstr>方正黑体_GBK</vt:lpstr>
      <vt:lpstr>方正正中黑简体</vt:lpstr>
      <vt:lpstr>黑体</vt:lpstr>
      <vt:lpstr>Times New Roman</vt:lpstr>
      <vt:lpstr>楷体</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CCAV1234</cp:lastModifiedBy>
  <cp:revision>115</cp:revision>
  <dcterms:created xsi:type="dcterms:W3CDTF">2019-05-24T02:19:00Z</dcterms:created>
  <dcterms:modified xsi:type="dcterms:W3CDTF">2020-01-14T10:18:35Z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