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theme/themeOverride7.xml" ContentType="application/vnd.openxmlformats-officedocument.themeOverr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Override5.xml" ContentType="application/vnd.openxmlformats-officedocument.themeOverride+xml"/>
  <Override PartName="/ppt/activeX/activeX2.xml" ContentType="application/vnd.ms-office.activeX+xml"/>
  <Override PartName="/ppt/theme/themeOverride10.xml" ContentType="application/vnd.openxmlformats-officedocument.themeOverrid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activeX/activeX1.xml" ContentType="application/vnd.ms-office.activeX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activeX/activeX2.bin" ContentType="application/vnd.ms-office.activeX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activeX/activeX1.bin" ContentType="application/vnd.ms-office.activeX"/>
  <Override PartName="/ppt/theme/themeOverride9.xml" ContentType="application/vnd.openxmlformats-officedocument.themeOverr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theme/themeOverride8.xml" ContentType="application/vnd.openxmlformats-officedocument.themeOverr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Override6.xml" ContentType="application/vnd.openxmlformats-officedocument.themeOverr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0" r:id="rId5"/>
    <p:sldId id="261" r:id="rId6"/>
    <p:sldId id="274" r:id="rId7"/>
    <p:sldId id="275" r:id="rId8"/>
    <p:sldId id="262" r:id="rId9"/>
    <p:sldId id="269" r:id="rId10"/>
    <p:sldId id="273" r:id="rId11"/>
    <p:sldId id="267" r:id="rId12"/>
    <p:sldId id="263" r:id="rId13"/>
    <p:sldId id="277" r:id="rId14"/>
    <p:sldId id="278" r:id="rId15"/>
    <p:sldId id="279" r:id="rId16"/>
    <p:sldId id="272" r:id="rId1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-420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_rels/activeX2.xml.rels><?xml version="1.0" encoding="UTF-8" standalone="yes"?>
<Relationships xmlns="http://schemas.openxmlformats.org/package/2006/relationships"><Relationship Id="rId1" Type="http://schemas.microsoft.com/office/2006/relationships/activeXControlBinary" Target="activeX2.bin"/></Relationships>
</file>

<file path=ppt/activeX/activeX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2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2019/3/11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2019/3/11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2019/3/11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2019/3/11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2019/3/11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2019/3/11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2019/3/11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2019/3/11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2019/3/11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2019/3/11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  <a:pPr/>
              <a:t>2019/3/11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ontrol" Target="../activeX/activeX2.xml"/><Relationship Id="rId2" Type="http://schemas.openxmlformats.org/officeDocument/2006/relationships/vmlDrawing" Target="../drawings/vmlDrawing3.vml"/><Relationship Id="rId1" Type="http://schemas.openxmlformats.org/officeDocument/2006/relationships/themeOverride" Target="../theme/themeOverride9.xml"/><Relationship Id="rId5" Type="http://schemas.openxmlformats.org/officeDocument/2006/relationships/image" Target="../media/image1.jpeg"/><Relationship Id="rId4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0.xml"/><Relationship Id="rId4" Type="http://schemas.openxmlformats.org/officeDocument/2006/relationships/image" Target="../media/image8.gif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5.xml"/><Relationship Id="rId4" Type="http://schemas.openxmlformats.org/officeDocument/2006/relationships/hyperlink" Target="&#24815;&#24615;&#23454;&#39564;&#39640;&#36895;&#25668;&#24433;.avi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Administrator.SC-201809101029\Desktop\&#20108;&#12289;&#29275;&#39039;&#31532;&#19968;&#23450;&#24459;-&#21608;&#25991;&#36229;-&#24066;&#32423;&#20248;&#35838;\&#24815;&#24615;&#30340;&#24212;&#29992;-&#33337;&#19978;&#30340;&#33337;&#22827;&#36215;&#36339;&#21518;&#33853;&#22312;&#36828;.wmv" TargetMode="Externa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oleObject" Target="../embeddings/oleObject2.bin"/><Relationship Id="rId2" Type="http://schemas.openxmlformats.org/officeDocument/2006/relationships/vmlDrawing" Target="../drawings/vmlDrawing1.vml"/><Relationship Id="rId1" Type="http://schemas.openxmlformats.org/officeDocument/2006/relationships/themeOverride" Target="../theme/themeOverride6.xml"/><Relationship Id="rId6" Type="http://schemas.openxmlformats.org/officeDocument/2006/relationships/oleObject" Target="../embeddings/oleObject1.bin"/><Relationship Id="rId5" Type="http://schemas.openxmlformats.org/officeDocument/2006/relationships/hyperlink" Target="&#22352;&#36710;.avi" TargetMode="External"/><Relationship Id="rId4" Type="http://schemas.openxmlformats.org/officeDocument/2006/relationships/image" Target="../media/image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ontrol" Target="../activeX/activeX1.xml"/><Relationship Id="rId2" Type="http://schemas.openxmlformats.org/officeDocument/2006/relationships/vmlDrawing" Target="../drawings/vmlDrawing2.vml"/><Relationship Id="rId1" Type="http://schemas.openxmlformats.org/officeDocument/2006/relationships/themeOverride" Target="../theme/themeOverride7.xml"/><Relationship Id="rId5" Type="http://schemas.openxmlformats.org/officeDocument/2006/relationships/image" Target="../media/image1.jpeg"/><Relationship Id="rId4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 cstate="print">
            <a:alphaModFix amt="29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/>
              <a:t>牛顿第一定律（二）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CN" altLang="en-US" sz="6000"/>
              <a:t>惯性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 cstate="print">
            <a:alphaModFix amt="29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内容占位符 10" descr="飞机投弹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493520" y="1270"/>
            <a:ext cx="9260205" cy="6902450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5" cstate="print">
            <a:alphaModFix amt="29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ontrols>
      <p:control spid="19457" name="ShockwaveFlash1" r:id="rId3" imgW="7546850" imgH="5718824"/>
    </p:controls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 cstate="print">
            <a:alphaModFix amt="29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锤头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185843" y="1666712"/>
            <a:ext cx="6456528" cy="4842156"/>
          </a:xfrm>
          <a:prstGeom prst="rect">
            <a:avLst/>
          </a:prstGeom>
        </p:spPr>
      </p:pic>
      <p:sp>
        <p:nvSpPr>
          <p:cNvPr id="13313" name="标题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zh-CN"/>
              <a:t>惯性的利用和防护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安全带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81003" y="757269"/>
            <a:ext cx="7706278" cy="5778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tim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30042" y="637563"/>
            <a:ext cx="9471606" cy="530561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链球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37564" y="1200492"/>
            <a:ext cx="6946084" cy="4993405"/>
          </a:xfrm>
          <a:prstGeom prst="rect">
            <a:avLst/>
          </a:prstGeom>
        </p:spPr>
      </p:pic>
      <p:sp>
        <p:nvSpPr>
          <p:cNvPr id="3" name="文本框 10"/>
          <p:cNvSpPr txBox="1"/>
          <p:nvPr/>
        </p:nvSpPr>
        <p:spPr>
          <a:xfrm>
            <a:off x="8236258" y="1027174"/>
            <a:ext cx="3724910" cy="2286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/>
              <a:t>衣服上的灰尘</a:t>
            </a:r>
          </a:p>
          <a:p>
            <a:r>
              <a:rPr lang="zh-CN" altLang="en-US" sz="3600" dirty="0"/>
              <a:t>瓶底的番茄酱</a:t>
            </a:r>
          </a:p>
          <a:p>
            <a:r>
              <a:rPr lang="zh-CN" altLang="en-US" sz="3600" dirty="0"/>
              <a:t>钢笔不出水</a:t>
            </a:r>
          </a:p>
          <a:p>
            <a:r>
              <a:rPr lang="zh-CN" altLang="en-US" sz="3600" dirty="0"/>
              <a:t>洗手后手上的水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小结</a:t>
            </a:r>
          </a:p>
        </p:txBody>
      </p:sp>
      <p:sp>
        <p:nvSpPr>
          <p:cNvPr id="28675" name="Rectangle 3"/>
          <p:cNvSpPr/>
          <p:nvPr/>
        </p:nvSpPr>
        <p:spPr>
          <a:xfrm>
            <a:off x="1187450" y="1774190"/>
            <a:ext cx="8428355" cy="137160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lvl="0"/>
            <a:r>
              <a:rPr lang="zh-CN" altLang="en-US" sz="2800" dirty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一切物体</a:t>
            </a:r>
            <a:r>
              <a:rPr lang="zh-CN" altLang="en-US" sz="2800" dirty="0">
                <a:solidFill>
                  <a:srgbClr val="0A0302"/>
                </a:solidFill>
                <a:latin typeface="Times New Roman" pitchFamily="18" charset="0"/>
                <a:ea typeface="黑体" pitchFamily="49" charset="-122"/>
              </a:rPr>
              <a:t>不论它是静止的还是运动的，</a:t>
            </a:r>
            <a:r>
              <a:rPr lang="zh-CN" altLang="en-US" sz="2800" dirty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都具有</a:t>
            </a:r>
            <a:r>
              <a:rPr lang="zh-CN" altLang="en-US" sz="2800" dirty="0">
                <a:solidFill>
                  <a:srgbClr val="0A0302"/>
                </a:solidFill>
                <a:latin typeface="Times New Roman" pitchFamily="18" charset="0"/>
                <a:ea typeface="黑体" pitchFamily="49" charset="-122"/>
              </a:rPr>
              <a:t>一种维持它原先运动状态的性质，物理学中把这种性质叫做</a:t>
            </a:r>
            <a:r>
              <a:rPr lang="zh-CN" altLang="en-US" sz="2800" dirty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惯性</a:t>
            </a:r>
            <a:r>
              <a:rPr lang="zh-CN" altLang="en-US" sz="2800" dirty="0">
                <a:solidFill>
                  <a:srgbClr val="0A0302"/>
                </a:solidFill>
                <a:latin typeface="Times New Roman" pitchFamily="18" charset="0"/>
                <a:ea typeface="黑体" pitchFamily="49" charset="-122"/>
              </a:rPr>
              <a:t>。</a:t>
            </a:r>
          </a:p>
        </p:txBody>
      </p:sp>
      <p:sp>
        <p:nvSpPr>
          <p:cNvPr id="27652" name="Rectangle 4"/>
          <p:cNvSpPr/>
          <p:nvPr/>
        </p:nvSpPr>
        <p:spPr>
          <a:xfrm>
            <a:off x="1207135" y="3284855"/>
            <a:ext cx="8485505" cy="22250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/>
            <a:r>
              <a:rPr lang="zh-CN" altLang="en-US" sz="2800" dirty="0">
                <a:solidFill>
                  <a:srgbClr val="0A0302"/>
                </a:solidFill>
                <a:latin typeface="Times New Roman" pitchFamily="18" charset="0"/>
                <a:ea typeface="黑体" pitchFamily="49" charset="-122"/>
              </a:rPr>
              <a:t>分析惯性现象的一般步骤：</a:t>
            </a:r>
          </a:p>
          <a:p>
            <a:pPr marL="0" indent="0">
              <a:buNone/>
            </a:pPr>
            <a:r>
              <a:rPr lang="en-US" altLang="zh-CN" sz="2800">
                <a:sym typeface="+mn-ea"/>
              </a:rPr>
              <a:t>1</a:t>
            </a:r>
            <a:r>
              <a:rPr lang="zh-CN" altLang="en-US" sz="2800">
                <a:sym typeface="+mn-ea"/>
              </a:rPr>
              <a:t>明确研究对象和初始运动状态</a:t>
            </a:r>
            <a:endParaRPr lang="zh-CN" altLang="en-US" sz="280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en-US" altLang="zh-CN" sz="2800">
                <a:sym typeface="+mn-ea"/>
              </a:rPr>
              <a:t>2</a:t>
            </a:r>
            <a:r>
              <a:rPr lang="zh-CN" altLang="en-US" sz="2800">
                <a:sym typeface="+mn-ea"/>
              </a:rPr>
              <a:t>另一个物体先如何改变运动状态</a:t>
            </a:r>
            <a:endParaRPr lang="zh-CN" altLang="en-US" sz="280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en-US" altLang="zh-CN" sz="2800">
                <a:sym typeface="+mn-ea"/>
              </a:rPr>
              <a:t>3</a:t>
            </a:r>
            <a:r>
              <a:rPr lang="zh-CN" altLang="en-US" sz="2800">
                <a:sym typeface="+mn-ea"/>
              </a:rPr>
              <a:t>研究对象保持原来的运动状态</a:t>
            </a:r>
            <a:endParaRPr lang="zh-CN" altLang="en-US" sz="2800">
              <a:solidFill>
                <a:schemeClr val="tx1"/>
              </a:solidFill>
            </a:endParaRPr>
          </a:p>
          <a:p>
            <a:pPr lvl="0"/>
            <a:endParaRPr lang="zh-CN" altLang="en-US" sz="2800" dirty="0">
              <a:solidFill>
                <a:srgbClr val="0A0302"/>
              </a:solidFill>
              <a:latin typeface="Times New Roman" pitchFamily="18" charset="0"/>
              <a:ea typeface="黑体" pitchFamily="49" charset="-122"/>
            </a:endParaRPr>
          </a:p>
        </p:txBody>
      </p:sp>
      <p:sp>
        <p:nvSpPr>
          <p:cNvPr id="4" name="Rectangle 4"/>
          <p:cNvSpPr/>
          <p:nvPr/>
        </p:nvSpPr>
        <p:spPr>
          <a:xfrm>
            <a:off x="1207135" y="5372100"/>
            <a:ext cx="7936230" cy="518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/>
            <a:r>
              <a:rPr lang="zh-CN" altLang="en-US" sz="2800" dirty="0">
                <a:solidFill>
                  <a:srgbClr val="0A0302"/>
                </a:solidFill>
                <a:latin typeface="Times New Roman" pitchFamily="18" charset="0"/>
                <a:ea typeface="黑体" pitchFamily="49" charset="-122"/>
              </a:rPr>
              <a:t>惯性的利用和防护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8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76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276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2000"/>
                                        <p:tgtEl>
                                          <p:spTgt spid="276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2765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5" grpId="0"/>
      <p:bldP spid="27652" grpId="0" uiExpand="1" build="allAtOnce" bldLvl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 cstate="print">
            <a:alphaModFix amt="29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标题 1"/>
          <p:cNvSpPr>
            <a:spLocks noGrp="1"/>
          </p:cNvSpPr>
          <p:nvPr>
            <p:ph type="title"/>
          </p:nvPr>
        </p:nvSpPr>
        <p:spPr>
          <a:xfrm>
            <a:off x="838200" y="196215"/>
            <a:ext cx="10515600" cy="1325563"/>
          </a:xfrm>
        </p:spPr>
        <p:txBody>
          <a:bodyPr anchor="ctr"/>
          <a:lstStyle/>
          <a:p>
            <a:r>
              <a:rPr lang="zh-CN" altLang="en-US"/>
              <a:t>牛顿第一定律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117600" y="1125220"/>
            <a:ext cx="9103995" cy="5424805"/>
          </a:xfrm>
          <a:ln>
            <a:miter/>
          </a:ln>
        </p:spPr>
        <p:txBody>
          <a:bodyPr anchor="t"/>
          <a:lstStyle/>
          <a:p>
            <a:pPr fontAlgn="base"/>
            <a:r>
              <a:rPr lang="zh-CN" altLang="en-US" sz="4000" strike="noStrike" noProof="1">
                <a:ln w="6600">
                  <a:solidFill>
                    <a:srgbClr val="FFC000"/>
                  </a:solidFill>
                  <a:prstDash val="solid"/>
                </a:ln>
                <a:solidFill>
                  <a:srgbClr val="FFC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一切物体，在没有受到力的作用时，总保持静止或匀速直线运动状态。</a:t>
            </a:r>
          </a:p>
          <a:p>
            <a:pPr fontAlgn="base"/>
            <a:r>
              <a:rPr lang="zh-CN" altLang="en-US" sz="4000" strike="noStrike" noProof="1">
                <a:solidFill>
                  <a:srgbClr val="FF000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一切物体</a:t>
            </a:r>
            <a:r>
              <a:rPr lang="zh-CN" altLang="en-US" sz="4000" strike="noStrike" noProof="1">
                <a:solidFill>
                  <a:schemeClr val="tx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都遵守牛顿第一定律</a:t>
            </a:r>
          </a:p>
          <a:p>
            <a:pPr fontAlgn="base"/>
            <a:r>
              <a:rPr lang="zh-CN" altLang="en-US" sz="4000" strike="noStrike" noProof="1">
                <a:solidFill>
                  <a:schemeClr val="tx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牛顿第一定律表达了物体</a:t>
            </a:r>
            <a:r>
              <a:rPr lang="zh-CN" altLang="en-US" sz="4000" strike="noStrike" noProof="1">
                <a:solidFill>
                  <a:srgbClr val="FF000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不受外力</a:t>
            </a:r>
            <a:r>
              <a:rPr lang="zh-CN" altLang="en-US" sz="4000" strike="noStrike" noProof="1">
                <a:solidFill>
                  <a:schemeClr val="tx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时的运动规律</a:t>
            </a:r>
          </a:p>
          <a:p>
            <a:pPr fontAlgn="base"/>
            <a:r>
              <a:rPr lang="zh-CN" altLang="en-US" sz="4000" strike="noStrike" noProof="1">
                <a:solidFill>
                  <a:schemeClr val="tx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牛顿第一定律不是由实验直接得出的，而是在实验基础上</a:t>
            </a:r>
            <a:r>
              <a:rPr lang="zh-CN" altLang="en-US" sz="4000" strike="noStrike" noProof="1">
                <a:solidFill>
                  <a:srgbClr val="FF000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推理</a:t>
            </a:r>
            <a:r>
              <a:rPr lang="zh-CN" altLang="en-US" sz="4000" strike="noStrike" noProof="1">
                <a:solidFill>
                  <a:schemeClr val="tx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得到的。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 cstate="print">
            <a:alphaModFix amt="29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标题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zh-CN"/>
              <a:t>活动一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r>
              <a:rPr lang="zh-CN" altLang="en-US"/>
              <a:t>观察抽桌布实验</a:t>
            </a:r>
          </a:p>
          <a:p>
            <a:endParaRPr lang="zh-CN" altLang="en-US">
              <a:solidFill>
                <a:srgbClr val="FF0000"/>
              </a:solidFill>
            </a:endParaRPr>
          </a:p>
          <a:p>
            <a:r>
              <a:rPr lang="zh-CN" altLang="en-US">
                <a:solidFill>
                  <a:schemeClr val="tx1"/>
                </a:solidFill>
              </a:rPr>
              <a:t>你观察到什么？</a:t>
            </a:r>
          </a:p>
          <a:p>
            <a:endParaRPr lang="zh-CN" altLang="en-US">
              <a:solidFill>
                <a:schemeClr val="tx1"/>
              </a:solidFill>
            </a:endParaRPr>
          </a:p>
          <a:p>
            <a:r>
              <a:rPr lang="zh-CN" altLang="en-US">
                <a:solidFill>
                  <a:schemeClr val="tx1"/>
                </a:solidFill>
              </a:rPr>
              <a:t>分析该问题的一般步骤：</a:t>
            </a:r>
          </a:p>
          <a:p>
            <a:pPr marL="0" indent="0">
              <a:buNone/>
            </a:pPr>
            <a:r>
              <a:rPr lang="en-US" altLang="zh-CN">
                <a:solidFill>
                  <a:schemeClr val="tx1"/>
                </a:solidFill>
              </a:rPr>
              <a:t>1</a:t>
            </a:r>
            <a:r>
              <a:rPr lang="zh-CN" altLang="en-US">
                <a:solidFill>
                  <a:schemeClr val="tx1"/>
                </a:solidFill>
              </a:rPr>
              <a:t>明确研究对象和初始运动状态</a:t>
            </a:r>
          </a:p>
          <a:p>
            <a:pPr marL="0" indent="0">
              <a:buNone/>
            </a:pPr>
            <a:r>
              <a:rPr lang="en-US" altLang="zh-CN">
                <a:solidFill>
                  <a:schemeClr val="tx1"/>
                </a:solidFill>
              </a:rPr>
              <a:t>2</a:t>
            </a:r>
            <a:r>
              <a:rPr lang="zh-CN" altLang="en-US">
                <a:solidFill>
                  <a:schemeClr val="tx1"/>
                </a:solidFill>
              </a:rPr>
              <a:t>另一个物体先如何改变运动状态</a:t>
            </a:r>
          </a:p>
          <a:p>
            <a:pPr marL="0" indent="0">
              <a:buNone/>
            </a:pPr>
            <a:r>
              <a:rPr lang="en-US" altLang="zh-CN">
                <a:solidFill>
                  <a:schemeClr val="tx1"/>
                </a:solidFill>
              </a:rPr>
              <a:t>3</a:t>
            </a:r>
            <a:r>
              <a:rPr lang="zh-CN" altLang="en-US">
                <a:solidFill>
                  <a:schemeClr val="tx1"/>
                </a:solidFill>
              </a:rPr>
              <a:t>研究对象保持原来的运动状态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 cstate="print">
            <a:alphaModFix amt="29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标题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zh-CN" altLang="en-US"/>
              <a:t>（二）惯性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990725" y="1249998"/>
            <a:ext cx="8229600" cy="4525962"/>
          </a:xfrm>
        </p:spPr>
        <p:txBody>
          <a:bodyPr anchor="t"/>
          <a:lstStyle/>
          <a:p>
            <a:r>
              <a:rPr lang="zh-CN" altLang="en-US"/>
              <a:t>定义</a:t>
            </a:r>
          </a:p>
          <a:p>
            <a:r>
              <a:rPr lang="zh-CN" altLang="en-US"/>
              <a:t>（</a:t>
            </a:r>
            <a:r>
              <a:rPr lang="en-US" altLang="zh-CN"/>
              <a:t>1</a:t>
            </a:r>
            <a:r>
              <a:rPr lang="zh-CN" altLang="en-US"/>
              <a:t>）物体</a:t>
            </a:r>
            <a:r>
              <a:rPr lang="zh-CN" altLang="en-US">
                <a:solidFill>
                  <a:srgbClr val="FF0000"/>
                </a:solidFill>
              </a:rPr>
              <a:t>保持匀速直线运动状态或保持静止状态</a:t>
            </a:r>
            <a:r>
              <a:rPr lang="zh-CN" altLang="en-US"/>
              <a:t>的性质叫惯性。</a:t>
            </a:r>
          </a:p>
          <a:p>
            <a:r>
              <a:rPr lang="zh-CN" altLang="en-US"/>
              <a:t>（</a:t>
            </a:r>
            <a:r>
              <a:rPr lang="en-US" altLang="zh-CN"/>
              <a:t>2</a:t>
            </a:r>
            <a:r>
              <a:rPr lang="zh-CN" altLang="en-US"/>
              <a:t>）物体</a:t>
            </a:r>
            <a:r>
              <a:rPr lang="zh-CN" altLang="en-US">
                <a:solidFill>
                  <a:srgbClr val="FF0000"/>
                </a:solidFill>
              </a:rPr>
              <a:t>保持原来的运动状态不变</a:t>
            </a:r>
            <a:r>
              <a:rPr lang="zh-CN" altLang="en-US"/>
              <a:t>的性质叫惯性</a:t>
            </a:r>
          </a:p>
          <a:p>
            <a:r>
              <a:rPr lang="zh-CN" altLang="en-US">
                <a:solidFill>
                  <a:srgbClr val="FF0000"/>
                </a:solidFill>
              </a:rPr>
              <a:t>注意</a:t>
            </a:r>
          </a:p>
          <a:p>
            <a:r>
              <a:rPr lang="zh-CN" altLang="en-US"/>
              <a:t>（</a:t>
            </a:r>
            <a:r>
              <a:rPr lang="en-US" altLang="zh-CN"/>
              <a:t>1</a:t>
            </a:r>
            <a:r>
              <a:rPr lang="zh-CN" altLang="en-US"/>
              <a:t>）一切物体作任何运动时都有惯性</a:t>
            </a:r>
          </a:p>
          <a:p>
            <a:r>
              <a:rPr lang="zh-CN" altLang="en-US"/>
              <a:t>（</a:t>
            </a:r>
            <a:r>
              <a:rPr lang="en-US" altLang="zh-CN"/>
              <a:t>2</a:t>
            </a:r>
            <a:r>
              <a:rPr lang="zh-CN" altLang="en-US"/>
              <a:t>）</a:t>
            </a:r>
            <a:r>
              <a:rPr lang="zh-CN" altLang="en-US">
                <a:solidFill>
                  <a:schemeClr val="tx1"/>
                </a:solidFill>
              </a:rPr>
              <a:t>只能说</a:t>
            </a:r>
            <a:r>
              <a:rPr lang="en-US" altLang="zh-CN">
                <a:solidFill>
                  <a:schemeClr val="tx1"/>
                </a:solidFill>
              </a:rPr>
              <a:t>“</a:t>
            </a:r>
            <a:r>
              <a:rPr lang="zh-CN" altLang="en-US">
                <a:solidFill>
                  <a:srgbClr val="FF0000"/>
                </a:solidFill>
              </a:rPr>
              <a:t>由于、具有</a:t>
            </a:r>
            <a:r>
              <a:rPr lang="zh-CN" altLang="en-US">
                <a:solidFill>
                  <a:schemeClr val="tx1"/>
                </a:solidFill>
              </a:rPr>
              <a:t>惯性</a:t>
            </a:r>
            <a:r>
              <a:rPr lang="en-US" altLang="zh-CN">
                <a:solidFill>
                  <a:schemeClr val="tx1"/>
                </a:solidFill>
              </a:rPr>
              <a:t>"</a:t>
            </a:r>
            <a:r>
              <a:rPr lang="zh-CN" altLang="en-US">
                <a:solidFill>
                  <a:schemeClr val="tx1"/>
                </a:solidFill>
              </a:rPr>
              <a:t>，不能说</a:t>
            </a:r>
            <a:r>
              <a:rPr lang="en-US" altLang="zh-CN">
                <a:solidFill>
                  <a:schemeClr val="tx1"/>
                </a:solidFill>
              </a:rPr>
              <a:t>“</a:t>
            </a:r>
            <a:r>
              <a:rPr lang="zh-CN" altLang="en-US">
                <a:solidFill>
                  <a:schemeClr val="tx1"/>
                </a:solidFill>
              </a:rPr>
              <a:t>受到惯性</a:t>
            </a:r>
            <a:r>
              <a:rPr lang="en-US" altLang="zh-CN">
                <a:solidFill>
                  <a:schemeClr val="tx1"/>
                </a:solidFill>
              </a:rPr>
              <a:t>”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33" end="5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charRg st="33" end="5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56" end="6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charRg st="56" end="6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68" end="8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charRg st="68" end="8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 cstate="print">
            <a:alphaModFix amt="29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标题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zh-CN"/>
              <a:t>活动二</a:t>
            </a:r>
          </a:p>
        </p:txBody>
      </p:sp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r>
              <a:rPr lang="zh-CN"/>
              <a:t>利用桌上的器材，设计一个能演示物体具有惯性的实验，并用惯性来解释实验现象</a:t>
            </a:r>
          </a:p>
          <a:p>
            <a:pPr marL="0" indent="0">
              <a:buNone/>
            </a:pPr>
            <a:r>
              <a:rPr lang="en-US" altLang="zh-CN">
                <a:sym typeface="+mn-ea"/>
              </a:rPr>
              <a:t>1</a:t>
            </a:r>
            <a:r>
              <a:rPr lang="zh-CN" altLang="en-US">
                <a:sym typeface="+mn-ea"/>
              </a:rPr>
              <a:t>明确研究对象和初始运动状态</a:t>
            </a:r>
            <a:endParaRPr lang="zh-CN" altLang="en-US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en-US" altLang="zh-CN">
                <a:sym typeface="+mn-ea"/>
              </a:rPr>
              <a:t>2</a:t>
            </a:r>
            <a:r>
              <a:rPr lang="zh-CN" altLang="en-US">
                <a:sym typeface="+mn-ea"/>
              </a:rPr>
              <a:t>另一个物体先如何改变运动状态</a:t>
            </a:r>
            <a:endParaRPr lang="zh-CN" altLang="en-US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en-US" altLang="zh-CN">
                <a:sym typeface="+mn-ea"/>
              </a:rPr>
              <a:t>3</a:t>
            </a:r>
            <a:r>
              <a:rPr lang="zh-CN" altLang="en-US">
                <a:sym typeface="+mn-ea"/>
              </a:rPr>
              <a:t>研究对象保持原来的运动状态</a:t>
            </a:r>
            <a:endParaRPr lang="zh-CN" altLang="en-US">
              <a:solidFill>
                <a:schemeClr val="tx1"/>
              </a:solidFill>
            </a:endParaRPr>
          </a:p>
          <a:p>
            <a:endParaRPr lang="zh-CN">
              <a:solidFill>
                <a:schemeClr val="tx1"/>
              </a:solidFill>
            </a:endParaRPr>
          </a:p>
        </p:txBody>
      </p:sp>
      <p:sp>
        <p:nvSpPr>
          <p:cNvPr id="3" name="文本框 2">
            <a:hlinkClick r:id="rId4" action="ppaction://hlinkfile"/>
          </p:cNvPr>
          <p:cNvSpPr txBox="1"/>
          <p:nvPr/>
        </p:nvSpPr>
        <p:spPr>
          <a:xfrm>
            <a:off x="6913880" y="4938395"/>
            <a:ext cx="2526030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/>
              <a:t>实验视频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惯性的应用-船上的船夫起跳后落在远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1961624" y="293805"/>
            <a:ext cx="9145399" cy="562253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tim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64896" y="844947"/>
            <a:ext cx="9558929" cy="53027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4" cstate="print">
            <a:alphaModFix amt="29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810260" y="1289685"/>
            <a:ext cx="10515600" cy="4351338"/>
          </a:xfrm>
        </p:spPr>
        <p:txBody>
          <a:bodyPr anchor="t"/>
          <a:lstStyle/>
          <a:p>
            <a:r>
              <a:rPr lang="zh-CN" sz="3600"/>
              <a:t>用惯性解释下列现象：</a:t>
            </a:r>
            <a:endParaRPr lang="zh-CN" sz="3600">
              <a:solidFill>
                <a:schemeClr val="tx1"/>
              </a:solidFill>
            </a:endParaRPr>
          </a:p>
        </p:txBody>
      </p:sp>
      <p:graphicFrame>
        <p:nvGraphicFramePr>
          <p:cNvPr id="2" name="对象 1">
            <a:hlinkClick r:id="rId5" action="ppaction://hlinkfile"/>
          </p:cNvPr>
          <p:cNvGraphicFramePr>
            <a:graphicFrameLocks/>
          </p:cNvGraphicFramePr>
          <p:nvPr/>
        </p:nvGraphicFramePr>
        <p:xfrm>
          <a:off x="672465" y="2062480"/>
          <a:ext cx="5513070" cy="3267075"/>
        </p:xfrm>
        <a:graphic>
          <a:graphicData uri="http://schemas.openxmlformats.org/presentationml/2006/ole">
            <p:oleObj spid="_x0000_s1026" r:id="rId6" imgW="5057143" imgH="2362530" progId="PBrush">
              <p:embed/>
            </p:oleObj>
          </a:graphicData>
        </a:graphic>
      </p:graphicFrame>
      <p:grpSp>
        <p:nvGrpSpPr>
          <p:cNvPr id="14" name="组合 13"/>
          <p:cNvGrpSpPr/>
          <p:nvPr/>
        </p:nvGrpSpPr>
        <p:grpSpPr>
          <a:xfrm>
            <a:off x="6337935" y="2038350"/>
            <a:ext cx="4877435" cy="2950210"/>
            <a:chOff x="9981" y="3210"/>
            <a:chExt cx="7681" cy="4646"/>
          </a:xfrm>
        </p:grpSpPr>
        <p:graphicFrame>
          <p:nvGraphicFramePr>
            <p:cNvPr id="5" name="对象 4"/>
            <p:cNvGraphicFramePr>
              <a:graphicFrameLocks/>
            </p:cNvGraphicFramePr>
            <p:nvPr/>
          </p:nvGraphicFramePr>
          <p:xfrm>
            <a:off x="9981" y="3210"/>
            <a:ext cx="7681" cy="4646"/>
          </p:xfrm>
          <a:graphic>
            <a:graphicData uri="http://schemas.openxmlformats.org/presentationml/2006/ole">
              <p:oleObj spid="_x0000_s1025" r:id="rId7" imgW="1800476" imgH="1142857" progId="PBrush">
                <p:embed/>
              </p:oleObj>
            </a:graphicData>
          </a:graphic>
        </p:graphicFrame>
        <p:sp>
          <p:nvSpPr>
            <p:cNvPr id="7" name="文本框 6"/>
            <p:cNvSpPr txBox="1"/>
            <p:nvPr/>
          </p:nvSpPr>
          <p:spPr>
            <a:xfrm>
              <a:off x="11421" y="5578"/>
              <a:ext cx="1555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/>
                <a:t>A</a:t>
              </a: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13467" y="5556"/>
              <a:ext cx="1555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/>
                <a:t>B</a:t>
              </a: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15621" y="5489"/>
              <a:ext cx="1555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/>
                <a:t>C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7266940" y="4515485"/>
            <a:ext cx="2271395" cy="625475"/>
            <a:chOff x="11444" y="7111"/>
            <a:chExt cx="3577" cy="985"/>
          </a:xfrm>
        </p:grpSpPr>
        <p:sp>
          <p:nvSpPr>
            <p:cNvPr id="10" name="文本框 9"/>
            <p:cNvSpPr txBox="1"/>
            <p:nvPr/>
          </p:nvSpPr>
          <p:spPr>
            <a:xfrm>
              <a:off x="11444" y="7111"/>
              <a:ext cx="1555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/>
                <a:t>D</a:t>
              </a: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13467" y="7178"/>
              <a:ext cx="1555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/>
                <a:t>E</a:t>
              </a:r>
            </a:p>
          </p:txBody>
        </p: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5" cstate="print">
            <a:alphaModFix amt="29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ontrols>
      <p:control spid="18433" name="ShockwaveFlash1" r:id="rId3" imgW="10259857" imgH="5114286"/>
    </p:controls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0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6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7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8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9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321</Words>
  <Application>Microsoft Office PowerPoint</Application>
  <PresentationFormat>自定义</PresentationFormat>
  <Paragraphs>47</Paragraphs>
  <Slides>16</Slides>
  <Notes>0</Notes>
  <HiddenSlides>0</HiddenSlides>
  <MMClips>1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0</vt:i4>
      </vt:variant>
      <vt:variant>
        <vt:lpstr>幻灯片标题</vt:lpstr>
      </vt:variant>
      <vt:variant>
        <vt:i4>16</vt:i4>
      </vt:variant>
    </vt:vector>
  </HeadingPairs>
  <TitlesOfParts>
    <vt:vector size="17" baseType="lpstr">
      <vt:lpstr>Office 主题</vt:lpstr>
      <vt:lpstr>牛顿第一定律（二）</vt:lpstr>
      <vt:lpstr>牛顿第一定律</vt:lpstr>
      <vt:lpstr>活动一</vt:lpstr>
      <vt:lpstr>（二）惯性</vt:lpstr>
      <vt:lpstr>活动二</vt:lpstr>
      <vt:lpstr>幻灯片 6</vt:lpstr>
      <vt:lpstr>幻灯片 7</vt:lpstr>
      <vt:lpstr>幻灯片 8</vt:lpstr>
      <vt:lpstr>幻灯片 9</vt:lpstr>
      <vt:lpstr>幻灯片 10</vt:lpstr>
      <vt:lpstr>幻灯片 11</vt:lpstr>
      <vt:lpstr>惯性的利用和防护</vt:lpstr>
      <vt:lpstr>幻灯片 13</vt:lpstr>
      <vt:lpstr>幻灯片 14</vt:lpstr>
      <vt:lpstr>幻灯片 15</vt:lpstr>
      <vt:lpstr>小结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fish</dc:creator>
  <cp:lastModifiedBy>China</cp:lastModifiedBy>
  <cp:revision>30</cp:revision>
  <dcterms:created xsi:type="dcterms:W3CDTF">2017-04-24T11:34:00Z</dcterms:created>
  <dcterms:modified xsi:type="dcterms:W3CDTF">2019-03-11T11:05:52Z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2052-10.1.0.5745</vt:lpwstr>
  </property>
</Properties>
</file>