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6B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548680"/>
            <a:ext cx="3793277" cy="5391511"/>
          </a:xfrm>
          <a:prstGeom prst="rect">
            <a:avLst/>
          </a:prstGeom>
        </p:spPr>
      </p:pic>
      <p:sp>
        <p:nvSpPr>
          <p:cNvPr id="6" name="Shape 40"/>
          <p:cNvSpPr/>
          <p:nvPr/>
        </p:nvSpPr>
        <p:spPr>
          <a:xfrm>
            <a:off x="4028923" y="3789039"/>
            <a:ext cx="5066574" cy="1569660"/>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lgn="ctr">
              <a:defRPr sz="1800">
                <a:solidFill>
                  <a:srgbClr val="000000"/>
                </a:solidFill>
              </a:defRPr>
            </a:pPr>
            <a:r>
              <a:rPr lang="zh-CN" altLang="en-US" sz="7200" b="1" baseline="-250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第</a:t>
            </a:r>
            <a:r>
              <a:rPr lang="en-US" altLang="zh-CN" sz="7200" b="1" baseline="-250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5</a:t>
            </a:r>
            <a:r>
              <a:rPr lang="zh-CN" altLang="en-US" sz="7200" b="1" baseline="-250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节 </a:t>
            </a:r>
            <a:r>
              <a:rPr lang="zh-CN" altLang="en-US" sz="7200" b="1" baseline="-250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串</a:t>
            </a:r>
            <a:r>
              <a:rPr lang="zh-CN" altLang="en-US" sz="7200" b="1" baseline="-250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并联电路电</a:t>
            </a:r>
            <a:r>
              <a:rPr lang="zh-CN" altLang="en-US" sz="7200" b="1" baseline="-250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流的规律</a:t>
            </a:r>
            <a:endParaRPr lang="zh-CN" altLang="en-US" sz="7200" b="1" baseline="-250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endParaRPr>
          </a:p>
        </p:txBody>
      </p:sp>
      <p:sp>
        <p:nvSpPr>
          <p:cNvPr id="3" name="Shape 40"/>
          <p:cNvSpPr/>
          <p:nvPr/>
        </p:nvSpPr>
        <p:spPr>
          <a:xfrm>
            <a:off x="4580411" y="2379133"/>
            <a:ext cx="4176464" cy="584775"/>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4800" b="1" baseline="-25000" dirty="0">
                <a:solidFill>
                  <a:srgbClr val="646BF2"/>
                </a:solidFill>
                <a:effectLst>
                  <a:outerShdw blurRad="38100" dist="38100" dir="2700000" algn="tl">
                    <a:srgbClr val="000000">
                      <a:alpha val="43137"/>
                    </a:srgbClr>
                  </a:outerShdw>
                </a:effectLst>
              </a:rPr>
              <a:t>第</a:t>
            </a:r>
            <a:r>
              <a:rPr lang="zh-CN" altLang="en-US" sz="4800" b="1" baseline="-25000" dirty="0" smtClean="0">
                <a:solidFill>
                  <a:srgbClr val="646BF2"/>
                </a:solidFill>
                <a:effectLst>
                  <a:outerShdw blurRad="38100" dist="38100" dir="2700000" algn="tl">
                    <a:srgbClr val="000000">
                      <a:alpha val="43137"/>
                    </a:srgbClr>
                  </a:outerShdw>
                </a:effectLst>
              </a:rPr>
              <a:t>十五章</a:t>
            </a:r>
            <a:r>
              <a:rPr lang="en-US" altLang="zh-CN" sz="4800" b="1" baseline="-25000" dirty="0" smtClean="0">
                <a:solidFill>
                  <a:srgbClr val="646BF2"/>
                </a:solidFill>
                <a:effectLst>
                  <a:outerShdw blurRad="38100" dist="38100" dir="2700000" algn="tl">
                    <a:srgbClr val="000000">
                      <a:alpha val="43137"/>
                    </a:srgbClr>
                  </a:outerShdw>
                </a:effectLst>
              </a:rPr>
              <a:t>  </a:t>
            </a:r>
            <a:r>
              <a:rPr lang="zh-CN" altLang="en-US" sz="4800" b="1" baseline="-25000" dirty="0" smtClean="0">
                <a:solidFill>
                  <a:srgbClr val="646BF2"/>
                </a:solidFill>
                <a:effectLst>
                  <a:outerShdw blurRad="38100" dist="38100" dir="2700000" algn="tl">
                    <a:srgbClr val="000000">
                      <a:alpha val="43137"/>
                    </a:srgbClr>
                  </a:outerShdw>
                </a:effectLst>
              </a:rPr>
              <a:t>电流和电路</a:t>
            </a:r>
            <a:endParaRPr lang="zh-CN" altLang="en-US" sz="4800" b="1" baseline="-25000" dirty="0">
              <a:solidFill>
                <a:srgbClr val="646BF2"/>
              </a:solidFill>
              <a:effectLst>
                <a:outerShdw blurRad="38100" dist="38100" dir="2700000" algn="tl">
                  <a:srgbClr val="000000">
                    <a:alpha val="43137"/>
                  </a:srgbClr>
                </a:outerShdw>
              </a:effectLst>
            </a:endParaRPr>
          </a:p>
        </p:txBody>
      </p:sp>
      <p:sp>
        <p:nvSpPr>
          <p:cNvPr id="4" name="矩形 3"/>
          <p:cNvSpPr/>
          <p:nvPr/>
        </p:nvSpPr>
        <p:spPr>
          <a:xfrm>
            <a:off x="4329962" y="980728"/>
            <a:ext cx="4464496" cy="830997"/>
          </a:xfrm>
          <a:prstGeom prst="rect">
            <a:avLst/>
          </a:prstGeom>
        </p:spPr>
        <p:txBody>
          <a:bodyPr wrap="square">
            <a:spAutoFit/>
          </a:bodyPr>
          <a:lstStyle/>
          <a:p>
            <a:pPr algn="ctr"/>
            <a:r>
              <a:rPr lang="en-US" altLang="zh-CN"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2020-2021</a:t>
            </a:r>
            <a:r>
              <a:rPr lang="zh-CN" altLang="en-US"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学</a:t>
            </a:r>
            <a:r>
              <a:rPr lang="zh-CN" altLang="en-US"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年</a:t>
            </a:r>
            <a:endParaRPr lang="en-US" altLang="zh-CN"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endParaRPr>
          </a:p>
          <a:p>
            <a:pPr algn="ctr"/>
            <a:r>
              <a:rPr lang="zh-CN" altLang="en-US"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人</a:t>
            </a:r>
            <a:r>
              <a:rPr lang="zh-CN" altLang="en-US"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教版九年级物理知识点梳理</a:t>
            </a:r>
          </a:p>
        </p:txBody>
      </p:sp>
    </p:spTree>
    <p:extLst>
      <p:ext uri="{BB962C8B-B14F-4D97-AF65-F5344CB8AC3E}">
        <p14:creationId xmlns:p14="http://schemas.microsoft.com/office/powerpoint/2010/main" val="295756930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000" fill="hold">
                                          <p:stCondLst>
                                            <p:cond delay="0"/>
                                          </p:stCondLst>
                                        </p:cTn>
                                        <p:tgtEl>
                                          <p:spTgt spid="6"/>
                                        </p:tgtEl>
                                        <p:attrNameLst>
                                          <p:attrName>style.visibility</p:attrName>
                                        </p:attrNameLst>
                                      </p:cBhvr>
                                      <p:to>
                                        <p:strVal val="visible"/>
                                      </p:to>
                                    </p:set>
                                    <p:animEffect transition="in" filter="wipe(up)">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6" y="1146678"/>
            <a:ext cx="471233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★考点一：串并联电路电流规律</a:t>
            </a:r>
          </a:p>
        </p:txBody>
      </p:sp>
      <p:sp>
        <p:nvSpPr>
          <p:cNvPr id="7" name="文本框 6"/>
          <p:cNvSpPr txBox="1"/>
          <p:nvPr/>
        </p:nvSpPr>
        <p:spPr>
          <a:xfrm>
            <a:off x="327026" y="1980163"/>
            <a:ext cx="8623935" cy="1938992"/>
          </a:xfrm>
          <a:prstGeom prst="rect">
            <a:avLst/>
          </a:prstGeom>
          <a:noFill/>
          <a:ln w="9525">
            <a:noFill/>
          </a:ln>
        </p:spPr>
        <p:txBody>
          <a:bodyPr wrap="square">
            <a:spAutoFit/>
          </a:bodyPr>
          <a:lstStyle/>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【答案】（1）如图；（2）如图；（3）干路电流等于各支路电流之和；（4）小于；L2。</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【解析】（1）原电路中，两灯短路了，改正后如下左所示：</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（2）电流表分度值为0.02A，连接正确的电路后，闭合开关，电流表的示数为0.46A，指针的位置如上右所示；</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（3）分析数据得出结论：在并联电路中，干路电流等于各支路电流之和。</a:t>
            </a:r>
          </a:p>
        </p:txBody>
      </p:sp>
      <p:pic>
        <p:nvPicPr>
          <p:cNvPr id="3" name="图片 3" descr="学科网(www.zxxk.com)--教育资源门户，提供试题试卷、教案、课件、教学论文、素材等各类教学资源库下载，还有大量丰富的教学资讯！"/>
          <p:cNvPicPr>
            <a:picLocks noChangeAspect="1"/>
          </p:cNvPicPr>
          <p:nvPr/>
        </p:nvPicPr>
        <p:blipFill>
          <a:blip r:embed="rId2"/>
          <a:stretch>
            <a:fillRect/>
          </a:stretch>
        </p:blipFill>
        <p:spPr>
          <a:xfrm>
            <a:off x="2383155" y="4570162"/>
            <a:ext cx="4029710" cy="1846058"/>
          </a:xfrm>
          <a:prstGeom prst="rect">
            <a:avLst/>
          </a:prstGeom>
          <a:noFill/>
          <a:ln>
            <a:noFill/>
          </a:ln>
        </p:spPr>
      </p:pic>
    </p:spTree>
    <p:extLst>
      <p:ext uri="{BB962C8B-B14F-4D97-AF65-F5344CB8AC3E}">
        <p14:creationId xmlns:p14="http://schemas.microsoft.com/office/powerpoint/2010/main" val="413284045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12" dur="1000"/>
                                        <p:tgtEl>
                                          <p:spTgt spid="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17" dur="1000"/>
                                        <p:tgtEl>
                                          <p:spTgt spid="7">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7">
                                            <p:txEl>
                                              <p:pRg st="2" end="2"/>
                                            </p:txEl>
                                          </p:spTgt>
                                        </p:tgtEl>
                                        <p:attrNameLst>
                                          <p:attrName>style.visibility</p:attrName>
                                        </p:attrNameLst>
                                      </p:cBhvr>
                                      <p:to>
                                        <p:strVal val="visible"/>
                                      </p:to>
                                    </p:set>
                                    <p:animEffect transition="in" filter="checkerboard(across)">
                                      <p:cBhvr>
                                        <p:cTn id="22" dur="1000"/>
                                        <p:tgtEl>
                                          <p:spTgt spid="7">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7">
                                            <p:txEl>
                                              <p:pRg st="3" end="3"/>
                                            </p:txEl>
                                          </p:spTgt>
                                        </p:tgtEl>
                                        <p:attrNameLst>
                                          <p:attrName>style.visibility</p:attrName>
                                        </p:attrNameLst>
                                      </p:cBhvr>
                                      <p:to>
                                        <p:strVal val="visible"/>
                                      </p:to>
                                    </p:set>
                                    <p:animEffect transition="in" filter="checkerboard(across)">
                                      <p:cBhvr>
                                        <p:cTn id="27" dur="1000"/>
                                        <p:tgtEl>
                                          <p:spTgt spid="7">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gtEl>
                                        <p:attrNameLst>
                                          <p:attrName>style.visibility</p:attrName>
                                        </p:attrNameLst>
                                      </p:cBhvr>
                                      <p:to>
                                        <p:strVal val="visible"/>
                                      </p:to>
                                    </p:set>
                                    <p:animEffect transition="in" filter="checkerboard(across)">
                                      <p:cBhvr>
                                        <p:cTn id="3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6" y="1146678"/>
            <a:ext cx="471233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★考点一：串并联电路电流规律</a:t>
            </a:r>
          </a:p>
        </p:txBody>
      </p:sp>
      <p:sp>
        <p:nvSpPr>
          <p:cNvPr id="7" name="文本框 6"/>
          <p:cNvSpPr txBox="1"/>
          <p:nvPr/>
        </p:nvSpPr>
        <p:spPr>
          <a:xfrm>
            <a:off x="327026" y="1980163"/>
            <a:ext cx="8623935" cy="1569660"/>
          </a:xfrm>
          <a:prstGeom prst="rect">
            <a:avLst/>
          </a:prstGeom>
          <a:noFill/>
          <a:ln w="9525">
            <a:noFill/>
          </a:ln>
        </p:spPr>
        <p:txBody>
          <a:bodyPr wrap="square">
            <a:spAutoFit/>
          </a:bodyPr>
          <a:lstStyle/>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（4）第1次实验发现，灯泡L</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1</a:t>
            </a:r>
            <a:r>
              <a:rPr sz="1600" b="0">
                <a:solidFill>
                  <a:srgbClr val="FF0000"/>
                </a:solidFill>
                <a:latin typeface="微软雅黑" panose="020B0503020204020204" charset="-122"/>
                <a:ea typeface="微软雅黑" panose="020B0503020204020204" charset="-122"/>
                <a:cs typeface="微软雅黑" panose="020B0503020204020204" charset="-122"/>
              </a:rPr>
              <a:t>比L</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2</a:t>
            </a:r>
            <a:r>
              <a:rPr sz="1600" b="0">
                <a:solidFill>
                  <a:srgbClr val="FF0000"/>
                </a:solidFill>
                <a:latin typeface="微软雅黑" panose="020B0503020204020204" charset="-122"/>
                <a:ea typeface="微软雅黑" panose="020B0503020204020204" charset="-122"/>
                <a:cs typeface="微软雅黑" panose="020B0503020204020204" charset="-122"/>
              </a:rPr>
              <a:t>亮，根据并联电路各支路电压相等和P＝</a:t>
            </a:r>
            <a:r>
              <a:rPr lang="en-US" sz="1600" b="0">
                <a:solidFill>
                  <a:srgbClr val="FF0000"/>
                </a:solidFill>
                <a:latin typeface="微软雅黑" panose="020B0503020204020204" charset="-122"/>
                <a:ea typeface="微软雅黑" panose="020B0503020204020204" charset="-122"/>
                <a:cs typeface="微软雅黑" panose="020B0503020204020204" charset="-122"/>
              </a:rPr>
              <a:t>U</a:t>
            </a:r>
            <a:r>
              <a:rPr lang="en-US" sz="1600" b="0" baseline="30000">
                <a:solidFill>
                  <a:srgbClr val="FF0000"/>
                </a:solidFill>
                <a:uFillTx/>
                <a:latin typeface="微软雅黑" panose="020B0503020204020204" charset="-122"/>
                <a:ea typeface="微软雅黑" panose="020B0503020204020204" charset="-122"/>
                <a:cs typeface="微软雅黑" panose="020B0503020204020204" charset="-122"/>
              </a:rPr>
              <a:t>2</a:t>
            </a:r>
            <a:r>
              <a:rPr lang="en-US" sz="1600" b="0">
                <a:solidFill>
                  <a:srgbClr val="FF0000"/>
                </a:solidFill>
                <a:latin typeface="微软雅黑" panose="020B0503020204020204" charset="-122"/>
                <a:ea typeface="微软雅黑" panose="020B0503020204020204" charset="-122"/>
                <a:cs typeface="微软雅黑" panose="020B0503020204020204" charset="-122"/>
              </a:rPr>
              <a:t>/R</a:t>
            </a:r>
            <a:r>
              <a:rPr sz="1600" b="0">
                <a:solidFill>
                  <a:srgbClr val="FF0000"/>
                </a:solidFill>
                <a:latin typeface="微软雅黑" panose="020B0503020204020204" charset="-122"/>
                <a:ea typeface="微软雅黑" panose="020B0503020204020204" charset="-122"/>
                <a:cs typeface="微软雅黑" panose="020B0503020204020204" charset="-122"/>
              </a:rPr>
              <a:t>，则灯泡L</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1</a:t>
            </a:r>
            <a:r>
              <a:rPr sz="1600" b="0">
                <a:solidFill>
                  <a:srgbClr val="FF0000"/>
                </a:solidFill>
                <a:latin typeface="微软雅黑" panose="020B0503020204020204" charset="-122"/>
                <a:ea typeface="微软雅黑" panose="020B0503020204020204" charset="-122"/>
                <a:cs typeface="微软雅黑" panose="020B0503020204020204" charset="-122"/>
              </a:rPr>
              <a:t>的电阻小于灯泡L</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2</a:t>
            </a:r>
            <a:r>
              <a:rPr sz="1600" b="0">
                <a:solidFill>
                  <a:srgbClr val="FF0000"/>
                </a:solidFill>
                <a:latin typeface="微软雅黑" panose="020B0503020204020204" charset="-122"/>
                <a:ea typeface="微软雅黑" panose="020B0503020204020204" charset="-122"/>
                <a:cs typeface="微软雅黑" panose="020B0503020204020204" charset="-122"/>
              </a:rPr>
              <a:t>的电阻；由影响电阻大小的因素，若两灯泡灯丝长度相同，L</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2</a:t>
            </a:r>
            <a:r>
              <a:rPr sz="1600" b="0">
                <a:solidFill>
                  <a:srgbClr val="FF0000"/>
                </a:solidFill>
                <a:latin typeface="微软雅黑" panose="020B0503020204020204" charset="-122"/>
                <a:ea typeface="微软雅黑" panose="020B0503020204020204" charset="-122"/>
                <a:cs typeface="微软雅黑" panose="020B0503020204020204" charset="-122"/>
              </a:rPr>
              <a:t>的灯丝更细。</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答案为：1）如上左所示；（2）如上右所示；（3）干路电流等于各支路电流之和；（4）小于；L</a:t>
            </a:r>
            <a:r>
              <a:rPr sz="1600" b="0" baseline="-25000">
                <a:solidFill>
                  <a:srgbClr val="FF0000"/>
                </a:solidFill>
                <a:uFillTx/>
                <a:latin typeface="微软雅黑" panose="020B0503020204020204" charset="-122"/>
                <a:ea typeface="微软雅黑" panose="020B0503020204020204" charset="-122"/>
                <a:cs typeface="微软雅黑" panose="020B0503020204020204" charset="-122"/>
              </a:rPr>
              <a:t>2</a:t>
            </a:r>
            <a:r>
              <a:rPr sz="1600" b="0">
                <a:solidFill>
                  <a:srgbClr val="FF0000"/>
                </a:solidFill>
                <a:latin typeface="微软雅黑" panose="020B0503020204020204" charset="-122"/>
                <a:ea typeface="微软雅黑" panose="020B0503020204020204" charset="-122"/>
                <a:cs typeface="微软雅黑" panose="020B0503020204020204" charset="-122"/>
              </a:rPr>
              <a:t>。</a:t>
            </a:r>
          </a:p>
        </p:txBody>
      </p:sp>
    </p:spTree>
    <p:extLst>
      <p:ext uri="{BB962C8B-B14F-4D97-AF65-F5344CB8AC3E}">
        <p14:creationId xmlns:p14="http://schemas.microsoft.com/office/powerpoint/2010/main" val="81136421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12" dur="1000"/>
                                        <p:tgtEl>
                                          <p:spTgt spid="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17" dur="10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2400657"/>
          </a:xfrm>
          <a:prstGeom prst="rect">
            <a:avLst/>
          </a:prstGeom>
          <a:noFill/>
          <a:ln w="9525">
            <a:noFill/>
          </a:ln>
        </p:spPr>
        <p:txBody>
          <a:bodyPr wrap="square">
            <a:spAutoFit/>
          </a:bodyPr>
          <a:lstStyle/>
          <a:p>
            <a:pPr marL="0" indent="0" algn="l" eaLnBrk="1" fontAlgn="auto" latinLnBrk="0" hangingPunct="1">
              <a:lnSpc>
                <a:spcPct val="150000"/>
              </a:lnSpc>
            </a:pPr>
            <a:r>
              <a:rPr lang="zh-CN"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1">
                <a:solidFill>
                  <a:schemeClr val="tx1"/>
                </a:solidFill>
                <a:latin typeface="微软雅黑" panose="020B0503020204020204" charset="-122"/>
                <a:ea typeface="微软雅黑" panose="020B0503020204020204" charset="-122"/>
                <a:cs typeface="微软雅黑" panose="020B0503020204020204" charset="-122"/>
              </a:rPr>
              <a:t>（2020·安徽）</a:t>
            </a:r>
            <a:r>
              <a:rPr lang="zh-CN" sz="2000">
                <a:solidFill>
                  <a:schemeClr val="tx1"/>
                </a:solidFill>
                <a:latin typeface="微软雅黑" panose="020B0503020204020204" charset="-122"/>
                <a:ea typeface="微软雅黑" panose="020B0503020204020204" charset="-122"/>
                <a:cs typeface="微软雅黑" panose="020B0503020204020204" charset="-122"/>
              </a:rPr>
              <a:t>R</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、R</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、R</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3</a:t>
            </a:r>
            <a:r>
              <a:rPr lang="zh-CN" sz="2000">
                <a:solidFill>
                  <a:schemeClr val="tx1"/>
                </a:solidFill>
                <a:latin typeface="微软雅黑" panose="020B0503020204020204" charset="-122"/>
                <a:ea typeface="微软雅黑" panose="020B0503020204020204" charset="-122"/>
                <a:cs typeface="微软雅黑" panose="020B0503020204020204" charset="-122"/>
              </a:rPr>
              <a:t> 是三个阻值不同的定值电阻。将它们串联起来接入电路，如图甲所示，闭合开关后，测得各电阻两端的电压关系为 U</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&gt;U</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&gt;U</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3</a:t>
            </a:r>
            <a:r>
              <a:rPr lang="zh-CN" sz="2000">
                <a:solidFill>
                  <a:schemeClr val="tx1"/>
                </a:solidFill>
                <a:latin typeface="微软雅黑" panose="020B0503020204020204" charset="-122"/>
                <a:ea typeface="微软雅黑" panose="020B0503020204020204" charset="-122"/>
                <a:cs typeface="微软雅黑" panose="020B0503020204020204" charset="-122"/>
              </a:rPr>
              <a:t>；若将它们并联起来接入电路，如图乙所示，则闭合开关后，通过每个电阻的电流大小关系为（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 I</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&gt;I</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&gt;I</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3</a:t>
            </a:r>
            <a:r>
              <a:rPr lang="zh-CN" sz="2000">
                <a:solidFill>
                  <a:schemeClr val="tx1"/>
                </a:solidFill>
                <a:latin typeface="微软雅黑" panose="020B0503020204020204" charset="-122"/>
                <a:ea typeface="微软雅黑" panose="020B0503020204020204" charset="-122"/>
                <a:cs typeface="微软雅黑" panose="020B0503020204020204" charset="-122"/>
              </a:rPr>
              <a:t> 	B. I</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3</a:t>
            </a:r>
            <a:r>
              <a:rPr lang="zh-CN" sz="2000">
                <a:solidFill>
                  <a:schemeClr val="tx1"/>
                </a:solidFill>
                <a:latin typeface="微软雅黑" panose="020B0503020204020204" charset="-122"/>
                <a:ea typeface="微软雅黑" panose="020B0503020204020204" charset="-122"/>
                <a:cs typeface="微软雅黑" panose="020B0503020204020204" charset="-122"/>
              </a:rPr>
              <a:t>&gt;I</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&gt;I</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	 C. I</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=I</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=I</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3</a:t>
            </a:r>
            <a:r>
              <a:rPr lang="zh-CN" sz="2000">
                <a:solidFill>
                  <a:schemeClr val="tx1"/>
                </a:solidFill>
                <a:latin typeface="微软雅黑" panose="020B0503020204020204" charset="-122"/>
                <a:ea typeface="微软雅黑" panose="020B0503020204020204" charset="-122"/>
                <a:cs typeface="微软雅黑" panose="020B0503020204020204" charset="-122"/>
              </a:rPr>
              <a:t> 	D. I</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&gt;I</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&gt;I</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3</a:t>
            </a:r>
            <a:endParaRPr lang="zh-CN" sz="20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154171" y="3505389"/>
            <a:ext cx="252631"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B</a:t>
            </a:r>
          </a:p>
        </p:txBody>
      </p:sp>
      <p:pic>
        <p:nvPicPr>
          <p:cNvPr id="32" name="图片 19"/>
          <p:cNvPicPr>
            <a:picLocks noChangeAspect="1"/>
          </p:cNvPicPr>
          <p:nvPr/>
        </p:nvPicPr>
        <p:blipFill>
          <a:blip r:embed="rId2"/>
          <a:stretch>
            <a:fillRect/>
          </a:stretch>
        </p:blipFill>
        <p:spPr>
          <a:xfrm>
            <a:off x="2751455" y="4840492"/>
            <a:ext cx="2715260" cy="1741660"/>
          </a:xfrm>
          <a:prstGeom prst="rect">
            <a:avLst/>
          </a:prstGeom>
          <a:noFill/>
          <a:ln>
            <a:noFill/>
          </a:ln>
        </p:spPr>
      </p:pic>
    </p:spTree>
    <p:extLst>
      <p:ext uri="{BB962C8B-B14F-4D97-AF65-F5344CB8AC3E}">
        <p14:creationId xmlns:p14="http://schemas.microsoft.com/office/powerpoint/2010/main" val="89821206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2"/>
                                        </p:tgtEl>
                                        <p:attrNameLst>
                                          <p:attrName>style.visibility</p:attrName>
                                        </p:attrNameLst>
                                      </p:cBhvr>
                                      <p:to>
                                        <p:strVal val="visible"/>
                                      </p:to>
                                    </p:set>
                                    <p:animEffect transition="in" filter="checkerboard(across)">
                                      <p:cBhvr>
                                        <p:cTn id="17" dur="1000"/>
                                        <p:tgtEl>
                                          <p:spTgt spid="3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5"/>
            <a:ext cx="8501380" cy="193899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2.</a:t>
            </a:r>
            <a:r>
              <a:rPr lang="zh-CN" sz="2000" b="1">
                <a:solidFill>
                  <a:schemeClr val="tx1"/>
                </a:solidFill>
                <a:latin typeface="微软雅黑" panose="020B0503020204020204" charset="-122"/>
                <a:ea typeface="微软雅黑" panose="020B0503020204020204" charset="-122"/>
                <a:cs typeface="微软雅黑" panose="020B0503020204020204" charset="-122"/>
              </a:rPr>
              <a:t>（2018·北京）</a:t>
            </a:r>
            <a:r>
              <a:rPr lang="zh-CN" sz="2000">
                <a:solidFill>
                  <a:schemeClr val="tx1"/>
                </a:solidFill>
                <a:latin typeface="微软雅黑" panose="020B0503020204020204" charset="-122"/>
                <a:ea typeface="微软雅黑" panose="020B0503020204020204" charset="-122"/>
                <a:cs typeface="微软雅黑" panose="020B0503020204020204" charset="-122"/>
              </a:rPr>
              <a:t>图中所示的电路中，电阻阻值R</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&lt;R</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。闭合开关S后，电阻R</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、R</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两端的电压分别为U</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、U</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，通过两个电阻的电流分别为I</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、I</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。下列判断中正确的是（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 I</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 = I</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       B. I</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 &gt; I</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 </a:t>
            </a:r>
            <a:r>
              <a:rPr lang="zh-CN" sz="2000">
                <a:solidFill>
                  <a:schemeClr val="tx1"/>
                </a:solidFill>
                <a:latin typeface="微软雅黑" panose="020B0503020204020204" charset="-122"/>
                <a:ea typeface="微软雅黑" panose="020B0503020204020204" charset="-122"/>
                <a:cs typeface="微软雅黑" panose="020B0503020204020204" charset="-122"/>
              </a:rPr>
              <a:t>            C. U</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 = U</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       D. U</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 &gt; U</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p>
        </p:txBody>
      </p:sp>
      <p:sp>
        <p:nvSpPr>
          <p:cNvPr id="2" name="文本框 1"/>
          <p:cNvSpPr txBox="1"/>
          <p:nvPr/>
        </p:nvSpPr>
        <p:spPr>
          <a:xfrm>
            <a:off x="2631440" y="2864573"/>
            <a:ext cx="41783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A</a:t>
            </a:r>
          </a:p>
        </p:txBody>
      </p:sp>
      <p:pic>
        <p:nvPicPr>
          <p:cNvPr id="18" name="图片 6"/>
          <p:cNvPicPr>
            <a:picLocks noChangeAspect="1"/>
          </p:cNvPicPr>
          <p:nvPr/>
        </p:nvPicPr>
        <p:blipFill>
          <a:blip r:embed="rId2"/>
          <a:stretch>
            <a:fillRect/>
          </a:stretch>
        </p:blipFill>
        <p:spPr>
          <a:xfrm>
            <a:off x="2859406" y="4269276"/>
            <a:ext cx="2901315" cy="2105779"/>
          </a:xfrm>
          <a:prstGeom prst="rect">
            <a:avLst/>
          </a:prstGeom>
          <a:noFill/>
          <a:ln>
            <a:noFill/>
          </a:ln>
        </p:spPr>
      </p:pic>
    </p:spTree>
    <p:extLst>
      <p:ext uri="{BB962C8B-B14F-4D97-AF65-F5344CB8AC3E}">
        <p14:creationId xmlns:p14="http://schemas.microsoft.com/office/powerpoint/2010/main" val="246766991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checkerboard(across)">
                                      <p:cBhvr>
                                        <p:cTn id="17" dur="1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18"/>
                                        </p:tgtEl>
                                        <p:attrNameLst>
                                          <p:attrName>style.visibility</p:attrName>
                                        </p:attrNameLst>
                                      </p:cBhvr>
                                      <p:to>
                                        <p:strVal val="visible"/>
                                      </p:to>
                                    </p:set>
                                    <p:animEffect transition="in" filter="checkerboard(across)">
                                      <p:cBhvr>
                                        <p:cTn id="2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5"/>
            <a:ext cx="8501380" cy="193899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3.</a:t>
            </a:r>
            <a:r>
              <a:rPr lang="zh-CN" sz="2000" b="1">
                <a:solidFill>
                  <a:schemeClr val="tx1"/>
                </a:solidFill>
                <a:latin typeface="微软雅黑" panose="020B0503020204020204" charset="-122"/>
                <a:ea typeface="微软雅黑" panose="020B0503020204020204" charset="-122"/>
                <a:cs typeface="微软雅黑" panose="020B0503020204020204" charset="-122"/>
              </a:rPr>
              <a:t>（2018·成都）</a:t>
            </a:r>
            <a:r>
              <a:rPr lang="zh-CN" sz="2000">
                <a:solidFill>
                  <a:schemeClr val="tx1"/>
                </a:solidFill>
                <a:latin typeface="微软雅黑" panose="020B0503020204020204" charset="-122"/>
                <a:ea typeface="微软雅黑" panose="020B0503020204020204" charset="-122"/>
                <a:cs typeface="微软雅黑" panose="020B0503020204020204" charset="-122"/>
              </a:rPr>
              <a:t>图中所示的串联和并联电路，两个灯泡阻值不等，开关S闭合，关于电路中的电流或电压关系，下列说法正确的是（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A．甲电路中，U=U</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=U</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；B．甲电路中，U&gt;U</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=U</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endParaRPr lang="zh-CN" sz="2000">
              <a:solidFill>
                <a:schemeClr val="tx1"/>
              </a:solidFill>
              <a:latin typeface="微软雅黑" panose="020B0503020204020204" charset="-122"/>
              <a:ea typeface="微软雅黑" panose="020B0503020204020204" charset="-122"/>
              <a:cs typeface="微软雅黑" panose="020B0503020204020204" charset="-122"/>
            </a:endParaRP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C．乙电路中，I=I</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+I</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     D．乙电路中，I&gt;I</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=I</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p>
        </p:txBody>
      </p:sp>
      <p:sp>
        <p:nvSpPr>
          <p:cNvPr id="2" name="文本框 1"/>
          <p:cNvSpPr txBox="1"/>
          <p:nvPr/>
        </p:nvSpPr>
        <p:spPr>
          <a:xfrm>
            <a:off x="6962140" y="2317121"/>
            <a:ext cx="39497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C</a:t>
            </a:r>
          </a:p>
        </p:txBody>
      </p:sp>
      <p:pic>
        <p:nvPicPr>
          <p:cNvPr id="19" name="图片 7" descr="图片1"/>
          <p:cNvPicPr>
            <a:picLocks noChangeAspect="1"/>
          </p:cNvPicPr>
          <p:nvPr/>
        </p:nvPicPr>
        <p:blipFill>
          <a:blip r:embed="rId2"/>
          <a:stretch>
            <a:fillRect/>
          </a:stretch>
        </p:blipFill>
        <p:spPr>
          <a:xfrm>
            <a:off x="2599055" y="4298133"/>
            <a:ext cx="3368040" cy="2246674"/>
          </a:xfrm>
          <a:prstGeom prst="rect">
            <a:avLst/>
          </a:prstGeom>
          <a:noFill/>
          <a:ln>
            <a:noFill/>
          </a:ln>
        </p:spPr>
      </p:pic>
    </p:spTree>
    <p:extLst>
      <p:ext uri="{BB962C8B-B14F-4D97-AF65-F5344CB8AC3E}">
        <p14:creationId xmlns:p14="http://schemas.microsoft.com/office/powerpoint/2010/main" val="31923170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19"/>
                                        </p:tgtEl>
                                        <p:attrNameLst>
                                          <p:attrName>style.visibility</p:attrName>
                                        </p:attrNameLst>
                                      </p:cBhvr>
                                      <p:to>
                                        <p:strVal val="visible"/>
                                      </p:to>
                                    </p:set>
                                    <p:animEffect transition="in" filter="checkerboard(across)">
                                      <p:cBhvr>
                                        <p:cTn id="2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5"/>
            <a:ext cx="8501380" cy="193899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4.</a:t>
            </a:r>
            <a:r>
              <a:rPr lang="zh-CN" sz="2000" b="1">
                <a:solidFill>
                  <a:schemeClr val="tx1"/>
                </a:solidFill>
                <a:latin typeface="微软雅黑" panose="020B0503020204020204" charset="-122"/>
                <a:ea typeface="微软雅黑" panose="020B0503020204020204" charset="-122"/>
                <a:cs typeface="微软雅黑" panose="020B0503020204020204" charset="-122"/>
              </a:rPr>
              <a:t>（2018·重庆a）</a:t>
            </a:r>
            <a:r>
              <a:rPr lang="zh-CN" sz="2000">
                <a:solidFill>
                  <a:schemeClr val="tx1"/>
                </a:solidFill>
                <a:latin typeface="微软雅黑" panose="020B0503020204020204" charset="-122"/>
                <a:ea typeface="微软雅黑" panose="020B0503020204020204" charset="-122"/>
                <a:cs typeface="微软雅黑" panose="020B0503020204020204" charset="-122"/>
              </a:rPr>
              <a:t>小皎参加青少年科学素养大赛,设计了《自动火灾报警器》。报警器中有热敏电阻R和保护电阻R。,其中R的阻值随温度升高而减小,当火灾发生时,温度升高,导致电表示数变大而触发振警装置。如图中能实现上述功能的电路图是(   )。</a:t>
            </a:r>
          </a:p>
        </p:txBody>
      </p:sp>
      <p:sp>
        <p:nvSpPr>
          <p:cNvPr id="4" name="文本框 3"/>
          <p:cNvSpPr txBox="1"/>
          <p:nvPr/>
        </p:nvSpPr>
        <p:spPr>
          <a:xfrm>
            <a:off x="2998470" y="3543583"/>
            <a:ext cx="42799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C</a:t>
            </a:r>
          </a:p>
        </p:txBody>
      </p:sp>
      <p:pic>
        <p:nvPicPr>
          <p:cNvPr id="2" name="图片 1"/>
          <p:cNvPicPr>
            <a:picLocks noChangeAspect="1"/>
          </p:cNvPicPr>
          <p:nvPr/>
        </p:nvPicPr>
        <p:blipFill>
          <a:blip r:embed="rId2"/>
          <a:stretch>
            <a:fillRect/>
          </a:stretch>
        </p:blipFill>
        <p:spPr>
          <a:xfrm>
            <a:off x="713741" y="4418658"/>
            <a:ext cx="7715885" cy="1421677"/>
          </a:xfrm>
          <a:prstGeom prst="rect">
            <a:avLst/>
          </a:prstGeom>
          <a:noFill/>
          <a:ln>
            <a:noFill/>
          </a:ln>
        </p:spPr>
      </p:pic>
    </p:spTree>
    <p:extLst>
      <p:ext uri="{BB962C8B-B14F-4D97-AF65-F5344CB8AC3E}">
        <p14:creationId xmlns:p14="http://schemas.microsoft.com/office/powerpoint/2010/main" val="384752544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4"/>
                                        </p:tgtEl>
                                        <p:attrNameLst>
                                          <p:attrName>style.visibility</p:attrName>
                                        </p:attrNameLst>
                                      </p:cBhvr>
                                      <p:to>
                                        <p:strVal val="visible"/>
                                      </p:to>
                                    </p:set>
                                    <p:animEffect transition="in" filter="checkerboard(across)">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1477328"/>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5.</a:t>
            </a:r>
            <a:r>
              <a:rPr lang="zh-CN" sz="2000" b="1">
                <a:solidFill>
                  <a:schemeClr val="tx1"/>
                </a:solidFill>
                <a:latin typeface="微软雅黑" panose="020B0503020204020204" charset="-122"/>
                <a:ea typeface="微软雅黑" panose="020B0503020204020204" charset="-122"/>
                <a:cs typeface="微软雅黑" panose="020B0503020204020204" charset="-122"/>
              </a:rPr>
              <a:t>（2018·龙东）</a:t>
            </a:r>
            <a:r>
              <a:rPr lang="zh-CN" sz="2000">
                <a:solidFill>
                  <a:schemeClr val="tx1"/>
                </a:solidFill>
                <a:latin typeface="微软雅黑" panose="020B0503020204020204" charset="-122"/>
                <a:ea typeface="微软雅黑" panose="020B0503020204020204" charset="-122"/>
                <a:cs typeface="微软雅黑" panose="020B0503020204020204" charset="-122"/>
              </a:rPr>
              <a:t>两个电路元件A和B中的电流与其两端电压的关系如图所示。现将元件A和B并联接入电路中，则元件A与B的电压之比为</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，电流之比为</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a:t>
            </a:r>
          </a:p>
        </p:txBody>
      </p:sp>
      <p:sp>
        <p:nvSpPr>
          <p:cNvPr id="7" name="文本框 6"/>
          <p:cNvSpPr txBox="1"/>
          <p:nvPr/>
        </p:nvSpPr>
        <p:spPr>
          <a:xfrm>
            <a:off x="7420610" y="2205934"/>
            <a:ext cx="69469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1:1</a:t>
            </a:r>
            <a:endParaRPr kumimoji="0" lang="zh-CN" altLang="en-US" sz="2000" b="0" i="0" u="none" strike="noStrike" cap="none" spc="0" normalizeH="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endParaRPr>
          </a:p>
        </p:txBody>
      </p:sp>
      <p:pic>
        <p:nvPicPr>
          <p:cNvPr id="29" name="图片 16" descr="predotool"/>
          <p:cNvPicPr>
            <a:picLocks noChangeAspect="1"/>
          </p:cNvPicPr>
          <p:nvPr/>
        </p:nvPicPr>
        <p:blipFill>
          <a:blip r:embed="rId2">
            <a:lum bright="6000"/>
          </a:blip>
          <a:stretch>
            <a:fillRect/>
          </a:stretch>
        </p:blipFill>
        <p:spPr>
          <a:xfrm>
            <a:off x="3140075" y="3457859"/>
            <a:ext cx="2739390" cy="2346828"/>
          </a:xfrm>
          <a:prstGeom prst="rect">
            <a:avLst/>
          </a:prstGeom>
          <a:noFill/>
          <a:ln>
            <a:noFill/>
          </a:ln>
        </p:spPr>
      </p:pic>
      <p:sp>
        <p:nvSpPr>
          <p:cNvPr id="2" name="文本框 1"/>
          <p:cNvSpPr txBox="1"/>
          <p:nvPr/>
        </p:nvSpPr>
        <p:spPr>
          <a:xfrm>
            <a:off x="1468755" y="2839959"/>
            <a:ext cx="69469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2:1</a:t>
            </a:r>
            <a:endParaRPr kumimoji="0" lang="zh-CN" altLang="en-US" sz="2000" b="0" i="0" u="none" strike="noStrike" cap="none" spc="0" normalizeH="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endParaRPr>
          </a:p>
        </p:txBody>
      </p:sp>
    </p:spTree>
    <p:extLst>
      <p:ext uri="{BB962C8B-B14F-4D97-AF65-F5344CB8AC3E}">
        <p14:creationId xmlns:p14="http://schemas.microsoft.com/office/powerpoint/2010/main" val="3878527698"/>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7"/>
                                        </p:tgtEl>
                                        <p:attrNameLst>
                                          <p:attrName>style.visibility</p:attrName>
                                        </p:attrNameLst>
                                      </p:cBhvr>
                                      <p:to>
                                        <p:strVal val="visible"/>
                                      </p:to>
                                    </p:set>
                                    <p:animEffect transition="in" filter="checkerboard(across)">
                                      <p:cBhvr>
                                        <p:cTn id="12" dur="1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29"/>
                                        </p:tgtEl>
                                        <p:attrNameLst>
                                          <p:attrName>style.visibility</p:attrName>
                                        </p:attrNameLst>
                                      </p:cBhvr>
                                      <p:to>
                                        <p:strVal val="visible"/>
                                      </p:to>
                                    </p:set>
                                    <p:animEffect transition="in" filter="checkerboard(across)">
                                      <p:cBhvr>
                                        <p:cTn id="17" dur="1000"/>
                                        <p:tgtEl>
                                          <p:spTgt spid="2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1477328"/>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6.</a:t>
            </a:r>
            <a:r>
              <a:rPr lang="zh-CN" sz="2000" b="1">
                <a:solidFill>
                  <a:schemeClr val="tx1"/>
                </a:solidFill>
                <a:latin typeface="微软雅黑" panose="020B0503020204020204" charset="-122"/>
                <a:ea typeface="微软雅黑" panose="020B0503020204020204" charset="-122"/>
                <a:cs typeface="微软雅黑" panose="020B0503020204020204" charset="-122"/>
              </a:rPr>
              <a:t>（2018·自贡）</a:t>
            </a:r>
            <a:r>
              <a:rPr lang="zh-CN" sz="2000">
                <a:solidFill>
                  <a:schemeClr val="tx1"/>
                </a:solidFill>
                <a:latin typeface="微软雅黑" panose="020B0503020204020204" charset="-122"/>
                <a:ea typeface="微软雅黑" panose="020B0503020204020204" charset="-122"/>
                <a:cs typeface="微软雅黑" panose="020B0503020204020204" charset="-122"/>
              </a:rPr>
              <a:t>两个电阻甲和乙，电阻值分别为20Ω、40Ω，将它们串联接入电路中，则甲乙两电阻两端的电压之比为_____；将它们并联接入电路中，通过甲乙两电阻的电流之比为_____。</a:t>
            </a:r>
          </a:p>
        </p:txBody>
      </p:sp>
      <p:sp>
        <p:nvSpPr>
          <p:cNvPr id="2" name="文本框 1"/>
          <p:cNvSpPr txBox="1"/>
          <p:nvPr/>
        </p:nvSpPr>
        <p:spPr>
          <a:xfrm>
            <a:off x="5584826" y="2205085"/>
            <a:ext cx="461645"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1:2</a:t>
            </a:r>
            <a:endPar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endParaRPr>
          </a:p>
        </p:txBody>
      </p:sp>
      <p:sp>
        <p:nvSpPr>
          <p:cNvPr id="4" name="文本框 3"/>
          <p:cNvSpPr txBox="1"/>
          <p:nvPr/>
        </p:nvSpPr>
        <p:spPr>
          <a:xfrm>
            <a:off x="4325621" y="2779697"/>
            <a:ext cx="461645"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2:1</a:t>
            </a:r>
            <a:endPar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endParaRPr>
          </a:p>
        </p:txBody>
      </p:sp>
    </p:spTree>
    <p:extLst>
      <p:ext uri="{BB962C8B-B14F-4D97-AF65-F5344CB8AC3E}">
        <p14:creationId xmlns:p14="http://schemas.microsoft.com/office/powerpoint/2010/main" val="230197898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4"/>
                                        </p:tgtEl>
                                        <p:attrNameLst>
                                          <p:attrName>style.visibility</p:attrName>
                                        </p:attrNameLst>
                                      </p:cBhvr>
                                      <p:to>
                                        <p:strVal val="visible"/>
                                      </p:to>
                                    </p:set>
                                    <p:animEffect transition="in" filter="checkerboard(across)">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27025" y="1484485"/>
            <a:ext cx="8501380" cy="193899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7.</a:t>
            </a:r>
            <a:r>
              <a:rPr lang="zh-CN" sz="2000" b="1">
                <a:solidFill>
                  <a:schemeClr val="tx1"/>
                </a:solidFill>
                <a:latin typeface="微软雅黑" panose="020B0503020204020204" charset="-122"/>
                <a:ea typeface="微软雅黑" panose="020B0503020204020204" charset="-122"/>
                <a:cs typeface="微软雅黑" panose="020B0503020204020204" charset="-122"/>
              </a:rPr>
              <a:t>（2018·黄冈）</a:t>
            </a:r>
            <a:r>
              <a:rPr lang="zh-CN" sz="2000">
                <a:solidFill>
                  <a:schemeClr val="tx1"/>
                </a:solidFill>
                <a:latin typeface="微软雅黑" panose="020B0503020204020204" charset="-122"/>
                <a:ea typeface="微软雅黑" panose="020B0503020204020204" charset="-122"/>
                <a:cs typeface="微软雅黑" panose="020B0503020204020204" charset="-122"/>
              </a:rPr>
              <a:t> 在探究并联电路电流规律的实验中：</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 (1)为了防止损坏电流表,在不能事先估计电流大小的情况下,应先进行________,以正确选择电流表或电流表的量程。</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(2)小方连接的部分电路如图所示,请你将电路连接完整_____________。</a:t>
            </a:r>
          </a:p>
        </p:txBody>
      </p:sp>
      <p:sp>
        <p:nvSpPr>
          <p:cNvPr id="2" name="文本框 1"/>
          <p:cNvSpPr txBox="1"/>
          <p:nvPr/>
        </p:nvSpPr>
        <p:spPr>
          <a:xfrm>
            <a:off x="605791" y="2788185"/>
            <a:ext cx="639445"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试触</a:t>
            </a:r>
          </a:p>
        </p:txBody>
      </p:sp>
      <p:pic>
        <p:nvPicPr>
          <p:cNvPr id="27" name="图片 13"/>
          <p:cNvPicPr>
            <a:picLocks noChangeAspect="1"/>
          </p:cNvPicPr>
          <p:nvPr/>
        </p:nvPicPr>
        <p:blipFill>
          <a:blip r:embed="rId2"/>
          <a:stretch>
            <a:fillRect/>
          </a:stretch>
        </p:blipFill>
        <p:spPr>
          <a:xfrm>
            <a:off x="1059816" y="4164028"/>
            <a:ext cx="2783205" cy="2284868"/>
          </a:xfrm>
          <a:prstGeom prst="rect">
            <a:avLst/>
          </a:prstGeom>
          <a:noFill/>
          <a:ln>
            <a:noFill/>
          </a:ln>
        </p:spPr>
      </p:pic>
      <p:pic>
        <p:nvPicPr>
          <p:cNvPr id="26" name="图片 15" descr="predotool"/>
          <p:cNvPicPr>
            <a:picLocks noChangeAspect="1"/>
          </p:cNvPicPr>
          <p:nvPr/>
        </p:nvPicPr>
        <p:blipFill>
          <a:blip r:embed="rId3">
            <a:lum bright="6000"/>
          </a:blip>
          <a:stretch>
            <a:fillRect/>
          </a:stretch>
        </p:blipFill>
        <p:spPr>
          <a:xfrm>
            <a:off x="4530726" y="4164028"/>
            <a:ext cx="3131185" cy="2284868"/>
          </a:xfrm>
          <a:prstGeom prst="rect">
            <a:avLst/>
          </a:prstGeom>
          <a:noFill/>
          <a:ln>
            <a:noFill/>
          </a:ln>
        </p:spPr>
      </p:pic>
    </p:spTree>
    <p:extLst>
      <p:ext uri="{BB962C8B-B14F-4D97-AF65-F5344CB8AC3E}">
        <p14:creationId xmlns:p14="http://schemas.microsoft.com/office/powerpoint/2010/main" val="3857149118"/>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27"/>
                                        </p:tgtEl>
                                        <p:attrNameLst>
                                          <p:attrName>style.visibility</p:attrName>
                                        </p:attrNameLst>
                                      </p:cBhvr>
                                      <p:to>
                                        <p:strVal val="visible"/>
                                      </p:to>
                                    </p:set>
                                    <p:animEffect transition="in" filter="checkerboard(across)">
                                      <p:cBhvr>
                                        <p:cTn id="17" dur="1000"/>
                                        <p:tgtEl>
                                          <p:spTgt spid="2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26"/>
                                        </p:tgtEl>
                                        <p:attrNameLst>
                                          <p:attrName>style.visibility</p:attrName>
                                        </p:attrNameLst>
                                      </p:cBhvr>
                                      <p:to>
                                        <p:strVal val="visible"/>
                                      </p:to>
                                    </p:set>
                                    <p:animEffect transition="in" filter="checkerboard(across)">
                                      <p:cBhvr>
                                        <p:cTn id="22"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27025" y="1484486"/>
            <a:ext cx="8501380" cy="2400657"/>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(3)小方将以上电路连接完后,闭合开关,调节滑动变阻器,发现灯泡L1和L2发光、电流表A1和A2有示数、电流表A示数为零。则电路故障可能________。</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(4)排除故障,进行实验,小方记录了如下数据。</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分析以上实验数据,小方发现通过两条支路的电流总是相等。为了探究这个发现是否具有普遍性,可以_________________,再进行实验。</a:t>
            </a:r>
          </a:p>
        </p:txBody>
      </p:sp>
      <p:sp>
        <p:nvSpPr>
          <p:cNvPr id="2" name="文本框 1"/>
          <p:cNvSpPr txBox="1"/>
          <p:nvPr/>
        </p:nvSpPr>
        <p:spPr>
          <a:xfrm>
            <a:off x="7560945" y="2006474"/>
            <a:ext cx="1093470" cy="92332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电流表A被短路</a:t>
            </a:r>
          </a:p>
        </p:txBody>
      </p:sp>
      <p:pic>
        <p:nvPicPr>
          <p:cNvPr id="28" name="图片 14" descr="predotool"/>
          <p:cNvPicPr>
            <a:picLocks noChangeAspect="1"/>
          </p:cNvPicPr>
          <p:nvPr/>
        </p:nvPicPr>
        <p:blipFill>
          <a:blip r:embed="rId2">
            <a:lum bright="6000"/>
          </a:blip>
          <a:stretch>
            <a:fillRect/>
          </a:stretch>
        </p:blipFill>
        <p:spPr>
          <a:xfrm>
            <a:off x="1349376" y="5074750"/>
            <a:ext cx="6457315" cy="1461569"/>
          </a:xfrm>
          <a:prstGeom prst="rect">
            <a:avLst/>
          </a:prstGeom>
          <a:noFill/>
          <a:ln>
            <a:noFill/>
          </a:ln>
        </p:spPr>
      </p:pic>
      <p:sp>
        <p:nvSpPr>
          <p:cNvPr id="4" name="文本框 3"/>
          <p:cNvSpPr txBox="1"/>
          <p:nvPr/>
        </p:nvSpPr>
        <p:spPr>
          <a:xfrm>
            <a:off x="2917191" y="4442422"/>
            <a:ext cx="4342765" cy="5078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将L1（L2）换成另一个规格不同的灯泡</a:t>
            </a:r>
          </a:p>
        </p:txBody>
      </p:sp>
    </p:spTree>
    <p:extLst>
      <p:ext uri="{BB962C8B-B14F-4D97-AF65-F5344CB8AC3E}">
        <p14:creationId xmlns:p14="http://schemas.microsoft.com/office/powerpoint/2010/main" val="409138457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28"/>
                                        </p:tgtEl>
                                        <p:attrNameLst>
                                          <p:attrName>style.visibility</p:attrName>
                                        </p:attrNameLst>
                                      </p:cBhvr>
                                      <p:to>
                                        <p:strVal val="visible"/>
                                      </p:to>
                                    </p:set>
                                    <p:animEffect transition="in" filter="checkerboard(across)">
                                      <p:cBhvr>
                                        <p:cTn id="12" dur="1000"/>
                                        <p:tgtEl>
                                          <p:spTgt spid="2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checkerboard(across)">
                                      <p:cBhvr>
                                        <p:cTn id="17" dur="1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4"/>
                                        </p:tgtEl>
                                        <p:attrNameLst>
                                          <p:attrName>style.visibility</p:attrName>
                                        </p:attrNameLst>
                                      </p:cBhvr>
                                      <p:to>
                                        <p:strVal val="visible"/>
                                      </p:to>
                                    </p:set>
                                    <p:animEffect transition="in" filter="checkerboard(across)">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252096" y="2894280"/>
            <a:ext cx="841375" cy="193899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串并联电路电流规律</a:t>
            </a:r>
          </a:p>
        </p:txBody>
      </p:sp>
      <p:sp>
        <p:nvSpPr>
          <p:cNvPr id="4" name="左大括号 3"/>
          <p:cNvSpPr/>
          <p:nvPr/>
        </p:nvSpPr>
        <p:spPr>
          <a:xfrm>
            <a:off x="1051561" y="3055544"/>
            <a:ext cx="544195" cy="1772216"/>
          </a:xfrm>
          <a:prstGeom prst="leftBrace">
            <a:avLst/>
          </a:prstGeom>
          <a:noFill/>
          <a:ln w="28575" cap="flat" cmpd="sng">
            <a:solidFill>
              <a:srgbClr val="C00000"/>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91439" tIns="45719" rIns="91439" bIns="45719" numCol="1" spcCol="38100" rtlCol="0" anchor="t" forceAA="0">
            <a:noAutofit/>
          </a:bodyPr>
          <a:lstStyle/>
          <a:p>
            <a:pPr marL="0" marR="0" indent="0" algn="l" defTabSz="914400" rtl="0" fontAlgn="auto" latinLnBrk="1" hangingPunct="0">
              <a:lnSpc>
                <a:spcPct val="100000"/>
              </a:lnSpc>
              <a:spcBef>
                <a:spcPct val="0"/>
              </a:spcBef>
              <a:spcAft>
                <a:spcPct val="0"/>
              </a:spcAft>
              <a:buClrTx/>
              <a:buSzTx/>
              <a:buFontTx/>
              <a:buNone/>
            </a:pPr>
            <a:endParaRPr kumimoji="0" lang="zh-CN" altLang="en-US" sz="1800" b="0" i="0" u="none" strike="noStrike" cap="none" spc="0" normalizeH="0" baseline="0">
              <a:ln>
                <a:noFill/>
              </a:ln>
              <a:solidFill>
                <a:srgbClr val="000000"/>
              </a:solidFill>
              <a:effectLst/>
              <a:uFillTx/>
            </a:endParaRPr>
          </a:p>
        </p:txBody>
      </p:sp>
      <p:sp>
        <p:nvSpPr>
          <p:cNvPr id="100" name="文本框 99"/>
          <p:cNvSpPr txBox="1"/>
          <p:nvPr/>
        </p:nvSpPr>
        <p:spPr>
          <a:xfrm>
            <a:off x="1666240" y="2680392"/>
            <a:ext cx="2397760" cy="553998"/>
          </a:xfrm>
          <a:prstGeom prst="rect">
            <a:avLst/>
          </a:prstGeom>
          <a:noFill/>
          <a:ln w="9525">
            <a:noFill/>
          </a:ln>
        </p:spPr>
        <p:txBody>
          <a:bodyPr wrap="square">
            <a:spAutoFit/>
          </a:bodyPr>
          <a:lstStyle/>
          <a:p>
            <a:pPr marL="0" indent="0" algn="l" eaLnBrk="1" fontAlgn="auto" latinLnBrk="0" hangingPunct="1">
              <a:lnSpc>
                <a:spcPct val="150000"/>
              </a:lnSpc>
            </a:pPr>
            <a:r>
              <a:rPr lang="zh-CN" altLang="en-US" sz="2000" b="0">
                <a:solidFill>
                  <a:srgbClr val="000000"/>
                </a:solidFill>
                <a:latin typeface="微软雅黑" panose="020B0503020204020204" charset="-122"/>
                <a:ea typeface="微软雅黑" panose="020B0503020204020204" charset="-122"/>
              </a:rPr>
              <a:t>串联电路电流规律</a:t>
            </a:r>
          </a:p>
        </p:txBody>
      </p:sp>
      <p:sp>
        <p:nvSpPr>
          <p:cNvPr id="12" name="文本框 11"/>
          <p:cNvSpPr txBox="1"/>
          <p:nvPr/>
        </p:nvSpPr>
        <p:spPr>
          <a:xfrm>
            <a:off x="1093471" y="331867"/>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itchFamily="2" charset="-122"/>
            </a:endParaRPr>
          </a:p>
        </p:txBody>
      </p:sp>
      <p:sp>
        <p:nvSpPr>
          <p:cNvPr id="22" name="文本框 21"/>
          <p:cNvSpPr txBox="1"/>
          <p:nvPr/>
        </p:nvSpPr>
        <p:spPr>
          <a:xfrm>
            <a:off x="327026" y="1334254"/>
            <a:ext cx="2562225" cy="400110"/>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一、知识点与考点</a:t>
            </a:r>
          </a:p>
        </p:txBody>
      </p:sp>
      <p:sp>
        <p:nvSpPr>
          <p:cNvPr id="25" name="文本框 24"/>
          <p:cNvSpPr txBox="1"/>
          <p:nvPr/>
        </p:nvSpPr>
        <p:spPr>
          <a:xfrm>
            <a:off x="1715135" y="4209013"/>
            <a:ext cx="2349500" cy="553998"/>
          </a:xfrm>
          <a:prstGeom prst="rect">
            <a:avLst/>
          </a:prstGeom>
          <a:noFill/>
          <a:ln w="9525">
            <a:noFill/>
          </a:ln>
        </p:spPr>
        <p:txBody>
          <a:bodyPr wrap="square">
            <a:spAutoFit/>
          </a:bodyPr>
          <a:lstStyle/>
          <a:p>
            <a:pPr marL="0" indent="0" algn="l" eaLnBrk="1" fontAlgn="auto" latinLnBrk="0" hangingPunct="1">
              <a:lnSpc>
                <a:spcPct val="150000"/>
              </a:lnSpc>
            </a:pPr>
            <a:r>
              <a:rPr lang="zh-CN" altLang="en-US" sz="2000" b="0">
                <a:solidFill>
                  <a:srgbClr val="000000"/>
                </a:solidFill>
                <a:latin typeface="微软雅黑" panose="020B0503020204020204" charset="-122"/>
                <a:ea typeface="微软雅黑" panose="020B0503020204020204" charset="-122"/>
              </a:rPr>
              <a:t>并联电路电流规律</a:t>
            </a:r>
          </a:p>
        </p:txBody>
      </p:sp>
    </p:spTree>
    <p:extLst>
      <p:ext uri="{BB962C8B-B14F-4D97-AF65-F5344CB8AC3E}">
        <p14:creationId xmlns:p14="http://schemas.microsoft.com/office/powerpoint/2010/main" val="74425428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checkerboard(across)">
                                      <p:cBhvr>
                                        <p:cTn id="12" dur="1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42" fill="hold" grpId="0" nodeType="clickEffect">
                                  <p:stCondLst>
                                    <p:cond delay="0"/>
                                  </p:stCondLst>
                                  <p:childTnLst>
                                    <p:set>
                                      <p:cBhvr>
                                        <p:cTn id="16" dur="1000" fill="hold">
                                          <p:stCondLst>
                                            <p:cond delay="0"/>
                                          </p:stCondLst>
                                        </p:cTn>
                                        <p:tgtEl>
                                          <p:spTgt spid="4"/>
                                        </p:tgtEl>
                                        <p:attrNameLst>
                                          <p:attrName>style.visibility</p:attrName>
                                        </p:attrNameLst>
                                      </p:cBhvr>
                                      <p:to>
                                        <p:strVal val="visible"/>
                                      </p:to>
                                    </p:set>
                                    <p:animEffect transition="in" filter="barn(outHorizontal)">
                                      <p:cBhvr>
                                        <p:cTn id="17" dur="1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42" fill="hold" grpId="0" nodeType="clickEffect">
                                  <p:stCondLst>
                                    <p:cond delay="0"/>
                                  </p:stCondLst>
                                  <p:childTnLst>
                                    <p:set>
                                      <p:cBhvr>
                                        <p:cTn id="21" dur="1000" fill="hold">
                                          <p:stCondLst>
                                            <p:cond delay="0"/>
                                          </p:stCondLst>
                                        </p:cTn>
                                        <p:tgtEl>
                                          <p:spTgt spid="100"/>
                                        </p:tgtEl>
                                        <p:attrNameLst>
                                          <p:attrName>style.visibility</p:attrName>
                                        </p:attrNameLst>
                                      </p:cBhvr>
                                      <p:to>
                                        <p:strVal val="visible"/>
                                      </p:to>
                                    </p:set>
                                    <p:animEffect transition="in" filter="barn(outHorizontal)">
                                      <p:cBhvr>
                                        <p:cTn id="22" dur="1000"/>
                                        <p:tgtEl>
                                          <p:spTgt spid="10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42" fill="hold" grpId="0" nodeType="clickEffect">
                                  <p:stCondLst>
                                    <p:cond delay="0"/>
                                  </p:stCondLst>
                                  <p:childTnLst>
                                    <p:set>
                                      <p:cBhvr>
                                        <p:cTn id="26" dur="1000" fill="hold">
                                          <p:stCondLst>
                                            <p:cond delay="0"/>
                                          </p:stCondLst>
                                        </p:cTn>
                                        <p:tgtEl>
                                          <p:spTgt spid="25"/>
                                        </p:tgtEl>
                                        <p:attrNameLst>
                                          <p:attrName>style.visibility</p:attrName>
                                        </p:attrNameLst>
                                      </p:cBhvr>
                                      <p:to>
                                        <p:strVal val="visible"/>
                                      </p:to>
                                    </p:set>
                                    <p:animEffect transition="in" filter="barn(outHorizontal)">
                                      <p:cBhvr>
                                        <p:cTn id="27"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00" grpId="0"/>
      <p:bldP spid="22"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1759485"/>
            <a:ext cx="8675370" cy="258532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1800" b="0" i="0" u="none" strike="noStrike" cap="none" spc="0" normalizeH="0" baseline="0">
                <a:ln>
                  <a:noFill/>
                </a:ln>
                <a:solidFill>
                  <a:srgbClr val="1116CC"/>
                </a:solidFill>
                <a:effectLst/>
                <a:uFillTx/>
                <a:latin typeface="微软雅黑" panose="020B0503020204020204" charset="-122"/>
                <a:ea typeface="微软雅黑" panose="020B0503020204020204" charset="-122"/>
                <a:cs typeface="Arial"/>
                <a:sym typeface="Arial"/>
              </a:rPr>
              <a:t>1.串、并联电路中电流规律是本章主要知识点，也是学习电路必须理解和熟悉的知识，此内容是后续有关学习的基础知识。本节主要讲述了串并联电路中电流的规律并利用此规律为后续学习做好准备。</a:t>
            </a:r>
          </a:p>
          <a:p>
            <a:pPr marL="0" marR="0" indent="0" algn="l" defTabSz="914400" rtl="0" eaLnBrk="1" fontAlgn="auto" latinLnBrk="1" hangingPunct="0">
              <a:lnSpc>
                <a:spcPct val="150000"/>
              </a:lnSpc>
              <a:spcBef>
                <a:spcPct val="0"/>
              </a:spcBef>
              <a:spcAft>
                <a:spcPct val="0"/>
              </a:spcAft>
              <a:buClrTx/>
              <a:buSzTx/>
              <a:buFontTx/>
              <a:buNone/>
            </a:pPr>
            <a:r>
              <a:rPr kumimoji="0" lang="zh-CN" altLang="en-US" sz="18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2.纵观各地中考考纲和近三年考卷来看，对本节知识点的考查出现的概率较低，即使出现也会把本节知识点与其他考试内容结合在一起，单独作为一个试题不多，但此知识点作为重点考试的内容，还是需要认真掌握和对待的。</a:t>
            </a:r>
          </a:p>
        </p:txBody>
      </p:sp>
      <p:sp>
        <p:nvSpPr>
          <p:cNvPr id="12" name="文本框 11"/>
          <p:cNvSpPr txBox="1"/>
          <p:nvPr/>
        </p:nvSpPr>
        <p:spPr>
          <a:xfrm>
            <a:off x="1093471" y="331867"/>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6" y="1334254"/>
            <a:ext cx="2562225" cy="400110"/>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二、考点解析</a:t>
            </a:r>
          </a:p>
        </p:txBody>
      </p:sp>
    </p:spTree>
    <p:extLst>
      <p:ext uri="{BB962C8B-B14F-4D97-AF65-F5344CB8AC3E}">
        <p14:creationId xmlns:p14="http://schemas.microsoft.com/office/powerpoint/2010/main" val="187197106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checkerboard(across)">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2" name="文本框 11"/>
          <p:cNvSpPr txBox="1"/>
          <p:nvPr/>
        </p:nvSpPr>
        <p:spPr>
          <a:xfrm>
            <a:off x="1093471" y="331867"/>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6" y="1334254"/>
            <a:ext cx="2562225" cy="400110"/>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二、考点解析</a:t>
            </a:r>
          </a:p>
        </p:txBody>
      </p:sp>
      <p:sp>
        <p:nvSpPr>
          <p:cNvPr id="2" name="文本框 1"/>
          <p:cNvSpPr txBox="1"/>
          <p:nvPr/>
        </p:nvSpPr>
        <p:spPr>
          <a:xfrm>
            <a:off x="337820" y="1737417"/>
            <a:ext cx="3520440" cy="5078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2</a:t>
            </a:r>
            <a:r>
              <a:rPr kumimoji="0" lang="zh-CN" altLang="en-US"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.考点分类：</a:t>
            </a:r>
            <a:r>
              <a:rPr kumimoji="0" lang="zh-CN" altLang="en-US"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考点分类见下表</a:t>
            </a:r>
          </a:p>
        </p:txBody>
      </p:sp>
      <p:graphicFrame>
        <p:nvGraphicFramePr>
          <p:cNvPr id="4" name="表格 3"/>
          <p:cNvGraphicFramePr>
            <a:graphicFrameLocks noGrp="1"/>
          </p:cNvGraphicFramePr>
          <p:nvPr/>
        </p:nvGraphicFramePr>
        <p:xfrm>
          <a:off x="337821" y="2766965"/>
          <a:ext cx="8361045" cy="3165270"/>
        </p:xfrm>
        <a:graphic>
          <a:graphicData uri="http://schemas.openxmlformats.org/drawingml/2006/table">
            <a:tbl>
              <a:tblPr firstRow="1" bandRow="1">
                <a:tableStyleId>{5940675A-B579-460E-94D1-54222C63F5DA}</a:tableStyleId>
              </a:tblPr>
              <a:tblGrid>
                <a:gridCol w="1263015"/>
                <a:gridCol w="2539365"/>
                <a:gridCol w="4558665"/>
              </a:tblGrid>
              <a:tr h="902234">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考点分类</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考点内容</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考点分析与常见题型</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9996">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常考热点</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串并联电路电流规律</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选择题居多，考查对串并联电路电流规律的理解</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02234">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一般考点</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对串并联电路电流分析</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选择题居多，考查串并联电路电流规律</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167852638"/>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gtEl>
                                        <p:attrNameLst>
                                          <p:attrName>style.visibility</p:attrName>
                                        </p:attrNameLst>
                                      </p:cBhvr>
                                      <p:to>
                                        <p:strVal val="visible"/>
                                      </p:to>
                                    </p:set>
                                    <p:animEffect transition="in" filter="checkerboard(across)">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0" y="343749"/>
            <a:ext cx="2446020" cy="584775"/>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327026" y="1469208"/>
            <a:ext cx="8646795" cy="1938992"/>
          </a:xfrm>
          <a:prstGeom prst="rect">
            <a:avLst/>
          </a:prstGeom>
          <a:noFill/>
          <a:ln w="9525">
            <a:noFill/>
          </a:ln>
        </p:spPr>
        <p:txBody>
          <a:bodyPr wrap="square">
            <a:spAutoFit/>
          </a:bodyPr>
          <a:lstStyle/>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1.串联电路的电流规律：串联电路中各处电流都</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；公式：I=I</a:t>
            </a:r>
            <a:r>
              <a:rPr lang="zh-CN" sz="2000" baseline="-25000">
                <a:latin typeface="微软雅黑" panose="020B0503020204020204" charset="-122"/>
                <a:ea typeface="微软雅黑" panose="020B0503020204020204" charset="-122"/>
                <a:cs typeface="微软雅黑" panose="020B0503020204020204" charset="-122"/>
              </a:rPr>
              <a:t>1</a:t>
            </a:r>
            <a:r>
              <a:rPr lang="zh-CN" sz="2000">
                <a:latin typeface="微软雅黑" panose="020B0503020204020204" charset="-122"/>
                <a:ea typeface="微软雅黑" panose="020B0503020204020204" charset="-122"/>
                <a:cs typeface="微软雅黑" panose="020B0503020204020204" charset="-122"/>
              </a:rPr>
              <a:t>=I</a:t>
            </a:r>
            <a:r>
              <a:rPr lang="zh-CN" sz="2000" baseline="-25000">
                <a:latin typeface="微软雅黑" panose="020B0503020204020204" charset="-122"/>
                <a:ea typeface="微软雅黑" panose="020B0503020204020204" charset="-122"/>
                <a:cs typeface="微软雅黑" panose="020B0503020204020204" charset="-122"/>
              </a:rPr>
              <a:t>2</a:t>
            </a:r>
            <a:r>
              <a:rPr lang="zh-CN" sz="2000">
                <a:latin typeface="微软雅黑" panose="020B0503020204020204" charset="-122"/>
                <a:ea typeface="微软雅黑" panose="020B0503020204020204" charset="-122"/>
                <a:cs typeface="微软雅黑" panose="020B0503020204020204" charset="-122"/>
              </a:rPr>
              <a:t>(用电器越多，亮度越低)。</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2.并联电路的电流规律：并联电路中总电流等于各支路中</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；公式： I=I</a:t>
            </a:r>
            <a:r>
              <a:rPr lang="zh-CN" sz="2000" baseline="-25000">
                <a:latin typeface="微软雅黑" panose="020B0503020204020204" charset="-122"/>
                <a:ea typeface="微软雅黑" panose="020B0503020204020204" charset="-122"/>
                <a:cs typeface="微软雅黑" panose="020B0503020204020204" charset="-122"/>
              </a:rPr>
              <a:t>1</a:t>
            </a:r>
            <a:r>
              <a:rPr lang="zh-CN" sz="2000">
                <a:latin typeface="微软雅黑" panose="020B0503020204020204" charset="-122"/>
                <a:ea typeface="微软雅黑" panose="020B0503020204020204" charset="-122"/>
                <a:cs typeface="微软雅黑" panose="020B0503020204020204" charset="-122"/>
              </a:rPr>
              <a:t>+I</a:t>
            </a:r>
            <a:r>
              <a:rPr lang="zh-CN" sz="2000" baseline="-25000">
                <a:latin typeface="微软雅黑" panose="020B0503020204020204" charset="-122"/>
                <a:ea typeface="微软雅黑" panose="020B0503020204020204" charset="-122"/>
                <a:cs typeface="微软雅黑" panose="020B0503020204020204" charset="-122"/>
              </a:rPr>
              <a:t>2</a:t>
            </a:r>
            <a:r>
              <a:rPr lang="zh-CN" sz="2000">
                <a:latin typeface="微软雅黑" panose="020B0503020204020204" charset="-122"/>
                <a:ea typeface="微软雅黑" panose="020B0503020204020204" charset="-122"/>
                <a:cs typeface="微软雅黑" panose="020B0503020204020204" charset="-122"/>
              </a:rPr>
              <a:t>(用电器越多，干路电流越大)。</a:t>
            </a:r>
          </a:p>
        </p:txBody>
      </p:sp>
      <p:sp>
        <p:nvSpPr>
          <p:cNvPr id="9" name="文本框 8"/>
          <p:cNvSpPr txBox="1"/>
          <p:nvPr/>
        </p:nvSpPr>
        <p:spPr>
          <a:xfrm>
            <a:off x="5812155" y="1561723"/>
            <a:ext cx="60529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相等</a:t>
            </a:r>
          </a:p>
        </p:txBody>
      </p:sp>
      <p:sp>
        <p:nvSpPr>
          <p:cNvPr id="7" name="文本框 6"/>
          <p:cNvSpPr txBox="1"/>
          <p:nvPr/>
        </p:nvSpPr>
        <p:spPr>
          <a:xfrm>
            <a:off x="6795135" y="2815345"/>
            <a:ext cx="1118253"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电流之和</a:t>
            </a:r>
          </a:p>
        </p:txBody>
      </p:sp>
    </p:spTree>
    <p:extLst>
      <p:ext uri="{BB962C8B-B14F-4D97-AF65-F5344CB8AC3E}">
        <p14:creationId xmlns:p14="http://schemas.microsoft.com/office/powerpoint/2010/main" val="410662206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9"/>
                                        </p:tgtEl>
                                        <p:attrNameLst>
                                          <p:attrName>style.visibility</p:attrName>
                                        </p:attrNameLst>
                                      </p:cBhvr>
                                      <p:to>
                                        <p:strVal val="visible"/>
                                      </p:to>
                                    </p:set>
                                    <p:animEffect transition="in" filter="checkerboard(across)">
                                      <p:cBhvr>
                                        <p:cTn id="12" dur="1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7"/>
                                        </p:tgtEl>
                                        <p:attrNameLst>
                                          <p:attrName>style.visibility</p:attrName>
                                        </p:attrNameLst>
                                      </p:cBhvr>
                                      <p:to>
                                        <p:strVal val="visible"/>
                                      </p:to>
                                    </p:set>
                                    <p:animEffect transition="in" filter="checkerboard(across)">
                                      <p:cBhvr>
                                        <p:cTn id="2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383156" y="1107635"/>
            <a:ext cx="484568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★考点一：串并联电路电流规律</a:t>
            </a:r>
          </a:p>
        </p:txBody>
      </p:sp>
      <p:sp>
        <p:nvSpPr>
          <p:cNvPr id="4" name="文本框 3"/>
          <p:cNvSpPr txBox="1"/>
          <p:nvPr/>
        </p:nvSpPr>
        <p:spPr>
          <a:xfrm>
            <a:off x="283846" y="1724685"/>
            <a:ext cx="8623935" cy="2862322"/>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◆典例一：</a:t>
            </a:r>
            <a:r>
              <a:rPr lang="zh-CN" sz="2000" b="1">
                <a:solidFill>
                  <a:srgbClr val="000000"/>
                </a:solidFill>
                <a:ea typeface="宋体" panose="02010600030101010101" pitchFamily="2" charset="-122"/>
              </a:rPr>
              <a:t>（2020·临沂）</a:t>
            </a:r>
            <a:r>
              <a:rPr lang="zh-CN" sz="2000">
                <a:solidFill>
                  <a:srgbClr val="000000"/>
                </a:solidFill>
                <a:ea typeface="宋体" panose="02010600030101010101" pitchFamily="2" charset="-122"/>
              </a:rPr>
              <a:t>两只规格相同的灯泡按如图方式连接，将开关S</a:t>
            </a:r>
            <a:r>
              <a:rPr lang="zh-CN" sz="2000" baseline="-25000">
                <a:solidFill>
                  <a:srgbClr val="000000"/>
                </a:solidFill>
                <a:uFillTx/>
                <a:ea typeface="宋体" panose="02010600030101010101" pitchFamily="2" charset="-122"/>
              </a:rPr>
              <a:t>1</a:t>
            </a:r>
            <a:r>
              <a:rPr lang="zh-CN" sz="2000">
                <a:solidFill>
                  <a:srgbClr val="000000"/>
                </a:solidFill>
                <a:ea typeface="宋体" panose="02010600030101010101" pitchFamily="2" charset="-122"/>
              </a:rPr>
              <a:t>和S</a:t>
            </a:r>
            <a:r>
              <a:rPr lang="zh-CN" sz="2000" baseline="-25000">
                <a:solidFill>
                  <a:srgbClr val="000000"/>
                </a:solidFill>
                <a:uFillTx/>
                <a:ea typeface="宋体" panose="02010600030101010101" pitchFamily="2" charset="-122"/>
              </a:rPr>
              <a:t>2</a:t>
            </a:r>
            <a:r>
              <a:rPr lang="zh-CN" sz="2000">
                <a:solidFill>
                  <a:srgbClr val="000000"/>
                </a:solidFill>
                <a:ea typeface="宋体" panose="02010600030101010101" pitchFamily="2" charset="-122"/>
              </a:rPr>
              <a:t>闭合，则（　　）。</a:t>
            </a:r>
          </a:p>
          <a:p>
            <a:pPr marL="0" indent="0" algn="l" eaLnBrk="1" fontAlgn="auto" latinLnBrk="0" hangingPunct="1">
              <a:lnSpc>
                <a:spcPct val="150000"/>
              </a:lnSpc>
            </a:pPr>
            <a:r>
              <a:rPr lang="zh-CN" sz="2000">
                <a:solidFill>
                  <a:srgbClr val="000000"/>
                </a:solidFill>
                <a:ea typeface="宋体" panose="02010600030101010101" pitchFamily="2" charset="-122"/>
              </a:rPr>
              <a:t>A．两灯泡是串联的；</a:t>
            </a:r>
          </a:p>
          <a:p>
            <a:pPr marL="0" indent="0" algn="l" eaLnBrk="1" fontAlgn="auto" latinLnBrk="0" hangingPunct="1">
              <a:lnSpc>
                <a:spcPct val="150000"/>
              </a:lnSpc>
            </a:pPr>
            <a:r>
              <a:rPr lang="zh-CN" sz="2000">
                <a:solidFill>
                  <a:srgbClr val="000000"/>
                </a:solidFill>
                <a:ea typeface="宋体" panose="02010600030101010101" pitchFamily="2" charset="-122"/>
              </a:rPr>
              <a:t>B．电流表A</a:t>
            </a:r>
            <a:r>
              <a:rPr lang="zh-CN" sz="2000" baseline="-25000">
                <a:solidFill>
                  <a:srgbClr val="000000"/>
                </a:solidFill>
                <a:uFillTx/>
                <a:ea typeface="宋体" panose="02010600030101010101" pitchFamily="2" charset="-122"/>
              </a:rPr>
              <a:t>2</a:t>
            </a:r>
            <a:r>
              <a:rPr lang="zh-CN" sz="2000">
                <a:solidFill>
                  <a:srgbClr val="000000"/>
                </a:solidFill>
                <a:ea typeface="宋体" panose="02010600030101010101" pitchFamily="2" charset="-122"/>
              </a:rPr>
              <a:t>测灯泡L</a:t>
            </a:r>
            <a:r>
              <a:rPr lang="zh-CN" sz="2000" baseline="-25000">
                <a:solidFill>
                  <a:srgbClr val="000000"/>
                </a:solidFill>
                <a:uFillTx/>
                <a:ea typeface="宋体" panose="02010600030101010101" pitchFamily="2" charset="-122"/>
              </a:rPr>
              <a:t>2</a:t>
            </a:r>
            <a:r>
              <a:rPr lang="zh-CN" sz="2000">
                <a:solidFill>
                  <a:srgbClr val="000000"/>
                </a:solidFill>
                <a:ea typeface="宋体" panose="02010600030101010101" pitchFamily="2" charset="-122"/>
              </a:rPr>
              <a:t>的电流；</a:t>
            </a:r>
          </a:p>
          <a:p>
            <a:pPr marL="0" indent="0" algn="l" eaLnBrk="1" fontAlgn="auto" latinLnBrk="0" hangingPunct="1">
              <a:lnSpc>
                <a:spcPct val="150000"/>
              </a:lnSpc>
            </a:pPr>
            <a:r>
              <a:rPr lang="zh-CN" sz="2000">
                <a:solidFill>
                  <a:srgbClr val="000000"/>
                </a:solidFill>
                <a:ea typeface="宋体" panose="02010600030101010101" pitchFamily="2" charset="-122"/>
              </a:rPr>
              <a:t>C．电流表A</a:t>
            </a:r>
            <a:r>
              <a:rPr lang="zh-CN" sz="2000" baseline="-25000">
                <a:solidFill>
                  <a:srgbClr val="000000"/>
                </a:solidFill>
                <a:uFillTx/>
                <a:ea typeface="宋体" panose="02010600030101010101" pitchFamily="2" charset="-122"/>
              </a:rPr>
              <a:t>1</a:t>
            </a:r>
            <a:r>
              <a:rPr lang="zh-CN" sz="2000">
                <a:solidFill>
                  <a:srgbClr val="000000"/>
                </a:solidFill>
                <a:ea typeface="宋体" panose="02010600030101010101" pitchFamily="2" charset="-122"/>
              </a:rPr>
              <a:t>的示数是A</a:t>
            </a:r>
            <a:r>
              <a:rPr lang="zh-CN" sz="2000" baseline="-25000">
                <a:solidFill>
                  <a:srgbClr val="000000"/>
                </a:solidFill>
                <a:uFillTx/>
                <a:ea typeface="宋体" panose="02010600030101010101" pitchFamily="2" charset="-122"/>
              </a:rPr>
              <a:t>2</a:t>
            </a:r>
            <a:r>
              <a:rPr lang="zh-CN" sz="2000">
                <a:solidFill>
                  <a:srgbClr val="000000"/>
                </a:solidFill>
                <a:ea typeface="宋体" panose="02010600030101010101" pitchFamily="2" charset="-122"/>
              </a:rPr>
              <a:t>的两倍；</a:t>
            </a:r>
          </a:p>
          <a:p>
            <a:pPr marL="0" indent="0" algn="l" eaLnBrk="1" fontAlgn="auto" latinLnBrk="0" hangingPunct="1">
              <a:lnSpc>
                <a:spcPct val="150000"/>
              </a:lnSpc>
            </a:pPr>
            <a:r>
              <a:rPr lang="zh-CN" sz="2000">
                <a:solidFill>
                  <a:srgbClr val="000000"/>
                </a:solidFill>
                <a:ea typeface="宋体" panose="02010600030101010101" pitchFamily="2" charset="-122"/>
              </a:rPr>
              <a:t>D．断开S</a:t>
            </a:r>
            <a:r>
              <a:rPr lang="zh-CN" sz="2000" baseline="-25000">
                <a:solidFill>
                  <a:srgbClr val="000000"/>
                </a:solidFill>
                <a:uFillTx/>
                <a:ea typeface="宋体" panose="02010600030101010101" pitchFamily="2" charset="-122"/>
              </a:rPr>
              <a:t>2</a:t>
            </a:r>
            <a:r>
              <a:rPr lang="zh-CN" sz="2000">
                <a:solidFill>
                  <a:srgbClr val="000000"/>
                </a:solidFill>
                <a:ea typeface="宋体" panose="02010600030101010101" pitchFamily="2" charset="-122"/>
              </a:rPr>
              <a:t>后，灯泡L</a:t>
            </a:r>
            <a:r>
              <a:rPr lang="zh-CN" sz="2000" baseline="-25000">
                <a:solidFill>
                  <a:srgbClr val="000000"/>
                </a:solidFill>
                <a:uFillTx/>
                <a:ea typeface="宋体" panose="02010600030101010101" pitchFamily="2" charset="-122"/>
              </a:rPr>
              <a:t>1</a:t>
            </a:r>
            <a:r>
              <a:rPr lang="zh-CN" sz="2000">
                <a:solidFill>
                  <a:srgbClr val="000000"/>
                </a:solidFill>
                <a:ea typeface="宋体" panose="02010600030101010101" pitchFamily="2" charset="-122"/>
              </a:rPr>
              <a:t>的亮度变大</a:t>
            </a:r>
          </a:p>
        </p:txBody>
      </p:sp>
      <p:pic>
        <p:nvPicPr>
          <p:cNvPr id="3" name="图片 1" descr=" "/>
          <p:cNvPicPr>
            <a:picLocks noChangeAspect="1"/>
          </p:cNvPicPr>
          <p:nvPr/>
        </p:nvPicPr>
        <p:blipFill>
          <a:blip r:embed="rId2"/>
          <a:stretch>
            <a:fillRect/>
          </a:stretch>
        </p:blipFill>
        <p:spPr>
          <a:xfrm>
            <a:off x="4907281" y="2531859"/>
            <a:ext cx="2948305" cy="2720283"/>
          </a:xfrm>
          <a:prstGeom prst="rect">
            <a:avLst/>
          </a:prstGeom>
          <a:noFill/>
          <a:ln>
            <a:noFill/>
          </a:ln>
        </p:spPr>
      </p:pic>
    </p:spTree>
    <p:extLst>
      <p:ext uri="{BB962C8B-B14F-4D97-AF65-F5344CB8AC3E}">
        <p14:creationId xmlns:p14="http://schemas.microsoft.com/office/powerpoint/2010/main" val="224582987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gtEl>
                                        <p:attrNameLst>
                                          <p:attrName>style.visibility</p:attrName>
                                        </p:attrNameLst>
                                      </p:cBhvr>
                                      <p:to>
                                        <p:strVal val="visible"/>
                                      </p:to>
                                    </p:set>
                                    <p:animEffect transition="in" filter="checkerboard(across)">
                                      <p:cBhvr>
                                        <p:cTn id="17" dur="10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22" dur="1000"/>
                                        <p:tgtEl>
                                          <p:spTgt spid="4">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7" dur="1000"/>
                                        <p:tgtEl>
                                          <p:spTgt spid="4">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32" dur="1000"/>
                                        <p:tgtEl>
                                          <p:spTgt spid="4">
                                            <p:txEl>
                                              <p:pRg st="3" end="3"/>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7"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0688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383156" y="1233252"/>
            <a:ext cx="449008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★考点一：串并联电路电流规律</a:t>
            </a:r>
          </a:p>
        </p:txBody>
      </p:sp>
      <p:sp>
        <p:nvSpPr>
          <p:cNvPr id="4" name="文本框 3"/>
          <p:cNvSpPr txBox="1"/>
          <p:nvPr/>
        </p:nvSpPr>
        <p:spPr>
          <a:xfrm>
            <a:off x="327026" y="2001382"/>
            <a:ext cx="8623935" cy="3416320"/>
          </a:xfrm>
          <a:prstGeom prst="rect">
            <a:avLst/>
          </a:prstGeom>
          <a:noFill/>
          <a:ln w="9525">
            <a:noFill/>
          </a:ln>
        </p:spPr>
        <p:txBody>
          <a:bodyPr wrap="square">
            <a:spAutoFit/>
          </a:bodyPr>
          <a:lstStyle/>
          <a:p>
            <a:pPr marL="0" indent="0" algn="l" eaLnBrk="1" fontAlgn="auto" latinLnBrk="0" hangingPunct="1">
              <a:lnSpc>
                <a:spcPct val="150000"/>
              </a:lnSpc>
            </a:pPr>
            <a:r>
              <a:rPr lang="zh-CN" sz="1600">
                <a:solidFill>
                  <a:srgbClr val="FF0000"/>
                </a:solidFill>
                <a:ea typeface="宋体" panose="02010600030101010101" pitchFamily="2" charset="-122"/>
              </a:rPr>
              <a:t>【答案】C。</a:t>
            </a:r>
          </a:p>
          <a:p>
            <a:pPr marL="0" indent="0" algn="l" eaLnBrk="1" fontAlgn="auto" latinLnBrk="0" hangingPunct="1">
              <a:lnSpc>
                <a:spcPct val="150000"/>
              </a:lnSpc>
            </a:pPr>
            <a:r>
              <a:rPr lang="zh-CN" sz="1600">
                <a:solidFill>
                  <a:srgbClr val="FF0000"/>
                </a:solidFill>
                <a:ea typeface="宋体" panose="02010600030101010101" pitchFamily="2" charset="-122"/>
              </a:rPr>
              <a:t>【解析】A、图中将开关S1和S2闭合，电流有两条路径，分别流过两只灯泡，所以两灯泡是并联的，故A错误；</a:t>
            </a:r>
          </a:p>
          <a:p>
            <a:pPr marL="0" indent="0" algn="l" eaLnBrk="1" fontAlgn="auto" latinLnBrk="0" hangingPunct="1">
              <a:lnSpc>
                <a:spcPct val="150000"/>
              </a:lnSpc>
            </a:pPr>
            <a:r>
              <a:rPr lang="zh-CN" sz="1600">
                <a:solidFill>
                  <a:srgbClr val="FF0000"/>
                </a:solidFill>
                <a:ea typeface="宋体" panose="02010600030101010101" pitchFamily="2" charset="-122"/>
              </a:rPr>
              <a:t>B、图中两灯泡并联，电流表A1测干路的电流，电流表A2测通过灯泡L1的电流，故B错误；</a:t>
            </a:r>
          </a:p>
          <a:p>
            <a:pPr marL="0" indent="0" algn="l" eaLnBrk="1" fontAlgn="auto" latinLnBrk="0" hangingPunct="1">
              <a:lnSpc>
                <a:spcPct val="150000"/>
              </a:lnSpc>
            </a:pPr>
            <a:r>
              <a:rPr lang="zh-CN" sz="1600">
                <a:solidFill>
                  <a:srgbClr val="FF0000"/>
                </a:solidFill>
                <a:ea typeface="宋体" panose="02010600030101010101" pitchFamily="2" charset="-122"/>
              </a:rPr>
              <a:t>C、图中两灯泡并联，因为并联电路中干路电流等于各支路电流之和，又知道两灯泡规格相同，所以电流表A1的示数是A2的两倍，故C正确；</a:t>
            </a:r>
          </a:p>
          <a:p>
            <a:pPr marL="0" indent="0" algn="l" eaLnBrk="1" fontAlgn="auto" latinLnBrk="0" hangingPunct="1">
              <a:lnSpc>
                <a:spcPct val="150000"/>
              </a:lnSpc>
            </a:pPr>
            <a:r>
              <a:rPr lang="zh-CN" sz="1600">
                <a:solidFill>
                  <a:srgbClr val="FF0000"/>
                </a:solidFill>
                <a:ea typeface="宋体" panose="02010600030101010101" pitchFamily="2" charset="-122"/>
              </a:rPr>
              <a:t>D、图中两灯泡并联，并联电路中两支路互不影响，所以断开S2后，灯泡L1的亮度不变，故D错误。</a:t>
            </a:r>
          </a:p>
          <a:p>
            <a:pPr marL="0" indent="0" algn="l" eaLnBrk="1" fontAlgn="auto" latinLnBrk="0" hangingPunct="1">
              <a:lnSpc>
                <a:spcPct val="150000"/>
              </a:lnSpc>
            </a:pPr>
            <a:r>
              <a:rPr lang="zh-CN" sz="1600">
                <a:solidFill>
                  <a:srgbClr val="FF0000"/>
                </a:solidFill>
                <a:ea typeface="宋体" panose="02010600030101010101" pitchFamily="2" charset="-122"/>
              </a:rPr>
              <a:t>故选：C。</a:t>
            </a:r>
          </a:p>
        </p:txBody>
      </p:sp>
    </p:spTree>
    <p:extLst>
      <p:ext uri="{BB962C8B-B14F-4D97-AF65-F5344CB8AC3E}">
        <p14:creationId xmlns:p14="http://schemas.microsoft.com/office/powerpoint/2010/main" val="264835766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5" end="5"/>
                                            </p:txEl>
                                          </p:spTgt>
                                        </p:tgtEl>
                                        <p:attrNameLst>
                                          <p:attrName>style.visibility</p:attrName>
                                        </p:attrNameLst>
                                      </p:cBhvr>
                                      <p:to>
                                        <p:strVal val="visible"/>
                                      </p:to>
                                    </p:set>
                                    <p:animEffect transition="in" filter="checkerboard(across)">
                                      <p:cBhvr>
                                        <p:cTn id="37"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5" y="1146678"/>
            <a:ext cx="4523740"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★考点一：串并联电路电流规律</a:t>
            </a:r>
            <a:endParaRPr lang="en-US" altLang="zh-CN" sz="2400" b="1">
              <a:solidFill>
                <a:srgbClr val="1116CC"/>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27026" y="2009021"/>
            <a:ext cx="8623935" cy="3323987"/>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◆典例二：（2019•淄博）</a:t>
            </a:r>
            <a:r>
              <a:rPr lang="zh-CN" sz="2000">
                <a:ea typeface="宋体" panose="02010600030101010101" pitchFamily="2" charset="-122"/>
              </a:rPr>
              <a:t>在“探究并联电路中的电流关系”实验中：</a:t>
            </a:r>
          </a:p>
          <a:p>
            <a:pPr marL="0" indent="0" algn="l" eaLnBrk="1" fontAlgn="auto" latinLnBrk="0" hangingPunct="1">
              <a:lnSpc>
                <a:spcPct val="150000"/>
              </a:lnSpc>
            </a:pPr>
            <a:r>
              <a:rPr lang="zh-CN" sz="2000">
                <a:ea typeface="宋体" panose="02010600030101010101" pitchFamily="2" charset="-122"/>
              </a:rPr>
              <a:t>（1）小明想测量干路电流，连接的电路如图甲所示，检查电路发现只有一根导线接错了，请在这根导线上打上“×”，并改正。</a:t>
            </a:r>
          </a:p>
          <a:p>
            <a:pPr marL="0" indent="0" algn="l" eaLnBrk="1" fontAlgn="auto" latinLnBrk="0" hangingPunct="1">
              <a:lnSpc>
                <a:spcPct val="150000"/>
              </a:lnSpc>
            </a:pPr>
            <a:r>
              <a:rPr lang="zh-CN" sz="2000">
                <a:ea typeface="宋体" panose="02010600030101010101" pitchFamily="2" charset="-122"/>
              </a:rPr>
              <a:t>（2）连接正确的电路后，闭合开关，电流表的示数为0.46A，请在图乙中画出指针的位置（O为指针转轴）。</a:t>
            </a:r>
          </a:p>
          <a:p>
            <a:pPr marL="0" indent="0" algn="l" eaLnBrk="1" fontAlgn="auto" latinLnBrk="0" hangingPunct="1">
              <a:lnSpc>
                <a:spcPct val="150000"/>
              </a:lnSpc>
            </a:pPr>
            <a:r>
              <a:rPr lang="zh-CN" sz="2000">
                <a:ea typeface="宋体" panose="02010600030101010101" pitchFamily="2" charset="-122"/>
              </a:rPr>
              <a:t>（3）小明换用不同规格的灯泡，多次改变电表位置，将测量数据记录在下表中。</a:t>
            </a:r>
          </a:p>
        </p:txBody>
      </p:sp>
    </p:spTree>
    <p:extLst>
      <p:ext uri="{BB962C8B-B14F-4D97-AF65-F5344CB8AC3E}">
        <p14:creationId xmlns:p14="http://schemas.microsoft.com/office/powerpoint/2010/main" val="308909046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5" y="1146678"/>
            <a:ext cx="4523740"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★考点一：串并联电路电流规律</a:t>
            </a:r>
            <a:endParaRPr lang="en-US" altLang="zh-CN" sz="2400" b="1">
              <a:solidFill>
                <a:srgbClr val="1116CC"/>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27026" y="2009021"/>
            <a:ext cx="8623935" cy="1477328"/>
          </a:xfrm>
          <a:prstGeom prst="rect">
            <a:avLst/>
          </a:prstGeom>
          <a:noFill/>
          <a:ln w="9525">
            <a:noFill/>
          </a:ln>
        </p:spPr>
        <p:txBody>
          <a:bodyPr wrap="square">
            <a:spAutoFit/>
          </a:bodyPr>
          <a:lstStyle/>
          <a:p>
            <a:pPr marL="0" indent="0" algn="l" eaLnBrk="1" fontAlgn="auto" latinLnBrk="0" hangingPunct="1">
              <a:lnSpc>
                <a:spcPct val="150000"/>
              </a:lnSpc>
            </a:pPr>
            <a:r>
              <a:rPr lang="zh-CN" sz="2000">
                <a:ea typeface="宋体" panose="02010600030101010101" pitchFamily="2" charset="-122"/>
              </a:rPr>
              <a:t>分析数据得出结论：在并联电路中，</a:t>
            </a:r>
            <a:r>
              <a:rPr lang="zh-CN" sz="2000" u="sng">
                <a:ea typeface="宋体" panose="02010600030101010101" pitchFamily="2" charset="-122"/>
              </a:rPr>
              <a:t>　                            　</a:t>
            </a:r>
            <a:r>
              <a:rPr lang="zh-CN" sz="2000">
                <a:ea typeface="宋体" panose="02010600030101010101" pitchFamily="2" charset="-122"/>
              </a:rPr>
              <a:t>。</a:t>
            </a:r>
          </a:p>
          <a:p>
            <a:pPr marL="0" indent="0" algn="l" eaLnBrk="1" fontAlgn="auto" latinLnBrk="0" hangingPunct="1">
              <a:lnSpc>
                <a:spcPct val="150000"/>
              </a:lnSpc>
            </a:pPr>
            <a:r>
              <a:rPr lang="zh-CN" sz="2000">
                <a:ea typeface="宋体" panose="02010600030101010101" pitchFamily="2" charset="-122"/>
              </a:rPr>
              <a:t>（4）第1次实验发现，灯泡L</a:t>
            </a:r>
            <a:r>
              <a:rPr lang="zh-CN" sz="2000" baseline="-25000">
                <a:ea typeface="宋体" panose="02010600030101010101" pitchFamily="2" charset="-122"/>
              </a:rPr>
              <a:t>1</a:t>
            </a:r>
            <a:r>
              <a:rPr lang="zh-CN" sz="2000">
                <a:ea typeface="宋体" panose="02010600030101010101" pitchFamily="2" charset="-122"/>
              </a:rPr>
              <a:t>比L</a:t>
            </a:r>
            <a:r>
              <a:rPr lang="zh-CN" sz="2000" baseline="-25000">
                <a:ea typeface="宋体" panose="02010600030101010101" pitchFamily="2" charset="-122"/>
              </a:rPr>
              <a:t>2</a:t>
            </a:r>
            <a:r>
              <a:rPr lang="zh-CN" sz="2000">
                <a:ea typeface="宋体" panose="02010600030101010101" pitchFamily="2" charset="-122"/>
              </a:rPr>
              <a:t>亮，则灯泡L</a:t>
            </a:r>
            <a:r>
              <a:rPr lang="zh-CN" sz="2000" baseline="-25000">
                <a:ea typeface="宋体" panose="02010600030101010101" pitchFamily="2" charset="-122"/>
              </a:rPr>
              <a:t>1</a:t>
            </a:r>
            <a:r>
              <a:rPr lang="zh-CN" sz="2000">
                <a:ea typeface="宋体" panose="02010600030101010101" pitchFamily="2" charset="-122"/>
              </a:rPr>
              <a:t>的电阻　　灯泡L</a:t>
            </a:r>
            <a:r>
              <a:rPr lang="zh-CN" sz="2000" baseline="-25000">
                <a:ea typeface="宋体" panose="02010600030101010101" pitchFamily="2" charset="-122"/>
              </a:rPr>
              <a:t>2</a:t>
            </a:r>
            <a:r>
              <a:rPr lang="zh-CN" sz="2000">
                <a:ea typeface="宋体" panose="02010600030101010101" pitchFamily="2" charset="-122"/>
              </a:rPr>
              <a:t>的电阻；若两灯泡灯丝长度相同，</a:t>
            </a:r>
            <a:r>
              <a:rPr lang="zh-CN" sz="2000" u="sng">
                <a:ea typeface="宋体" panose="02010600030101010101" pitchFamily="2" charset="-122"/>
              </a:rPr>
              <a:t>　 </a:t>
            </a:r>
            <a:r>
              <a:rPr lang="zh-CN" sz="2000">
                <a:ea typeface="宋体" panose="02010600030101010101" pitchFamily="2" charset="-122"/>
              </a:rPr>
              <a:t>的灯丝更细。</a:t>
            </a:r>
          </a:p>
        </p:txBody>
      </p:sp>
      <p:graphicFrame>
        <p:nvGraphicFramePr>
          <p:cNvPr id="3" name="表格 2"/>
          <p:cNvGraphicFramePr>
            <a:graphicFrameLocks noGrp="1"/>
          </p:cNvGraphicFramePr>
          <p:nvPr/>
        </p:nvGraphicFramePr>
        <p:xfrm>
          <a:off x="327026" y="4093581"/>
          <a:ext cx="5401945" cy="2325721"/>
        </p:xfrm>
        <a:graphic>
          <a:graphicData uri="http://schemas.openxmlformats.org/drawingml/2006/table">
            <a:tbl>
              <a:tblPr firstRow="1" bandRow="1">
                <a:tableStyleId>{5940675A-B579-460E-94D1-54222C63F5DA}</a:tableStyleId>
              </a:tblPr>
              <a:tblGrid>
                <a:gridCol w="977265"/>
                <a:gridCol w="1402080"/>
                <a:gridCol w="1367790"/>
                <a:gridCol w="1654810"/>
              </a:tblGrid>
              <a:tr h="544905">
                <a:tc>
                  <a:txBody>
                    <a:bodyPr/>
                    <a:lstStyle/>
                    <a:p>
                      <a:pPr marL="0" indent="0" algn="ctr">
                        <a:buNone/>
                      </a:pPr>
                      <a:r>
                        <a:rPr lang="en-US" sz="2100" b="0">
                          <a:latin typeface="微软雅黑" panose="020B0503020204020204" charset="-122"/>
                          <a:ea typeface="微软雅黑" panose="020B0503020204020204" charset="-122"/>
                          <a:cs typeface="Times New Roman" panose="02020603050405020304" charset="0"/>
                        </a:rPr>
                        <a:t>实验次数</a:t>
                      </a:r>
                      <a:endParaRPr lang="en-US" altLang="en-US" sz="2100" b="0">
                        <a:latin typeface="微软雅黑" panose="020B0503020204020204" charset="-122"/>
                        <a:ea typeface="微软雅黑" panose="020B0503020204020204" charset="-122"/>
                        <a:cs typeface="Times New Roman" panose="02020603050405020304" charset="0"/>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latin typeface="微软雅黑" panose="020B0503020204020204" charset="-122"/>
                          <a:ea typeface="微软雅黑" panose="020B0503020204020204" charset="-122"/>
                          <a:cs typeface="微软雅黑" panose="020B0503020204020204" charset="-122"/>
                        </a:rPr>
                        <a:t>支路电流I</a:t>
                      </a:r>
                      <a:r>
                        <a:rPr lang="en-US" sz="2100" b="0" baseline="-25000">
                          <a:latin typeface="微软雅黑" panose="020B0503020204020204" charset="-122"/>
                          <a:ea typeface="微软雅黑" panose="020B0503020204020204" charset="-122"/>
                          <a:cs typeface="微软雅黑" panose="020B0503020204020204" charset="-122"/>
                        </a:rPr>
                        <a:t>1</a:t>
                      </a:r>
                      <a:r>
                        <a:rPr lang="en-US" sz="2100" b="0">
                          <a:latin typeface="微软雅黑" panose="020B0503020204020204" charset="-122"/>
                          <a:ea typeface="微软雅黑" panose="020B0503020204020204" charset="-122"/>
                          <a:cs typeface="微软雅黑" panose="020B0503020204020204" charset="-122"/>
                        </a:rPr>
                        <a:t>/A</a:t>
                      </a:r>
                      <a:endParaRPr lang="en-US" altLang="en-US" sz="2100" b="0">
                        <a:latin typeface="微软雅黑" panose="020B0503020204020204" charset="-122"/>
                        <a:ea typeface="微软雅黑" panose="020B0503020204020204" charset="-122"/>
                        <a:cs typeface="微软雅黑" panose="020B0503020204020204"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latin typeface="微软雅黑" panose="020B0503020204020204" charset="-122"/>
                          <a:ea typeface="微软雅黑" panose="020B0503020204020204" charset="-122"/>
                          <a:cs typeface="微软雅黑" panose="020B0503020204020204" charset="-122"/>
                        </a:rPr>
                        <a:t>支路电流I2/A</a:t>
                      </a:r>
                      <a:endParaRPr lang="en-US" altLang="en-US" sz="2100" b="0">
                        <a:latin typeface="微软雅黑" panose="020B0503020204020204" charset="-122"/>
                        <a:ea typeface="微软雅黑" panose="020B0503020204020204" charset="-122"/>
                        <a:cs typeface="微软雅黑" panose="020B0503020204020204"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latin typeface="微软雅黑" panose="020B0503020204020204" charset="-122"/>
                          <a:ea typeface="微软雅黑" panose="020B0503020204020204" charset="-122"/>
                          <a:cs typeface="微软雅黑" panose="020B0503020204020204" charset="-122"/>
                        </a:rPr>
                        <a:t>干路电流l总/A</a:t>
                      </a:r>
                      <a:endParaRPr lang="en-US" altLang="en-US" sz="2100" b="0">
                        <a:latin typeface="微软雅黑" panose="020B0503020204020204" charset="-122"/>
                        <a:ea typeface="微软雅黑" panose="020B0503020204020204" charset="-122"/>
                        <a:cs typeface="微软雅黑" panose="020B0503020204020204"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44905">
                <a:tc>
                  <a:txBody>
                    <a:bodyPr/>
                    <a:lstStyle/>
                    <a:p>
                      <a:pPr marL="0" indent="0" algn="ctr">
                        <a:buNone/>
                      </a:pPr>
                      <a:r>
                        <a:rPr lang="en-US" sz="2100" b="0">
                          <a:latin typeface="微软雅黑" panose="020B0503020204020204" charset="-122"/>
                          <a:ea typeface="微软雅黑" panose="020B0503020204020204" charset="-122"/>
                          <a:cs typeface="Times New Roman" panose="02020603050405020304" charset="0"/>
                        </a:rPr>
                        <a:t>1</a:t>
                      </a:r>
                      <a:endParaRPr lang="en-US" altLang="en-US" sz="2100" b="0">
                        <a:latin typeface="微软雅黑" panose="020B0503020204020204" charset="-122"/>
                        <a:ea typeface="微软雅黑" panose="020B0503020204020204" charset="-122"/>
                        <a:cs typeface="Times New Roman" panose="02020603050405020304" charset="0"/>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latin typeface="微软雅黑" panose="020B0503020204020204" charset="-122"/>
                          <a:ea typeface="微软雅黑" panose="020B0503020204020204" charset="-122"/>
                          <a:cs typeface="Times New Roman" panose="02020603050405020304" charset="0"/>
                        </a:rPr>
                        <a:t>0.30</a:t>
                      </a:r>
                      <a:endParaRPr lang="en-US" altLang="en-US" sz="2100" b="0">
                        <a:latin typeface="微软雅黑" panose="020B0503020204020204" charset="-122"/>
                        <a:ea typeface="微软雅黑" panose="020B0503020204020204" charset="-122"/>
                        <a:cs typeface="Times New Roman" panose="02020603050405020304" charset="0"/>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latin typeface="微软雅黑" panose="020B0503020204020204" charset="-122"/>
                          <a:ea typeface="微软雅黑" panose="020B0503020204020204" charset="-122"/>
                          <a:cs typeface="Times New Roman" panose="02020603050405020304" charset="0"/>
                        </a:rPr>
                        <a:t>0.16</a:t>
                      </a:r>
                      <a:endParaRPr lang="en-US" altLang="en-US" sz="2100" b="0">
                        <a:latin typeface="微软雅黑" panose="020B0503020204020204" charset="-122"/>
                        <a:ea typeface="微软雅黑" panose="020B0503020204020204" charset="-122"/>
                        <a:cs typeface="Times New Roman" panose="02020603050405020304" charset="0"/>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latin typeface="微软雅黑" panose="020B0503020204020204" charset="-122"/>
                          <a:ea typeface="微软雅黑" panose="020B0503020204020204" charset="-122"/>
                          <a:cs typeface="Times New Roman" panose="02020603050405020304" charset="0"/>
                        </a:rPr>
                        <a:t>0.46</a:t>
                      </a:r>
                      <a:endParaRPr lang="en-US" altLang="en-US" sz="2100" b="0">
                        <a:latin typeface="微软雅黑" panose="020B0503020204020204" charset="-122"/>
                        <a:ea typeface="微软雅黑" panose="020B0503020204020204" charset="-122"/>
                        <a:cs typeface="Times New Roman" panose="02020603050405020304" charset="0"/>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44905">
                <a:tc>
                  <a:txBody>
                    <a:bodyPr/>
                    <a:lstStyle/>
                    <a:p>
                      <a:pPr marL="0" indent="0" algn="ctr">
                        <a:buNone/>
                      </a:pPr>
                      <a:r>
                        <a:rPr lang="en-US" sz="2100" b="0">
                          <a:latin typeface="微软雅黑" panose="020B0503020204020204" charset="-122"/>
                          <a:ea typeface="微软雅黑" panose="020B0503020204020204" charset="-122"/>
                          <a:cs typeface="Times New Roman" panose="02020603050405020304" charset="0"/>
                        </a:rPr>
                        <a:t>2</a:t>
                      </a:r>
                      <a:endParaRPr lang="en-US" altLang="en-US" sz="2100" b="0">
                        <a:latin typeface="微软雅黑" panose="020B0503020204020204" charset="-122"/>
                        <a:ea typeface="微软雅黑" panose="020B0503020204020204" charset="-122"/>
                        <a:cs typeface="Times New Roman" panose="02020603050405020304" charset="0"/>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latin typeface="微软雅黑" panose="020B0503020204020204" charset="-122"/>
                          <a:ea typeface="微软雅黑" panose="020B0503020204020204" charset="-122"/>
                          <a:cs typeface="Times New Roman" panose="02020603050405020304" charset="0"/>
                        </a:rPr>
                        <a:t>0.20</a:t>
                      </a:r>
                      <a:endParaRPr lang="en-US" altLang="en-US" sz="2100" b="0">
                        <a:latin typeface="微软雅黑" panose="020B0503020204020204" charset="-122"/>
                        <a:ea typeface="微软雅黑" panose="020B0503020204020204" charset="-122"/>
                        <a:cs typeface="Times New Roman" panose="02020603050405020304" charset="0"/>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latin typeface="微软雅黑" panose="020B0503020204020204" charset="-122"/>
                          <a:ea typeface="微软雅黑" panose="020B0503020204020204" charset="-122"/>
                          <a:cs typeface="Times New Roman" panose="02020603050405020304" charset="0"/>
                        </a:rPr>
                        <a:t>0.20</a:t>
                      </a:r>
                      <a:endParaRPr lang="en-US" altLang="en-US" sz="2100" b="0">
                        <a:latin typeface="微软雅黑" panose="020B0503020204020204" charset="-122"/>
                        <a:ea typeface="微软雅黑" panose="020B0503020204020204" charset="-122"/>
                        <a:cs typeface="Times New Roman" panose="02020603050405020304" charset="0"/>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latin typeface="微软雅黑" panose="020B0503020204020204" charset="-122"/>
                          <a:ea typeface="微软雅黑" panose="020B0503020204020204" charset="-122"/>
                          <a:cs typeface="Times New Roman" panose="02020603050405020304" charset="0"/>
                        </a:rPr>
                        <a:t>0.40</a:t>
                      </a:r>
                      <a:endParaRPr lang="en-US" altLang="en-US" sz="2100" b="0">
                        <a:latin typeface="微软雅黑" panose="020B0503020204020204" charset="-122"/>
                        <a:ea typeface="微软雅黑" panose="020B0503020204020204" charset="-122"/>
                        <a:cs typeface="Times New Roman" panose="02020603050405020304" charset="0"/>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44905">
                <a:tc>
                  <a:txBody>
                    <a:bodyPr/>
                    <a:lstStyle/>
                    <a:p>
                      <a:pPr marL="0" indent="0" algn="ctr">
                        <a:buNone/>
                      </a:pPr>
                      <a:r>
                        <a:rPr lang="en-US" sz="2100" b="0">
                          <a:latin typeface="微软雅黑" panose="020B0503020204020204" charset="-122"/>
                          <a:ea typeface="微软雅黑" panose="020B0503020204020204" charset="-122"/>
                          <a:cs typeface="Times New Roman" panose="02020603050405020304" charset="0"/>
                        </a:rPr>
                        <a:t>3</a:t>
                      </a:r>
                      <a:endParaRPr lang="en-US" altLang="en-US" sz="2100" b="0">
                        <a:latin typeface="微软雅黑" panose="020B0503020204020204" charset="-122"/>
                        <a:ea typeface="微软雅黑" panose="020B0503020204020204" charset="-122"/>
                        <a:cs typeface="Times New Roman" panose="02020603050405020304" charset="0"/>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latin typeface="微软雅黑" panose="020B0503020204020204" charset="-122"/>
                          <a:ea typeface="微软雅黑" panose="020B0503020204020204" charset="-122"/>
                          <a:cs typeface="Times New Roman" panose="02020603050405020304" charset="0"/>
                        </a:rPr>
                        <a:t>0.24</a:t>
                      </a:r>
                      <a:endParaRPr lang="en-US" altLang="en-US" sz="2100" b="0">
                        <a:latin typeface="微软雅黑" panose="020B0503020204020204" charset="-122"/>
                        <a:ea typeface="微软雅黑" panose="020B0503020204020204" charset="-122"/>
                        <a:cs typeface="Times New Roman" panose="02020603050405020304" charset="0"/>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latin typeface="微软雅黑" panose="020B0503020204020204" charset="-122"/>
                          <a:ea typeface="微软雅黑" panose="020B0503020204020204" charset="-122"/>
                          <a:cs typeface="Times New Roman" panose="02020603050405020304" charset="0"/>
                        </a:rPr>
                        <a:t>0.34</a:t>
                      </a:r>
                      <a:endParaRPr lang="en-US" altLang="en-US" sz="2100" b="0">
                        <a:latin typeface="微软雅黑" panose="020B0503020204020204" charset="-122"/>
                        <a:ea typeface="微软雅黑" panose="020B0503020204020204" charset="-122"/>
                        <a:cs typeface="Times New Roman" panose="02020603050405020304" charset="0"/>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latin typeface="微软雅黑" panose="020B0503020204020204" charset="-122"/>
                          <a:ea typeface="微软雅黑" panose="020B0503020204020204" charset="-122"/>
                          <a:cs typeface="Times New Roman" panose="02020603050405020304" charset="0"/>
                        </a:rPr>
                        <a:t>0.58</a:t>
                      </a:r>
                      <a:endParaRPr lang="en-US" altLang="en-US" sz="2100" b="0">
                        <a:latin typeface="微软雅黑" panose="020B0503020204020204" charset="-122"/>
                        <a:ea typeface="微软雅黑" panose="020B0503020204020204" charset="-122"/>
                        <a:cs typeface="Times New Roman" panose="02020603050405020304"/>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15" name="图片 2" descr="学科网(www.zxxk.com)--教育资源门户，提供试题试卷、教案、课件、教学论文、素材等各类教学资源库下载，还有大量丰富的教学资讯！"/>
          <p:cNvPicPr>
            <a:picLocks noChangeAspect="1"/>
          </p:cNvPicPr>
          <p:nvPr/>
        </p:nvPicPr>
        <p:blipFill>
          <a:blip r:embed="rId2"/>
          <a:stretch>
            <a:fillRect/>
          </a:stretch>
        </p:blipFill>
        <p:spPr>
          <a:xfrm>
            <a:off x="5728654" y="3385290"/>
            <a:ext cx="3388995" cy="2076922"/>
          </a:xfrm>
          <a:prstGeom prst="rect">
            <a:avLst/>
          </a:prstGeom>
          <a:noFill/>
          <a:ln>
            <a:noFill/>
          </a:ln>
        </p:spPr>
      </p:pic>
    </p:spTree>
    <p:extLst>
      <p:ext uri="{BB962C8B-B14F-4D97-AF65-F5344CB8AC3E}">
        <p14:creationId xmlns:p14="http://schemas.microsoft.com/office/powerpoint/2010/main" val="421600192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gtEl>
                                        <p:attrNameLst>
                                          <p:attrName>style.visibility</p:attrName>
                                        </p:attrNameLst>
                                      </p:cBhvr>
                                      <p:to>
                                        <p:strVal val="visible"/>
                                      </p:to>
                                    </p:set>
                                    <p:animEffect transition="in" filter="checkerboard(across)">
                                      <p:cBhvr>
                                        <p:cTn id="22" dur="10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15"/>
                                        </p:tgtEl>
                                        <p:attrNameLst>
                                          <p:attrName>style.visibility</p:attrName>
                                        </p:attrNameLst>
                                      </p:cBhvr>
                                      <p:to>
                                        <p:strVal val="visible"/>
                                      </p:to>
                                    </p:set>
                                    <p:animEffect transition="in" filter="checkerboard(across)">
                                      <p:cBhvr>
                                        <p:cTn id="2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1908</Words>
  <Application>Microsoft Office PowerPoint</Application>
  <PresentationFormat>全屏显示(4:3)</PresentationFormat>
  <Paragraphs>134</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8</cp:revision>
  <dcterms:created xsi:type="dcterms:W3CDTF">2020-08-31T00:19:23Z</dcterms:created>
  <dcterms:modified xsi:type="dcterms:W3CDTF">2020-08-31T00:42:34Z</dcterms:modified>
</cp:coreProperties>
</file>