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  <p:sldMasterId id="2147483663" r:id="rId4"/>
    <p:sldMasterId id="2147483666" r:id="rId5"/>
    <p:sldMasterId id="2147483669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6" r:id="rId25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微软雅黑" panose="020B0503020204020204" pitchFamily="34" charset="-122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2215568525@qq.com" TargetMode="External"/><Relationship Id="rId5" Type="http://schemas.openxmlformats.org/officeDocument/2006/relationships/image" Target="../media/image2.jpeg"/><Relationship Id="rId4" Type="http://schemas.openxmlformats.org/officeDocument/2006/relationships/tags" Target="../tags/tag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83749" y="5773420"/>
            <a:ext cx="636061" cy="514985"/>
            <a:chOff x="3555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55" y="9169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BS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3333650"/>
            <a:ext cx="12191999" cy="3517092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" name="矩形 1"/>
          <p:cNvSpPr/>
          <p:nvPr userDrawn="1"/>
        </p:nvSpPr>
        <p:spPr>
          <a:xfrm>
            <a:off x="1656645" y="648183"/>
            <a:ext cx="8859659" cy="500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4000" sy="104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6" name="矩形 5"/>
          <p:cNvSpPr/>
          <p:nvPr userDrawn="1"/>
        </p:nvSpPr>
        <p:spPr>
          <a:xfrm>
            <a:off x="2388235" y="3527425"/>
            <a:ext cx="3207385" cy="136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375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微信扫码加学科专属客服，及时获取更多一手优质教学资源</a:t>
            </a: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sz="1375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进入安徽语文教研服务群，与省内一线优秀教师实时交流教学教研信息</a:t>
            </a:r>
            <a:r>
              <a:rPr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6086474" y="1310047"/>
            <a:ext cx="0" cy="3796710"/>
          </a:xfrm>
          <a:prstGeom prst="line">
            <a:avLst/>
          </a:prstGeom>
          <a:ln w="19050">
            <a:solidFill>
              <a:srgbClr val="FE97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6755765" y="3527425"/>
            <a:ext cx="2880995" cy="136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此码为</a:t>
            </a:r>
            <a:r>
              <a:rPr lang="zh-CN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课件使用</a:t>
            </a: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反馈</a:t>
            </a:r>
            <a:r>
              <a:rPr lang="zh-CN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的相关问卷</a:t>
            </a: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，扫码填写即有机会获得奖品。</a:t>
            </a:r>
            <a:endParaRPr lang="en-US" altLang="zh-CN" sz="1375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您的意见，我们认真在听；</a:t>
            </a:r>
            <a:endParaRPr lang="en-US" altLang="zh-CN" sz="1375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您的问题，我们全力解决。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418349" y="5976838"/>
            <a:ext cx="4476750" cy="316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7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为广大师生提供优质产品，为基础教育发展贡献力量</a:t>
            </a:r>
            <a:endParaRPr lang="zh-CN" altLang="en-US" sz="147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228053" y="5976838"/>
            <a:ext cx="0" cy="338554"/>
          </a:xfrm>
          <a:prstGeom prst="line">
            <a:avLst/>
          </a:prstGeom>
          <a:ln w="19050">
            <a:solidFill>
              <a:srgbClr val="FE97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 userDrawn="1"/>
        </p:nvGrpSpPr>
        <p:grpSpPr>
          <a:xfrm>
            <a:off x="1945640" y="5847715"/>
            <a:ext cx="3207860" cy="648970"/>
            <a:chOff x="1020" y="310"/>
            <a:chExt cx="7564" cy="1643"/>
          </a:xfrm>
        </p:grpSpPr>
        <p:pic>
          <p:nvPicPr>
            <p:cNvPr id="19" name="图片 18" descr="E:/LOGO/木牍中考logo/木牍中考logo效果图/2023新logo-换字体/木牍中考logo-字体_logo-白.png木牍中考logo-字体_logo-白"/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1020" y="678"/>
              <a:ext cx="3503" cy="907"/>
            </a:xfrm>
            <a:prstGeom prst="rect">
              <a:avLst/>
            </a:prstGeom>
          </p:spPr>
        </p:pic>
        <p:pic>
          <p:nvPicPr>
            <p:cNvPr id="20" name="图片 19" descr="C:/Users/Administrator/Desktop/课时A计划-03.png课时A计划-03"/>
            <p:cNvPicPr>
              <a:picLocks noChangeAspect="1"/>
            </p:cNvPicPr>
            <p:nvPr userDrawn="1"/>
          </p:nvPicPr>
          <p:blipFill>
            <a:blip r:embed="rId6"/>
            <a:srcRect t="70" b="70"/>
            <a:stretch>
              <a:fillRect/>
            </a:stretch>
          </p:blipFill>
          <p:spPr>
            <a:xfrm>
              <a:off x="4313" y="310"/>
              <a:ext cx="4271" cy="1643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777490" y="1088390"/>
            <a:ext cx="2428240" cy="60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5" b="1" dirty="0">
                <a:solidFill>
                  <a:srgbClr val="008D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物理学科专属客服</a:t>
            </a: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3276600" y="1849120"/>
            <a:ext cx="1430020" cy="1443990"/>
            <a:chOff x="10711521" y="4959555"/>
            <a:chExt cx="1119497" cy="1120837"/>
          </a:xfrm>
        </p:grpSpPr>
        <p:sp>
          <p:nvSpPr>
            <p:cNvPr id="24" name="直角三角形 23"/>
            <p:cNvSpPr/>
            <p:nvPr userDrawn="1"/>
          </p:nvSpPr>
          <p:spPr>
            <a:xfrm>
              <a:off x="10711521" y="4960895"/>
              <a:ext cx="1119497" cy="1119497"/>
            </a:xfrm>
            <a:prstGeom prst="rt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  <p:sp>
          <p:nvSpPr>
            <p:cNvPr id="25" name="直角三角形 24"/>
            <p:cNvSpPr/>
            <p:nvPr userDrawn="1"/>
          </p:nvSpPr>
          <p:spPr>
            <a:xfrm rot="10800000">
              <a:off x="10711521" y="4959555"/>
              <a:ext cx="1119497" cy="1119497"/>
            </a:xfrm>
            <a:prstGeom prst="rtTriangl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>
            <a:off x="7480935" y="1849120"/>
            <a:ext cx="1430020" cy="1443990"/>
            <a:chOff x="10711521" y="4959555"/>
            <a:chExt cx="1119497" cy="1120837"/>
          </a:xfrm>
        </p:grpSpPr>
        <p:sp>
          <p:nvSpPr>
            <p:cNvPr id="29" name="直角三角形 28"/>
            <p:cNvSpPr/>
            <p:nvPr userDrawn="1"/>
          </p:nvSpPr>
          <p:spPr>
            <a:xfrm>
              <a:off x="10711521" y="4960895"/>
              <a:ext cx="1119497" cy="1119497"/>
            </a:xfrm>
            <a:prstGeom prst="rtTriangl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  <p:sp>
          <p:nvSpPr>
            <p:cNvPr id="30" name="直角三角形 29"/>
            <p:cNvSpPr/>
            <p:nvPr userDrawn="1"/>
          </p:nvSpPr>
          <p:spPr>
            <a:xfrm rot="10800000">
              <a:off x="10711521" y="4959555"/>
              <a:ext cx="1119497" cy="1119497"/>
            </a:xfrm>
            <a:prstGeom prst="rt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</p:grpSp>
      <p:sp>
        <p:nvSpPr>
          <p:cNvPr id="32" name="矩形 31"/>
          <p:cNvSpPr/>
          <p:nvPr userDrawn="1"/>
        </p:nvSpPr>
        <p:spPr>
          <a:xfrm>
            <a:off x="7262812" y="1088390"/>
            <a:ext cx="1866900" cy="60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5" b="1" dirty="0">
                <a:solidFill>
                  <a:srgbClr val="008D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课件使用反馈</a:t>
            </a:r>
          </a:p>
        </p:txBody>
      </p:sp>
      <p:pic>
        <p:nvPicPr>
          <p:cNvPr id="16" name="图片 15" descr="E:/LOGO/企业微信/企业微信各学科码/物化生-中考.jpg物化生-中考"/>
          <p:cNvPicPr>
            <a:picLocks noChangeAspect="1"/>
          </p:cNvPicPr>
          <p:nvPr userDrawn="1"/>
        </p:nvPicPr>
        <p:blipFill>
          <a:blip r:embed="rId7"/>
          <a:srcRect t="35" b="35"/>
          <a:stretch>
            <a:fillRect/>
          </a:stretch>
        </p:blipFill>
        <p:spPr>
          <a:xfrm>
            <a:off x="3314859" y="1895386"/>
            <a:ext cx="1353505" cy="13531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 descr="C:\Users\Administrator\Desktop\物理.png物理"/>
          <p:cNvPicPr>
            <a:picLocks noChangeAspect="1"/>
          </p:cNvPicPr>
          <p:nvPr userDrawn="1"/>
        </p:nvPicPr>
        <p:blipFill>
          <a:blip r:embed="rId8"/>
          <a:srcRect l="7891" t="7694" r="7562" b="7412"/>
          <a:stretch>
            <a:fillRect/>
          </a:stretch>
        </p:blipFill>
        <p:spPr>
          <a:xfrm>
            <a:off x="7526655" y="1901190"/>
            <a:ext cx="1341120" cy="134683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2370686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581116" y="2424823"/>
            <a:ext cx="1029970" cy="31953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505" b="1" spc="600" dirty="0">
                <a:solidFill>
                  <a:schemeClr val="bg1"/>
                </a:solidFill>
              </a:rPr>
              <a:t>有奖征稿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1944914" y="798287"/>
            <a:ext cx="10247086" cy="53412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2704514" y="1080954"/>
            <a:ext cx="9153658" cy="412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zh-CN" sz="2205" b="1" kern="1200" dirty="0">
                <a:solidFill>
                  <a:srgbClr val="036EB8"/>
                </a:solidFill>
                <a:effectLst/>
                <a:latin typeface="+mj-ea"/>
                <a:ea typeface="+mj-ea"/>
                <a:cs typeface="+mn-cs"/>
              </a:rPr>
              <a:t>征集内容</a:t>
            </a: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原创题：</a:t>
            </a:r>
            <a:r>
              <a:rPr lang="zh-CN" altLang="zh-CN" sz="1835" b="1" dirty="0">
                <a:effectLst/>
                <a:latin typeface="+mj-ea"/>
                <a:ea typeface="+mj-ea"/>
                <a:sym typeface="+mn-ea"/>
              </a:rPr>
              <a:t>优质原创（标明学科、年级、课时）</a:t>
            </a:r>
            <a:endParaRPr lang="zh-CN" altLang="zh-CN" sz="1835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优质原创课件：期中、期末、专题、中考复习等优质原创课件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zh-CN" altLang="zh-CN" sz="2205" b="1" kern="1200" dirty="0">
                <a:solidFill>
                  <a:srgbClr val="036EB8"/>
                </a:solidFill>
                <a:effectLst/>
                <a:latin typeface="+mj-ea"/>
                <a:ea typeface="+mj-ea"/>
                <a:cs typeface="+mn-cs"/>
              </a:rPr>
              <a:t>投稿事宜</a:t>
            </a: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投稿邮箱：</a:t>
            </a:r>
            <a:r>
              <a:rPr lang="en-US" altLang="zh-CN" sz="1835" b="1" u="sng" kern="1200" dirty="0">
                <a:solidFill>
                  <a:srgbClr val="006EB8"/>
                </a:solidFill>
                <a:effectLst/>
                <a:latin typeface="+mj-ea"/>
                <a:ea typeface="+mj-ea"/>
                <a:cs typeface="+mn-cs"/>
                <a:hlinkClick r:id="rId6"/>
              </a:rPr>
              <a:t>2215568525@qq.com</a:t>
            </a:r>
            <a:endParaRPr lang="zh-CN" altLang="zh-CN" sz="1835" b="1" u="sng" kern="1200" dirty="0">
              <a:solidFill>
                <a:srgbClr val="006EB8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en-US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联系电话</a:t>
            </a: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：</a:t>
            </a:r>
            <a:r>
              <a:rPr lang="en-US" altLang="zh-CN" sz="1835" b="1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0551-65985616 </a:t>
            </a:r>
            <a:endParaRPr lang="zh-CN" altLang="zh-CN" sz="1835" b="1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投稿时，</a:t>
            </a:r>
            <a:r>
              <a:rPr lang="zh-CN" altLang="zh-CN" sz="1835" b="1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务必写清联系方式</a:t>
            </a: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。我司在收稿后</a:t>
            </a:r>
            <a:r>
              <a:rPr lang="en-US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7</a:t>
            </a: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个工作日内，反馈稿件意见。</a:t>
            </a:r>
            <a:endParaRPr lang="en-US" altLang="zh-CN" sz="1835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参与即有机会获得精美礼品！</a:t>
            </a:r>
            <a:endParaRPr lang="zh-CN" altLang="zh-CN" sz="1650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</p:txBody>
      </p:sp>
      <p:pic>
        <p:nvPicPr>
          <p:cNvPr id="6" name="图片 5" descr="木牍中考logo-字体_中间logo-黄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rcRect l="40525" r="34736"/>
          <a:stretch>
            <a:fillRect/>
          </a:stretch>
        </p:blipFill>
        <p:spPr>
          <a:xfrm>
            <a:off x="551815" y="1317625"/>
            <a:ext cx="1058400" cy="110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声明-0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12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1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5" Type="http://schemas.openxmlformats.org/officeDocument/2006/relationships/image" Target="../media/image20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68861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4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摩擦的利用和防止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159798" y="2106930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7.6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摩擦力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90575" y="2411095"/>
            <a:ext cx="457327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塑料瓶盖上的细条纹使瓶盖与手的接触面更粗糙。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这是通过</a:t>
            </a:r>
            <a:r>
              <a:rPr lang="zh-CN" altLang="en-US" sz="2800" b="1">
                <a:solidFill>
                  <a:schemeClr val="accent5"/>
                </a:solidFill>
              </a:rPr>
              <a:t>增大接触面的粗糙程度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3" name="https://docer-ks3.wpscdn.cn/picture/30469449/7ad069bffd79cc065fe79041c1dc717f_612.jpg" descr="链,轮胎,雪,汽车,男人,防滑链,冬天,载人车,车轮,安全的"/>
          <p:cNvPicPr>
            <a:picLocks noChangeAspect="1"/>
          </p:cNvPicPr>
          <p:nvPr/>
        </p:nvPicPr>
        <p:blipFill>
          <a:blip r:embed="rId3"/>
          <a:srcRect r="16495"/>
          <a:stretch>
            <a:fillRect/>
          </a:stretch>
        </p:blipFill>
        <p:spPr>
          <a:xfrm>
            <a:off x="8149590" y="3429000"/>
            <a:ext cx="3728720" cy="29762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150225" y="5921375"/>
            <a:ext cx="3728085" cy="4603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/>
              <a:t>结冰天气给轮胎绑防滑链</a:t>
            </a:r>
          </a:p>
        </p:txBody>
      </p:sp>
      <p:pic>
        <p:nvPicPr>
          <p:cNvPr id="19" name="https://docer-ks3.wpscdn.cn/picture/56078369/e58dbcee49ba50e688f922f72dd137f8_612.jpg" descr="Violin in a white background"/>
          <p:cNvPicPr>
            <a:picLocks noChangeAspect="1"/>
          </p:cNvPicPr>
          <p:nvPr/>
        </p:nvPicPr>
        <p:blipFill>
          <a:blip r:embed="rId4"/>
          <a:srcRect t="8599" b="2880"/>
          <a:stretch>
            <a:fillRect/>
          </a:stretch>
        </p:blipFill>
        <p:spPr>
          <a:xfrm>
            <a:off x="6078220" y="3758565"/>
            <a:ext cx="2071370" cy="27520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532120" y="3684905"/>
            <a:ext cx="11277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擦过松香油后的琴弓表面更粗糙</a:t>
            </a:r>
          </a:p>
        </p:txBody>
      </p:sp>
      <p:sp>
        <p:nvSpPr>
          <p:cNvPr id="21" name="矩形 20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增大摩擦的方法</a:t>
            </a:r>
          </a:p>
        </p:txBody>
      </p:sp>
      <p:pic>
        <p:nvPicPr>
          <p:cNvPr id="4" name="https://docer-ks3.wpscdn.cn/picture/42835714/1765f71d69d476a9ae31f469cb792dcb_612.jpg" descr="Isolated Red Plastic Cap"/>
          <p:cNvPicPr>
            <a:picLocks noChangeAspect="1"/>
          </p:cNvPicPr>
          <p:nvPr/>
        </p:nvPicPr>
        <p:blipFill>
          <a:blip r:embed="rId5"/>
          <a:srcRect t="1838" b="1838"/>
          <a:stretch>
            <a:fillRect/>
          </a:stretch>
        </p:blipFill>
        <p:spPr>
          <a:xfrm>
            <a:off x="7802245" y="828675"/>
            <a:ext cx="3071495" cy="2600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2691130"/>
            <a:ext cx="40551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汽车急刹车是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将滚动摩擦变为滑动摩擦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60" y="1466850"/>
            <a:ext cx="3016250" cy="4544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880" y="2982595"/>
            <a:ext cx="3776980" cy="25082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3007360"/>
            <a:ext cx="39922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/>
              <a:t>可以通过</a:t>
            </a:r>
            <a:r>
              <a:rPr lang="zh-CN" altLang="en-US" sz="2800" b="1">
                <a:solidFill>
                  <a:schemeClr val="accent5"/>
                </a:solidFill>
              </a:rPr>
              <a:t>减小压力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0" name="图片 99"/>
          <p:cNvPicPr/>
          <p:nvPr/>
        </p:nvPicPr>
        <p:blipFill>
          <a:blip r:embed="rId3"/>
          <a:srcRect t="11080" b="15600"/>
          <a:stretch>
            <a:fillRect/>
          </a:stretch>
        </p:blipFill>
        <p:spPr>
          <a:xfrm>
            <a:off x="6562090" y="1234440"/>
            <a:ext cx="5010150" cy="2503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&amp;pky98108736085&amp;"/>
          <p:cNvPicPr>
            <a:picLocks noChangeAspect="1"/>
          </p:cNvPicPr>
          <p:nvPr/>
        </p:nvPicPr>
        <p:blipFill>
          <a:blip r:embed="rId4"/>
          <a:srcRect l="46770" t="31581" r="20839" b="15293"/>
          <a:stretch>
            <a:fillRect/>
          </a:stretch>
        </p:blipFill>
        <p:spPr>
          <a:xfrm>
            <a:off x="6562090" y="3738245"/>
            <a:ext cx="2199005" cy="240411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5"/>
          <a:srcRect l="13109" r="15508"/>
          <a:stretch>
            <a:fillRect/>
          </a:stretch>
        </p:blipFill>
        <p:spPr>
          <a:xfrm>
            <a:off x="8731885" y="3738245"/>
            <a:ext cx="2840355" cy="2404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825240" y="5312410"/>
            <a:ext cx="273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写字不用太大力气，写字会容易些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133205" y="1466850"/>
            <a:ext cx="2357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水平改斜面运输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754360" y="4204335"/>
            <a:ext cx="817880" cy="19380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从爬杆滑下来手要放松</a:t>
            </a:r>
          </a:p>
        </p:txBody>
      </p:sp>
      <p:sp>
        <p:nvSpPr>
          <p:cNvPr id="18" name="矩形 17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2411095"/>
            <a:ext cx="60826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给车轮的轴涂润滑油是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减小接触面的粗糙程度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55516726/c3eccbc7fd48b9ae8e6403094116cc2e_612.jpg" descr="在齿轮上涂上润滑油。工业机械的附件和备件。黑暗的背景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225925"/>
            <a:ext cx="3577590" cy="2384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19700" y="4377690"/>
            <a:ext cx="2125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在零件上涂抹润滑油</a:t>
            </a:r>
          </a:p>
        </p:txBody>
      </p:sp>
      <p:pic>
        <p:nvPicPr>
          <p:cNvPr id="14" name="https://docer-ks3.wpscdn.cn/picture/22289024/2ba9846050b1e26168a13dad6af75c31_612.jpg" descr="滑梯,童年,青少年,公园,人老心不老,学校体育馆,水平画幅,山,沙子,进行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445" y="3951605"/>
            <a:ext cx="4110990" cy="27520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19700" y="5633720"/>
            <a:ext cx="2125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使用光滑材料制作滑梯</a:t>
            </a:r>
          </a:p>
        </p:txBody>
      </p:sp>
      <p:sp>
        <p:nvSpPr>
          <p:cNvPr id="16" name="燕尾形箭头 15"/>
          <p:cNvSpPr/>
          <p:nvPr/>
        </p:nvSpPr>
        <p:spPr>
          <a:xfrm>
            <a:off x="6934835" y="5937885"/>
            <a:ext cx="68961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箭头 16"/>
          <p:cNvSpPr/>
          <p:nvPr/>
        </p:nvSpPr>
        <p:spPr>
          <a:xfrm flipH="1">
            <a:off x="4720590" y="4551680"/>
            <a:ext cx="62611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7345045" y="893445"/>
            <a:ext cx="4220845" cy="29806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 bldLvl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37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2411095"/>
            <a:ext cx="42195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搬运重物时垫上滚木是</a:t>
            </a:r>
          </a:p>
          <a:p>
            <a:pPr>
              <a:lnSpc>
                <a:spcPct val="200000"/>
              </a:lnSpc>
            </a:pP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将滑动摩擦变为滚动摩擦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48849219/ebb1461c351f05175fa364914a020b66_612.jpg" descr="滚珠轴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130" y="1726565"/>
            <a:ext cx="2813685" cy="4222750"/>
          </a:xfrm>
          <a:prstGeom prst="rect">
            <a:avLst/>
          </a:prstGeom>
        </p:spPr>
      </p:pic>
      <p:pic>
        <p:nvPicPr>
          <p:cNvPr id="19" name="图片 18" descr="&amp;pky94125064547&amp;"/>
          <p:cNvPicPr>
            <a:picLocks noChangeAspect="1"/>
          </p:cNvPicPr>
          <p:nvPr/>
        </p:nvPicPr>
        <p:blipFill>
          <a:blip r:embed="rId4"/>
          <a:srcRect l="5795" r="8646"/>
          <a:stretch>
            <a:fillRect/>
          </a:stretch>
        </p:blipFill>
        <p:spPr>
          <a:xfrm>
            <a:off x="8044815" y="3609975"/>
            <a:ext cx="3003550" cy="2339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r="4285" b="14934"/>
          <a:stretch>
            <a:fillRect/>
          </a:stretch>
        </p:blipFill>
        <p:spPr>
          <a:xfrm>
            <a:off x="8044815" y="1466850"/>
            <a:ext cx="3928745" cy="19640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2936240"/>
            <a:ext cx="42195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气垫船、磁悬浮列车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使接触面相互分离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7768926/bcd10f37b7d709b30e67734cb53fc741_612.jpg" descr="Russian ACV Hovercraft in Action on a Frozen Ri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310" y="1202690"/>
            <a:ext cx="4062095" cy="270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310" y="3910965"/>
            <a:ext cx="4039235" cy="28276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044575"/>
            <a:ext cx="10769600" cy="5367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下列常见现象中，为了增大摩擦的是（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．收纳箱底部装有轮子</a:t>
            </a:r>
            <a:r>
              <a:rPr lang="en-US" altLang="zh-CN" sz="2800"/>
              <a:t>			B</a:t>
            </a:r>
            <a:r>
              <a:rPr lang="zh-CN" altLang="en-US" sz="2800"/>
              <a:t>．鞋底有凹凸不平的花纹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．游乐场的滑梯表面光滑</a:t>
            </a:r>
            <a:r>
              <a:rPr lang="en-US" altLang="zh-CN" sz="2800"/>
              <a:t>		D</a:t>
            </a:r>
            <a:r>
              <a:rPr lang="zh-CN" altLang="en-US" sz="2800"/>
              <a:t>．给自行车车轴加润滑油</a:t>
            </a:r>
          </a:p>
        </p:txBody>
      </p:sp>
      <p:pic>
        <p:nvPicPr>
          <p:cNvPr id="100023" name="图片 100023" descr="@@@04c95fd5-50ea-401c-92fd-f7ee723c63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515" y="2389505"/>
            <a:ext cx="1955165" cy="1430655"/>
          </a:xfrm>
          <a:prstGeom prst="rect">
            <a:avLst/>
          </a:prstGeom>
        </p:spPr>
      </p:pic>
      <p:pic>
        <p:nvPicPr>
          <p:cNvPr id="100025" name="图片 100025" descr="@@@76d76565-0e55-4310-8b89-ce3badcc8b9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970" y="2389505"/>
            <a:ext cx="2381885" cy="1418590"/>
          </a:xfrm>
          <a:prstGeom prst="rect">
            <a:avLst/>
          </a:prstGeom>
        </p:spPr>
      </p:pic>
      <p:pic>
        <p:nvPicPr>
          <p:cNvPr id="100027" name="图片 100027" descr="@@@b62fcb2d-9685-4f3a-8eb2-01717dde9ce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685" y="4327525"/>
            <a:ext cx="1638300" cy="2349500"/>
          </a:xfrm>
          <a:prstGeom prst="rect">
            <a:avLst/>
          </a:prstGeom>
        </p:spPr>
      </p:pic>
      <p:pic>
        <p:nvPicPr>
          <p:cNvPr id="100029" name="图片 100029" descr="@@@0e7c4a1b-3d4d-4465-bc1e-c723c48466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970" y="4391660"/>
            <a:ext cx="2854325" cy="21247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38365" y="1238885"/>
            <a:ext cx="923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044575"/>
            <a:ext cx="11109325" cy="3914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下图所示为自行车部件或使用中的实例，为了减小摩擦的是（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．车把上套了有花纹的橡胶套</a:t>
            </a:r>
            <a:r>
              <a:rPr lang="en-US" altLang="zh-CN" sz="2800"/>
              <a:t>	B</a:t>
            </a:r>
            <a:r>
              <a:rPr lang="zh-CN" altLang="en-US" sz="2800"/>
              <a:t>．遇到紧急情况时用力捏刹车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．自行车轮胎上刻有花纹</a:t>
            </a:r>
            <a:r>
              <a:rPr lang="en-US" altLang="zh-CN" sz="2800"/>
              <a:t>	D</a:t>
            </a:r>
            <a:r>
              <a:rPr lang="zh-CN" altLang="en-US" sz="2800"/>
              <a:t>．轴承中装有滚珠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95000" y="1170940"/>
            <a:ext cx="923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100035" name="图片 100035" descr="@@@5b474755-d0fd-4fed-bf80-61781ccae3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20" y="2355215"/>
            <a:ext cx="2563495" cy="1877060"/>
          </a:xfrm>
          <a:prstGeom prst="rect">
            <a:avLst/>
          </a:prstGeom>
        </p:spPr>
      </p:pic>
      <p:pic>
        <p:nvPicPr>
          <p:cNvPr id="100037" name="图片 100037" descr="@@@342ac4a7-f918-4846-add7-fdc9c5d9f55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085" y="2355850"/>
            <a:ext cx="2561590" cy="1889125"/>
          </a:xfrm>
          <a:prstGeom prst="rect">
            <a:avLst/>
          </a:prstGeom>
        </p:spPr>
      </p:pic>
      <p:pic>
        <p:nvPicPr>
          <p:cNvPr id="100039" name="图片 100039" descr="@@@7fabb6f4-5dfa-4c6d-b010-03c1772943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820" y="4880610"/>
            <a:ext cx="2563495" cy="1903095"/>
          </a:xfrm>
          <a:prstGeom prst="rect">
            <a:avLst/>
          </a:prstGeom>
        </p:spPr>
      </p:pic>
      <p:pic>
        <p:nvPicPr>
          <p:cNvPr id="100041" name="图片 100041" descr="@@@024df806-caac-4c8b-9b78-4ad9ed6b2e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040" y="4880610"/>
            <a:ext cx="2011680" cy="1908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044575"/>
            <a:ext cx="10740390" cy="5367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冰壶运动是冬奥会比赛项目之一。如图所示，运动员穿的两只鞋的鞋底材质不同。蹬冰脚的鞋底为橡胶制成，在向后蹬地的过程中，脚受到摩擦力的方向</a:t>
            </a:r>
            <a:r>
              <a:rPr lang="en-US" altLang="zh-CN" sz="2800" u="sng"/>
              <a:t>            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向前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向后</a:t>
            </a:r>
            <a:r>
              <a:rPr lang="en-US" altLang="zh-CN" sz="2800"/>
              <a:t>”</a:t>
            </a:r>
            <a:r>
              <a:rPr lang="zh-CN" altLang="en-US" sz="2800"/>
              <a:t>），而滑行时的鞋底由塑料制成，目的是为了</a:t>
            </a:r>
            <a:r>
              <a:rPr lang="en-US" altLang="zh-CN" sz="2800" u="sng"/>
              <a:t>             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增大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减小</a:t>
            </a:r>
            <a:r>
              <a:rPr lang="en-US" altLang="zh-CN" sz="2800"/>
              <a:t>”</a:t>
            </a:r>
            <a:r>
              <a:rPr lang="zh-CN" altLang="en-US" sz="2800"/>
              <a:t>）摩擦力。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25900" y="2439670"/>
            <a:ext cx="1311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向前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66410" y="3023235"/>
            <a:ext cx="1311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减小</a:t>
            </a:r>
          </a:p>
        </p:txBody>
      </p:sp>
      <p:pic>
        <p:nvPicPr>
          <p:cNvPr id="100067" name="图片 100067" descr="@@@1f8a98b6-3fe4-4b1b-805d-4c9744b30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120" y="3933190"/>
            <a:ext cx="8183245" cy="2842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166745" y="1843405"/>
            <a:ext cx="2390775" cy="1056269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6732905" y="1321435"/>
            <a:ext cx="17056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57580" y="996315"/>
            <a:ext cx="803275" cy="487489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摩擦的利用与防止</a:t>
            </a:r>
            <a:endParaRPr lang="zh-CN" altLang="en-US" sz="3600"/>
          </a:p>
        </p:txBody>
      </p:sp>
      <p:sp>
        <p:nvSpPr>
          <p:cNvPr id="14" name="左大括号 13"/>
          <p:cNvSpPr/>
          <p:nvPr/>
        </p:nvSpPr>
        <p:spPr>
          <a:xfrm>
            <a:off x="2044065" y="2404110"/>
            <a:ext cx="906145" cy="264414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166745" y="4519930"/>
            <a:ext cx="2525395" cy="1056787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852285" y="5576570"/>
            <a:ext cx="271335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减小摩擦的方法</a:t>
            </a:r>
          </a:p>
        </p:txBody>
      </p:sp>
      <p:sp>
        <p:nvSpPr>
          <p:cNvPr id="8" name="左大括号 7"/>
          <p:cNvSpPr/>
          <p:nvPr/>
        </p:nvSpPr>
        <p:spPr>
          <a:xfrm>
            <a:off x="5692140" y="1609725"/>
            <a:ext cx="906145" cy="16465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732905" y="2899410"/>
            <a:ext cx="17437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有害摩擦</a:t>
            </a:r>
          </a:p>
        </p:txBody>
      </p:sp>
      <p:sp>
        <p:nvSpPr>
          <p:cNvPr id="10" name="左大括号 9"/>
          <p:cNvSpPr/>
          <p:nvPr/>
        </p:nvSpPr>
        <p:spPr>
          <a:xfrm>
            <a:off x="5819140" y="4225290"/>
            <a:ext cx="906145" cy="16465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852285" y="3997960"/>
            <a:ext cx="271335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3" grpId="0" bldLvl="0" animBg="1"/>
      <p:bldP spid="6" grpId="0" bldLvl="0" animBg="1"/>
      <p:bldP spid="8" grpId="0" animBg="1"/>
      <p:bldP spid="9" grpId="0" bldLvl="0" animBg="1"/>
      <p:bldP spid="10" grpId="0" animBg="1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865" y="881380"/>
            <a:ext cx="96729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在日常生产生活中，摩擦有时是有利的，需要增大。有时又是有害的，需要减小。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-42862" y="2330133"/>
            <a:ext cx="5419725" cy="421957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190750" y="3108960"/>
            <a:ext cx="930275" cy="68834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846320" y="2426335"/>
            <a:ext cx="2442210" cy="1776730"/>
            <a:chOff x="9222" y="3821"/>
            <a:chExt cx="3846" cy="2798"/>
          </a:xfrm>
        </p:grpSpPr>
        <p:sp>
          <p:nvSpPr>
            <p:cNvPr id="6" name="椭圆形标注 5"/>
            <p:cNvSpPr/>
            <p:nvPr/>
          </p:nvSpPr>
          <p:spPr>
            <a:xfrm>
              <a:off x="9222" y="3821"/>
              <a:ext cx="3847" cy="2799"/>
            </a:xfrm>
            <a:prstGeom prst="wedgeEllipseCallout">
              <a:avLst>
                <a:gd name="adj1" fmla="val -115843"/>
                <a:gd name="adj2" fmla="val 12772"/>
              </a:avLst>
            </a:prstGeom>
            <a:noFill/>
            <a:ln w="254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https://docer-ks3.wpscdn.cn/picture/42835714/1765f71d69d476a9ae31f469cb792dcb_612.jpg" descr="Isolated Red Plastic Cap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553" y="3821"/>
              <a:ext cx="3185" cy="2799"/>
            </a:xfrm>
            <a:prstGeom prst="ellipse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10836" r="10356"/>
          <a:stretch>
            <a:fillRect/>
          </a:stretch>
        </p:blipFill>
        <p:spPr>
          <a:xfrm>
            <a:off x="7531100" y="2330450"/>
            <a:ext cx="4271645" cy="4077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有益摩擦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557780"/>
            <a:ext cx="8850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人走路、汽车行驶等都要靠摩擦。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61085" y="6028055"/>
            <a:ext cx="4159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人走路时要利用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鞋底与地面的摩擦</a:t>
            </a:r>
          </a:p>
        </p:txBody>
      </p:sp>
      <p:pic>
        <p:nvPicPr>
          <p:cNvPr id="13" name="https://docer-ks3.wpscdn.cn/picture/197700209/020b6b45bb1c35f9cdea5817a692b9a4_612.jpg" descr="脚红色运动鞋一个女孩在自然和放松时间在假日S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85" y="3101340"/>
            <a:ext cx="4228465" cy="2818130"/>
          </a:xfrm>
          <a:prstGeom prst="rect">
            <a:avLst/>
          </a:prstGeom>
        </p:spPr>
      </p:pic>
      <p:pic>
        <p:nvPicPr>
          <p:cNvPr id="14" name="https://docer-ks3.wpscdn.cn/picture/53085947/4ef5a6714a30c15ece0077f86b081512_612.jpg" descr="C:/Users/Administrator/Desktop/B68EE8DF05719AA86B8C7776E202C4A3B3D5E11D_size478_w640_h401.gifB68EE8DF05719AA86B8C7776E202C4A3B3D5E11D_size478_w640_h401"/>
          <p:cNvPicPr>
            <a:picLocks noChangeAspect="1"/>
          </p:cNvPicPr>
          <p:nvPr/>
        </p:nvPicPr>
        <p:blipFill>
          <a:blip r:embed="rId4"/>
          <a:srcRect l="14360" r="14360"/>
          <a:stretch>
            <a:fillRect/>
          </a:stretch>
        </p:blipFill>
        <p:spPr>
          <a:xfrm>
            <a:off x="7176135" y="3104515"/>
            <a:ext cx="3180080" cy="27946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86550" y="6028055"/>
            <a:ext cx="4159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汽车在公路上行驶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要利用轮胎与路面的摩擦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18634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70815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有益摩擦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272665"/>
            <a:ext cx="8850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人走路、</a:t>
            </a:r>
            <a:r>
              <a:rPr lang="zh-CN" altLang="en-US" sz="2800">
                <a:sym typeface="+mn-ea"/>
              </a:rPr>
              <a:t>汽车行驶</a:t>
            </a:r>
            <a:r>
              <a:rPr lang="zh-CN" altLang="en-US" sz="2800"/>
              <a:t>等都要靠摩擦。</a:t>
            </a: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1922145" y="2837180"/>
            <a:ext cx="2877185" cy="29730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22450" y="5810250"/>
            <a:ext cx="3076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如果摩擦太小，人走路时就容易滑倒。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060565" y="5835650"/>
            <a:ext cx="34163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如果摩擦太小，汽车轮胎打滑无法正常行驶。</a:t>
            </a:r>
          </a:p>
        </p:txBody>
      </p:sp>
      <p:pic>
        <p:nvPicPr>
          <p:cNvPr id="15" name="图片 14"/>
          <p:cNvPicPr/>
          <p:nvPr/>
        </p:nvPicPr>
        <p:blipFill>
          <a:blip r:embed="rId4"/>
          <a:stretch>
            <a:fillRect/>
          </a:stretch>
        </p:blipFill>
        <p:spPr>
          <a:xfrm>
            <a:off x="6734493" y="3287395"/>
            <a:ext cx="4067175" cy="228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有害摩擦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489835"/>
            <a:ext cx="9936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在机器内部有许多传动和滑动的部件，摩擦不但会使机器发热，还会使机器磨损。</a:t>
            </a: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3862070" y="3298190"/>
            <a:ext cx="4467860" cy="3350895"/>
          </a:xfrm>
          <a:prstGeom prst="rect">
            <a:avLst/>
          </a:prstGeom>
        </p:spPr>
      </p:pic>
      <p:grpSp>
        <p:nvGrpSpPr>
          <p:cNvPr id="47" name="生活小助手" descr="7b0a202020202274657874626f78223a2022220a7d0a"/>
          <p:cNvGrpSpPr/>
          <p:nvPr/>
        </p:nvGrpSpPr>
        <p:grpSpPr>
          <a:xfrm>
            <a:off x="5434887" y="649471"/>
            <a:ext cx="5575457" cy="2658379"/>
            <a:chOff x="3251200" y="2060575"/>
            <a:chExt cx="5575457" cy="2658379"/>
          </a:xfrm>
        </p:grpSpPr>
        <p:grpSp>
          <p:nvGrpSpPr>
            <p:cNvPr id="46" name="组合 45"/>
            <p:cNvGrpSpPr/>
            <p:nvPr/>
          </p:nvGrpSpPr>
          <p:grpSpPr>
            <a:xfrm>
              <a:off x="3251200" y="2060575"/>
              <a:ext cx="5575457" cy="2658379"/>
              <a:chOff x="3251200" y="2060575"/>
              <a:chExt cx="5575457" cy="2658379"/>
            </a:xfrm>
          </p:grpSpPr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3583531" y="2575150"/>
                <a:ext cx="154461" cy="154461"/>
              </a:xfrm>
              <a:prstGeom prst="ellipse">
                <a:avLst/>
              </a:pr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3673186" y="3795981"/>
                <a:ext cx="139370" cy="141146"/>
              </a:xfrm>
              <a:custGeom>
                <a:avLst/>
                <a:gdLst>
                  <a:gd name="T0" fmla="*/ 40 w 66"/>
                  <a:gd name="T1" fmla="*/ 4 h 67"/>
                  <a:gd name="T2" fmla="*/ 62 w 66"/>
                  <a:gd name="T3" fmla="*/ 41 h 67"/>
                  <a:gd name="T4" fmla="*/ 26 w 66"/>
                  <a:gd name="T5" fmla="*/ 63 h 67"/>
                  <a:gd name="T6" fmla="*/ 4 w 66"/>
                  <a:gd name="T7" fmla="*/ 26 h 67"/>
                  <a:gd name="T8" fmla="*/ 40 w 66"/>
                  <a:gd name="T9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40" y="4"/>
                    </a:moveTo>
                    <a:cubicBezTo>
                      <a:pt x="56" y="8"/>
                      <a:pt x="66" y="25"/>
                      <a:pt x="62" y="41"/>
                    </a:cubicBezTo>
                    <a:cubicBezTo>
                      <a:pt x="58" y="57"/>
                      <a:pt x="42" y="67"/>
                      <a:pt x="26" y="63"/>
                    </a:cubicBezTo>
                    <a:cubicBezTo>
                      <a:pt x="10" y="59"/>
                      <a:pt x="0" y="42"/>
                      <a:pt x="4" y="26"/>
                    </a:cubicBezTo>
                    <a:cubicBezTo>
                      <a:pt x="8" y="10"/>
                      <a:pt x="24" y="0"/>
                      <a:pt x="40" y="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15"/>
              <p:cNvSpPr/>
              <p:nvPr/>
            </p:nvSpPr>
            <p:spPr bwMode="auto">
              <a:xfrm>
                <a:off x="3807158" y="4598226"/>
                <a:ext cx="165114" cy="120728"/>
              </a:xfrm>
              <a:custGeom>
                <a:avLst/>
                <a:gdLst>
                  <a:gd name="T0" fmla="*/ 0 w 186"/>
                  <a:gd name="T1" fmla="*/ 136 h 136"/>
                  <a:gd name="T2" fmla="*/ 103 w 186"/>
                  <a:gd name="T3" fmla="*/ 0 h 136"/>
                  <a:gd name="T4" fmla="*/ 186 w 186"/>
                  <a:gd name="T5" fmla="*/ 100 h 136"/>
                  <a:gd name="T6" fmla="*/ 0 w 186"/>
                  <a:gd name="T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136">
                    <a:moveTo>
                      <a:pt x="0" y="136"/>
                    </a:moveTo>
                    <a:lnTo>
                      <a:pt x="103" y="0"/>
                    </a:lnTo>
                    <a:lnTo>
                      <a:pt x="186" y="10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2"/>
              <p:cNvSpPr/>
              <p:nvPr/>
            </p:nvSpPr>
            <p:spPr bwMode="auto">
              <a:xfrm>
                <a:off x="8106766" y="2170438"/>
                <a:ext cx="123312" cy="123312"/>
              </a:xfrm>
              <a:custGeom>
                <a:avLst/>
                <a:gdLst>
                  <a:gd name="T0" fmla="*/ 1 w 26"/>
                  <a:gd name="T1" fmla="*/ 14 h 26"/>
                  <a:gd name="T2" fmla="*/ 13 w 26"/>
                  <a:gd name="T3" fmla="*/ 1 h 26"/>
                  <a:gd name="T4" fmla="*/ 26 w 26"/>
                  <a:gd name="T5" fmla="*/ 13 h 26"/>
                  <a:gd name="T6" fmla="*/ 14 w 26"/>
                  <a:gd name="T7" fmla="*/ 26 h 26"/>
                  <a:gd name="T8" fmla="*/ 1 w 26"/>
                  <a:gd name="T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" y="14"/>
                    </a:moveTo>
                    <a:cubicBezTo>
                      <a:pt x="0" y="7"/>
                      <a:pt x="6" y="1"/>
                      <a:pt x="13" y="1"/>
                    </a:cubicBezTo>
                    <a:cubicBezTo>
                      <a:pt x="20" y="0"/>
                      <a:pt x="26" y="6"/>
                      <a:pt x="26" y="13"/>
                    </a:cubicBezTo>
                    <a:cubicBezTo>
                      <a:pt x="26" y="20"/>
                      <a:pt x="21" y="26"/>
                      <a:pt x="14" y="26"/>
                    </a:cubicBezTo>
                    <a:cubicBezTo>
                      <a:pt x="7" y="26"/>
                      <a:pt x="1" y="20"/>
                      <a:pt x="1" y="1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3"/>
              <p:cNvSpPr/>
              <p:nvPr/>
            </p:nvSpPr>
            <p:spPr bwMode="auto">
              <a:xfrm>
                <a:off x="8671117" y="4543046"/>
                <a:ext cx="117346" cy="117346"/>
              </a:xfrm>
              <a:custGeom>
                <a:avLst/>
                <a:gdLst>
                  <a:gd name="T0" fmla="*/ 0 w 25"/>
                  <a:gd name="T1" fmla="*/ 13 h 25"/>
                  <a:gd name="T2" fmla="*/ 12 w 25"/>
                  <a:gd name="T3" fmla="*/ 0 h 25"/>
                  <a:gd name="T4" fmla="*/ 25 w 25"/>
                  <a:gd name="T5" fmla="*/ 12 h 25"/>
                  <a:gd name="T6" fmla="*/ 13 w 25"/>
                  <a:gd name="T7" fmla="*/ 25 h 25"/>
                  <a:gd name="T8" fmla="*/ 0 w 25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5"/>
                      <a:pt x="13" y="25"/>
                    </a:cubicBezTo>
                    <a:cubicBezTo>
                      <a:pt x="6" y="25"/>
                      <a:pt x="0" y="20"/>
                      <a:pt x="0" y="13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4"/>
              <p:cNvSpPr/>
              <p:nvPr/>
            </p:nvSpPr>
            <p:spPr bwMode="auto">
              <a:xfrm>
                <a:off x="6096000" y="2209799"/>
                <a:ext cx="218780" cy="161101"/>
              </a:xfrm>
              <a:custGeom>
                <a:avLst/>
                <a:gdLst>
                  <a:gd name="T0" fmla="*/ 0 w 110"/>
                  <a:gd name="T1" fmla="*/ 81 h 81"/>
                  <a:gd name="T2" fmla="*/ 62 w 110"/>
                  <a:gd name="T3" fmla="*/ 0 h 81"/>
                  <a:gd name="T4" fmla="*/ 110 w 110"/>
                  <a:gd name="T5" fmla="*/ 59 h 81"/>
                  <a:gd name="T6" fmla="*/ 0 w 110"/>
                  <a:gd name="T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81">
                    <a:moveTo>
                      <a:pt x="0" y="81"/>
                    </a:moveTo>
                    <a:lnTo>
                      <a:pt x="62" y="0"/>
                    </a:lnTo>
                    <a:lnTo>
                      <a:pt x="110" y="59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6"/>
              <p:cNvSpPr/>
              <p:nvPr/>
            </p:nvSpPr>
            <p:spPr bwMode="auto">
              <a:xfrm>
                <a:off x="5944843" y="4430473"/>
                <a:ext cx="151157" cy="254581"/>
              </a:xfrm>
              <a:custGeom>
                <a:avLst/>
                <a:gdLst>
                  <a:gd name="T0" fmla="*/ 71 w 76"/>
                  <a:gd name="T1" fmla="*/ 128 h 128"/>
                  <a:gd name="T2" fmla="*/ 0 w 76"/>
                  <a:gd name="T3" fmla="*/ 38 h 128"/>
                  <a:gd name="T4" fmla="*/ 76 w 76"/>
                  <a:gd name="T5" fmla="*/ 0 h 128"/>
                  <a:gd name="T6" fmla="*/ 71 w 76"/>
                  <a:gd name="T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28">
                    <a:moveTo>
                      <a:pt x="71" y="128"/>
                    </a:moveTo>
                    <a:lnTo>
                      <a:pt x="0" y="38"/>
                    </a:lnTo>
                    <a:lnTo>
                      <a:pt x="76" y="0"/>
                    </a:lnTo>
                    <a:lnTo>
                      <a:pt x="71" y="128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3365343" y="2548128"/>
                <a:ext cx="5461314" cy="2030790"/>
                <a:chOff x="3788516" y="2490237"/>
                <a:chExt cx="3428350" cy="1918224"/>
              </a:xfrm>
            </p:grpSpPr>
            <p:sp>
              <p:nvSpPr>
                <p:cNvPr id="109" name="对话气泡: 圆角矩形 17"/>
                <p:cNvSpPr/>
                <p:nvPr/>
              </p:nvSpPr>
              <p:spPr>
                <a:xfrm rot="21295309">
                  <a:off x="3953090" y="2490237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FECB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08" name="对话气泡: 圆角矩形 17"/>
                <p:cNvSpPr/>
                <p:nvPr/>
              </p:nvSpPr>
              <p:spPr>
                <a:xfrm rot="427543">
                  <a:off x="3904069" y="2496073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E8E7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1" name="对话气泡: 圆角矩形 17"/>
                <p:cNvSpPr/>
                <p:nvPr/>
              </p:nvSpPr>
              <p:spPr>
                <a:xfrm rot="326039">
                  <a:off x="3788516" y="2512504"/>
                  <a:ext cx="3273907" cy="1895957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6969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2" name="Group 19"/>
              <p:cNvGrpSpPr>
                <a:grpSpLocks noChangeAspect="1"/>
              </p:cNvGrpSpPr>
              <p:nvPr/>
            </p:nvGrpSpPr>
            <p:grpSpPr bwMode="auto">
              <a:xfrm>
                <a:off x="3251200" y="2060575"/>
                <a:ext cx="1690971" cy="1267079"/>
                <a:chOff x="2774" y="1465"/>
                <a:chExt cx="1839" cy="1378"/>
              </a:xfrm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auto">
                <a:xfrm>
                  <a:off x="3274" y="1951"/>
                  <a:ext cx="892" cy="892"/>
                </a:xfrm>
                <a:prstGeom prst="ellipse">
                  <a:avLst/>
                </a:prstGeom>
                <a:solidFill>
                  <a:srgbClr val="BAA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Oval 21"/>
                <p:cNvSpPr>
                  <a:spLocks noChangeArrowheads="1"/>
                </p:cNvSpPr>
                <p:nvPr/>
              </p:nvSpPr>
              <p:spPr bwMode="auto">
                <a:xfrm>
                  <a:off x="3248" y="1906"/>
                  <a:ext cx="889" cy="892"/>
                </a:xfrm>
                <a:prstGeom prst="ellipse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Freeform 22"/>
                <p:cNvSpPr/>
                <p:nvPr/>
              </p:nvSpPr>
              <p:spPr bwMode="auto">
                <a:xfrm>
                  <a:off x="3431" y="1942"/>
                  <a:ext cx="518" cy="806"/>
                </a:xfrm>
                <a:custGeom>
                  <a:avLst/>
                  <a:gdLst>
                    <a:gd name="T0" fmla="*/ 209 w 218"/>
                    <a:gd name="T1" fmla="*/ 86 h 338"/>
                    <a:gd name="T2" fmla="*/ 86 w 218"/>
                    <a:gd name="T3" fmla="*/ 14 h 338"/>
                    <a:gd name="T4" fmla="*/ 15 w 218"/>
                    <a:gd name="T5" fmla="*/ 137 h 338"/>
                    <a:gd name="T6" fmla="*/ 36 w 218"/>
                    <a:gd name="T7" fmla="*/ 178 h 338"/>
                    <a:gd name="T8" fmla="*/ 36 w 218"/>
                    <a:gd name="T9" fmla="*/ 178 h 338"/>
                    <a:gd name="T10" fmla="*/ 65 w 218"/>
                    <a:gd name="T11" fmla="*/ 250 h 338"/>
                    <a:gd name="T12" fmla="*/ 64 w 218"/>
                    <a:gd name="T13" fmla="*/ 275 h 338"/>
                    <a:gd name="T14" fmla="*/ 64 w 218"/>
                    <a:gd name="T15" fmla="*/ 275 h 338"/>
                    <a:gd name="T16" fmla="*/ 63 w 218"/>
                    <a:gd name="T17" fmla="*/ 300 h 338"/>
                    <a:gd name="T18" fmla="*/ 117 w 218"/>
                    <a:gd name="T19" fmla="*/ 332 h 338"/>
                    <a:gd name="T20" fmla="*/ 150 w 218"/>
                    <a:gd name="T21" fmla="*/ 288 h 338"/>
                    <a:gd name="T22" fmla="*/ 150 w 218"/>
                    <a:gd name="T23" fmla="*/ 288 h 338"/>
                    <a:gd name="T24" fmla="*/ 151 w 218"/>
                    <a:gd name="T25" fmla="*/ 253 h 338"/>
                    <a:gd name="T26" fmla="*/ 185 w 218"/>
                    <a:gd name="T27" fmla="*/ 181 h 338"/>
                    <a:gd name="T28" fmla="*/ 184 w 218"/>
                    <a:gd name="T29" fmla="*/ 181 h 338"/>
                    <a:gd name="T30" fmla="*/ 209 w 218"/>
                    <a:gd name="T31" fmla="*/ 86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8" h="338">
                      <a:moveTo>
                        <a:pt x="209" y="86"/>
                      </a:moveTo>
                      <a:cubicBezTo>
                        <a:pt x="195" y="32"/>
                        <a:pt x="140" y="0"/>
                        <a:pt x="86" y="14"/>
                      </a:cubicBezTo>
                      <a:cubicBezTo>
                        <a:pt x="32" y="28"/>
                        <a:pt x="0" y="84"/>
                        <a:pt x="15" y="137"/>
                      </a:cubicBezTo>
                      <a:cubicBezTo>
                        <a:pt x="19" y="153"/>
                        <a:pt x="26" y="166"/>
                        <a:pt x="36" y="178"/>
                      </a:cubicBezTo>
                      <a:cubicBezTo>
                        <a:pt x="36" y="178"/>
                        <a:pt x="36" y="178"/>
                        <a:pt x="36" y="178"/>
                      </a:cubicBezTo>
                      <a:cubicBezTo>
                        <a:pt x="36" y="178"/>
                        <a:pt x="61" y="205"/>
                        <a:pt x="65" y="250"/>
                      </a:cubicBezTo>
                      <a:cubicBezTo>
                        <a:pt x="66" y="261"/>
                        <a:pt x="64" y="275"/>
                        <a:pt x="64" y="275"/>
                      </a:cubicBezTo>
                      <a:cubicBezTo>
                        <a:pt x="64" y="275"/>
                        <a:pt x="64" y="275"/>
                        <a:pt x="64" y="275"/>
                      </a:cubicBezTo>
                      <a:cubicBezTo>
                        <a:pt x="61" y="283"/>
                        <a:pt x="61" y="292"/>
                        <a:pt x="63" y="300"/>
                      </a:cubicBezTo>
                      <a:cubicBezTo>
                        <a:pt x="69" y="324"/>
                        <a:pt x="93" y="338"/>
                        <a:pt x="117" y="332"/>
                      </a:cubicBezTo>
                      <a:cubicBezTo>
                        <a:pt x="137" y="326"/>
                        <a:pt x="150" y="308"/>
                        <a:pt x="150" y="288"/>
                      </a:cubicBezTo>
                      <a:cubicBezTo>
                        <a:pt x="150" y="288"/>
                        <a:pt x="150" y="288"/>
                        <a:pt x="150" y="288"/>
                      </a:cubicBezTo>
                      <a:cubicBezTo>
                        <a:pt x="150" y="288"/>
                        <a:pt x="149" y="267"/>
                        <a:pt x="151" y="253"/>
                      </a:cubicBezTo>
                      <a:cubicBezTo>
                        <a:pt x="153" y="243"/>
                        <a:pt x="160" y="205"/>
                        <a:pt x="185" y="181"/>
                      </a:cubicBezTo>
                      <a:cubicBezTo>
                        <a:pt x="184" y="181"/>
                        <a:pt x="184" y="181"/>
                        <a:pt x="184" y="181"/>
                      </a:cubicBezTo>
                      <a:cubicBezTo>
                        <a:pt x="208" y="156"/>
                        <a:pt x="218" y="121"/>
                        <a:pt x="209" y="86"/>
                      </a:cubicBezTo>
                      <a:close/>
                    </a:path>
                  </a:pathLst>
                </a:custGeom>
                <a:solidFill>
                  <a:srgbClr val="FCC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23"/>
                <p:cNvSpPr/>
                <p:nvPr/>
              </p:nvSpPr>
              <p:spPr bwMode="auto">
                <a:xfrm>
                  <a:off x="3747" y="2044"/>
                  <a:ext cx="121" cy="120"/>
                </a:xfrm>
                <a:custGeom>
                  <a:avLst/>
                  <a:gdLst>
                    <a:gd name="T0" fmla="*/ 38 w 51"/>
                    <a:gd name="T1" fmla="*/ 12 h 50"/>
                    <a:gd name="T2" fmla="*/ 44 w 51"/>
                    <a:gd name="T3" fmla="*/ 42 h 50"/>
                    <a:gd name="T4" fmla="*/ 13 w 51"/>
                    <a:gd name="T5" fmla="*/ 38 h 50"/>
                    <a:gd name="T6" fmla="*/ 7 w 51"/>
                    <a:gd name="T7" fmla="*/ 7 h 50"/>
                    <a:gd name="T8" fmla="*/ 38 w 51"/>
                    <a:gd name="T9" fmla="*/ 1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0">
                      <a:moveTo>
                        <a:pt x="38" y="12"/>
                      </a:moveTo>
                      <a:cubicBezTo>
                        <a:pt x="48" y="21"/>
                        <a:pt x="51" y="35"/>
                        <a:pt x="44" y="42"/>
                      </a:cubicBezTo>
                      <a:cubicBezTo>
                        <a:pt x="38" y="50"/>
                        <a:pt x="24" y="48"/>
                        <a:pt x="13" y="38"/>
                      </a:cubicBezTo>
                      <a:cubicBezTo>
                        <a:pt x="3" y="28"/>
                        <a:pt x="0" y="14"/>
                        <a:pt x="7" y="7"/>
                      </a:cubicBezTo>
                      <a:cubicBezTo>
                        <a:pt x="14" y="0"/>
                        <a:pt x="28" y="2"/>
                        <a:pt x="38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7" name="Freeform 24"/>
                <p:cNvSpPr/>
                <p:nvPr/>
              </p:nvSpPr>
              <p:spPr bwMode="auto">
                <a:xfrm>
                  <a:off x="3695" y="2006"/>
                  <a:ext cx="50" cy="50"/>
                </a:xfrm>
                <a:custGeom>
                  <a:avLst/>
                  <a:gdLst>
                    <a:gd name="T0" fmla="*/ 16 w 21"/>
                    <a:gd name="T1" fmla="*/ 5 h 21"/>
                    <a:gd name="T2" fmla="*/ 18 w 21"/>
                    <a:gd name="T3" fmla="*/ 18 h 21"/>
                    <a:gd name="T4" fmla="*/ 5 w 21"/>
                    <a:gd name="T5" fmla="*/ 16 h 21"/>
                    <a:gd name="T6" fmla="*/ 3 w 21"/>
                    <a:gd name="T7" fmla="*/ 3 h 21"/>
                    <a:gd name="T8" fmla="*/ 16 w 21"/>
                    <a:gd name="T9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16" y="5"/>
                      </a:moveTo>
                      <a:cubicBezTo>
                        <a:pt x="20" y="9"/>
                        <a:pt x="21" y="15"/>
                        <a:pt x="18" y="18"/>
                      </a:cubicBezTo>
                      <a:cubicBezTo>
                        <a:pt x="16" y="21"/>
                        <a:pt x="10" y="20"/>
                        <a:pt x="5" y="16"/>
                      </a:cubicBezTo>
                      <a:cubicBezTo>
                        <a:pt x="1" y="12"/>
                        <a:pt x="0" y="6"/>
                        <a:pt x="3" y="3"/>
                      </a:cubicBezTo>
                      <a:cubicBezTo>
                        <a:pt x="5" y="0"/>
                        <a:pt x="11" y="1"/>
                        <a:pt x="16" y="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8" name="Freeform 25"/>
                <p:cNvSpPr>
                  <a:spLocks noEditPoints="1"/>
                </p:cNvSpPr>
                <p:nvPr/>
              </p:nvSpPr>
              <p:spPr bwMode="auto">
                <a:xfrm>
                  <a:off x="3585" y="2297"/>
                  <a:ext cx="212" cy="281"/>
                </a:xfrm>
                <a:custGeom>
                  <a:avLst/>
                  <a:gdLst>
                    <a:gd name="T0" fmla="*/ 86 w 89"/>
                    <a:gd name="T1" fmla="*/ 24 h 118"/>
                    <a:gd name="T2" fmla="*/ 73 w 89"/>
                    <a:gd name="T3" fmla="*/ 20 h 118"/>
                    <a:gd name="T4" fmla="*/ 74 w 89"/>
                    <a:gd name="T5" fmla="*/ 19 h 118"/>
                    <a:gd name="T6" fmla="*/ 78 w 89"/>
                    <a:gd name="T7" fmla="*/ 12 h 118"/>
                    <a:gd name="T8" fmla="*/ 72 w 89"/>
                    <a:gd name="T9" fmla="*/ 2 h 118"/>
                    <a:gd name="T10" fmla="*/ 60 w 89"/>
                    <a:gd name="T11" fmla="*/ 5 h 118"/>
                    <a:gd name="T12" fmla="*/ 59 w 89"/>
                    <a:gd name="T13" fmla="*/ 15 h 118"/>
                    <a:gd name="T14" fmla="*/ 63 w 89"/>
                    <a:gd name="T15" fmla="*/ 20 h 118"/>
                    <a:gd name="T16" fmla="*/ 44 w 89"/>
                    <a:gd name="T17" fmla="*/ 20 h 118"/>
                    <a:gd name="T18" fmla="*/ 44 w 89"/>
                    <a:gd name="T19" fmla="*/ 20 h 118"/>
                    <a:gd name="T20" fmla="*/ 26 w 89"/>
                    <a:gd name="T21" fmla="*/ 19 h 118"/>
                    <a:gd name="T22" fmla="*/ 30 w 89"/>
                    <a:gd name="T23" fmla="*/ 14 h 118"/>
                    <a:gd name="T24" fmla="*/ 30 w 89"/>
                    <a:gd name="T25" fmla="*/ 5 h 118"/>
                    <a:gd name="T26" fmla="*/ 18 w 89"/>
                    <a:gd name="T27" fmla="*/ 1 h 118"/>
                    <a:gd name="T28" fmla="*/ 11 w 89"/>
                    <a:gd name="T29" fmla="*/ 10 h 118"/>
                    <a:gd name="T30" fmla="*/ 15 w 89"/>
                    <a:gd name="T31" fmla="*/ 18 h 118"/>
                    <a:gd name="T32" fmla="*/ 16 w 89"/>
                    <a:gd name="T33" fmla="*/ 19 h 118"/>
                    <a:gd name="T34" fmla="*/ 3 w 89"/>
                    <a:gd name="T35" fmla="*/ 22 h 118"/>
                    <a:gd name="T36" fmla="*/ 0 w 89"/>
                    <a:gd name="T37" fmla="*/ 22 h 118"/>
                    <a:gd name="T38" fmla="*/ 2 w 89"/>
                    <a:gd name="T39" fmla="*/ 25 h 118"/>
                    <a:gd name="T40" fmla="*/ 21 w 89"/>
                    <a:gd name="T41" fmla="*/ 116 h 118"/>
                    <a:gd name="T42" fmla="*/ 25 w 89"/>
                    <a:gd name="T43" fmla="*/ 117 h 118"/>
                    <a:gd name="T44" fmla="*/ 7 w 89"/>
                    <a:gd name="T45" fmla="*/ 26 h 118"/>
                    <a:gd name="T46" fmla="*/ 21 w 89"/>
                    <a:gd name="T47" fmla="*/ 21 h 118"/>
                    <a:gd name="T48" fmla="*/ 44 w 89"/>
                    <a:gd name="T49" fmla="*/ 25 h 118"/>
                    <a:gd name="T50" fmla="*/ 68 w 89"/>
                    <a:gd name="T51" fmla="*/ 23 h 118"/>
                    <a:gd name="T52" fmla="*/ 82 w 89"/>
                    <a:gd name="T53" fmla="*/ 27 h 118"/>
                    <a:gd name="T54" fmla="*/ 60 w 89"/>
                    <a:gd name="T55" fmla="*/ 118 h 118"/>
                    <a:gd name="T56" fmla="*/ 64 w 89"/>
                    <a:gd name="T57" fmla="*/ 117 h 118"/>
                    <a:gd name="T58" fmla="*/ 87 w 89"/>
                    <a:gd name="T59" fmla="*/ 27 h 118"/>
                    <a:gd name="T60" fmla="*/ 89 w 89"/>
                    <a:gd name="T61" fmla="*/ 24 h 118"/>
                    <a:gd name="T62" fmla="*/ 86 w 89"/>
                    <a:gd name="T63" fmla="*/ 24 h 118"/>
                    <a:gd name="T64" fmla="*/ 18 w 89"/>
                    <a:gd name="T65" fmla="*/ 15 h 118"/>
                    <a:gd name="T66" fmla="*/ 16 w 89"/>
                    <a:gd name="T67" fmla="*/ 11 h 118"/>
                    <a:gd name="T68" fmla="*/ 19 w 89"/>
                    <a:gd name="T69" fmla="*/ 5 h 118"/>
                    <a:gd name="T70" fmla="*/ 19 w 89"/>
                    <a:gd name="T71" fmla="*/ 5 h 118"/>
                    <a:gd name="T72" fmla="*/ 27 w 89"/>
                    <a:gd name="T73" fmla="*/ 7 h 118"/>
                    <a:gd name="T74" fmla="*/ 27 w 89"/>
                    <a:gd name="T75" fmla="*/ 12 h 118"/>
                    <a:gd name="T76" fmla="*/ 21 w 89"/>
                    <a:gd name="T77" fmla="*/ 17 h 118"/>
                    <a:gd name="T78" fmla="*/ 18 w 89"/>
                    <a:gd name="T79" fmla="*/ 15 h 118"/>
                    <a:gd name="T80" fmla="*/ 68 w 89"/>
                    <a:gd name="T81" fmla="*/ 18 h 118"/>
                    <a:gd name="T82" fmla="*/ 62 w 89"/>
                    <a:gd name="T83" fmla="*/ 13 h 118"/>
                    <a:gd name="T84" fmla="*/ 63 w 89"/>
                    <a:gd name="T85" fmla="*/ 8 h 118"/>
                    <a:gd name="T86" fmla="*/ 66 w 89"/>
                    <a:gd name="T87" fmla="*/ 6 h 118"/>
                    <a:gd name="T88" fmla="*/ 70 w 89"/>
                    <a:gd name="T89" fmla="*/ 6 h 118"/>
                    <a:gd name="T90" fmla="*/ 74 w 89"/>
                    <a:gd name="T91" fmla="*/ 12 h 118"/>
                    <a:gd name="T92" fmla="*/ 71 w 89"/>
                    <a:gd name="T93" fmla="*/ 16 h 118"/>
                    <a:gd name="T94" fmla="*/ 68 w 89"/>
                    <a:gd name="T95" fmla="*/ 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89" h="118">
                      <a:moveTo>
                        <a:pt x="86" y="24"/>
                      </a:moveTo>
                      <a:cubicBezTo>
                        <a:pt x="83" y="23"/>
                        <a:pt x="78" y="22"/>
                        <a:pt x="73" y="20"/>
                      </a:cubicBezTo>
                      <a:cubicBezTo>
                        <a:pt x="73" y="20"/>
                        <a:pt x="74" y="20"/>
                        <a:pt x="74" y="19"/>
                      </a:cubicBezTo>
                      <a:cubicBezTo>
                        <a:pt x="77" y="17"/>
                        <a:pt x="78" y="15"/>
                        <a:pt x="78" y="12"/>
                      </a:cubicBezTo>
                      <a:cubicBezTo>
                        <a:pt x="78" y="7"/>
                        <a:pt x="76" y="3"/>
                        <a:pt x="72" y="2"/>
                      </a:cubicBezTo>
                      <a:cubicBezTo>
                        <a:pt x="68" y="1"/>
                        <a:pt x="63" y="2"/>
                        <a:pt x="60" y="5"/>
                      </a:cubicBezTo>
                      <a:cubicBezTo>
                        <a:pt x="57" y="8"/>
                        <a:pt x="57" y="11"/>
                        <a:pt x="59" y="15"/>
                      </a:cubicBezTo>
                      <a:cubicBezTo>
                        <a:pt x="60" y="17"/>
                        <a:pt x="61" y="18"/>
                        <a:pt x="63" y="20"/>
                      </a:cubicBezTo>
                      <a:cubicBezTo>
                        <a:pt x="55" y="21"/>
                        <a:pt x="46" y="21"/>
                        <a:pt x="44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3" y="21"/>
                        <a:pt x="34" y="21"/>
                        <a:pt x="26" y="19"/>
                      </a:cubicBezTo>
                      <a:cubicBezTo>
                        <a:pt x="28" y="17"/>
                        <a:pt x="29" y="16"/>
                        <a:pt x="30" y="14"/>
                      </a:cubicBezTo>
                      <a:cubicBezTo>
                        <a:pt x="32" y="11"/>
                        <a:pt x="32" y="7"/>
                        <a:pt x="30" y="5"/>
                      </a:cubicBezTo>
                      <a:cubicBezTo>
                        <a:pt x="27" y="1"/>
                        <a:pt x="22" y="0"/>
                        <a:pt x="18" y="1"/>
                      </a:cubicBezTo>
                      <a:cubicBezTo>
                        <a:pt x="14" y="2"/>
                        <a:pt x="12" y="6"/>
                        <a:pt x="11" y="10"/>
                      </a:cubicBezTo>
                      <a:cubicBezTo>
                        <a:pt x="11" y="13"/>
                        <a:pt x="12" y="16"/>
                        <a:pt x="15" y="18"/>
                      </a:cubicBezTo>
                      <a:cubicBezTo>
                        <a:pt x="15" y="18"/>
                        <a:pt x="16" y="19"/>
                        <a:pt x="16" y="19"/>
                      </a:cubicBezTo>
                      <a:cubicBezTo>
                        <a:pt x="11" y="21"/>
                        <a:pt x="6" y="22"/>
                        <a:pt x="3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30" y="77"/>
                        <a:pt x="21" y="116"/>
                        <a:pt x="21" y="116"/>
                      </a:cubicBezTo>
                      <a:cubicBezTo>
                        <a:pt x="25" y="117"/>
                        <a:pt x="25" y="117"/>
                        <a:pt x="25" y="117"/>
                      </a:cubicBezTo>
                      <a:cubicBezTo>
                        <a:pt x="25" y="115"/>
                        <a:pt x="34" y="78"/>
                        <a:pt x="7" y="26"/>
                      </a:cubicBezTo>
                      <a:cubicBezTo>
                        <a:pt x="10" y="25"/>
                        <a:pt x="16" y="24"/>
                        <a:pt x="21" y="21"/>
                      </a:cubicBezTo>
                      <a:cubicBezTo>
                        <a:pt x="29" y="25"/>
                        <a:pt x="40" y="25"/>
                        <a:pt x="44" y="25"/>
                      </a:cubicBezTo>
                      <a:cubicBezTo>
                        <a:pt x="47" y="25"/>
                        <a:pt x="59" y="25"/>
                        <a:pt x="68" y="23"/>
                      </a:cubicBezTo>
                      <a:cubicBezTo>
                        <a:pt x="73" y="25"/>
                        <a:pt x="79" y="27"/>
                        <a:pt x="82" y="27"/>
                      </a:cubicBezTo>
                      <a:cubicBezTo>
                        <a:pt x="52" y="79"/>
                        <a:pt x="59" y="116"/>
                        <a:pt x="60" y="118"/>
                      </a:cubicBezTo>
                      <a:cubicBezTo>
                        <a:pt x="64" y="117"/>
                        <a:pt x="64" y="117"/>
                        <a:pt x="64" y="117"/>
                      </a:cubicBezTo>
                      <a:cubicBezTo>
                        <a:pt x="64" y="117"/>
                        <a:pt x="56" y="78"/>
                        <a:pt x="87" y="27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lnTo>
                        <a:pt x="86" y="24"/>
                      </a:lnTo>
                      <a:close/>
                      <a:moveTo>
                        <a:pt x="18" y="15"/>
                      </a:moveTo>
                      <a:cubicBezTo>
                        <a:pt x="16" y="14"/>
                        <a:pt x="16" y="12"/>
                        <a:pt x="16" y="11"/>
                      </a:cubicBezTo>
                      <a:cubicBezTo>
                        <a:pt x="16" y="8"/>
                        <a:pt x="16" y="6"/>
                        <a:pt x="19" y="5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2" y="4"/>
                        <a:pt x="25" y="5"/>
                        <a:pt x="27" y="7"/>
                      </a:cubicBezTo>
                      <a:cubicBezTo>
                        <a:pt x="28" y="9"/>
                        <a:pt x="28" y="10"/>
                        <a:pt x="27" y="12"/>
                      </a:cubicBezTo>
                      <a:cubicBezTo>
                        <a:pt x="26" y="14"/>
                        <a:pt x="24" y="16"/>
                        <a:pt x="21" y="17"/>
                      </a:cubicBezTo>
                      <a:cubicBezTo>
                        <a:pt x="20" y="16"/>
                        <a:pt x="19" y="16"/>
                        <a:pt x="18" y="15"/>
                      </a:cubicBezTo>
                      <a:close/>
                      <a:moveTo>
                        <a:pt x="68" y="18"/>
                      </a:moveTo>
                      <a:cubicBezTo>
                        <a:pt x="66" y="17"/>
                        <a:pt x="63" y="15"/>
                        <a:pt x="62" y="13"/>
                      </a:cubicBezTo>
                      <a:cubicBezTo>
                        <a:pt x="61" y="11"/>
                        <a:pt x="62" y="9"/>
                        <a:pt x="63" y="8"/>
                      </a:cubicBezTo>
                      <a:cubicBezTo>
                        <a:pt x="64" y="7"/>
                        <a:pt x="65" y="6"/>
                        <a:pt x="66" y="6"/>
                      </a:cubicBezTo>
                      <a:cubicBezTo>
                        <a:pt x="68" y="5"/>
                        <a:pt x="69" y="5"/>
                        <a:pt x="70" y="6"/>
                      </a:cubicBezTo>
                      <a:cubicBezTo>
                        <a:pt x="73" y="7"/>
                        <a:pt x="74" y="10"/>
                        <a:pt x="74" y="12"/>
                      </a:cubicBezTo>
                      <a:cubicBezTo>
                        <a:pt x="74" y="14"/>
                        <a:pt x="73" y="15"/>
                        <a:pt x="71" y="16"/>
                      </a:cubicBezTo>
                      <a:cubicBezTo>
                        <a:pt x="71" y="17"/>
                        <a:pt x="69" y="17"/>
                        <a:pt x="68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26"/>
                <p:cNvSpPr/>
                <p:nvPr/>
              </p:nvSpPr>
              <p:spPr bwMode="auto">
                <a:xfrm>
                  <a:off x="2774" y="2156"/>
                  <a:ext cx="229" cy="105"/>
                </a:xfrm>
                <a:custGeom>
                  <a:avLst/>
                  <a:gdLst>
                    <a:gd name="T0" fmla="*/ 84 w 96"/>
                    <a:gd name="T1" fmla="*/ 22 h 44"/>
                    <a:gd name="T2" fmla="*/ 17 w 96"/>
                    <a:gd name="T3" fmla="*/ 3 h 44"/>
                    <a:gd name="T4" fmla="*/ 12 w 96"/>
                    <a:gd name="T5" fmla="*/ 23 h 44"/>
                    <a:gd name="T6" fmla="*/ 78 w 96"/>
                    <a:gd name="T7" fmla="*/ 41 h 44"/>
                    <a:gd name="T8" fmla="*/ 84 w 96"/>
                    <a:gd name="T9" fmla="*/ 2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44">
                      <a:moveTo>
                        <a:pt x="84" y="22"/>
                      </a:moveTo>
                      <a:cubicBezTo>
                        <a:pt x="62" y="16"/>
                        <a:pt x="40" y="9"/>
                        <a:pt x="17" y="3"/>
                      </a:cubicBezTo>
                      <a:cubicBezTo>
                        <a:pt x="5" y="0"/>
                        <a:pt x="0" y="19"/>
                        <a:pt x="12" y="23"/>
                      </a:cubicBezTo>
                      <a:cubicBezTo>
                        <a:pt x="34" y="29"/>
                        <a:pt x="56" y="35"/>
                        <a:pt x="78" y="41"/>
                      </a:cubicBezTo>
                      <a:cubicBezTo>
                        <a:pt x="91" y="44"/>
                        <a:pt x="96" y="25"/>
                        <a:pt x="84" y="22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Freeform 27"/>
                <p:cNvSpPr/>
                <p:nvPr/>
              </p:nvSpPr>
              <p:spPr bwMode="auto">
                <a:xfrm>
                  <a:off x="2912" y="1832"/>
                  <a:ext cx="207" cy="177"/>
                </a:xfrm>
                <a:custGeom>
                  <a:avLst/>
                  <a:gdLst>
                    <a:gd name="T0" fmla="*/ 77 w 87"/>
                    <a:gd name="T1" fmla="*/ 50 h 74"/>
                    <a:gd name="T2" fmla="*/ 23 w 87"/>
                    <a:gd name="T3" fmla="*/ 8 h 74"/>
                    <a:gd name="T4" fmla="*/ 10 w 87"/>
                    <a:gd name="T5" fmla="*/ 24 h 74"/>
                    <a:gd name="T6" fmla="*/ 65 w 87"/>
                    <a:gd name="T7" fmla="*/ 66 h 74"/>
                    <a:gd name="T8" fmla="*/ 77 w 87"/>
                    <a:gd name="T9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74">
                      <a:moveTo>
                        <a:pt x="77" y="50"/>
                      </a:moveTo>
                      <a:cubicBezTo>
                        <a:pt x="59" y="36"/>
                        <a:pt x="41" y="22"/>
                        <a:pt x="23" y="8"/>
                      </a:cubicBezTo>
                      <a:cubicBezTo>
                        <a:pt x="12" y="0"/>
                        <a:pt x="0" y="16"/>
                        <a:pt x="10" y="24"/>
                      </a:cubicBezTo>
                      <a:cubicBezTo>
                        <a:pt x="29" y="38"/>
                        <a:pt x="47" y="52"/>
                        <a:pt x="65" y="66"/>
                      </a:cubicBezTo>
                      <a:cubicBezTo>
                        <a:pt x="75" y="74"/>
                        <a:pt x="87" y="58"/>
                        <a:pt x="77" y="5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Freeform 28"/>
                <p:cNvSpPr/>
                <p:nvPr/>
              </p:nvSpPr>
              <p:spPr bwMode="auto">
                <a:xfrm>
                  <a:off x="3167" y="1592"/>
                  <a:ext cx="154" cy="216"/>
                </a:xfrm>
                <a:custGeom>
                  <a:avLst/>
                  <a:gdLst>
                    <a:gd name="T0" fmla="*/ 58 w 65"/>
                    <a:gd name="T1" fmla="*/ 70 h 91"/>
                    <a:gd name="T2" fmla="*/ 23 w 65"/>
                    <a:gd name="T3" fmla="*/ 11 h 91"/>
                    <a:gd name="T4" fmla="*/ 6 w 65"/>
                    <a:gd name="T5" fmla="*/ 21 h 91"/>
                    <a:gd name="T6" fmla="*/ 41 w 65"/>
                    <a:gd name="T7" fmla="*/ 80 h 91"/>
                    <a:gd name="T8" fmla="*/ 58 w 65"/>
                    <a:gd name="T9" fmla="*/ 7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1">
                      <a:moveTo>
                        <a:pt x="58" y="70"/>
                      </a:moveTo>
                      <a:cubicBezTo>
                        <a:pt x="47" y="50"/>
                        <a:pt x="35" y="30"/>
                        <a:pt x="23" y="11"/>
                      </a:cubicBezTo>
                      <a:cubicBezTo>
                        <a:pt x="17" y="0"/>
                        <a:pt x="0" y="10"/>
                        <a:pt x="6" y="21"/>
                      </a:cubicBezTo>
                      <a:cubicBezTo>
                        <a:pt x="18" y="41"/>
                        <a:pt x="29" y="60"/>
                        <a:pt x="41" y="80"/>
                      </a:cubicBezTo>
                      <a:cubicBezTo>
                        <a:pt x="48" y="91"/>
                        <a:pt x="65" y="81"/>
                        <a:pt x="58" y="7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Freeform 29"/>
                <p:cNvSpPr/>
                <p:nvPr/>
              </p:nvSpPr>
              <p:spPr bwMode="auto">
                <a:xfrm>
                  <a:off x="3497" y="1465"/>
                  <a:ext cx="79" cy="231"/>
                </a:xfrm>
                <a:custGeom>
                  <a:avLst/>
                  <a:gdLst>
                    <a:gd name="T0" fmla="*/ 31 w 33"/>
                    <a:gd name="T1" fmla="*/ 81 h 97"/>
                    <a:gd name="T2" fmla="*/ 21 w 33"/>
                    <a:gd name="T3" fmla="*/ 13 h 97"/>
                    <a:gd name="T4" fmla="*/ 2 w 33"/>
                    <a:gd name="T5" fmla="*/ 16 h 97"/>
                    <a:gd name="T6" fmla="*/ 12 w 33"/>
                    <a:gd name="T7" fmla="*/ 84 h 97"/>
                    <a:gd name="T8" fmla="*/ 31 w 33"/>
                    <a:gd name="T9" fmla="*/ 81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97">
                      <a:moveTo>
                        <a:pt x="31" y="81"/>
                      </a:moveTo>
                      <a:cubicBezTo>
                        <a:pt x="28" y="59"/>
                        <a:pt x="25" y="36"/>
                        <a:pt x="21" y="13"/>
                      </a:cubicBezTo>
                      <a:cubicBezTo>
                        <a:pt x="19" y="0"/>
                        <a:pt x="0" y="3"/>
                        <a:pt x="2" y="16"/>
                      </a:cubicBezTo>
                      <a:cubicBezTo>
                        <a:pt x="5" y="39"/>
                        <a:pt x="8" y="62"/>
                        <a:pt x="12" y="84"/>
                      </a:cubicBezTo>
                      <a:cubicBezTo>
                        <a:pt x="13" y="97"/>
                        <a:pt x="33" y="94"/>
                        <a:pt x="31" y="81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Freeform 30"/>
                <p:cNvSpPr/>
                <p:nvPr/>
              </p:nvSpPr>
              <p:spPr bwMode="auto">
                <a:xfrm>
                  <a:off x="3802" y="1468"/>
                  <a:ext cx="100" cy="228"/>
                </a:xfrm>
                <a:custGeom>
                  <a:avLst/>
                  <a:gdLst>
                    <a:gd name="T0" fmla="*/ 23 w 42"/>
                    <a:gd name="T1" fmla="*/ 84 h 96"/>
                    <a:gd name="T2" fmla="*/ 39 w 42"/>
                    <a:gd name="T3" fmla="*/ 17 h 96"/>
                    <a:gd name="T4" fmla="*/ 20 w 42"/>
                    <a:gd name="T5" fmla="*/ 12 h 96"/>
                    <a:gd name="T6" fmla="*/ 3 w 42"/>
                    <a:gd name="T7" fmla="*/ 79 h 96"/>
                    <a:gd name="T8" fmla="*/ 23 w 42"/>
                    <a:gd name="T9" fmla="*/ 8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6">
                      <a:moveTo>
                        <a:pt x="23" y="84"/>
                      </a:moveTo>
                      <a:cubicBezTo>
                        <a:pt x="28" y="61"/>
                        <a:pt x="34" y="39"/>
                        <a:pt x="39" y="17"/>
                      </a:cubicBezTo>
                      <a:cubicBezTo>
                        <a:pt x="42" y="4"/>
                        <a:pt x="23" y="0"/>
                        <a:pt x="20" y="12"/>
                      </a:cubicBezTo>
                      <a:cubicBezTo>
                        <a:pt x="14" y="34"/>
                        <a:pt x="9" y="57"/>
                        <a:pt x="3" y="79"/>
                      </a:cubicBezTo>
                      <a:cubicBezTo>
                        <a:pt x="0" y="92"/>
                        <a:pt x="20" y="96"/>
                        <a:pt x="23" y="8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Freeform 31"/>
                <p:cNvSpPr/>
                <p:nvPr/>
              </p:nvSpPr>
              <p:spPr bwMode="auto">
                <a:xfrm>
                  <a:off x="4059" y="1596"/>
                  <a:ext cx="171" cy="210"/>
                </a:xfrm>
                <a:custGeom>
                  <a:avLst/>
                  <a:gdLst>
                    <a:gd name="T0" fmla="*/ 24 w 72"/>
                    <a:gd name="T1" fmla="*/ 78 h 88"/>
                    <a:gd name="T2" fmla="*/ 65 w 72"/>
                    <a:gd name="T3" fmla="*/ 22 h 88"/>
                    <a:gd name="T4" fmla="*/ 48 w 72"/>
                    <a:gd name="T5" fmla="*/ 10 h 88"/>
                    <a:gd name="T6" fmla="*/ 8 w 72"/>
                    <a:gd name="T7" fmla="*/ 66 h 88"/>
                    <a:gd name="T8" fmla="*/ 24 w 72"/>
                    <a:gd name="T9" fmla="*/ 7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88">
                      <a:moveTo>
                        <a:pt x="24" y="78"/>
                      </a:moveTo>
                      <a:cubicBezTo>
                        <a:pt x="38" y="59"/>
                        <a:pt x="51" y="40"/>
                        <a:pt x="65" y="22"/>
                      </a:cubicBezTo>
                      <a:cubicBezTo>
                        <a:pt x="72" y="11"/>
                        <a:pt x="56" y="0"/>
                        <a:pt x="48" y="10"/>
                      </a:cubicBezTo>
                      <a:cubicBezTo>
                        <a:pt x="35" y="29"/>
                        <a:pt x="21" y="47"/>
                        <a:pt x="8" y="66"/>
                      </a:cubicBezTo>
                      <a:cubicBezTo>
                        <a:pt x="0" y="76"/>
                        <a:pt x="17" y="88"/>
                        <a:pt x="24" y="78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5" name="Freeform 32"/>
                <p:cNvSpPr/>
                <p:nvPr/>
              </p:nvSpPr>
              <p:spPr bwMode="auto">
                <a:xfrm>
                  <a:off x="4263" y="1842"/>
                  <a:ext cx="217" cy="160"/>
                </a:xfrm>
                <a:custGeom>
                  <a:avLst/>
                  <a:gdLst>
                    <a:gd name="T0" fmla="*/ 22 w 91"/>
                    <a:gd name="T1" fmla="*/ 60 h 67"/>
                    <a:gd name="T2" fmla="*/ 80 w 91"/>
                    <a:gd name="T3" fmla="*/ 24 h 67"/>
                    <a:gd name="T4" fmla="*/ 69 w 91"/>
                    <a:gd name="T5" fmla="*/ 7 h 67"/>
                    <a:gd name="T6" fmla="*/ 11 w 91"/>
                    <a:gd name="T7" fmla="*/ 43 h 67"/>
                    <a:gd name="T8" fmla="*/ 22 w 91"/>
                    <a:gd name="T9" fmla="*/ 6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67">
                      <a:moveTo>
                        <a:pt x="22" y="60"/>
                      </a:moveTo>
                      <a:cubicBezTo>
                        <a:pt x="41" y="48"/>
                        <a:pt x="61" y="36"/>
                        <a:pt x="80" y="24"/>
                      </a:cubicBezTo>
                      <a:cubicBezTo>
                        <a:pt x="91" y="17"/>
                        <a:pt x="80" y="0"/>
                        <a:pt x="69" y="7"/>
                      </a:cubicBezTo>
                      <a:cubicBezTo>
                        <a:pt x="50" y="19"/>
                        <a:pt x="30" y="31"/>
                        <a:pt x="11" y="43"/>
                      </a:cubicBezTo>
                      <a:cubicBezTo>
                        <a:pt x="0" y="50"/>
                        <a:pt x="11" y="67"/>
                        <a:pt x="22" y="6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4385" y="2168"/>
                  <a:ext cx="228" cy="86"/>
                </a:xfrm>
                <a:custGeom>
                  <a:avLst/>
                  <a:gdLst>
                    <a:gd name="T0" fmla="*/ 16 w 96"/>
                    <a:gd name="T1" fmla="*/ 34 h 36"/>
                    <a:gd name="T2" fmla="*/ 84 w 96"/>
                    <a:gd name="T3" fmla="*/ 22 h 36"/>
                    <a:gd name="T4" fmla="*/ 80 w 96"/>
                    <a:gd name="T5" fmla="*/ 2 h 36"/>
                    <a:gd name="T6" fmla="*/ 12 w 96"/>
                    <a:gd name="T7" fmla="*/ 14 h 36"/>
                    <a:gd name="T8" fmla="*/ 16 w 96"/>
                    <a:gd name="T9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36">
                      <a:moveTo>
                        <a:pt x="16" y="34"/>
                      </a:moveTo>
                      <a:cubicBezTo>
                        <a:pt x="39" y="30"/>
                        <a:pt x="61" y="26"/>
                        <a:pt x="84" y="22"/>
                      </a:cubicBezTo>
                      <a:cubicBezTo>
                        <a:pt x="96" y="19"/>
                        <a:pt x="93" y="0"/>
                        <a:pt x="80" y="2"/>
                      </a:cubicBezTo>
                      <a:cubicBezTo>
                        <a:pt x="58" y="6"/>
                        <a:pt x="35" y="10"/>
                        <a:pt x="12" y="14"/>
                      </a:cubicBezTo>
                      <a:cubicBezTo>
                        <a:pt x="0" y="16"/>
                        <a:pt x="3" y="36"/>
                        <a:pt x="16" y="3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9" name="文本框 48"/>
            <p:cNvSpPr txBox="1"/>
            <p:nvPr/>
          </p:nvSpPr>
          <p:spPr>
            <a:xfrm>
              <a:off x="4531615" y="2729230"/>
              <a:ext cx="3725545" cy="138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在生活中我们应当增大有益摩擦，减小有害摩擦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39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79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想一想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49500"/>
            <a:ext cx="10833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如图所示的各场景中，分别采取了什么措施来增大或减小摩擦的？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rcRect l="5632" t="6361" r="4271" b="6889"/>
          <a:stretch>
            <a:fillRect/>
          </a:stretch>
        </p:blipFill>
        <p:spPr>
          <a:xfrm>
            <a:off x="1071245" y="2871470"/>
            <a:ext cx="4248150" cy="30695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64640" y="5941060"/>
            <a:ext cx="3249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用力捏闸，增大闸皮与车轮之间的压力</a:t>
            </a:r>
          </a:p>
        </p:txBody>
      </p:sp>
      <p:pic>
        <p:nvPicPr>
          <p:cNvPr id="13" name="https://docer-ks3.wpscdn.cn/picture/42835714/1765f71d69d476a9ae31f469cb792dcb_612.jpg" descr="Isolated Red Plastic Cap"/>
          <p:cNvPicPr>
            <a:picLocks noChangeAspect="1"/>
          </p:cNvPicPr>
          <p:nvPr/>
        </p:nvPicPr>
        <p:blipFill>
          <a:blip r:embed="rId4"/>
          <a:srcRect t="1838" b="1838"/>
          <a:stretch>
            <a:fillRect/>
          </a:stretch>
        </p:blipFill>
        <p:spPr>
          <a:xfrm>
            <a:off x="6842760" y="2840990"/>
            <a:ext cx="3662045" cy="31000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363460" y="5941060"/>
            <a:ext cx="262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在瓶盖上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做出细条状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39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79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想一想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49500"/>
            <a:ext cx="10833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如图所示的各场景中，分别采取了什么措施来增大或减小摩擦的？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03730" y="5941060"/>
            <a:ext cx="262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搬运重物时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垫上滚木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63460" y="5941060"/>
            <a:ext cx="262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给车轮的轴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加润滑油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r="28455" b="14934"/>
          <a:stretch>
            <a:fillRect/>
          </a:stretch>
        </p:blipFill>
        <p:spPr>
          <a:xfrm>
            <a:off x="1028700" y="2871470"/>
            <a:ext cx="4370070" cy="2922905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7226300" y="2900680"/>
            <a:ext cx="2893695" cy="2893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增大摩擦的方法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66470" y="2411730"/>
            <a:ext cx="689102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骑自行车刹车时用力捏车闸。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这是通过</a:t>
            </a:r>
            <a:r>
              <a:rPr lang="zh-CN" altLang="en-US" sz="2800" b="1">
                <a:solidFill>
                  <a:schemeClr val="accent5"/>
                </a:solidFill>
              </a:rPr>
              <a:t>增大压力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2" name="https://docer-ks3.wpscdn.cn/picture/53787287/6f55b74832f2eadcc489f8af6c937bc4_612.jpg" descr="Girl wiping diagram from chalkboard with wet sponge rear 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" y="4225925"/>
            <a:ext cx="3816350" cy="2499360"/>
          </a:xfrm>
          <a:prstGeom prst="rect">
            <a:avLst/>
          </a:prstGeom>
        </p:spPr>
      </p:pic>
      <p:pic>
        <p:nvPicPr>
          <p:cNvPr id="13" name="https://photo-static-api.fotomore.com/creative/vcg/400/new/VCG41N1784345642.jpg?uid=386&amp;timestamp=1710509703&amp;sign=cf4b7e9d368cbaff14ea11850c7c76d8" descr="柴油机、发电机皮带传动。关闭汽车正时皮带。皮带传动接近。工业技术概念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750" y="4225925"/>
            <a:ext cx="3754120" cy="25025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10175" y="4399280"/>
            <a:ext cx="1796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擦黑板时用力移动板擦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210175" y="5402580"/>
            <a:ext cx="1796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机器用较紧的皮带传递动力</a:t>
            </a:r>
          </a:p>
        </p:txBody>
      </p:sp>
      <p:sp>
        <p:nvSpPr>
          <p:cNvPr id="16" name="燕尾形箭头 15"/>
          <p:cNvSpPr/>
          <p:nvPr/>
        </p:nvSpPr>
        <p:spPr>
          <a:xfrm>
            <a:off x="6875145" y="5570855"/>
            <a:ext cx="115697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箭头 16"/>
          <p:cNvSpPr/>
          <p:nvPr/>
        </p:nvSpPr>
        <p:spPr>
          <a:xfrm flipH="1">
            <a:off x="4236085" y="4551680"/>
            <a:ext cx="1049655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490" y="726440"/>
            <a:ext cx="3811270" cy="3166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 bldLvl="0" animBg="1"/>
      <p:bldP spid="1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木牍原创课件-学科专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木牍原创课件-征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木牍原创课件-声明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723</Words>
  <Application>Microsoft Office PowerPoint</Application>
  <PresentationFormat>宽屏</PresentationFormat>
  <Paragraphs>88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Calibri</vt:lpstr>
      <vt:lpstr>Cambria Math</vt:lpstr>
      <vt:lpstr>微软雅黑</vt:lpstr>
      <vt:lpstr>Arial</vt:lpstr>
      <vt:lpstr>Times New Roman</vt:lpstr>
      <vt:lpstr>宋体</vt:lpstr>
      <vt:lpstr>木牍原创课件-封面</vt:lpstr>
      <vt:lpstr>木牍原创课件-目录</vt:lpstr>
      <vt:lpstr>木牍原创课件-内文</vt:lpstr>
      <vt:lpstr>木牍原创课件-学科专员</vt:lpstr>
      <vt:lpstr>木牍原创课件-征稿</vt:lpstr>
      <vt:lpstr>木牍原创课件-声明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2025-03-12T12:57:14Z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