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1.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8" r:id="rId2"/>
    <p:sldId id="376" r:id="rId3"/>
    <p:sldId id="269" r:id="rId4"/>
    <p:sldId id="320" r:id="rId5"/>
    <p:sldId id="271" r:id="rId6"/>
    <p:sldId id="291" r:id="rId7"/>
    <p:sldId id="275" r:id="rId8"/>
    <p:sldId id="272" r:id="rId9"/>
    <p:sldId id="319" r:id="rId10"/>
    <p:sldId id="321" r:id="rId11"/>
    <p:sldId id="322" r:id="rId12"/>
    <p:sldId id="323" r:id="rId13"/>
    <p:sldId id="324" r:id="rId14"/>
    <p:sldId id="345" r:id="rId15"/>
    <p:sldId id="346" r:id="rId16"/>
    <p:sldId id="347" r:id="rId17"/>
    <p:sldId id="348" r:id="rId18"/>
    <p:sldId id="331" r:id="rId19"/>
    <p:sldId id="325" r:id="rId20"/>
    <p:sldId id="330" r:id="rId21"/>
    <p:sldId id="285" r:id="rId22"/>
    <p:sldId id="282" r:id="rId23"/>
    <p:sldId id="289" r:id="rId24"/>
    <p:sldId id="370" r:id="rId25"/>
    <p:sldId id="290" r:id="rId26"/>
    <p:sldId id="343" r:id="rId27"/>
    <p:sldId id="367" r:id="rId28"/>
    <p:sldId id="33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9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5BAF6-1BCB-44D6-B4DD-FBFC0335A8BB}" type="datetimeFigureOut">
              <a:rPr lang="zh-CN" altLang="en-US" smtClean="0"/>
              <a:t>2021/10/21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FEF2D-2D92-45DD-8097-CEF173BACBA5}" type="slidenum">
              <a:rPr lang="zh-CN" altLang="en-US" smtClean="0"/>
              <a:t>‹#›</a:t>
            </a:fld>
            <a:endParaRPr lang="zh-CN" altLang="en-US"/>
          </a:p>
        </p:txBody>
      </p:sp>
    </p:spTree>
    <p:extLst>
      <p:ext uri="{BB962C8B-B14F-4D97-AF65-F5344CB8AC3E}">
        <p14:creationId xmlns:p14="http://schemas.microsoft.com/office/powerpoint/2010/main" val="389532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18663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148664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2916609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52513"/>
            <a:ext cx="8229600" cy="446405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40189062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2" descr="学科网PPT-大标记">
            <a:extLst>
              <a:ext uri="{FF2B5EF4-FFF2-40B4-BE49-F238E27FC236}">
                <a16:creationId xmlns:a16="http://schemas.microsoft.com/office/drawing/2014/main" id="{A238566E-32E3-46F7-ACAC-9B644BD0B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158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561975"/>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6286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2082077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3880556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277485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254445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319373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335336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304230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404237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2C586A8-7B12-403E-BEFD-B8E5F8DC03B9}" type="datetimeFigureOut">
              <a:rPr lang="zh-CN" altLang="en-US" smtClean="0"/>
              <a:t>2021/10/21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313621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6000" r="-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586A8-7B12-403E-BEFD-B8E5F8DC03B9}" type="datetimeFigureOut">
              <a:rPr lang="zh-CN" altLang="en-US" smtClean="0"/>
              <a:t>2021/10/21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5D1EC-342B-457A-8B18-4C9F34F13432}" type="slidenum">
              <a:rPr lang="zh-CN" altLang="en-US" smtClean="0"/>
              <a:t>‹#›</a:t>
            </a:fld>
            <a:endParaRPr lang="zh-CN" altLang="en-US"/>
          </a:p>
        </p:txBody>
      </p:sp>
    </p:spTree>
    <p:extLst>
      <p:ext uri="{BB962C8B-B14F-4D97-AF65-F5344CB8AC3E}">
        <p14:creationId xmlns:p14="http://schemas.microsoft.com/office/powerpoint/2010/main" val="26526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s://haokan.baidu.com/v?pd=wisenatural&amp;vid=5136782110616033124"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slide" Target="slide2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2.v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图片 99">
            <a:extLst>
              <a:ext uri="{FF2B5EF4-FFF2-40B4-BE49-F238E27FC236}">
                <a16:creationId xmlns:a16="http://schemas.microsoft.com/office/drawing/2014/main" id="{4A0DEBC5-4EA3-4578-8BEC-C7836BA7CE84}"/>
              </a:ext>
            </a:extLst>
          </p:cNvPr>
          <p:cNvSpPr>
            <a:spLocks noChangeArrowheads="1"/>
          </p:cNvSpPr>
          <p:nvPr/>
        </p:nvSpPr>
        <p:spPr bwMode="auto">
          <a:xfrm>
            <a:off x="0" y="476250"/>
            <a:ext cx="9144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099" name="矩形 4" descr="7b0a2020202022776f7264617274223a20227b5c2269645c223a32353030313432392c5c227469645c223a31333532317d220a7d0a">
            <a:extLst>
              <a:ext uri="{FF2B5EF4-FFF2-40B4-BE49-F238E27FC236}">
                <a16:creationId xmlns:a16="http://schemas.microsoft.com/office/drawing/2014/main" id="{2B4234C9-1FC3-47AA-B8F7-8EAEE237C76F}"/>
              </a:ext>
            </a:extLst>
          </p:cNvPr>
          <p:cNvSpPr/>
          <p:nvPr/>
        </p:nvSpPr>
        <p:spPr>
          <a:xfrm>
            <a:off x="466725" y="2060575"/>
            <a:ext cx="8150225" cy="1938338"/>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ctr" eaLnBrk="1" hangingPunct="1"/>
            <a:r>
              <a:rPr sz="6000" b="1" dirty="0">
                <a:ln w="9525" cap="flat" cmpd="sng" algn="ctr">
                  <a:noFill/>
                  <a:prstDash val="solid"/>
                  <a:round/>
                  <a:headEnd type="none" w="med" len="med"/>
                  <a:tailEnd type="none" w="med" len="med"/>
                </a:ln>
                <a:solidFill>
                  <a:srgbClr val="FF0000"/>
                </a:solidFill>
                <a:latin typeface="方正小标宋_GBK" pitchFamily="65" charset="-122"/>
                <a:ea typeface="方正小标宋_GBK" pitchFamily="65" charset="-122"/>
                <a:sym typeface="Wingdings"/>
              </a:rPr>
              <a:t>第</a:t>
            </a:r>
            <a:r>
              <a:rPr lang="en-US" altLang="zh-CN" sz="6000" b="1" dirty="0">
                <a:ln w="9525" cap="flat" cmpd="sng" algn="ctr">
                  <a:noFill/>
                  <a:prstDash val="solid"/>
                  <a:round/>
                  <a:headEnd type="none" w="med" len="med"/>
                  <a:tailEnd type="none" w="med" len="med"/>
                </a:ln>
                <a:solidFill>
                  <a:srgbClr val="FF0000"/>
                </a:solidFill>
                <a:latin typeface="方正小标宋_GBK" pitchFamily="65" charset="-122"/>
                <a:ea typeface="方正小标宋_GBK" pitchFamily="65" charset="-122"/>
                <a:sym typeface="Wingdings"/>
              </a:rPr>
              <a:t>4</a:t>
            </a:r>
            <a:r>
              <a:rPr sz="6000" b="1" dirty="0">
                <a:ln w="9525" cap="flat" cmpd="sng" algn="ctr">
                  <a:noFill/>
                  <a:prstDash val="solid"/>
                  <a:round/>
                  <a:headEnd type="none" w="med" len="med"/>
                  <a:tailEnd type="none" w="med" len="med"/>
                </a:ln>
                <a:solidFill>
                  <a:srgbClr val="FF0000"/>
                </a:solidFill>
                <a:latin typeface="方正小标宋_GBK" pitchFamily="65" charset="-122"/>
                <a:ea typeface="方正小标宋_GBK" pitchFamily="65" charset="-122"/>
                <a:sym typeface="Wingdings"/>
              </a:rPr>
              <a:t>节</a:t>
            </a:r>
          </a:p>
          <a:p>
            <a:pPr algn="ctr" eaLnBrk="1" hangingPunct="1"/>
            <a:r>
              <a:rPr sz="6000" b="1" dirty="0">
                <a:ln w="9525" cap="flat" cmpd="sng" algn="ctr">
                  <a:noFill/>
                  <a:prstDash val="solid"/>
                  <a:round/>
                  <a:headEnd type="none" w="med" len="med"/>
                  <a:tailEnd type="none" w="med" len="med"/>
                </a:ln>
                <a:solidFill>
                  <a:srgbClr val="FF0000"/>
                </a:solidFill>
                <a:latin typeface="方正小标宋_GBK" pitchFamily="65" charset="-122"/>
                <a:ea typeface="方正小标宋_GBK" pitchFamily="65" charset="-122"/>
                <a:sym typeface="Wingdings"/>
              </a:rPr>
              <a:t>越来越宽的信息之路</a:t>
            </a:r>
            <a:endParaRPr sz="6000" b="1" dirty="0">
              <a:solidFill>
                <a:srgbClr val="FF0000"/>
              </a:solidFill>
              <a:latin typeface="方正小标宋_GBK" pitchFamily="65" charset="-122"/>
              <a:ea typeface="方正小标宋_GBK" pitchFamily="65"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strips(downLeft)">
                                      <p:cBhvr>
                                        <p:cTn id="7" dur="500" fill="hold"/>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教科研、论文资料\人教版教学参考编制\21图\21图\21-4-3.jpg">
            <a:extLst>
              <a:ext uri="{FF2B5EF4-FFF2-40B4-BE49-F238E27FC236}">
                <a16:creationId xmlns:a16="http://schemas.microsoft.com/office/drawing/2014/main" id="{47A6078A-49B5-4B4F-8DDA-82E0D4F4A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00213"/>
            <a:ext cx="6300788"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55" name="Rectangle 2">
            <a:extLst>
              <a:ext uri="{FF2B5EF4-FFF2-40B4-BE49-F238E27FC236}">
                <a16:creationId xmlns:a16="http://schemas.microsoft.com/office/drawing/2014/main" id="{4F69EB10-A769-4F39-A21A-305CBB1D798F}"/>
              </a:ext>
            </a:extLst>
          </p:cNvPr>
          <p:cNvSpPr>
            <a:spLocks noChangeArrowheads="1"/>
          </p:cNvSpPr>
          <p:nvPr/>
        </p:nvSpPr>
        <p:spPr bwMode="auto">
          <a:xfrm>
            <a:off x="1116013" y="979488"/>
            <a:ext cx="6877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2800" b="1">
                <a:latin typeface="宋体" panose="02010600030101010101" pitchFamily="2" charset="-122"/>
              </a:rPr>
              <a:t>用碟形天线（大锅）接收来自卫星的信号</a:t>
            </a:r>
          </a:p>
        </p:txBody>
      </p:sp>
      <p:pic>
        <p:nvPicPr>
          <p:cNvPr id="23556" name="Picture 9" descr="E:\李燃\教师教学用书\2012人教教师用书项目\ppt\物理\图标.png">
            <a:extLst>
              <a:ext uri="{FF2B5EF4-FFF2-40B4-BE49-F238E27FC236}">
                <a16:creationId xmlns:a16="http://schemas.microsoft.com/office/drawing/2014/main" id="{9C930630-0932-461A-86C2-A3A9B645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550863"/>
            <a:ext cx="8826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1008243032b2c9d3d7425cbd181e9760d09237">
            <a:extLst>
              <a:ext uri="{FF2B5EF4-FFF2-40B4-BE49-F238E27FC236}">
                <a16:creationId xmlns:a16="http://schemas.microsoft.com/office/drawing/2014/main" id="{2D15743B-B0A6-40EF-8759-F29115ACA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7775575" cy="5011737"/>
          </a:xfrm>
          <a:prstGeom prst="rect">
            <a:avLst/>
          </a:prstGeom>
          <a:noFill/>
          <a:ln w="19050" algn="ctr">
            <a:solidFill>
              <a:schemeClr va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4579" name="Rectangle 2">
            <a:extLst>
              <a:ext uri="{FF2B5EF4-FFF2-40B4-BE49-F238E27FC236}">
                <a16:creationId xmlns:a16="http://schemas.microsoft.com/office/drawing/2014/main" id="{A3B5B07E-FA3C-4615-A935-E4D26D0BB490}"/>
              </a:ext>
            </a:extLst>
          </p:cNvPr>
          <p:cNvSpPr>
            <a:spLocks noChangeArrowheads="1"/>
          </p:cNvSpPr>
          <p:nvPr/>
        </p:nvSpPr>
        <p:spPr bwMode="auto">
          <a:xfrm>
            <a:off x="1187450" y="692150"/>
            <a:ext cx="53784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latin typeface="宋体" panose="02010600030101010101" pitchFamily="2" charset="-122"/>
              </a:rPr>
              <a:t>中国北斗卫星导航系统</a:t>
            </a:r>
          </a:p>
        </p:txBody>
      </p:sp>
      <p:pic>
        <p:nvPicPr>
          <p:cNvPr id="24580" name="Picture 9" descr="E:\李燃\教师教学用书\2012人教教师用书项目\ppt\物理\图标.png">
            <a:extLst>
              <a:ext uri="{FF2B5EF4-FFF2-40B4-BE49-F238E27FC236}">
                <a16:creationId xmlns:a16="http://schemas.microsoft.com/office/drawing/2014/main" id="{5FB1006A-A4A5-43A8-B6D1-2E3477C7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D951DD73-A6A2-42CA-9791-45DBDED03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1196975"/>
            <a:ext cx="6667500" cy="5272088"/>
          </a:xfrm>
          <a:prstGeom prst="rect">
            <a:avLst/>
          </a:prstGeom>
          <a:noFill/>
          <a:ln w="19050" algn="ctr">
            <a:solidFill>
              <a:schemeClr va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5603" name="Rectangle 2">
            <a:extLst>
              <a:ext uri="{FF2B5EF4-FFF2-40B4-BE49-F238E27FC236}">
                <a16:creationId xmlns:a16="http://schemas.microsoft.com/office/drawing/2014/main" id="{ABE4A6BF-5712-4E47-94D7-EB4A51551C8E}"/>
              </a:ext>
            </a:extLst>
          </p:cNvPr>
          <p:cNvSpPr>
            <a:spLocks noChangeArrowheads="1"/>
          </p:cNvSpPr>
          <p:nvPr/>
        </p:nvSpPr>
        <p:spPr bwMode="auto">
          <a:xfrm>
            <a:off x="1187450" y="620713"/>
            <a:ext cx="53784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latin typeface="宋体" panose="02010600030101010101" pitchFamily="2" charset="-122"/>
              </a:rPr>
              <a:t>中国北斗卫星导航系统</a:t>
            </a:r>
          </a:p>
        </p:txBody>
      </p:sp>
      <p:pic>
        <p:nvPicPr>
          <p:cNvPr id="25604" name="Picture 9" descr="E:\李燃\教师教学用书\2012人教教师用书项目\ppt\物理\图标.png">
            <a:extLst>
              <a:ext uri="{FF2B5EF4-FFF2-40B4-BE49-F238E27FC236}">
                <a16:creationId xmlns:a16="http://schemas.microsoft.com/office/drawing/2014/main" id="{F3222BC6-0860-4E40-AD00-BA7DEB794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tech.southcn.com/t/images/attachement/jpg/site4/20091013/0021279f9e100c3e2ecd05.jpg">
            <a:extLst>
              <a:ext uri="{FF2B5EF4-FFF2-40B4-BE49-F238E27FC236}">
                <a16:creationId xmlns:a16="http://schemas.microsoft.com/office/drawing/2014/main" id="{224B9A7D-88D4-4F4D-966D-0ECFB91D1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520825"/>
            <a:ext cx="3962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27" name="Rectangle 2">
            <a:extLst>
              <a:ext uri="{FF2B5EF4-FFF2-40B4-BE49-F238E27FC236}">
                <a16:creationId xmlns:a16="http://schemas.microsoft.com/office/drawing/2014/main" id="{402AB6FC-9204-4617-9848-550B382E31F3}"/>
              </a:ext>
            </a:extLst>
          </p:cNvPr>
          <p:cNvSpPr>
            <a:spLocks noChangeArrowheads="1"/>
          </p:cNvSpPr>
          <p:nvPr/>
        </p:nvSpPr>
        <p:spPr bwMode="auto">
          <a:xfrm>
            <a:off x="5076825" y="1449388"/>
            <a:ext cx="34559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800" b="1">
                <a:latin typeface="宋体" panose="02010600030101010101" pitchFamily="2" charset="-122"/>
              </a:rPr>
              <a:t>　　光是比微波频率高得多的电磁波。</a:t>
            </a:r>
          </a:p>
        </p:txBody>
      </p:sp>
      <p:sp>
        <p:nvSpPr>
          <p:cNvPr id="16388" name="Rectangle 2">
            <a:extLst>
              <a:ext uri="{FF2B5EF4-FFF2-40B4-BE49-F238E27FC236}">
                <a16:creationId xmlns:a16="http://schemas.microsoft.com/office/drawing/2014/main" id="{4875A857-1510-4167-893C-EC4BC2117A17}"/>
              </a:ext>
            </a:extLst>
          </p:cNvPr>
          <p:cNvSpPr/>
          <p:nvPr/>
        </p:nvSpPr>
        <p:spPr>
          <a:xfrm>
            <a:off x="3924300" y="3392488"/>
            <a:ext cx="4787900" cy="1117600"/>
          </a:xfrm>
          <a:prstGeom prst="rect">
            <a:avLst/>
          </a:prstGeom>
          <a:noFill/>
          <a:ln>
            <a:noFill/>
            <a:miter lim="800000"/>
          </a:ln>
        </p:spPr>
        <p:txBody>
          <a:bodyPr anchor="ct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lnSpc>
                <a:spcPct val="120000"/>
              </a:lnSpc>
            </a:pPr>
            <a:r>
              <a:rPr sz="2800" b="1">
                <a:ln w="9525" cap="flat" cmpd="sng" algn="ctr">
                  <a:noFill/>
                  <a:prstDash val="solid"/>
                  <a:round/>
                  <a:headEnd type="none" w="med" len="med"/>
                  <a:tailEnd type="none" w="med" len="med"/>
                </a:ln>
                <a:solidFill>
                  <a:srgbClr val="000000"/>
                </a:solidFill>
                <a:latin typeface="宋体" pitchFamily="2" charset="-122"/>
                <a:sym typeface="Wingdings"/>
              </a:rPr>
              <a:t>　　光通信的“高速公路”更宽广。</a:t>
            </a:r>
            <a:endParaRPr sz="2800" b="1">
              <a:latin typeface="宋体" pitchFamily="2" charset="-122"/>
            </a:endParaRPr>
          </a:p>
        </p:txBody>
      </p:sp>
      <p:sp>
        <p:nvSpPr>
          <p:cNvPr id="16389" name="Rectangle 2">
            <a:extLst>
              <a:ext uri="{FF2B5EF4-FFF2-40B4-BE49-F238E27FC236}">
                <a16:creationId xmlns:a16="http://schemas.microsoft.com/office/drawing/2014/main" id="{FCD21FBE-BDB6-436F-89C1-9D3D21B2714E}"/>
              </a:ext>
            </a:extLst>
          </p:cNvPr>
          <p:cNvSpPr/>
          <p:nvPr/>
        </p:nvSpPr>
        <p:spPr>
          <a:xfrm>
            <a:off x="1079500" y="5157788"/>
            <a:ext cx="7453313" cy="1117600"/>
          </a:xfrm>
          <a:prstGeom prst="rect">
            <a:avLst/>
          </a:prstGeom>
          <a:noFill/>
          <a:ln>
            <a:noFill/>
            <a:miter lim="800000"/>
          </a:ln>
        </p:spPr>
        <p:txBody>
          <a:bodyPr anchor="ct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lnSpc>
                <a:spcPct val="120000"/>
              </a:lnSpc>
            </a:pPr>
            <a:r>
              <a:rPr sz="2800" b="1">
                <a:ln w="9525" cap="flat" cmpd="sng" algn="ctr">
                  <a:noFill/>
                  <a:prstDash val="solid"/>
                  <a:round/>
                  <a:headEnd type="none" w="med" len="med"/>
                  <a:tailEnd type="none" w="med" len="med"/>
                </a:ln>
                <a:solidFill>
                  <a:srgbClr val="000000"/>
                </a:solidFill>
                <a:latin typeface="宋体" pitchFamily="2" charset="-122"/>
                <a:sym typeface="Wingdings"/>
              </a:rPr>
              <a:t>　　利用</a:t>
            </a:r>
            <a:r>
              <a:rPr sz="2800" b="1">
                <a:ln w="9525" cap="flat" cmpd="sng" algn="ctr">
                  <a:noFill/>
                  <a:prstDash val="solid"/>
                  <a:round/>
                  <a:headEnd type="none" w="med" len="med"/>
                  <a:tailEnd type="none" w="med" len="med"/>
                </a:ln>
                <a:solidFill>
                  <a:srgbClr val="FF6600"/>
                </a:solidFill>
                <a:latin typeface="宋体" pitchFamily="2" charset="-122"/>
                <a:sym typeface="Wingdings"/>
              </a:rPr>
              <a:t>频率单一、方向高度集中</a:t>
            </a:r>
            <a:r>
              <a:rPr sz="2800" b="1">
                <a:ln w="9525" cap="flat" cmpd="sng" algn="ctr">
                  <a:noFill/>
                  <a:prstDash val="solid"/>
                  <a:round/>
                  <a:headEnd type="none" w="med" len="med"/>
                  <a:tailEnd type="none" w="med" len="med"/>
                </a:ln>
                <a:solidFill>
                  <a:srgbClr val="000000"/>
                </a:solidFill>
                <a:latin typeface="宋体" pitchFamily="2" charset="-122"/>
                <a:sym typeface="Wingdings"/>
              </a:rPr>
              <a:t>的</a:t>
            </a:r>
            <a:r>
              <a:rPr sz="2800" b="1">
                <a:ln w="9525" cap="flat" cmpd="sng" algn="ctr">
                  <a:noFill/>
                  <a:prstDash val="solid"/>
                  <a:round/>
                  <a:headEnd type="none" w="med" len="med"/>
                  <a:tailEnd type="none" w="med" len="med"/>
                </a:ln>
                <a:solidFill>
                  <a:srgbClr val="FF6600"/>
                </a:solidFill>
                <a:latin typeface="宋体" pitchFamily="2" charset="-122"/>
                <a:sym typeface="Wingdings"/>
              </a:rPr>
              <a:t>激光</a:t>
            </a:r>
            <a:r>
              <a:rPr sz="2800" b="1">
                <a:ln w="9525" cap="flat" cmpd="sng" algn="ctr">
                  <a:noFill/>
                  <a:prstDash val="solid"/>
                  <a:round/>
                  <a:headEnd type="none" w="med" len="med"/>
                  <a:tailEnd type="none" w="med" len="med"/>
                </a:ln>
                <a:solidFill>
                  <a:srgbClr val="000000"/>
                </a:solidFill>
                <a:latin typeface="宋体" pitchFamily="2" charset="-122"/>
                <a:sym typeface="Wingdings"/>
              </a:rPr>
              <a:t>进行通信，效果很好。</a:t>
            </a:r>
            <a:endParaRPr sz="2800" b="1">
              <a:latin typeface="宋体" pitchFamily="2" charset="-122"/>
            </a:endParaRPr>
          </a:p>
        </p:txBody>
      </p:sp>
      <p:pic>
        <p:nvPicPr>
          <p:cNvPr id="26630" name="Picture 9" descr="E:\李燃\教师教学用书\2012人教教师用书项目\ppt\物理\图标.png">
            <a:extLst>
              <a:ext uri="{FF2B5EF4-FFF2-40B4-BE49-F238E27FC236}">
                <a16:creationId xmlns:a16="http://schemas.microsoft.com/office/drawing/2014/main" id="{3DBCA0B4-FB04-476E-9744-939DAA9B9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391" name="矩形 4">
            <a:extLst>
              <a:ext uri="{FF2B5EF4-FFF2-40B4-BE49-F238E27FC236}">
                <a16:creationId xmlns:a16="http://schemas.microsoft.com/office/drawing/2014/main" id="{1959C01E-2AD0-495D-9D9D-95EBCCF03C8C}"/>
              </a:ext>
            </a:extLst>
          </p:cNvPr>
          <p:cNvSpPr>
            <a:spLocks noChangeArrowheads="1"/>
          </p:cNvSpPr>
          <p:nvPr/>
        </p:nvSpPr>
        <p:spPr bwMode="auto">
          <a:xfrm>
            <a:off x="647700" y="692150"/>
            <a:ext cx="2641600" cy="588963"/>
          </a:xfrm>
          <a:prstGeom prst="rect">
            <a:avLst/>
          </a:prstGeom>
          <a:gradFill rotWithShape="1">
            <a:gsLst>
              <a:gs pos="0">
                <a:srgbClr val="2C5D98"/>
              </a:gs>
              <a:gs pos="80000">
                <a:srgbClr val="3C7BC7"/>
              </a:gs>
              <a:gs pos="100000">
                <a:srgbClr val="3A7CCB"/>
              </a:gs>
            </a:gsLst>
            <a:lin ang="5400000"/>
          </a:gradFill>
          <a:ln w="9525" algn="ctr">
            <a:solidFill>
              <a:srgbClr val="4A7EBB"/>
            </a:solidFill>
            <a:miter lim="800000"/>
            <a:headEnd/>
            <a:tailEnd/>
          </a:ln>
          <a:effectLst>
            <a:outerShdw dist="23000" dir="5400000" algn="ctr" rotWithShape="0">
              <a:srgbClr val="000000">
                <a:alpha val="25000"/>
              </a:srgbClr>
            </a:outerShdw>
          </a:effectLst>
        </p:spPr>
        <p:txBody>
          <a:bodyPr wrap="none">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3200" b="1">
                <a:solidFill>
                  <a:srgbClr val="FFFFFF"/>
                </a:solidFill>
              </a:rPr>
              <a:t>三、光纤通信</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教科研、论文资料\人教版教学参考编制\21图\21图\21-4-7.jpg">
            <a:extLst>
              <a:ext uri="{FF2B5EF4-FFF2-40B4-BE49-F238E27FC236}">
                <a16:creationId xmlns:a16="http://schemas.microsoft.com/office/drawing/2014/main" id="{58A6EE98-7F6B-416D-97C6-DB26DA5EE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81075"/>
            <a:ext cx="32004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51" name="Picture 2" descr="E:\教科研、论文资料\人教版教学参考编制\21图\21图\21-4-8.jpg">
            <a:extLst>
              <a:ext uri="{FF2B5EF4-FFF2-40B4-BE49-F238E27FC236}">
                <a16:creationId xmlns:a16="http://schemas.microsoft.com/office/drawing/2014/main" id="{50F1B17F-0B32-43E8-9A6F-BAAFA09D5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3933825"/>
            <a:ext cx="49863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2" name="Rectangle 2">
            <a:extLst>
              <a:ext uri="{FF2B5EF4-FFF2-40B4-BE49-F238E27FC236}">
                <a16:creationId xmlns:a16="http://schemas.microsoft.com/office/drawing/2014/main" id="{3AD60602-4F57-4024-B44D-290096488D64}"/>
              </a:ext>
            </a:extLst>
          </p:cNvPr>
          <p:cNvSpPr>
            <a:spLocks noChangeArrowheads="1"/>
          </p:cNvSpPr>
          <p:nvPr/>
        </p:nvSpPr>
        <p:spPr bwMode="auto">
          <a:xfrm>
            <a:off x="1044575" y="4292600"/>
            <a:ext cx="1727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2800" b="1">
                <a:latin typeface="宋体" panose="02010600030101010101" pitchFamily="2" charset="-122"/>
              </a:rPr>
              <a:t>光导纤维</a:t>
            </a:r>
          </a:p>
        </p:txBody>
      </p:sp>
      <p:sp>
        <p:nvSpPr>
          <p:cNvPr id="27653" name="Rectangle 2">
            <a:extLst>
              <a:ext uri="{FF2B5EF4-FFF2-40B4-BE49-F238E27FC236}">
                <a16:creationId xmlns:a16="http://schemas.microsoft.com/office/drawing/2014/main" id="{272D66E3-52F0-4004-9299-6CA5F7403A07}"/>
              </a:ext>
            </a:extLst>
          </p:cNvPr>
          <p:cNvSpPr>
            <a:spLocks noChangeArrowheads="1"/>
          </p:cNvSpPr>
          <p:nvPr/>
        </p:nvSpPr>
        <p:spPr bwMode="auto">
          <a:xfrm>
            <a:off x="4464050" y="2997200"/>
            <a:ext cx="39973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2800" b="1">
                <a:latin typeface="宋体" panose="02010600030101010101" pitchFamily="2" charset="-122"/>
              </a:rPr>
              <a:t>激光在光导纤维中反射</a:t>
            </a:r>
          </a:p>
        </p:txBody>
      </p:sp>
      <p:pic>
        <p:nvPicPr>
          <p:cNvPr id="27654" name="Picture 9" descr="E:\李燃\教师教学用书\2012人教教师用书项目\ppt\物理\图标.png">
            <a:extLst>
              <a:ext uri="{FF2B5EF4-FFF2-40B4-BE49-F238E27FC236}">
                <a16:creationId xmlns:a16="http://schemas.microsoft.com/office/drawing/2014/main" id="{A8EEA8A3-E499-465D-AA97-2E92D4795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013"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5" name="文本框 17414">
            <a:extLst>
              <a:ext uri="{FF2B5EF4-FFF2-40B4-BE49-F238E27FC236}">
                <a16:creationId xmlns:a16="http://schemas.microsoft.com/office/drawing/2014/main" id="{3427A543-17AD-4E43-BE01-E402348C8D21}"/>
              </a:ext>
            </a:extLst>
          </p:cNvPr>
          <p:cNvSpPr>
            <a:spLocks noChangeArrowheads="1"/>
          </p:cNvSpPr>
          <p:nvPr/>
        </p:nvSpPr>
        <p:spPr bwMode="auto">
          <a:xfrm>
            <a:off x="5076825" y="1701800"/>
            <a:ext cx="28067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t>光导纤维材料是很细的玻璃丝</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3" descr="0366_da">
            <a:extLst>
              <a:ext uri="{FF2B5EF4-FFF2-40B4-BE49-F238E27FC236}">
                <a16:creationId xmlns:a16="http://schemas.microsoft.com/office/drawing/2014/main" id="{4F3DBBFB-714F-4E47-A56C-1EF7FE3B9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47800"/>
            <a:ext cx="3375025" cy="2303463"/>
          </a:xfrm>
          <a:prstGeom prst="rect">
            <a:avLst/>
          </a:prstGeom>
          <a:noFill/>
          <a:ln w="19050" algn="ctr">
            <a:solidFill>
              <a:schemeClr va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8675" name="Rectangle 2">
            <a:extLst>
              <a:ext uri="{FF2B5EF4-FFF2-40B4-BE49-F238E27FC236}">
                <a16:creationId xmlns:a16="http://schemas.microsoft.com/office/drawing/2014/main" id="{041B1759-B266-4D95-A0A9-40179CCFE3B7}"/>
              </a:ext>
            </a:extLst>
          </p:cNvPr>
          <p:cNvSpPr>
            <a:spLocks noChangeArrowheads="1"/>
          </p:cNvSpPr>
          <p:nvPr/>
        </p:nvSpPr>
        <p:spPr bwMode="auto">
          <a:xfrm>
            <a:off x="827088" y="765175"/>
            <a:ext cx="3644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latin typeface="宋体" panose="02010600030101010101" pitchFamily="2" charset="-122"/>
              </a:rPr>
              <a:t>各种光导纤维</a:t>
            </a:r>
          </a:p>
        </p:txBody>
      </p:sp>
      <p:pic>
        <p:nvPicPr>
          <p:cNvPr id="28676" name="Picture 29" descr="56855-0l">
            <a:extLst>
              <a:ext uri="{FF2B5EF4-FFF2-40B4-BE49-F238E27FC236}">
                <a16:creationId xmlns:a16="http://schemas.microsoft.com/office/drawing/2014/main" id="{E109C1DA-8824-49BB-9098-6386821D4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67" b="12300"/>
          <a:stretch>
            <a:fillRect/>
          </a:stretch>
        </p:blipFill>
        <p:spPr bwMode="auto">
          <a:xfrm>
            <a:off x="935038" y="1411288"/>
            <a:ext cx="3179762" cy="2314575"/>
          </a:xfrm>
          <a:prstGeom prst="rect">
            <a:avLst/>
          </a:prstGeom>
          <a:noFill/>
          <a:ln w="19050" algn="ctr">
            <a:solidFill>
              <a:schemeClr va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8677" name="Picture 21" descr="20070802112301777">
            <a:extLst>
              <a:ext uri="{FF2B5EF4-FFF2-40B4-BE49-F238E27FC236}">
                <a16:creationId xmlns:a16="http://schemas.microsoft.com/office/drawing/2014/main" id="{86CD6DE2-3730-4BC3-A646-9B38F8618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4076700"/>
            <a:ext cx="3273425" cy="2232025"/>
          </a:xfrm>
          <a:prstGeom prst="rect">
            <a:avLst/>
          </a:prstGeom>
          <a:noFill/>
          <a:ln w="19050" algn="ctr">
            <a:solidFill>
              <a:schemeClr va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8678" name="图片 18437" descr="untitled">
            <a:extLst>
              <a:ext uri="{FF2B5EF4-FFF2-40B4-BE49-F238E27FC236}">
                <a16:creationId xmlns:a16="http://schemas.microsoft.com/office/drawing/2014/main" id="{EB942FCB-3DE7-411D-B7CB-58B1A980C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0" y="4076700"/>
            <a:ext cx="3348038" cy="2314575"/>
          </a:xfrm>
          <a:prstGeom prst="rect">
            <a:avLst/>
          </a:prstGeom>
          <a:noFill/>
          <a:ln w="19050" algn="ctr">
            <a:solidFill>
              <a:schemeClr val="hlink"/>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8679" name="Picture 9" descr="E:\李燃\教师教学用书\2012人教教师用书项目\ppt\物理\图标.png">
            <a:extLst>
              <a:ext uri="{FF2B5EF4-FFF2-40B4-BE49-F238E27FC236}">
                <a16:creationId xmlns:a16="http://schemas.microsoft.com/office/drawing/2014/main" id="{0468E418-EC03-4F24-8D9E-37B35C91E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476250"/>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19457">
            <a:extLst>
              <a:ext uri="{FF2B5EF4-FFF2-40B4-BE49-F238E27FC236}">
                <a16:creationId xmlns:a16="http://schemas.microsoft.com/office/drawing/2014/main" id="{0D996A2F-2721-4C5A-AB59-093A5779A5AD}"/>
              </a:ext>
            </a:extLst>
          </p:cNvPr>
          <p:cNvSpPr/>
          <p:nvPr/>
        </p:nvSpPr>
        <p:spPr>
          <a:xfrm>
            <a:off x="330200" y="760413"/>
            <a:ext cx="4999038" cy="3192462"/>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just" eaLnBrk="1" hangingPunct="1">
              <a:lnSpc>
                <a:spcPct val="120000"/>
              </a:lnSpc>
              <a:buFont typeface="Arial" pitchFamily="34" charset="0"/>
              <a:buChar char="•"/>
            </a:pPr>
            <a:r>
              <a:rPr sz="2800" b="1">
                <a:ln w="9525" cap="flat" cmpd="sng" algn="ctr">
                  <a:noFill/>
                  <a:prstDash val="solid"/>
                  <a:round/>
                  <a:headEnd type="none" w="med" len="med"/>
                  <a:tailEnd type="none" w="med" len="med"/>
                </a:ln>
                <a:solidFill>
                  <a:srgbClr val="000000"/>
                </a:solidFill>
                <a:sym typeface="Wingdings"/>
              </a:rPr>
              <a:t>光从光导纤维的一端射入，在内壁上</a:t>
            </a:r>
            <a:r>
              <a:rPr sz="2800" b="1">
                <a:ln w="9525" cap="flat" cmpd="sng" algn="ctr">
                  <a:noFill/>
                  <a:prstDash val="solid"/>
                  <a:round/>
                  <a:headEnd type="none" w="med" len="med"/>
                  <a:tailEnd type="none" w="med" len="med"/>
                </a:ln>
                <a:solidFill>
                  <a:srgbClr val="FF0000"/>
                </a:solidFill>
                <a:sym typeface="Wingdings"/>
              </a:rPr>
              <a:t>多次反射</a:t>
            </a:r>
            <a:r>
              <a:rPr sz="2800" b="1">
                <a:ln w="9525" cap="flat" cmpd="sng" algn="ctr">
                  <a:noFill/>
                  <a:prstDash val="solid"/>
                  <a:round/>
                  <a:headEnd type="none" w="med" len="med"/>
                  <a:tailEnd type="none" w="med" len="med"/>
                </a:ln>
                <a:solidFill>
                  <a:srgbClr val="000000"/>
                </a:solidFill>
                <a:sym typeface="Wingdings"/>
              </a:rPr>
              <a:t>，从另一端射出，把信息传到了远方。</a:t>
            </a:r>
          </a:p>
          <a:p>
            <a:pPr algn="just" eaLnBrk="1" hangingPunct="1">
              <a:lnSpc>
                <a:spcPct val="120000"/>
              </a:lnSpc>
              <a:buFont typeface="Arial" pitchFamily="34" charset="0"/>
              <a:buChar char="•"/>
            </a:pPr>
            <a:r>
              <a:rPr sz="2800" b="1">
                <a:ln w="9525" cap="flat" cmpd="sng" algn="ctr">
                  <a:noFill/>
                  <a:prstDash val="solid"/>
                  <a:round/>
                  <a:headEnd type="none" w="med" len="med"/>
                  <a:tailEnd type="none" w="med" len="med"/>
                </a:ln>
                <a:solidFill>
                  <a:srgbClr val="FF0000"/>
                </a:solidFill>
                <a:sym typeface="Wingdings"/>
              </a:rPr>
              <a:t>光导纤维是很细很细的玻璃丝做成的；</a:t>
            </a:r>
            <a:r>
              <a:rPr sz="2800" b="1">
                <a:ln w="9525" cap="flat" cmpd="sng" algn="ctr">
                  <a:noFill/>
                  <a:prstDash val="solid"/>
                  <a:round/>
                  <a:headEnd type="none" w="med" len="med"/>
                  <a:tailEnd type="none" w="med" len="med"/>
                </a:ln>
                <a:solidFill>
                  <a:srgbClr val="000000"/>
                </a:solidFill>
                <a:sym typeface="Wingdings"/>
              </a:rPr>
              <a:t>把数条光纤一起敷上保护层，就制成了光缆。</a:t>
            </a:r>
            <a:endParaRPr sz="2800" b="1"/>
          </a:p>
        </p:txBody>
      </p:sp>
      <p:pic>
        <p:nvPicPr>
          <p:cNvPr id="29699" name="图片 19458">
            <a:extLst>
              <a:ext uri="{FF2B5EF4-FFF2-40B4-BE49-F238E27FC236}">
                <a16:creationId xmlns:a16="http://schemas.microsoft.com/office/drawing/2014/main" id="{A67FA710-7A1C-403D-972E-A52795009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168400"/>
            <a:ext cx="34353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0" name="文本框 19459">
            <a:extLst>
              <a:ext uri="{FF2B5EF4-FFF2-40B4-BE49-F238E27FC236}">
                <a16:creationId xmlns:a16="http://schemas.microsoft.com/office/drawing/2014/main" id="{688BDB18-A16E-40A4-B0DA-63DE343DEFD0}"/>
              </a:ext>
            </a:extLst>
          </p:cNvPr>
          <p:cNvSpPr/>
          <p:nvPr/>
        </p:nvSpPr>
        <p:spPr>
          <a:xfrm>
            <a:off x="198438" y="4243388"/>
            <a:ext cx="7921625" cy="222567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buFont typeface="Arial" pitchFamily="34" charset="0"/>
              <a:buChar char="•"/>
            </a:pPr>
            <a:r>
              <a:rPr sz="2800" b="1">
                <a:ln w="9525" cap="flat" cmpd="sng" algn="ctr">
                  <a:noFill/>
                  <a:prstDash val="solid"/>
                  <a:round/>
                  <a:headEnd type="none" w="med" len="med"/>
                  <a:tailEnd type="none" w="med" len="med"/>
                </a:ln>
                <a:solidFill>
                  <a:srgbClr val="000000"/>
                </a:solidFill>
                <a:sym typeface="Wingdings"/>
              </a:rPr>
              <a:t>信息社会的到来使得人们对光纤通信厚爱有加。从理论上讲，一根头发粗细的光导纤维可以同时传送1000亿对电话通话。如果把全世界50亿人口分成两半同时进行通话，也只占用了它容量的四分之一。</a:t>
            </a:r>
            <a:endParaRPr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33975E7-05C6-4C01-840B-C26EAE9576E9}"/>
              </a:ext>
            </a:extLst>
          </p:cNvPr>
          <p:cNvSpPr>
            <a:spLocks noChangeArrowheads="1"/>
          </p:cNvSpPr>
          <p:nvPr/>
        </p:nvSpPr>
        <p:spPr bwMode="auto">
          <a:xfrm>
            <a:off x="431800" y="965200"/>
            <a:ext cx="4667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latin typeface="宋体" panose="02010600030101010101" pitchFamily="2" charset="-122"/>
              </a:rPr>
              <a:t>光纤通信的优点：</a:t>
            </a:r>
          </a:p>
        </p:txBody>
      </p:sp>
      <p:sp>
        <p:nvSpPr>
          <p:cNvPr id="30723" name="矩形 3">
            <a:extLst>
              <a:ext uri="{FF2B5EF4-FFF2-40B4-BE49-F238E27FC236}">
                <a16:creationId xmlns:a16="http://schemas.microsoft.com/office/drawing/2014/main" id="{32C3A1CE-209F-4349-83C9-7FCAD708A5F5}"/>
              </a:ext>
            </a:extLst>
          </p:cNvPr>
          <p:cNvSpPr>
            <a:spLocks noChangeArrowheads="1"/>
          </p:cNvSpPr>
          <p:nvPr/>
        </p:nvSpPr>
        <p:spPr bwMode="auto">
          <a:xfrm>
            <a:off x="431800" y="1484313"/>
            <a:ext cx="8101013"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800" b="1">
                <a:solidFill>
                  <a:srgbClr val="333333"/>
                </a:solidFill>
                <a:latin typeface="Times New Roman" panose="02020603050405020304" pitchFamily="18" charset="0"/>
              </a:rPr>
              <a:t>　　（1）传输频带极宽，通信容量很大；</a:t>
            </a:r>
          </a:p>
          <a:p>
            <a:pPr eaLnBrk="1" hangingPunct="1">
              <a:lnSpc>
                <a:spcPct val="120000"/>
              </a:lnSpc>
            </a:pPr>
            <a:r>
              <a:rPr lang="zh-CN" altLang="en-US" sz="2800" b="1">
                <a:solidFill>
                  <a:srgbClr val="333333"/>
                </a:solidFill>
                <a:latin typeface="Times New Roman" panose="02020603050405020304" pitchFamily="18" charset="0"/>
              </a:rPr>
              <a:t>　　（2）光纤衰减小，无中继设备，传输距离远；</a:t>
            </a:r>
          </a:p>
          <a:p>
            <a:pPr eaLnBrk="1" hangingPunct="1">
              <a:lnSpc>
                <a:spcPct val="120000"/>
              </a:lnSpc>
            </a:pPr>
            <a:r>
              <a:rPr lang="zh-CN" altLang="en-US" sz="2800" b="1">
                <a:solidFill>
                  <a:srgbClr val="333333"/>
                </a:solidFill>
                <a:latin typeface="Times New Roman" panose="02020603050405020304" pitchFamily="18" charset="0"/>
              </a:rPr>
              <a:t>　　（3）频率稳定，信号传输质量高；</a:t>
            </a:r>
          </a:p>
          <a:p>
            <a:pPr eaLnBrk="1" hangingPunct="1">
              <a:lnSpc>
                <a:spcPct val="120000"/>
              </a:lnSpc>
            </a:pPr>
            <a:r>
              <a:rPr lang="zh-CN" altLang="en-US" sz="2800" b="1">
                <a:solidFill>
                  <a:srgbClr val="333333"/>
                </a:solidFill>
                <a:latin typeface="Times New Roman" panose="02020603050405020304" pitchFamily="18" charset="0"/>
              </a:rPr>
              <a:t>　　（4）光纤抗电磁干扰，保密性好。 </a:t>
            </a:r>
          </a:p>
        </p:txBody>
      </p:sp>
      <p:pic>
        <p:nvPicPr>
          <p:cNvPr id="30724" name="Picture 9" descr="E:\李燃\教师教学用书\2012人教教师用书项目\ppt\物理\图标.png">
            <a:extLst>
              <a:ext uri="{FF2B5EF4-FFF2-40B4-BE49-F238E27FC236}">
                <a16:creationId xmlns:a16="http://schemas.microsoft.com/office/drawing/2014/main" id="{6416D64B-97BA-4FDA-8C35-3C8D5CEDD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21505">
            <a:extLst>
              <a:ext uri="{FF2B5EF4-FFF2-40B4-BE49-F238E27FC236}">
                <a16:creationId xmlns:a16="http://schemas.microsoft.com/office/drawing/2014/main" id="{91DBBE52-AB77-48A9-9012-F12D80DA6116}"/>
              </a:ext>
            </a:extLst>
          </p:cNvPr>
          <p:cNvSpPr/>
          <p:nvPr/>
        </p:nvSpPr>
        <p:spPr>
          <a:xfrm>
            <a:off x="633413" y="1123950"/>
            <a:ext cx="8093075" cy="1384300"/>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just" eaLnBrk="1" hangingPunct="1"/>
            <a:r>
              <a:rPr sz="2800" b="1">
                <a:ln w="9525" cap="flat" cmpd="sng" algn="ctr">
                  <a:noFill/>
                  <a:prstDash val="solid"/>
                  <a:round/>
                  <a:headEnd type="none" w="med" len="med"/>
                  <a:tailEnd type="none" w="med" len="med"/>
                </a:ln>
                <a:solidFill>
                  <a:srgbClr val="FF0066"/>
                </a:solidFill>
                <a:sym typeface="Wingdings"/>
              </a:rPr>
              <a:t>1960年，美国科学家梅曼制成了世界上第一台红宝石激光器，它能产生频率单一、方向高度集中的光——激光，使利用光进行 通信的幻想得以实现。</a:t>
            </a:r>
            <a:endParaRPr sz="2800" b="1">
              <a:solidFill>
                <a:srgbClr val="FF0066"/>
              </a:solidFill>
            </a:endParaRPr>
          </a:p>
        </p:txBody>
      </p:sp>
      <p:sp>
        <p:nvSpPr>
          <p:cNvPr id="31747" name="文本框 21506">
            <a:extLst>
              <a:ext uri="{FF2B5EF4-FFF2-40B4-BE49-F238E27FC236}">
                <a16:creationId xmlns:a16="http://schemas.microsoft.com/office/drawing/2014/main" id="{F9637113-A676-4FE8-AE84-0FBDA45F38C8}"/>
              </a:ext>
            </a:extLst>
          </p:cNvPr>
          <p:cNvSpPr>
            <a:spLocks noChangeArrowheads="1"/>
          </p:cNvSpPr>
          <p:nvPr/>
        </p:nvSpPr>
        <p:spPr bwMode="auto">
          <a:xfrm>
            <a:off x="4416425" y="3108325"/>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endParaRPr lang="en-US" altLang="zh-CN"/>
          </a:p>
          <a:p>
            <a:pPr eaLnBrk="1" hangingPunct="1"/>
            <a:endParaRPr lang="en-US" altLang="zh-CN"/>
          </a:p>
        </p:txBody>
      </p:sp>
      <p:pic>
        <p:nvPicPr>
          <p:cNvPr id="31748" name="图片 21507">
            <a:extLst>
              <a:ext uri="{FF2B5EF4-FFF2-40B4-BE49-F238E27FC236}">
                <a16:creationId xmlns:a16="http://schemas.microsoft.com/office/drawing/2014/main" id="{7BFFE3DF-18A2-49CA-9B18-3FC1FAFA8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852738"/>
            <a:ext cx="4535487"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3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810975C0-06FE-459F-A62E-A11B68B91155}"/>
              </a:ext>
            </a:extLst>
          </p:cNvPr>
          <p:cNvSpPr>
            <a:spLocks noChangeArrowheads="1"/>
          </p:cNvSpPr>
          <p:nvPr/>
        </p:nvSpPr>
        <p:spPr bwMode="auto">
          <a:xfrm>
            <a:off x="431800" y="723900"/>
            <a:ext cx="804386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lnSpc>
                <a:spcPct val="90000"/>
              </a:lnSpc>
            </a:pPr>
            <a:r>
              <a:rPr lang="zh-CN" altLang="en-US" sz="2800" b="1">
                <a:latin typeface="宋体" panose="02010600030101010101" pitchFamily="2" charset="-122"/>
                <a:ea typeface="黑体" panose="02010609060101010101" pitchFamily="49" charset="-122"/>
              </a:rPr>
              <a:t>光纤通讯技术是近几十年才发展起来的</a:t>
            </a:r>
          </a:p>
        </p:txBody>
      </p:sp>
      <p:sp>
        <p:nvSpPr>
          <p:cNvPr id="32771" name="Rectangle 6">
            <a:extLst>
              <a:ext uri="{FF2B5EF4-FFF2-40B4-BE49-F238E27FC236}">
                <a16:creationId xmlns:a16="http://schemas.microsoft.com/office/drawing/2014/main" id="{AD4BFB0C-C33E-454B-A5F4-D24C8DB923EB}"/>
              </a:ext>
            </a:extLst>
          </p:cNvPr>
          <p:cNvSpPr>
            <a:spLocks noChangeArrowheads="1"/>
          </p:cNvSpPr>
          <p:nvPr/>
        </p:nvSpPr>
        <p:spPr bwMode="auto">
          <a:xfrm>
            <a:off x="2843213" y="1555750"/>
            <a:ext cx="6202362"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just" eaLnBrk="1" hangingPunct="1">
              <a:lnSpc>
                <a:spcPct val="120000"/>
              </a:lnSpc>
              <a:buFont typeface="Arial" panose="020B0604020202020204" pitchFamily="34" charset="0"/>
              <a:buChar char="•"/>
            </a:pPr>
            <a:r>
              <a:rPr lang="en-US" altLang="zh-CN" sz="2400" b="1">
                <a:latin typeface="Times New Roman" panose="02020603050405020304" pitchFamily="18" charset="0"/>
              </a:rPr>
              <a:t>1966</a:t>
            </a:r>
            <a:r>
              <a:rPr lang="zh-CN" altLang="en-US" sz="2400" b="1">
                <a:latin typeface="Times New Roman" panose="02020603050405020304" pitchFamily="18" charset="0"/>
                <a:ea typeface="黑体" panose="02010609060101010101" pitchFamily="49" charset="-122"/>
              </a:rPr>
              <a:t>年，华裔物理学家高锟首次利用无线电波导通信的原理</a:t>
            </a:r>
            <a:r>
              <a:rPr lang="en-US" altLang="zh-CN" sz="2400" b="1">
                <a:latin typeface="Times New Roman" panose="02020603050405020304" pitchFamily="18" charset="0"/>
              </a:rPr>
              <a:t>，提出了低损耗</a:t>
            </a:r>
            <a:r>
              <a:rPr lang="zh-CN" altLang="en-US" sz="2400" b="1">
                <a:latin typeface="Times New Roman" panose="02020603050405020304" pitchFamily="18" charset="0"/>
                <a:ea typeface="黑体" panose="02010609060101010101" pitchFamily="49" charset="-122"/>
              </a:rPr>
              <a:t>（</a:t>
            </a:r>
            <a:r>
              <a:rPr lang="en-US" altLang="zh-CN" sz="2400" b="1">
                <a:latin typeface="Times New Roman" panose="02020603050405020304" pitchFamily="18" charset="0"/>
              </a:rPr>
              <a:t>20 db/km</a:t>
            </a:r>
            <a:r>
              <a:rPr lang="zh-CN" altLang="en-US" sz="2400" b="1">
                <a:latin typeface="Times New Roman" panose="02020603050405020304" pitchFamily="18" charset="0"/>
                <a:ea typeface="黑体" panose="02010609060101010101" pitchFamily="49" charset="-122"/>
              </a:rPr>
              <a:t>）</a:t>
            </a:r>
            <a:r>
              <a:rPr lang="en-US" altLang="zh-CN" sz="2400" b="1">
                <a:latin typeface="Times New Roman" panose="02020603050405020304" pitchFamily="18" charset="0"/>
              </a:rPr>
              <a:t>的光维（简</a:t>
            </a:r>
            <a:r>
              <a:rPr lang="zh-CN" altLang="en-US" sz="2400" b="1">
                <a:latin typeface="Times New Roman" panose="02020603050405020304" pitchFamily="18" charset="0"/>
                <a:ea typeface="黑体" panose="02010609060101010101" pitchFamily="49" charset="-122"/>
              </a:rPr>
              <a:t>称光纤）的概念。</a:t>
            </a:r>
            <a:endParaRPr lang="en-US" altLang="zh-CN" sz="2400" b="1">
              <a:latin typeface="Times New Roman" panose="02020603050405020304" pitchFamily="18" charset="0"/>
            </a:endParaRPr>
          </a:p>
          <a:p>
            <a:pPr algn="just" eaLnBrk="1" hangingPunct="1">
              <a:lnSpc>
                <a:spcPct val="120000"/>
              </a:lnSpc>
              <a:buFont typeface="Arial" panose="020B0604020202020204" pitchFamily="34" charset="0"/>
              <a:buChar char="•"/>
            </a:pPr>
            <a:r>
              <a:rPr lang="en-US" altLang="zh-CN" sz="2400" b="1">
                <a:latin typeface="Times New Roman" panose="02020603050405020304" pitchFamily="18" charset="0"/>
              </a:rPr>
              <a:t>1970</a:t>
            </a:r>
            <a:r>
              <a:rPr lang="zh-CN" altLang="en-US" sz="2400" b="1">
                <a:latin typeface="Times New Roman" panose="02020603050405020304" pitchFamily="18" charset="0"/>
                <a:ea typeface="黑体" panose="02010609060101010101" pitchFamily="49" charset="-122"/>
              </a:rPr>
              <a:t>年，美国康宁公司首次研制成功损耗为</a:t>
            </a:r>
            <a:r>
              <a:rPr lang="en-US" altLang="zh-CN" sz="2400" b="1">
                <a:latin typeface="Times New Roman" panose="02020603050405020304" pitchFamily="18" charset="0"/>
              </a:rPr>
              <a:t>20 db/km</a:t>
            </a:r>
            <a:r>
              <a:rPr lang="zh-CN" altLang="en-US" sz="2400" b="1">
                <a:latin typeface="Times New Roman" panose="02020603050405020304" pitchFamily="18" charset="0"/>
                <a:ea typeface="黑体" panose="02010609060101010101" pitchFamily="49" charset="-122"/>
              </a:rPr>
              <a:t>的石英光纤，它是一种理想的传输介质。</a:t>
            </a:r>
            <a:endParaRPr lang="en-US" altLang="zh-CN" sz="2400" b="1">
              <a:latin typeface="Times New Roman" panose="02020603050405020304" pitchFamily="18" charset="0"/>
            </a:endParaRPr>
          </a:p>
          <a:p>
            <a:pPr algn="just" eaLnBrk="1" hangingPunct="1">
              <a:lnSpc>
                <a:spcPct val="120000"/>
              </a:lnSpc>
              <a:buFont typeface="Arial" panose="020B0604020202020204" pitchFamily="34" charset="0"/>
              <a:buChar char="•"/>
            </a:pPr>
            <a:r>
              <a:rPr lang="en-US" altLang="zh-CN" sz="2400" b="1">
                <a:latin typeface="Times New Roman" panose="02020603050405020304" pitchFamily="18" charset="0"/>
              </a:rPr>
              <a:t>1970</a:t>
            </a:r>
            <a:r>
              <a:rPr lang="zh-CN" altLang="en-US" sz="2400" b="1">
                <a:latin typeface="Times New Roman" panose="02020603050405020304" pitchFamily="18" charset="0"/>
                <a:ea typeface="黑体" panose="02010609060101010101" pitchFamily="49" charset="-122"/>
              </a:rPr>
              <a:t>年，贝尔实验室研制成功室温下连续振荡的半导体激光器（</a:t>
            </a:r>
            <a:r>
              <a:rPr lang="en-US" altLang="zh-CN" sz="2400" b="1">
                <a:latin typeface="Times New Roman" panose="02020603050405020304" pitchFamily="18" charset="0"/>
              </a:rPr>
              <a:t>LD</a:t>
            </a:r>
            <a:r>
              <a:rPr lang="zh-CN" altLang="en-US" sz="2400" b="1">
                <a:latin typeface="Times New Roman" panose="02020603050405020304" pitchFamily="18" charset="0"/>
                <a:ea typeface="黑体" panose="02010609060101010101" pitchFamily="49" charset="-122"/>
              </a:rPr>
              <a:t>）</a:t>
            </a:r>
            <a:r>
              <a:rPr lang="en-US" altLang="zh-CN" sz="2400" b="1">
                <a:latin typeface="Times New Roman" panose="02020603050405020304" pitchFamily="18" charset="0"/>
              </a:rPr>
              <a:t>。从此，开始了光纤通信迅速发展的时代。 </a:t>
            </a:r>
          </a:p>
        </p:txBody>
      </p:sp>
      <p:pic>
        <p:nvPicPr>
          <p:cNvPr id="32772" name="Picture 10" descr="光纤007">
            <a:extLst>
              <a:ext uri="{FF2B5EF4-FFF2-40B4-BE49-F238E27FC236}">
                <a16:creationId xmlns:a16="http://schemas.microsoft.com/office/drawing/2014/main" id="{ECDD2931-10B9-47FB-B502-C34C23BB7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557338"/>
            <a:ext cx="23050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3" name="Picture 9" descr="E:\李燃\教师教学用书\2012人教教师用书项目\ppt\物理\图标.png">
            <a:extLst>
              <a:ext uri="{FF2B5EF4-FFF2-40B4-BE49-F238E27FC236}">
                <a16:creationId xmlns:a16="http://schemas.microsoft.com/office/drawing/2014/main" id="{8262F2F0-6515-4F41-8BE3-C9334029F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4" name="文本框 22533">
            <a:extLst>
              <a:ext uri="{FF2B5EF4-FFF2-40B4-BE49-F238E27FC236}">
                <a16:creationId xmlns:a16="http://schemas.microsoft.com/office/drawing/2014/main" id="{C6C50BB1-20A4-48B1-9706-3E94B82BFC7D}"/>
              </a:ext>
            </a:extLst>
          </p:cNvPr>
          <p:cNvSpPr>
            <a:spLocks noChangeArrowheads="1"/>
          </p:cNvSpPr>
          <p:nvPr/>
        </p:nvSpPr>
        <p:spPr bwMode="auto">
          <a:xfrm>
            <a:off x="3203575" y="5734050"/>
            <a:ext cx="4752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400" b="1"/>
              <a:t>高锟2009年诺贝尔物理奖获得者。</a:t>
            </a:r>
          </a:p>
          <a:p>
            <a:pPr eaLnBrk="1" hangingPunct="1"/>
            <a:r>
              <a:rPr lang="zh-CN" altLang="en-US" sz="2400" b="1"/>
              <a:t>被喻为光线之父</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4100">
            <a:extLst>
              <a:ext uri="{FF2B5EF4-FFF2-40B4-BE49-F238E27FC236}">
                <a16:creationId xmlns:a16="http://schemas.microsoft.com/office/drawing/2014/main" id="{46848606-39A8-450C-A3D8-1782306C8A01}"/>
              </a:ext>
            </a:extLst>
          </p:cNvPr>
          <p:cNvSpPr/>
          <p:nvPr/>
        </p:nvSpPr>
        <p:spPr>
          <a:xfrm>
            <a:off x="895350" y="2430463"/>
            <a:ext cx="7781925" cy="1068387"/>
          </a:xfrm>
          <a:prstGeom prst="rect">
            <a:avLst/>
          </a:prstGeom>
          <a:solidFill>
            <a:schemeClr val="bg1"/>
          </a:solidFill>
          <a:ln>
            <a:noFill/>
            <a:miter lim="800000"/>
          </a:ln>
        </p:spPr>
        <p:txBody>
          <a:bodyPr lIns="90170" tIns="46990" rIns="90170" bIns="4699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3200" b="1">
                <a:ln w="9525" cap="flat" cmpd="sng" algn="ctr">
                  <a:noFill/>
                  <a:prstDash val="solid"/>
                  <a:round/>
                  <a:headEnd type="none" w="med" len="med"/>
                  <a:tailEnd type="none" w="med" len="med"/>
                </a:ln>
                <a:solidFill>
                  <a:srgbClr val="EAEAEA"/>
                </a:solidFill>
                <a:latin typeface="黑体" pitchFamily="49" charset="-122"/>
                <a:ea typeface="黑体" pitchFamily="49" charset="-122"/>
                <a:sym typeface="Wingdings"/>
              </a:rPr>
              <a:t>   </a:t>
            </a:r>
            <a:r>
              <a:rPr sz="3200" b="1">
                <a:ln w="9525" cap="flat" cmpd="sng" algn="ctr">
                  <a:noFill/>
                  <a:prstDash val="solid"/>
                  <a:round/>
                  <a:headEnd type="none" w="med" len="med"/>
                  <a:tailEnd type="none" w="med" len="med"/>
                </a:ln>
                <a:solidFill>
                  <a:srgbClr val="FF0000"/>
                </a:solidFill>
                <a:latin typeface="黑体" pitchFamily="49" charset="-122"/>
                <a:ea typeface="黑体" pitchFamily="49" charset="-122"/>
                <a:sym typeface="Wingdings"/>
              </a:rPr>
              <a:t>信息理论表明：</a:t>
            </a:r>
            <a:r>
              <a:rPr sz="3200" b="1">
                <a:ln w="9525" cap="flat" cmpd="sng" algn="ctr">
                  <a:noFill/>
                  <a:prstDash val="solid"/>
                  <a:round/>
                  <a:headEnd type="none" w="med" len="med"/>
                  <a:tailEnd type="none" w="med" len="med"/>
                </a:ln>
                <a:solidFill>
                  <a:srgbClr val="6600FF"/>
                </a:solidFill>
                <a:latin typeface="黑体" pitchFamily="49" charset="-122"/>
                <a:ea typeface="黑体" pitchFamily="49" charset="-122"/>
                <a:sym typeface="Wingdings"/>
              </a:rPr>
              <a:t>作为载体的电磁波，频率越高，相同时间内传输的信息就越多</a:t>
            </a:r>
            <a:r>
              <a:rPr sz="3200" b="1">
                <a:ln w="9525" cap="flat" cmpd="sng" algn="ctr">
                  <a:noFill/>
                  <a:prstDash val="solid"/>
                  <a:round/>
                  <a:headEnd type="none" w="med" len="med"/>
                  <a:tailEnd type="none" w="med" len="med"/>
                </a:ln>
                <a:solidFill>
                  <a:srgbClr val="EAEAEA"/>
                </a:solidFill>
                <a:latin typeface="黑体" pitchFamily="49" charset="-122"/>
                <a:ea typeface="黑体" pitchFamily="49" charset="-122"/>
                <a:sym typeface="Wingdings"/>
              </a:rPr>
              <a:t>。</a:t>
            </a:r>
            <a:endParaRPr sz="3200" b="1">
              <a:solidFill>
                <a:srgbClr val="EAEAEA"/>
              </a:solidFill>
              <a:latin typeface="黑体" pitchFamily="49" charset="-122"/>
              <a:ea typeface="黑体"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23553">
            <a:extLst>
              <a:ext uri="{FF2B5EF4-FFF2-40B4-BE49-F238E27FC236}">
                <a16:creationId xmlns:a16="http://schemas.microsoft.com/office/drawing/2014/main" id="{82F7F44D-E841-4582-93FD-B20B73EC01CD}"/>
              </a:ext>
            </a:extLst>
          </p:cNvPr>
          <p:cNvSpPr>
            <a:spLocks noGrp="1" noChangeArrowheads="1"/>
          </p:cNvSpPr>
          <p:nvPr>
            <p:ph type="title" idx="4294967295"/>
          </p:nvPr>
        </p:nvSpPr>
        <p:spPr>
          <a:xfrm>
            <a:off x="600075" y="477838"/>
            <a:ext cx="6061075" cy="56197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zh-CN" altLang="en-US" sz="2800" b="1">
                <a:solidFill>
                  <a:srgbClr val="CC3300"/>
                </a:solidFill>
                <a:latin typeface="宋体" panose="02010600030101010101" pitchFamily="2" charset="-122"/>
                <a:sym typeface="Arial" panose="020B0604020202020204" pitchFamily="34" charset="0"/>
              </a:rPr>
              <a:t>激光在其它方面的应用</a:t>
            </a:r>
          </a:p>
        </p:txBody>
      </p:sp>
      <p:sp>
        <p:nvSpPr>
          <p:cNvPr id="33795" name="文本占位符 23554">
            <a:extLst>
              <a:ext uri="{FF2B5EF4-FFF2-40B4-BE49-F238E27FC236}">
                <a16:creationId xmlns:a16="http://schemas.microsoft.com/office/drawing/2014/main" id="{566210F2-ACE0-4AFD-B92B-4535488D8651}"/>
              </a:ext>
            </a:extLst>
          </p:cNvPr>
          <p:cNvSpPr>
            <a:spLocks noGrp="1" noChangeArrowheads="1"/>
          </p:cNvSpPr>
          <p:nvPr>
            <p:ph idx="1"/>
          </p:nvPr>
        </p:nvSpPr>
        <p:spPr>
          <a:xfrm>
            <a:off x="457200" y="1052513"/>
            <a:ext cx="8229600" cy="19431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marL="20638" indent="-20638" eaLnBrk="1" hangingPunct="1">
              <a:buFontTx/>
              <a:buNone/>
            </a:pPr>
            <a:r>
              <a:rPr lang="zh-CN" altLang="en-US" sz="2800" b="1">
                <a:solidFill>
                  <a:srgbClr val="080808"/>
                </a:solidFill>
                <a:latin typeface="宋体" panose="02010600030101010101" pitchFamily="2" charset="-122"/>
                <a:sym typeface="Arial" panose="020B0604020202020204" pitchFamily="34" charset="0"/>
              </a:rPr>
              <a:t>1、激光应用范围 </a:t>
            </a:r>
            <a:br>
              <a:rPr lang="zh-CN" altLang="en-US" sz="2800" b="1">
                <a:solidFill>
                  <a:srgbClr val="080808"/>
                </a:solidFill>
                <a:latin typeface="宋体" panose="02010600030101010101" pitchFamily="2" charset="-122"/>
                <a:sym typeface="Arial" panose="020B0604020202020204" pitchFamily="34" charset="0"/>
              </a:rPr>
            </a:br>
            <a:r>
              <a:rPr lang="zh-CN" altLang="en-US" sz="2800" b="1">
                <a:solidFill>
                  <a:srgbClr val="080808"/>
                </a:solidFill>
                <a:latin typeface="宋体" panose="02010600030101010101" pitchFamily="2" charset="-122"/>
                <a:sym typeface="Arial" panose="020B0604020202020204" pitchFamily="34" charset="0"/>
              </a:rPr>
              <a:t>　 由于激光具有高方向性、单一性和高亮度.因而广泛应用于机械加工(如打孔、切割、）精度测量、医疗手术、军事武器等方面 </a:t>
            </a:r>
            <a:r>
              <a:rPr lang="zh-CN" altLang="en-US" sz="1400" b="1">
                <a:solidFill>
                  <a:srgbClr val="080808"/>
                </a:solidFill>
                <a:latin typeface="宋体" panose="02010600030101010101" pitchFamily="2" charset="-122"/>
              </a:rPr>
              <a:t>　  </a:t>
            </a:r>
          </a:p>
        </p:txBody>
      </p:sp>
      <p:sp>
        <p:nvSpPr>
          <p:cNvPr id="33796" name="矩形 23555">
            <a:extLst>
              <a:ext uri="{FF2B5EF4-FFF2-40B4-BE49-F238E27FC236}">
                <a16:creationId xmlns:a16="http://schemas.microsoft.com/office/drawing/2014/main" id="{B54C2D5A-DAEF-403A-90CD-A5CA1131258F}"/>
              </a:ext>
            </a:extLst>
          </p:cNvPr>
          <p:cNvSpPr>
            <a:spLocks noGrp="1" noChangeArrowheads="1"/>
          </p:cNvSpPr>
          <p:nvPr/>
        </p:nvSpPr>
        <p:spPr bwMode="auto">
          <a:xfrm>
            <a:off x="600075" y="2905125"/>
            <a:ext cx="8229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3813" indent="-23813"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lnSpc>
                <a:spcPct val="110000"/>
              </a:lnSpc>
              <a:spcBef>
                <a:spcPct val="20000"/>
              </a:spcBef>
            </a:pPr>
            <a:r>
              <a:rPr lang="en-US" altLang="zh-CN" sz="2800" b="1">
                <a:solidFill>
                  <a:srgbClr val="080808"/>
                </a:solidFill>
                <a:latin typeface="宋体" panose="02010600030101010101" pitchFamily="2" charset="-122"/>
              </a:rPr>
              <a:t>2</a:t>
            </a:r>
            <a:r>
              <a:rPr lang="zh-CN" altLang="en-US" sz="2800" b="1">
                <a:solidFill>
                  <a:srgbClr val="080808"/>
                </a:solidFill>
                <a:latin typeface="宋体" panose="02010600030101010101" pitchFamily="2" charset="-122"/>
                <a:ea typeface="黑体" panose="02010609060101010101" pitchFamily="49" charset="-122"/>
              </a:rPr>
              <a:t>、激光通信 </a:t>
            </a:r>
            <a:br>
              <a:rPr lang="zh-CN" altLang="en-US" sz="2800" b="1">
                <a:solidFill>
                  <a:srgbClr val="080808"/>
                </a:solidFill>
                <a:latin typeface="宋体" panose="02010600030101010101" pitchFamily="2" charset="-122"/>
                <a:ea typeface="黑体" panose="02010609060101010101" pitchFamily="49" charset="-122"/>
              </a:rPr>
            </a:br>
            <a:r>
              <a:rPr lang="zh-CN" altLang="en-US" sz="2800" b="1">
                <a:solidFill>
                  <a:srgbClr val="080808"/>
                </a:solidFill>
                <a:latin typeface="宋体" panose="02010600030101010101" pitchFamily="2" charset="-122"/>
                <a:ea typeface="黑体" panose="02010609060101010101" pitchFamily="49" charset="-122"/>
              </a:rPr>
              <a:t>　</a:t>
            </a:r>
            <a:r>
              <a:rPr lang="en-US" altLang="zh-CN" sz="2800" b="1">
                <a:solidFill>
                  <a:srgbClr val="080808"/>
                </a:solidFill>
                <a:latin typeface="宋体" panose="02010600030101010101" pitchFamily="2" charset="-122"/>
              </a:rPr>
              <a:t>(1)</a:t>
            </a:r>
            <a:r>
              <a:rPr lang="zh-CN" altLang="en-US" sz="2800" b="1">
                <a:solidFill>
                  <a:srgbClr val="080808"/>
                </a:solidFill>
                <a:latin typeface="宋体" panose="02010600030101010101" pitchFamily="2" charset="-122"/>
                <a:ea typeface="黑体" panose="02010609060101010101" pitchFamily="49" charset="-122"/>
              </a:rPr>
              <a:t>激光通信原理 先将声音和图像信号调制到激光束上，然后把载有声音和图像信号的激光发送出去，最后用接收装置把声音和图像信号检出来</a:t>
            </a:r>
            <a:r>
              <a:rPr lang="en-US" altLang="zh-CN" sz="2800" b="1">
                <a:solidFill>
                  <a:srgbClr val="080808"/>
                </a:solidFill>
                <a:latin typeface="宋体" panose="02010600030101010101" pitchFamily="2" charset="-122"/>
              </a:rPr>
              <a:t>. </a:t>
            </a:r>
            <a:br>
              <a:rPr lang="en-US" altLang="zh-CN" sz="2800" b="1">
                <a:solidFill>
                  <a:srgbClr val="080808"/>
                </a:solidFill>
                <a:latin typeface="宋体" panose="02010600030101010101" pitchFamily="2" charset="-122"/>
              </a:rPr>
            </a:br>
            <a:r>
              <a:rPr lang="zh-CN" altLang="en-US" sz="2800" b="1">
                <a:solidFill>
                  <a:srgbClr val="080808"/>
                </a:solidFill>
                <a:latin typeface="宋体" panose="02010600030101010101" pitchFamily="2" charset="-122"/>
                <a:ea typeface="黑体" panose="02010609060101010101" pitchFamily="49" charset="-122"/>
              </a:rPr>
              <a:t>　</a:t>
            </a:r>
            <a:r>
              <a:rPr lang="en-US" altLang="zh-CN" sz="2800" b="1">
                <a:solidFill>
                  <a:srgbClr val="080808"/>
                </a:solidFill>
                <a:latin typeface="宋体" panose="02010600030101010101" pitchFamily="2" charset="-122"/>
              </a:rPr>
              <a:t>(2)</a:t>
            </a:r>
            <a:r>
              <a:rPr lang="zh-CN" altLang="en-US" sz="2800" b="1">
                <a:solidFill>
                  <a:srgbClr val="080808"/>
                </a:solidFill>
                <a:latin typeface="宋体" panose="02010600030101010101" pitchFamily="2" charset="-122"/>
                <a:ea typeface="黑体" panose="02010609060101010101" pitchFamily="49" charset="-122"/>
              </a:rPr>
              <a:t>激光通信特点 如果地面气候条件好，可以在直线距离为几十千米以至上百千米的两点之间直接进行激光通信</a:t>
            </a:r>
            <a:r>
              <a:rPr lang="en-US" altLang="zh-CN" sz="2800" b="1">
                <a:solidFill>
                  <a:srgbClr val="080808"/>
                </a:solidFill>
                <a:latin typeface="宋体" panose="02010600030101010101" pitchFamily="2" charset="-122"/>
              </a:rPr>
              <a:t>.</a:t>
            </a:r>
            <a:r>
              <a:rPr lang="zh-CN" altLang="en-US" sz="2800" b="1">
                <a:solidFill>
                  <a:srgbClr val="080808"/>
                </a:solidFill>
                <a:latin typeface="宋体" panose="02010600030101010101" pitchFamily="2" charset="-122"/>
                <a:ea typeface="黑体" panose="02010609060101010101" pitchFamily="49" charset="-122"/>
              </a:rPr>
              <a:t>但是大气中的云、雨、雾、烟尘等因素，会使通信距离和通信质量受到限制</a:t>
            </a:r>
            <a:r>
              <a:rPr lang="en-US" altLang="zh-CN" sz="2800" b="1">
                <a:solidFill>
                  <a:srgbClr val="080808"/>
                </a:solidFill>
                <a:latin typeface="宋体" panose="02010600030101010101" pitchFamily="2" charset="-122"/>
              </a:rPr>
              <a:t>.</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24577">
            <a:extLst>
              <a:ext uri="{FF2B5EF4-FFF2-40B4-BE49-F238E27FC236}">
                <a16:creationId xmlns:a16="http://schemas.microsoft.com/office/drawing/2014/main" id="{2DE91B9C-FEDB-4ACC-98AE-2AF8E76BA8E4}"/>
              </a:ext>
            </a:extLst>
          </p:cNvPr>
          <p:cNvSpPr>
            <a:spLocks noGrp="1" noChangeArrowheads="1"/>
          </p:cNvSpPr>
          <p:nvPr>
            <p:ph type="title" idx="4294967295"/>
          </p:nvPr>
        </p:nvSpPr>
        <p:spPr>
          <a:xfrm>
            <a:off x="457200" y="849313"/>
            <a:ext cx="4768850" cy="290512"/>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normAutofit fontScale="90000"/>
          </a:bodyPr>
          <a:lstStyle/>
          <a:p>
            <a:pPr eaLnBrk="1" hangingPunct="1"/>
            <a:r>
              <a:rPr lang="zh-CN" altLang="en-US" sz="3200" b="1">
                <a:solidFill>
                  <a:srgbClr val="CC3300"/>
                </a:solidFill>
                <a:latin typeface="宋体" panose="02010600030101010101" pitchFamily="2" charset="-122"/>
              </a:rPr>
              <a:t>激光的应用</a:t>
            </a:r>
            <a:r>
              <a:rPr lang="zh-CN" altLang="en-US" sz="3200">
                <a:latin typeface="宋体" panose="02010600030101010101" pitchFamily="2" charset="-122"/>
              </a:rPr>
              <a:t>---光导纤维</a:t>
            </a:r>
            <a:endParaRPr lang="en-US" altLang="zh-CN" sz="3200">
              <a:latin typeface="宋体" panose="02010600030101010101" pitchFamily="2" charset="-122"/>
            </a:endParaRPr>
          </a:p>
        </p:txBody>
      </p:sp>
      <p:sp>
        <p:nvSpPr>
          <p:cNvPr id="35843" name="文本占位符 24578">
            <a:extLst>
              <a:ext uri="{FF2B5EF4-FFF2-40B4-BE49-F238E27FC236}">
                <a16:creationId xmlns:a16="http://schemas.microsoft.com/office/drawing/2014/main" id="{FE1CD632-6AD7-45A3-A01F-27D100E09CC9}"/>
              </a:ext>
            </a:extLst>
          </p:cNvPr>
          <p:cNvSpPr>
            <a:spLocks noGrp="1" noChangeArrowheads="1"/>
          </p:cNvSpPr>
          <p:nvPr>
            <p:ph idx="1"/>
          </p:nvPr>
        </p:nvSpPr>
        <p:spPr>
          <a:xfrm>
            <a:off x="300038" y="5659438"/>
            <a:ext cx="8763000" cy="4572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lnSpc>
                <a:spcPct val="80000"/>
              </a:lnSpc>
            </a:pPr>
            <a:r>
              <a:rPr lang="zh-CN" altLang="en-US" sz="2800" b="1">
                <a:solidFill>
                  <a:srgbClr val="080808"/>
                </a:solidFill>
              </a:rPr>
              <a:t>光纤的应用：胃镜、光纤通信、光纤通信原理动画</a:t>
            </a:r>
          </a:p>
          <a:p>
            <a:pPr eaLnBrk="1" hangingPunct="1">
              <a:lnSpc>
                <a:spcPct val="80000"/>
              </a:lnSpc>
            </a:pPr>
            <a:endParaRPr lang="zh-CN" altLang="en-US" sz="2800" b="1">
              <a:solidFill>
                <a:srgbClr val="080808"/>
              </a:solidFill>
            </a:endParaRPr>
          </a:p>
        </p:txBody>
      </p:sp>
      <p:sp>
        <p:nvSpPr>
          <p:cNvPr id="35844" name="矩形 24579">
            <a:extLst>
              <a:ext uri="{FF2B5EF4-FFF2-40B4-BE49-F238E27FC236}">
                <a16:creationId xmlns:a16="http://schemas.microsoft.com/office/drawing/2014/main" id="{0AC1778F-FE99-4A92-A998-5D3560B9D335}"/>
              </a:ext>
            </a:extLst>
          </p:cNvPr>
          <p:cNvSpPr>
            <a:spLocks noChangeArrowheads="1"/>
          </p:cNvSpPr>
          <p:nvPr/>
        </p:nvSpPr>
        <p:spPr bwMode="auto">
          <a:xfrm>
            <a:off x="4479925" y="3622675"/>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4400">
              <a:latin typeface="Book Antiqua" panose="02040602050305030304" pitchFamily="18" charset="0"/>
            </a:endParaRPr>
          </a:p>
        </p:txBody>
      </p:sp>
      <p:sp>
        <p:nvSpPr>
          <p:cNvPr id="25605" name="矩形 1">
            <a:hlinkClick r:id="rId2" action="ppaction://hlinkfile"/>
            <a:extLst>
              <a:ext uri="{FF2B5EF4-FFF2-40B4-BE49-F238E27FC236}">
                <a16:creationId xmlns:a16="http://schemas.microsoft.com/office/drawing/2014/main" id="{77824232-51BC-4FF6-9C63-0391797450F8}"/>
              </a:ext>
            </a:extLst>
          </p:cNvPr>
          <p:cNvSpPr/>
          <p:nvPr/>
        </p:nvSpPr>
        <p:spPr>
          <a:xfrm>
            <a:off x="2197100" y="1527175"/>
            <a:ext cx="4968875" cy="3960813"/>
          </a:xfrm>
          <a:prstGeom prst="rect">
            <a:avLst/>
          </a:prstGeom>
          <a:solidFill>
            <a:srgbClr val="000000"/>
          </a:solidFill>
          <a:ln w="12700" cap="flat" cmpd="sng" algn="ctr">
            <a:solidFill>
              <a:srgbClr val="89A4A7"/>
            </a:solidFill>
            <a:prstDash val="solid"/>
            <a:miter lim="800000"/>
            <a:headEnd type="none" w="med" len="med"/>
            <a:tailEnd type="none" w="med" len="med"/>
          </a:ln>
        </p:spPr>
        <p:txBody>
          <a:bodyPr anchor="ct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ctr" eaLnBrk="1" hangingPunct="1"/>
            <a:endParaRPr lang="en-US">
              <a:ln w="9525" cap="flat" cmpd="sng" algn="ctr">
                <a:noFill/>
                <a:prstDash val="solid"/>
                <a:round/>
                <a:headEnd type="none" w="med" len="med"/>
                <a:tailEnd type="none" w="med" len="med"/>
              </a:ln>
              <a:solidFill>
                <a:srgbClr val="FFFFFF"/>
              </a:solidFill>
              <a:ea typeface="黑体" pitchFamily="49" charset="-122"/>
              <a:sym typeface="Wingdings"/>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25601">
            <a:extLst>
              <a:ext uri="{FF2B5EF4-FFF2-40B4-BE49-F238E27FC236}">
                <a16:creationId xmlns:a16="http://schemas.microsoft.com/office/drawing/2014/main" id="{34BF9779-B41F-4109-8E37-260CEB68B11E}"/>
              </a:ext>
            </a:extLst>
          </p:cNvPr>
          <p:cNvSpPr>
            <a:spLocks noChangeArrowheads="1"/>
          </p:cNvSpPr>
          <p:nvPr/>
        </p:nvSpPr>
        <p:spPr bwMode="auto">
          <a:xfrm>
            <a:off x="539750" y="1268413"/>
            <a:ext cx="6578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Char char="•"/>
            </a:pPr>
            <a:r>
              <a:rPr lang="zh-CN" altLang="en-US" sz="3200" b="1"/>
              <a:t>网络通信有哪些形式？</a:t>
            </a:r>
          </a:p>
        </p:txBody>
      </p:sp>
      <p:sp>
        <p:nvSpPr>
          <p:cNvPr id="26627" name="文本框 25602">
            <a:extLst>
              <a:ext uri="{FF2B5EF4-FFF2-40B4-BE49-F238E27FC236}">
                <a16:creationId xmlns:a16="http://schemas.microsoft.com/office/drawing/2014/main" id="{C7AF4A86-F8E6-4F8A-A001-1268B3DFC33E}"/>
              </a:ext>
            </a:extLst>
          </p:cNvPr>
          <p:cNvSpPr/>
          <p:nvPr/>
        </p:nvSpPr>
        <p:spPr>
          <a:xfrm>
            <a:off x="1016000" y="1863725"/>
            <a:ext cx="5788025" cy="944563"/>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CC3300"/>
                </a:solidFill>
                <a:sym typeface="Wingdings"/>
              </a:rPr>
              <a:t>发送电子邮件             网上聊天</a:t>
            </a:r>
            <a:endParaRPr sz="2800" b="1">
              <a:ln w="9525" cap="flat" cmpd="sng" algn="ctr">
                <a:noFill/>
                <a:prstDash val="solid"/>
                <a:round/>
                <a:headEnd type="none" w="med" len="med"/>
                <a:tailEnd type="none" w="med" len="med"/>
              </a:ln>
              <a:solidFill>
                <a:srgbClr val="CC3300"/>
              </a:solidFill>
              <a:sym typeface="宋体" pitchFamily="2" charset="-122"/>
            </a:endParaRPr>
          </a:p>
          <a:p>
            <a:pPr eaLnBrk="1" hangingPunct="1"/>
            <a:r>
              <a:rPr sz="2800" b="1">
                <a:ln w="9525" cap="flat" cmpd="sng" algn="ctr">
                  <a:noFill/>
                  <a:prstDash val="solid"/>
                  <a:round/>
                  <a:headEnd type="none" w="med" len="med"/>
                  <a:tailEnd type="none" w="med" len="med"/>
                </a:ln>
                <a:solidFill>
                  <a:srgbClr val="CC3300"/>
                </a:solidFill>
                <a:sym typeface="宋体" pitchFamily="2" charset="-122"/>
              </a:rPr>
              <a:t>看新闻      查资料……</a:t>
            </a:r>
            <a:endParaRPr sz="2800" b="1">
              <a:solidFill>
                <a:srgbClr val="CC3300"/>
              </a:solidFill>
              <a:sym typeface="宋体" pitchFamily="2" charset="-122"/>
            </a:endParaRPr>
          </a:p>
        </p:txBody>
      </p:sp>
      <p:sp>
        <p:nvSpPr>
          <p:cNvPr id="26628" name="文本框 25603">
            <a:extLst>
              <a:ext uri="{FF2B5EF4-FFF2-40B4-BE49-F238E27FC236}">
                <a16:creationId xmlns:a16="http://schemas.microsoft.com/office/drawing/2014/main" id="{D9A920B1-4799-4679-A466-689E92527814}"/>
              </a:ext>
            </a:extLst>
          </p:cNvPr>
          <p:cNvSpPr/>
          <p:nvPr/>
        </p:nvSpPr>
        <p:spPr>
          <a:xfrm>
            <a:off x="565150" y="2981325"/>
            <a:ext cx="4859338" cy="579438"/>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buFont typeface="Arial" pitchFamily="34" charset="0"/>
              <a:buChar char="•"/>
            </a:pPr>
            <a:r>
              <a:rPr sz="3200" b="1">
                <a:ln w="9525" cap="flat" cmpd="sng" algn="ctr">
                  <a:noFill/>
                  <a:prstDash val="solid"/>
                  <a:round/>
                  <a:headEnd type="none" w="med" len="med"/>
                  <a:tailEnd type="none" w="med" len="med"/>
                </a:ln>
                <a:solidFill>
                  <a:srgbClr val="000000"/>
                </a:solidFill>
                <a:sym typeface="Wingdings"/>
              </a:rPr>
              <a:t>认识电子邮箱地址     如：</a:t>
            </a:r>
            <a:endParaRPr sz="3200" b="1"/>
          </a:p>
        </p:txBody>
      </p:sp>
      <p:graphicFrame>
        <p:nvGraphicFramePr>
          <p:cNvPr id="36869" name="对象 25604">
            <a:extLst>
              <a:ext uri="{FF2B5EF4-FFF2-40B4-BE49-F238E27FC236}">
                <a16:creationId xmlns:a16="http://schemas.microsoft.com/office/drawing/2014/main" id="{01F63440-2681-4CE6-B75B-F5775C6EFDA8}"/>
              </a:ext>
            </a:extLst>
          </p:cNvPr>
          <p:cNvGraphicFramePr>
            <a:graphicFrameLocks/>
          </p:cNvGraphicFramePr>
          <p:nvPr/>
        </p:nvGraphicFramePr>
        <p:xfrm>
          <a:off x="5245100" y="2909888"/>
          <a:ext cx="3889375" cy="833437"/>
        </p:xfrm>
        <a:graphic>
          <a:graphicData uri="http://schemas.openxmlformats.org/presentationml/2006/ole">
            <mc:AlternateContent xmlns:mc="http://schemas.openxmlformats.org/markup-compatibility/2006">
              <mc:Choice xmlns:v="urn:schemas-microsoft-com:vml" Requires="v">
                <p:oleObj spid="_x0000_s5122" r:id="rId3" imgW="6332400" imgH="8980920" progId="Word.Document.8">
                  <p:embed/>
                </p:oleObj>
              </mc:Choice>
              <mc:Fallback>
                <p:oleObj r:id="rId3" imgW="6332400" imgH="8980920" progId="Word.Document.8">
                  <p:embed/>
                  <p:pic>
                    <p:nvPicPr>
                      <p:cNvPr id="36869" name="对象 25604">
                        <a:extLst>
                          <a:ext uri="{FF2B5EF4-FFF2-40B4-BE49-F238E27FC236}">
                            <a16:creationId xmlns:a16="http://schemas.microsoft.com/office/drawing/2014/main" id="{01F63440-2681-4CE6-B75B-F5775C6EFDA8}"/>
                          </a:ext>
                        </a:extLst>
                      </p:cNvPr>
                      <p:cNvPicPr>
                        <a:picLocks noChangeArrowheads="1"/>
                      </p:cNvPicPr>
                      <p:nvPr/>
                    </p:nvPicPr>
                    <p:blipFill>
                      <a:blip r:embed="rId4">
                        <a:extLst>
                          <a:ext uri="{28A0092B-C50C-407E-A947-70E740481C1C}">
                            <a14:useLocalDpi xmlns:a14="http://schemas.microsoft.com/office/drawing/2010/main" val="0"/>
                          </a:ext>
                        </a:extLst>
                      </a:blip>
                      <a:srcRect l="40253" t="33310" r="28038" b="63254"/>
                      <a:stretch>
                        <a:fillRect/>
                      </a:stretch>
                    </p:blipFill>
                    <p:spPr bwMode="auto">
                      <a:xfrm>
                        <a:off x="5245100" y="2909888"/>
                        <a:ext cx="38893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oleObj>
              </mc:Fallback>
            </mc:AlternateContent>
          </a:graphicData>
        </a:graphic>
      </p:graphicFrame>
      <p:sp>
        <p:nvSpPr>
          <p:cNvPr id="26630" name="文本框 25605">
            <a:extLst>
              <a:ext uri="{FF2B5EF4-FFF2-40B4-BE49-F238E27FC236}">
                <a16:creationId xmlns:a16="http://schemas.microsoft.com/office/drawing/2014/main" id="{CB6A5FF1-7505-4C80-9022-F4210E667069}"/>
              </a:ext>
            </a:extLst>
          </p:cNvPr>
          <p:cNvSpPr/>
          <p:nvPr/>
        </p:nvSpPr>
        <p:spPr>
          <a:xfrm>
            <a:off x="850900" y="3887788"/>
            <a:ext cx="7632700" cy="2565400"/>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lnSpc>
                <a:spcPct val="120000"/>
              </a:lnSpc>
            </a:pPr>
            <a:r>
              <a:rPr sz="2800" b="1">
                <a:ln w="9525" cap="flat" cmpd="sng" algn="ctr">
                  <a:noFill/>
                  <a:prstDash val="solid"/>
                  <a:round/>
                  <a:headEnd type="none" w="med" len="med"/>
                  <a:tailEnd type="none" w="med" len="med"/>
                </a:ln>
                <a:solidFill>
                  <a:srgbClr val="000000"/>
                </a:solidFill>
                <a:sym typeface="Wingdings"/>
              </a:rPr>
              <a:t>这表示信箱属于一个自称</a:t>
            </a:r>
            <a:r>
              <a:rPr sz="2800" b="1" u="sng">
                <a:ln w="9525" cap="flat" cmpd="sng" algn="ctr">
                  <a:noFill/>
                  <a:prstDash val="solid"/>
                  <a:round/>
                  <a:headEnd type="none" w="med" len="med"/>
                  <a:tailEnd type="none" w="med" len="med"/>
                </a:ln>
                <a:solidFill>
                  <a:srgbClr val="000000"/>
                </a:solidFill>
                <a:sym typeface="Wingdings"/>
              </a:rPr>
              <a:t>                </a:t>
            </a:r>
            <a:r>
              <a:rPr sz="2800" b="1">
                <a:ln w="9525" cap="flat" cmpd="sng" algn="ctr">
                  <a:noFill/>
                  <a:prstDash val="solid"/>
                  <a:round/>
                  <a:headEnd type="none" w="med" len="med"/>
                  <a:tailEnd type="none" w="med" len="med"/>
                </a:ln>
                <a:solidFill>
                  <a:srgbClr val="000000"/>
                </a:solidFill>
                <a:sym typeface="Wingdings"/>
              </a:rPr>
              <a:t>的人，他的服务器名叫</a:t>
            </a:r>
            <a:r>
              <a:rPr sz="2800" b="1" u="sng">
                <a:ln w="9525" cap="flat" cmpd="sng" algn="ctr">
                  <a:noFill/>
                  <a:prstDash val="solid"/>
                  <a:round/>
                  <a:headEnd type="none" w="med" len="med"/>
                  <a:tailEnd type="none" w="med" len="med"/>
                </a:ln>
                <a:solidFill>
                  <a:srgbClr val="000000"/>
                </a:solidFill>
                <a:sym typeface="Wingdings"/>
              </a:rPr>
              <a:t>                            </a:t>
            </a:r>
            <a:r>
              <a:rPr sz="2800" b="1">
                <a:ln w="9525" cap="flat" cmpd="sng" algn="ctr">
                  <a:noFill/>
                  <a:prstDash val="solid"/>
                  <a:round/>
                  <a:headEnd type="none" w="med" len="med"/>
                  <a:tailEnd type="none" w="med" len="med"/>
                </a:ln>
                <a:solidFill>
                  <a:srgbClr val="000000"/>
                </a:solidFill>
                <a:sym typeface="Wingdings"/>
              </a:rPr>
              <a:t>。其中“cn”</a:t>
            </a:r>
          </a:p>
          <a:p>
            <a:pPr eaLnBrk="1" hangingPunct="1">
              <a:lnSpc>
                <a:spcPct val="120000"/>
              </a:lnSpc>
            </a:pPr>
            <a:r>
              <a:rPr sz="2800" b="1">
                <a:ln w="9525" cap="flat" cmpd="sng" algn="ctr">
                  <a:noFill/>
                  <a:prstDash val="solid"/>
                  <a:round/>
                  <a:headEnd type="none" w="med" len="med"/>
                  <a:tailEnd type="none" w="med" len="med"/>
                </a:ln>
                <a:solidFill>
                  <a:srgbClr val="000000"/>
                </a:solidFill>
                <a:sym typeface="Wingdings"/>
              </a:rPr>
              <a:t>是</a:t>
            </a:r>
            <a:r>
              <a:rPr sz="2800" b="1" u="sng">
                <a:ln w="9525" cap="flat" cmpd="sng" algn="ctr">
                  <a:noFill/>
                  <a:prstDash val="solid"/>
                  <a:round/>
                  <a:headEnd type="none" w="med" len="med"/>
                  <a:tailEnd type="none" w="med" len="med"/>
                </a:ln>
                <a:solidFill>
                  <a:srgbClr val="000000"/>
                </a:solidFill>
                <a:sym typeface="Wingdings"/>
              </a:rPr>
              <a:t>               </a:t>
            </a:r>
            <a:r>
              <a:rPr sz="2800" b="1">
                <a:ln w="9525" cap="flat" cmpd="sng" algn="ctr">
                  <a:noFill/>
                  <a:prstDash val="solid"/>
                  <a:round/>
                  <a:headEnd type="none" w="med" len="med"/>
                  <a:tailEnd type="none" w="med" len="med"/>
                </a:ln>
                <a:solidFill>
                  <a:srgbClr val="000000"/>
                </a:solidFill>
                <a:sym typeface="Wingdings"/>
              </a:rPr>
              <a:t>的简写，表示这个服务器上</a:t>
            </a:r>
          </a:p>
          <a:p>
            <a:pPr eaLnBrk="1" hangingPunct="1">
              <a:lnSpc>
                <a:spcPct val="120000"/>
              </a:lnSpc>
            </a:pPr>
            <a:r>
              <a:rPr sz="2800" b="1">
                <a:ln w="9525" cap="flat" cmpd="sng" algn="ctr">
                  <a:noFill/>
                  <a:prstDash val="solid"/>
                  <a:round/>
                  <a:headEnd type="none" w="med" len="med"/>
                  <a:tailEnd type="none" w="med" len="med"/>
                </a:ln>
                <a:solidFill>
                  <a:srgbClr val="000000"/>
                </a:solidFill>
                <a:sym typeface="Wingdings"/>
              </a:rPr>
              <a:t>在</a:t>
            </a:r>
            <a:r>
              <a:rPr sz="2800" b="1" u="sng">
                <a:ln w="9525" cap="flat" cmpd="sng" algn="ctr">
                  <a:noFill/>
                  <a:prstDash val="solid"/>
                  <a:round/>
                  <a:headEnd type="none" w="med" len="med"/>
                  <a:tailEnd type="none" w="med" len="med"/>
                </a:ln>
                <a:solidFill>
                  <a:srgbClr val="000000"/>
                </a:solidFill>
                <a:sym typeface="Wingdings"/>
              </a:rPr>
              <a:t>          </a:t>
            </a:r>
            <a:r>
              <a:rPr sz="2800" b="1">
                <a:ln w="9525" cap="flat" cmpd="sng" algn="ctr">
                  <a:noFill/>
                  <a:prstDash val="solid"/>
                  <a:round/>
                  <a:headEnd type="none" w="med" len="med"/>
                  <a:tailEnd type="none" w="med" len="med"/>
                </a:ln>
                <a:solidFill>
                  <a:srgbClr val="000000"/>
                </a:solidFill>
                <a:sym typeface="Wingdings"/>
              </a:rPr>
              <a:t>注册的。</a:t>
            </a:r>
          </a:p>
          <a:p>
            <a:pPr eaLnBrk="1" hangingPunct="1"/>
            <a:endParaRPr sz="2800" b="1"/>
          </a:p>
        </p:txBody>
      </p:sp>
      <p:sp>
        <p:nvSpPr>
          <p:cNvPr id="36871" name="矩形 25606">
            <a:extLst>
              <a:ext uri="{FF2B5EF4-FFF2-40B4-BE49-F238E27FC236}">
                <a16:creationId xmlns:a16="http://schemas.microsoft.com/office/drawing/2014/main" id="{D26573B0-00D3-4092-88F8-5D22E9CB11E8}"/>
              </a:ext>
            </a:extLst>
          </p:cNvPr>
          <p:cNvSpPr>
            <a:spLocks noGrp="1" noChangeArrowheads="1"/>
          </p:cNvSpPr>
          <p:nvPr/>
        </p:nvSpPr>
        <p:spPr bwMode="auto">
          <a:xfrm>
            <a:off x="457200" y="5619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3600" b="1">
                <a:solidFill>
                  <a:srgbClr val="FF6600"/>
                </a:solidFill>
                <a:ea typeface="黑体" panose="02010609060101010101" pitchFamily="49" charset="-122"/>
              </a:rPr>
              <a:t>四   网   络   通  信</a:t>
            </a:r>
          </a:p>
        </p:txBody>
      </p:sp>
      <p:sp>
        <p:nvSpPr>
          <p:cNvPr id="26632" name="文本框 25607">
            <a:extLst>
              <a:ext uri="{FF2B5EF4-FFF2-40B4-BE49-F238E27FC236}">
                <a16:creationId xmlns:a16="http://schemas.microsoft.com/office/drawing/2014/main" id="{39BEB1CF-74A3-48A1-B052-D03D96AAE163}"/>
              </a:ext>
            </a:extLst>
          </p:cNvPr>
          <p:cNvSpPr/>
          <p:nvPr/>
        </p:nvSpPr>
        <p:spPr>
          <a:xfrm>
            <a:off x="5026025" y="3887788"/>
            <a:ext cx="1981200" cy="519112"/>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FF6600"/>
                </a:solidFill>
                <a:sym typeface="Wingdings"/>
              </a:rPr>
              <a:t>xiaolin</a:t>
            </a:r>
            <a:endParaRPr sz="2800" b="1">
              <a:solidFill>
                <a:srgbClr val="FF6600"/>
              </a:solidFill>
            </a:endParaRPr>
          </a:p>
        </p:txBody>
      </p:sp>
      <p:sp>
        <p:nvSpPr>
          <p:cNvPr id="26633" name="文本框 25608">
            <a:extLst>
              <a:ext uri="{FF2B5EF4-FFF2-40B4-BE49-F238E27FC236}">
                <a16:creationId xmlns:a16="http://schemas.microsoft.com/office/drawing/2014/main" id="{388FED62-8B89-47C2-8DDC-699A1A1B4A9E}"/>
              </a:ext>
            </a:extLst>
          </p:cNvPr>
          <p:cNvSpPr/>
          <p:nvPr/>
        </p:nvSpPr>
        <p:spPr>
          <a:xfrm>
            <a:off x="2806700" y="4484688"/>
            <a:ext cx="2928938" cy="519112"/>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FF6600"/>
                </a:solidFill>
                <a:sym typeface="Wingdings"/>
              </a:rPr>
              <a:t>server.com.cn</a:t>
            </a:r>
            <a:endParaRPr sz="2800" b="1">
              <a:solidFill>
                <a:srgbClr val="FF6600"/>
              </a:solidFill>
            </a:endParaRPr>
          </a:p>
        </p:txBody>
      </p:sp>
      <p:sp>
        <p:nvSpPr>
          <p:cNvPr id="26634" name="文本框 25609">
            <a:extLst>
              <a:ext uri="{FF2B5EF4-FFF2-40B4-BE49-F238E27FC236}">
                <a16:creationId xmlns:a16="http://schemas.microsoft.com/office/drawing/2014/main" id="{53917FC3-48CC-4AC5-81AE-221AADD47C5A}"/>
              </a:ext>
            </a:extLst>
          </p:cNvPr>
          <p:cNvSpPr/>
          <p:nvPr/>
        </p:nvSpPr>
        <p:spPr>
          <a:xfrm>
            <a:off x="1282700" y="4911725"/>
            <a:ext cx="1166813" cy="5175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FF6600"/>
                </a:solidFill>
                <a:sym typeface="Wingdings"/>
              </a:rPr>
              <a:t>china</a:t>
            </a:r>
            <a:endParaRPr sz="2800" b="1">
              <a:solidFill>
                <a:srgbClr val="FF6600"/>
              </a:solidFill>
            </a:endParaRPr>
          </a:p>
        </p:txBody>
      </p:sp>
      <p:sp>
        <p:nvSpPr>
          <p:cNvPr id="26635" name="文本框 25610">
            <a:extLst>
              <a:ext uri="{FF2B5EF4-FFF2-40B4-BE49-F238E27FC236}">
                <a16:creationId xmlns:a16="http://schemas.microsoft.com/office/drawing/2014/main" id="{B43DFBC2-5A40-4824-AFC3-4905846980BD}"/>
              </a:ext>
            </a:extLst>
          </p:cNvPr>
          <p:cNvSpPr/>
          <p:nvPr/>
        </p:nvSpPr>
        <p:spPr>
          <a:xfrm>
            <a:off x="1282700" y="5521325"/>
            <a:ext cx="1166813" cy="5175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ctr" eaLnBrk="1" hangingPunct="1"/>
            <a:r>
              <a:rPr sz="2800" b="1">
                <a:ln w="9525" cap="flat" cmpd="sng" algn="ctr">
                  <a:noFill/>
                  <a:prstDash val="solid"/>
                  <a:round/>
                  <a:headEnd type="none" w="med" len="med"/>
                  <a:tailEnd type="none" w="med" len="med"/>
                </a:ln>
                <a:solidFill>
                  <a:srgbClr val="FF6600"/>
                </a:solidFill>
                <a:sym typeface="Wingdings"/>
              </a:rPr>
              <a:t>中国</a:t>
            </a:r>
            <a:endParaRPr sz="2800" b="1">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63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3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8" grpId="0" animBg="1"/>
      <p:bldP spid="26630" grpId="0" animBg="1"/>
      <p:bldP spid="26632" grpId="0" animBg="1"/>
      <p:bldP spid="26633" grpId="0" animBg="1"/>
      <p:bldP spid="26634" grpId="0" animBg="1"/>
      <p:bldP spid="266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26625">
            <a:extLst>
              <a:ext uri="{FF2B5EF4-FFF2-40B4-BE49-F238E27FC236}">
                <a16:creationId xmlns:a16="http://schemas.microsoft.com/office/drawing/2014/main" id="{3626C7DF-FFDE-4A92-AE3B-11E43374B58C}"/>
              </a:ext>
            </a:extLst>
          </p:cNvPr>
          <p:cNvSpPr>
            <a:spLocks noGrp="1" noChangeArrowheads="1"/>
          </p:cNvSpPr>
          <p:nvPr/>
        </p:nvSpPr>
        <p:spPr bwMode="auto">
          <a:xfrm>
            <a:off x="466725" y="620713"/>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3600" b="1">
                <a:solidFill>
                  <a:srgbClr val="FF6600"/>
                </a:solidFill>
                <a:ea typeface="黑体" panose="02010609060101010101" pitchFamily="49" charset="-122"/>
              </a:rPr>
              <a:t>网   络   通  信</a:t>
            </a:r>
          </a:p>
        </p:txBody>
      </p:sp>
      <p:sp>
        <p:nvSpPr>
          <p:cNvPr id="27651" name="文本框 26627">
            <a:extLst>
              <a:ext uri="{FF2B5EF4-FFF2-40B4-BE49-F238E27FC236}">
                <a16:creationId xmlns:a16="http://schemas.microsoft.com/office/drawing/2014/main" id="{22FD78C9-8D86-4E00-9AE3-74B02B2B0B07}"/>
              </a:ext>
            </a:extLst>
          </p:cNvPr>
          <p:cNvSpPr/>
          <p:nvPr/>
        </p:nvSpPr>
        <p:spPr>
          <a:xfrm>
            <a:off x="395288" y="4724400"/>
            <a:ext cx="8281987" cy="944563"/>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000000"/>
                </a:solidFill>
                <a:sym typeface="Wingdings"/>
              </a:rPr>
              <a:t>  计算机的联结，除了使用金属导线外，还使用光缆、通信卫星等。</a:t>
            </a:r>
            <a:endParaRPr sz="2800" b="1"/>
          </a:p>
        </p:txBody>
      </p:sp>
      <p:pic>
        <p:nvPicPr>
          <p:cNvPr id="37892" name="图片 19461">
            <a:extLst>
              <a:ext uri="{FF2B5EF4-FFF2-40B4-BE49-F238E27FC236}">
                <a16:creationId xmlns:a16="http://schemas.microsoft.com/office/drawing/2014/main" id="{BC86B8C4-FA76-42DB-8546-A0D7E3E18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56126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A1AA02F-D654-4BCA-9A4C-2C47925167AA}"/>
              </a:ext>
            </a:extLst>
          </p:cNvPr>
          <p:cNvSpPr>
            <a:spLocks noChangeArrowheads="1"/>
          </p:cNvSpPr>
          <p:nvPr/>
        </p:nvSpPr>
        <p:spPr bwMode="auto">
          <a:xfrm>
            <a:off x="466725" y="1123950"/>
            <a:ext cx="8064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latin typeface="Times New Roman" panose="02020603050405020304" pitchFamily="18" charset="0"/>
              </a:rPr>
              <a:t>　　通过因特网可以收发电子邮件，看到不断更新的新闻，查到所需的各种资料。</a:t>
            </a:r>
          </a:p>
        </p:txBody>
      </p:sp>
      <p:sp>
        <p:nvSpPr>
          <p:cNvPr id="38915" name="Rectangle 2">
            <a:extLst>
              <a:ext uri="{FF2B5EF4-FFF2-40B4-BE49-F238E27FC236}">
                <a16:creationId xmlns:a16="http://schemas.microsoft.com/office/drawing/2014/main" id="{746AB1D9-F4E2-4496-A9C7-C85C79AE47C0}"/>
              </a:ext>
            </a:extLst>
          </p:cNvPr>
          <p:cNvSpPr>
            <a:spLocks noChangeArrowheads="1"/>
          </p:cNvSpPr>
          <p:nvPr/>
        </p:nvSpPr>
        <p:spPr bwMode="auto">
          <a:xfrm>
            <a:off x="431800" y="4856163"/>
            <a:ext cx="8172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latin typeface="宋体" panose="02010600030101010101" pitchFamily="2" charset="-122"/>
              </a:rPr>
              <a:t>    随着通信技术的发展，现在已经可以在很短的时间内传送越来越大的信息量，信息传送的速度甚至能够满足电视等活动画面的需要，我们已经可以轻松地在网上看电视了。</a:t>
            </a:r>
          </a:p>
        </p:txBody>
      </p:sp>
      <p:pic>
        <p:nvPicPr>
          <p:cNvPr id="38916" name="Picture 6" descr="http://blog.donews.com/chuangshiji/files/2012/12/%E7%89%A9%E8%81%94%E7%BD%91%E6%84%BF%E6%99%AF%E7%9A%84%E5%8F%A6%E4%B8%80%E9%9D%A2%EF%BC%9A%E4%BA%92%E8%81%94%E7%BD%91%E6%97%A5%E7%9B%8A%E9%9A%94%E7%A6%BB%E5%8C%96.jpg">
            <a:extLst>
              <a:ext uri="{FF2B5EF4-FFF2-40B4-BE49-F238E27FC236}">
                <a16:creationId xmlns:a16="http://schemas.microsoft.com/office/drawing/2014/main" id="{21A6F880-EE2B-42BC-80AC-81F704A1B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388" y="2097088"/>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7" name="Picture 8" descr="http://2b.zol-img.com.cn/product/103/771/cet3Yf4l6KwY2.jpg">
            <a:extLst>
              <a:ext uri="{FF2B5EF4-FFF2-40B4-BE49-F238E27FC236}">
                <a16:creationId xmlns:a16="http://schemas.microsoft.com/office/drawing/2014/main" id="{4D1367AB-A703-4B9C-A001-5CEC6CD5C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349500"/>
            <a:ext cx="27241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8" name="Picture 9" descr="E:\李燃\教师教学用书\2012人教教师用书项目\ppt\物理\图标.png">
            <a:extLst>
              <a:ext uri="{FF2B5EF4-FFF2-40B4-BE49-F238E27FC236}">
                <a16:creationId xmlns:a16="http://schemas.microsoft.com/office/drawing/2014/main" id="{3C087F67-6591-4C72-9D34-05CC7370C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27649">
            <a:extLst>
              <a:ext uri="{FF2B5EF4-FFF2-40B4-BE49-F238E27FC236}">
                <a16:creationId xmlns:a16="http://schemas.microsoft.com/office/drawing/2014/main" id="{64D96A92-0CBC-4020-9CC2-C2810640221A}"/>
              </a:ext>
            </a:extLst>
          </p:cNvPr>
          <p:cNvPicPr>
            <a:picLocks noChangeAspect="1" noChangeArrowheads="1"/>
          </p:cNvPicPr>
          <p:nvPr/>
        </p:nvPicPr>
        <p:blipFill>
          <a:blip r:embed="rId2">
            <a:clrChange>
              <a:clrFrom>
                <a:srgbClr val="ECEDED"/>
              </a:clrFrom>
              <a:clrTo>
                <a:srgbClr val="ECEDED">
                  <a:alpha val="0"/>
                </a:srgbClr>
              </a:clrTo>
            </a:clrChange>
            <a:lum bright="-12000" contrast="48000"/>
            <a:grayscl/>
            <a:extLst>
              <a:ext uri="{28A0092B-C50C-407E-A947-70E740481C1C}">
                <a14:useLocalDpi xmlns:a14="http://schemas.microsoft.com/office/drawing/2010/main" val="0"/>
              </a:ext>
            </a:extLst>
          </a:blip>
          <a:srcRect/>
          <a:stretch>
            <a:fillRect/>
          </a:stretch>
        </p:blipFill>
        <p:spPr bwMode="auto">
          <a:xfrm>
            <a:off x="539750" y="620713"/>
            <a:ext cx="80645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7">
            <a:extLst>
              <a:ext uri="{FF2B5EF4-FFF2-40B4-BE49-F238E27FC236}">
                <a16:creationId xmlns:a16="http://schemas.microsoft.com/office/drawing/2014/main" id="{6389B1DB-34E4-471B-8365-C64FFF313E11}"/>
              </a:ext>
            </a:extLst>
          </p:cNvPr>
          <p:cNvSpPr/>
          <p:nvPr/>
        </p:nvSpPr>
        <p:spPr>
          <a:xfrm>
            <a:off x="460375" y="1765300"/>
            <a:ext cx="8143875" cy="1257300"/>
          </a:xfrm>
          <a:prstGeom prst="roundRect">
            <a:avLst>
              <a:gd name="adj" fmla="val 16667"/>
            </a:avLst>
          </a:prstGeom>
          <a:solidFill>
            <a:srgbClr val="FFDB93"/>
          </a:solidFill>
          <a:ln w="28575">
            <a:solidFill>
              <a:srgbClr val="C00000"/>
            </a:solid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lnSpc>
                <a:spcPct val="120000"/>
              </a:lnSpc>
            </a:pPr>
            <a:r>
              <a:rPr sz="2800" b="1">
                <a:ln w="9525" cap="flat" cmpd="sng" algn="ctr">
                  <a:noFill/>
                  <a:prstDash val="solid"/>
                  <a:round/>
                  <a:headEnd type="none" w="med" len="med"/>
                  <a:tailEnd type="none" w="med" len="med"/>
                </a:ln>
                <a:solidFill>
                  <a:srgbClr val="000000"/>
                </a:solidFill>
                <a:sym typeface="Wingdings"/>
              </a:rPr>
              <a:t>        电磁波频率越高，相同时间内传输的信息就越多。通信频率越来越高，信息之路越来越宽。</a:t>
            </a:r>
            <a:endParaRPr sz="2800" b="1"/>
          </a:p>
        </p:txBody>
      </p:sp>
      <p:sp>
        <p:nvSpPr>
          <p:cNvPr id="30723" name="TextBox 7">
            <a:extLst>
              <a:ext uri="{FF2B5EF4-FFF2-40B4-BE49-F238E27FC236}">
                <a16:creationId xmlns:a16="http://schemas.microsoft.com/office/drawing/2014/main" id="{E22677A2-AB2B-4A74-AFB2-1B0F291B2E2F}"/>
              </a:ext>
            </a:extLst>
          </p:cNvPr>
          <p:cNvSpPr/>
          <p:nvPr/>
        </p:nvSpPr>
        <p:spPr>
          <a:xfrm>
            <a:off x="438150" y="3427413"/>
            <a:ext cx="8188325" cy="688975"/>
          </a:xfrm>
          <a:prstGeom prst="roundRect">
            <a:avLst>
              <a:gd name="adj" fmla="val 16667"/>
            </a:avLst>
          </a:prstGeom>
          <a:solidFill>
            <a:srgbClr val="FFDB93"/>
          </a:solidFill>
          <a:ln w="28575">
            <a:solidFill>
              <a:srgbClr val="C00000"/>
            </a:solid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lnSpc>
                <a:spcPct val="120000"/>
              </a:lnSpc>
            </a:pPr>
            <a:r>
              <a:rPr sz="2800" b="1">
                <a:ln w="9525" cap="flat" cmpd="sng" algn="ctr">
                  <a:noFill/>
                  <a:prstDash val="solid"/>
                  <a:round/>
                  <a:headEnd type="none" w="med" len="med"/>
                  <a:tailEnd type="none" w="med" len="med"/>
                </a:ln>
                <a:solidFill>
                  <a:srgbClr val="CC0000"/>
                </a:solidFill>
                <a:latin typeface="宋体" pitchFamily="2" charset="-122"/>
                <a:sym typeface="Wingdings"/>
              </a:rPr>
              <a:t>　　微波通信、卫星通信、光纤通信、网络通信。</a:t>
            </a:r>
            <a:endParaRPr sz="2800" b="1">
              <a:solidFill>
                <a:srgbClr val="CC0000"/>
              </a:solidFill>
              <a:latin typeface="宋体" pitchFamily="2" charset="-122"/>
            </a:endParaRPr>
          </a:p>
        </p:txBody>
      </p:sp>
      <p:pic>
        <p:nvPicPr>
          <p:cNvPr id="40964" name="Picture 9" descr="E:\李燃\教师教学用书\2012人教教师用书项目\ppt\物理\图标.png">
            <a:extLst>
              <a:ext uri="{FF2B5EF4-FFF2-40B4-BE49-F238E27FC236}">
                <a16:creationId xmlns:a16="http://schemas.microsoft.com/office/drawing/2014/main" id="{1F7C6625-AB57-4D04-85DE-49F66F684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61912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0965" name="组合 28676">
            <a:extLst>
              <a:ext uri="{FF2B5EF4-FFF2-40B4-BE49-F238E27FC236}">
                <a16:creationId xmlns:a16="http://schemas.microsoft.com/office/drawing/2014/main" id="{846B10BD-41BD-450A-BBDE-F8ED9C0645E4}"/>
              </a:ext>
            </a:extLst>
          </p:cNvPr>
          <p:cNvGrpSpPr>
            <a:grpSpLocks/>
          </p:cNvGrpSpPr>
          <p:nvPr/>
        </p:nvGrpSpPr>
        <p:grpSpPr bwMode="auto">
          <a:xfrm>
            <a:off x="393700" y="525463"/>
            <a:ext cx="2789238" cy="920750"/>
            <a:chOff x="0" y="0"/>
            <a:chExt cx="2231" cy="580"/>
          </a:xfrm>
        </p:grpSpPr>
        <p:pic>
          <p:nvPicPr>
            <p:cNvPr id="40966" name="圆角矩形 1">
              <a:extLst>
                <a:ext uri="{FF2B5EF4-FFF2-40B4-BE49-F238E27FC236}">
                  <a16:creationId xmlns:a16="http://schemas.microsoft.com/office/drawing/2014/main" id="{10CA84FD-4862-44D8-9A5E-83F38B420B8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31"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0967" name="文本框 28678">
              <a:extLst>
                <a:ext uri="{FF2B5EF4-FFF2-40B4-BE49-F238E27FC236}">
                  <a16:creationId xmlns:a16="http://schemas.microsoft.com/office/drawing/2014/main" id="{AC97D921-D1FD-4FF9-9F48-F246C74AC0FB}"/>
                </a:ext>
              </a:extLst>
            </p:cNvPr>
            <p:cNvSpPr>
              <a:spLocks noChangeArrowheads="1"/>
            </p:cNvSpPr>
            <p:nvPr/>
          </p:nvSpPr>
          <p:spPr bwMode="auto">
            <a:xfrm>
              <a:off x="59" y="105"/>
              <a:ext cx="211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3600" b="1">
                  <a:solidFill>
                    <a:srgbClr val="FFFFFF"/>
                  </a:solidFill>
                  <a:latin typeface="宋体" panose="02010600030101010101" pitchFamily="2" charset="-122"/>
                </a:rPr>
                <a:t>课堂小结</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P spid="307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本框 99">
            <a:extLst>
              <a:ext uri="{FF2B5EF4-FFF2-40B4-BE49-F238E27FC236}">
                <a16:creationId xmlns:a16="http://schemas.microsoft.com/office/drawing/2014/main" id="{11AEDC98-1B39-471F-BA67-D0E2F5D3741D}"/>
              </a:ext>
            </a:extLst>
          </p:cNvPr>
          <p:cNvSpPr/>
          <p:nvPr/>
        </p:nvSpPr>
        <p:spPr>
          <a:xfrm>
            <a:off x="709613" y="760413"/>
            <a:ext cx="7724775" cy="5262562"/>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1</a:t>
            </a:r>
            <a:r>
              <a:rPr sz="2800" b="1">
                <a:ln w="9525" cap="flat" cmpd="sng" algn="ctr">
                  <a:noFill/>
                  <a:prstDash val="solid"/>
                  <a:round/>
                  <a:headEnd type="none" w="med" len="med"/>
                  <a:tailEnd type="none" w="med" len="med"/>
                </a:ln>
                <a:solidFill>
                  <a:srgbClr val="000000"/>
                </a:solidFill>
                <a:latin typeface="宋体" pitchFamily="2" charset="-122"/>
                <a:sym typeface="Wingdings"/>
              </a:rPr>
              <a:t>．</a:t>
            </a:r>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2013</a:t>
            </a:r>
            <a:r>
              <a:rPr sz="2800" b="1">
                <a:ln w="9525" cap="flat" cmpd="sng" algn="ctr">
                  <a:noFill/>
                  <a:prstDash val="solid"/>
                  <a:round/>
                  <a:headEnd type="none" w="med" len="med"/>
                  <a:tailEnd type="none" w="med" len="med"/>
                </a:ln>
                <a:solidFill>
                  <a:srgbClr val="000000"/>
                </a:solidFill>
                <a:latin typeface="宋体" pitchFamily="2" charset="-122"/>
                <a:sym typeface="Wingdings"/>
              </a:rPr>
              <a:t>年</a:t>
            </a:r>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4</a:t>
            </a:r>
            <a:r>
              <a:rPr sz="2800" b="1">
                <a:ln w="9525" cap="flat" cmpd="sng" algn="ctr">
                  <a:noFill/>
                  <a:prstDash val="solid"/>
                  <a:round/>
                  <a:headEnd type="none" w="med" len="med"/>
                  <a:tailEnd type="none" w="med" len="med"/>
                </a:ln>
                <a:solidFill>
                  <a:srgbClr val="000000"/>
                </a:solidFill>
                <a:latin typeface="宋体" pitchFamily="2" charset="-122"/>
                <a:sym typeface="Wingdings"/>
              </a:rPr>
              <a:t>月</a:t>
            </a:r>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20</a:t>
            </a:r>
            <a:r>
              <a:rPr sz="2800" b="1">
                <a:ln w="9525" cap="flat" cmpd="sng" algn="ctr">
                  <a:noFill/>
                  <a:prstDash val="solid"/>
                  <a:round/>
                  <a:headEnd type="none" w="med" len="med"/>
                  <a:tailEnd type="none" w="med" len="med"/>
                </a:ln>
                <a:solidFill>
                  <a:srgbClr val="000000"/>
                </a:solidFill>
                <a:latin typeface="宋体" pitchFamily="2" charset="-122"/>
                <a:sym typeface="Wingdings"/>
              </a:rPr>
              <a:t>日四川雅安发生地震，各地迅速组织救援队伍前往救援，体现出了名族大爱，救援中，我国具有完全自主知识产权的北斗导航系统发挥了重要作用。北斗导航卫星传递信息依靠的是（     ）</a:t>
            </a:r>
          </a:p>
          <a:p>
            <a:pPr eaLnBrk="1" hangingPunct="1"/>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A</a:t>
            </a:r>
            <a:r>
              <a:rPr sz="2800" b="1">
                <a:ln w="9525" cap="flat" cmpd="sng" algn="ctr">
                  <a:noFill/>
                  <a:prstDash val="solid"/>
                  <a:round/>
                  <a:headEnd type="none" w="med" len="med"/>
                  <a:tailEnd type="none" w="med" len="med"/>
                </a:ln>
                <a:solidFill>
                  <a:srgbClr val="000000"/>
                </a:solidFill>
                <a:latin typeface="宋体" pitchFamily="2" charset="-122"/>
                <a:sym typeface="Wingdings"/>
              </a:rPr>
              <a:t>．激光 </a:t>
            </a:r>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B</a:t>
            </a:r>
            <a:r>
              <a:rPr sz="2800" b="1">
                <a:ln w="9525" cap="flat" cmpd="sng" algn="ctr">
                  <a:noFill/>
                  <a:prstDash val="solid"/>
                  <a:round/>
                  <a:headEnd type="none" w="med" len="med"/>
                  <a:tailEnd type="none" w="med" len="med"/>
                </a:ln>
                <a:solidFill>
                  <a:srgbClr val="000000"/>
                </a:solidFill>
                <a:latin typeface="宋体" pitchFamily="2" charset="-122"/>
                <a:sym typeface="Wingdings"/>
              </a:rPr>
              <a:t>．电流 </a:t>
            </a:r>
            <a:r>
              <a:rPr lang="en-US" altLang="zh-CN" sz="2800" b="1">
                <a:ln w="9525" cap="flat" cmpd="sng" algn="ctr">
                  <a:noFill/>
                  <a:prstDash val="solid"/>
                  <a:round/>
                  <a:headEnd type="none" w="med" len="med"/>
                  <a:tailEnd type="none" w="med" len="med"/>
                </a:ln>
                <a:solidFill>
                  <a:srgbClr val="000000"/>
                </a:solidFill>
                <a:latin typeface="宋体" pitchFamily="2" charset="-122"/>
                <a:sym typeface="Wingdings"/>
              </a:rPr>
              <a:t>C</a:t>
            </a:r>
            <a:r>
              <a:rPr sz="2800" b="1">
                <a:ln w="9525" cap="flat" cmpd="sng" algn="ctr">
                  <a:noFill/>
                  <a:prstDash val="solid"/>
                  <a:round/>
                  <a:headEnd type="none" w="med" len="med"/>
                  <a:tailEnd type="none" w="med" len="med"/>
                </a:ln>
                <a:solidFill>
                  <a:srgbClr val="000000"/>
                </a:solidFill>
                <a:latin typeface="宋体" pitchFamily="2" charset="-122"/>
                <a:sym typeface="Wingdings"/>
              </a:rPr>
              <a:t>．</a:t>
            </a:r>
            <a:r>
              <a:rPr sz="2800" b="1">
                <a:ln w="9525" cap="flat" cmpd="sng" algn="ctr">
                  <a:noFill/>
                  <a:prstDash val="solid"/>
                  <a:round/>
                  <a:headEnd type="none" w="med" len="med"/>
                  <a:tailEnd type="none" w="med" len="med"/>
                </a:ln>
                <a:solidFill>
                  <a:srgbClr val="000000"/>
                </a:solidFill>
                <a:latin typeface="宋体" pitchFamily="2" charset="-122"/>
                <a:sym typeface="黑体" pitchFamily="49" charset="-122"/>
              </a:rPr>
              <a:t>超声波 </a:t>
            </a:r>
            <a:r>
              <a:rPr lang="en-US" altLang="zh-CN" sz="2800" b="1">
                <a:ln w="9525" cap="flat" cmpd="sng" algn="ctr">
                  <a:noFill/>
                  <a:prstDash val="solid"/>
                  <a:round/>
                  <a:headEnd type="none" w="med" len="med"/>
                  <a:tailEnd type="none" w="med" len="med"/>
                </a:ln>
                <a:solidFill>
                  <a:srgbClr val="000000"/>
                </a:solidFill>
                <a:latin typeface="宋体" pitchFamily="2" charset="-122"/>
                <a:sym typeface="黑体" pitchFamily="49" charset="-122"/>
              </a:rPr>
              <a:t>D</a:t>
            </a:r>
            <a:r>
              <a:rPr sz="2800" b="1">
                <a:ln w="9525" cap="flat" cmpd="sng" algn="ctr">
                  <a:noFill/>
                  <a:prstDash val="solid"/>
                  <a:round/>
                  <a:headEnd type="none" w="med" len="med"/>
                  <a:tailEnd type="none" w="med" len="med"/>
                </a:ln>
                <a:solidFill>
                  <a:srgbClr val="000000"/>
                </a:solidFill>
                <a:latin typeface="宋体" pitchFamily="2" charset="-122"/>
                <a:sym typeface="黑体" pitchFamily="49" charset="-122"/>
              </a:rPr>
              <a:t>．电磁波</a:t>
            </a:r>
          </a:p>
          <a:p>
            <a:pPr eaLnBrk="1" hangingPunct="1"/>
            <a:r>
              <a:rPr lang="en-US" altLang="zh-CN" sz="2800" b="1">
                <a:ln w="9525" cap="flat" cmpd="sng" algn="ctr">
                  <a:noFill/>
                  <a:prstDash val="solid"/>
                  <a:round/>
                  <a:headEnd type="none" w="med" len="med"/>
                  <a:tailEnd type="none" w="med" len="med"/>
                </a:ln>
                <a:solidFill>
                  <a:srgbClr val="000000"/>
                </a:solidFill>
                <a:sym typeface="Wingdings"/>
              </a:rPr>
              <a:t>2</a:t>
            </a:r>
            <a:r>
              <a:rPr sz="2800" b="1">
                <a:ln w="9525" cap="flat" cmpd="sng" algn="ctr">
                  <a:noFill/>
                  <a:prstDash val="solid"/>
                  <a:round/>
                  <a:headEnd type="none" w="med" len="med"/>
                  <a:tailEnd type="none" w="med" len="med"/>
                </a:ln>
                <a:solidFill>
                  <a:srgbClr val="000000"/>
                </a:solidFill>
                <a:sym typeface="Wingdings"/>
              </a:rPr>
              <a:t>、关于激光通信下列说法正确的是（        ）</a:t>
            </a:r>
          </a:p>
          <a:p>
            <a:pPr eaLnBrk="1" hangingPunct="1"/>
            <a:r>
              <a:rPr lang="en-US" altLang="zh-CN" sz="2800" b="1">
                <a:ln w="9525" cap="flat" cmpd="sng" algn="ctr">
                  <a:noFill/>
                  <a:prstDash val="solid"/>
                  <a:round/>
                  <a:headEnd type="none" w="med" len="med"/>
                  <a:tailEnd type="none" w="med" len="med"/>
                </a:ln>
                <a:solidFill>
                  <a:srgbClr val="000000"/>
                </a:solidFill>
                <a:sym typeface="Wingdings"/>
              </a:rPr>
              <a:t>①</a:t>
            </a:r>
            <a:r>
              <a:rPr sz="2800" b="1">
                <a:ln w="9525" cap="flat" cmpd="sng" algn="ctr">
                  <a:noFill/>
                  <a:prstDash val="solid"/>
                  <a:round/>
                  <a:headEnd type="none" w="med" len="med"/>
                  <a:tailEnd type="none" w="med" len="med"/>
                </a:ln>
                <a:solidFill>
                  <a:srgbClr val="000000"/>
                </a:solidFill>
                <a:sym typeface="Wingdings"/>
              </a:rPr>
              <a:t>用于激光通信传递信息的材料是导体</a:t>
            </a:r>
          </a:p>
          <a:p>
            <a:pPr eaLnBrk="1" hangingPunct="1"/>
            <a:r>
              <a:rPr lang="en-US" altLang="zh-CN" sz="2800" b="1">
                <a:ln w="9525" cap="flat" cmpd="sng" algn="ctr">
                  <a:noFill/>
                  <a:prstDash val="solid"/>
                  <a:round/>
                  <a:headEnd type="none" w="med" len="med"/>
                  <a:tailEnd type="none" w="med" len="med"/>
                </a:ln>
                <a:solidFill>
                  <a:srgbClr val="000000"/>
                </a:solidFill>
                <a:sym typeface="Wingdings"/>
              </a:rPr>
              <a:t>②</a:t>
            </a:r>
            <a:r>
              <a:rPr sz="2800" b="1">
                <a:ln w="9525" cap="flat" cmpd="sng" algn="ctr">
                  <a:noFill/>
                  <a:prstDash val="solid"/>
                  <a:round/>
                  <a:headEnd type="none" w="med" len="med"/>
                  <a:tailEnd type="none" w="med" len="med"/>
                </a:ln>
                <a:solidFill>
                  <a:srgbClr val="000000"/>
                </a:solidFill>
                <a:sym typeface="Wingdings"/>
              </a:rPr>
              <a:t>用于</a:t>
            </a:r>
            <a:r>
              <a:rPr sz="2800" b="1">
                <a:ln w="9525" cap="flat" cmpd="sng" algn="ctr">
                  <a:noFill/>
                  <a:prstDash val="solid"/>
                  <a:round/>
                  <a:headEnd type="none" w="med" len="med"/>
                  <a:tailEnd type="none" w="med" len="med"/>
                </a:ln>
                <a:solidFill>
                  <a:srgbClr val="000000"/>
                </a:solidFill>
                <a:sym typeface="黑体" pitchFamily="49" charset="-122"/>
              </a:rPr>
              <a:t>激光通信传递信息的材料是绝缘体</a:t>
            </a:r>
          </a:p>
          <a:p>
            <a:pPr eaLnBrk="1" hangingPunct="1"/>
            <a:r>
              <a:rPr lang="en-US" altLang="zh-CN" sz="2800" b="1">
                <a:ln w="9525" cap="flat" cmpd="sng" algn="ctr">
                  <a:noFill/>
                  <a:prstDash val="solid"/>
                  <a:round/>
                  <a:headEnd type="none" w="med" len="med"/>
                  <a:tailEnd type="none" w="med" len="med"/>
                </a:ln>
                <a:solidFill>
                  <a:srgbClr val="000000"/>
                </a:solidFill>
                <a:sym typeface="Wingdings"/>
              </a:rPr>
              <a:t>③</a:t>
            </a:r>
            <a:r>
              <a:rPr sz="2800" b="1">
                <a:ln w="9525" cap="flat" cmpd="sng" algn="ctr">
                  <a:noFill/>
                  <a:prstDash val="solid"/>
                  <a:round/>
                  <a:headEnd type="none" w="med" len="med"/>
                  <a:tailEnd type="none" w="med" len="med"/>
                </a:ln>
                <a:solidFill>
                  <a:srgbClr val="000000"/>
                </a:solidFill>
                <a:sym typeface="Wingdings"/>
              </a:rPr>
              <a:t>激光在光纤中发生的是折射</a:t>
            </a:r>
          </a:p>
          <a:p>
            <a:pPr eaLnBrk="1" hangingPunct="1"/>
            <a:r>
              <a:rPr lang="en-US" altLang="zh-CN" sz="2800" b="1">
                <a:ln w="9525" cap="flat" cmpd="sng" algn="ctr">
                  <a:noFill/>
                  <a:prstDash val="solid"/>
                  <a:round/>
                  <a:headEnd type="none" w="med" len="med"/>
                  <a:tailEnd type="none" w="med" len="med"/>
                </a:ln>
                <a:solidFill>
                  <a:srgbClr val="000000"/>
                </a:solidFill>
                <a:sym typeface="Wingdings"/>
              </a:rPr>
              <a:t>④</a:t>
            </a:r>
            <a:r>
              <a:rPr sz="2800" b="1">
                <a:ln w="9525" cap="flat" cmpd="sng" algn="ctr">
                  <a:noFill/>
                  <a:prstDash val="solid"/>
                  <a:round/>
                  <a:headEnd type="none" w="med" len="med"/>
                  <a:tailEnd type="none" w="med" len="med"/>
                </a:ln>
                <a:solidFill>
                  <a:srgbClr val="000000"/>
                </a:solidFill>
                <a:sym typeface="Wingdings"/>
              </a:rPr>
              <a:t>激光在光纤中发生的是反射</a:t>
            </a:r>
          </a:p>
          <a:p>
            <a:pPr eaLnBrk="1" hangingPunct="1"/>
            <a:r>
              <a:rPr lang="en-US" altLang="zh-CN" sz="2800" b="1">
                <a:ln w="9525" cap="flat" cmpd="sng" algn="ctr">
                  <a:noFill/>
                  <a:prstDash val="solid"/>
                  <a:round/>
                  <a:headEnd type="none" w="med" len="med"/>
                  <a:tailEnd type="none" w="med" len="med"/>
                </a:ln>
                <a:solidFill>
                  <a:srgbClr val="000000"/>
                </a:solidFill>
                <a:sym typeface="Wingdings"/>
              </a:rPr>
              <a:t>A</a:t>
            </a:r>
            <a:r>
              <a:rPr sz="2800" b="1">
                <a:ln w="9525" cap="flat" cmpd="sng" algn="ctr">
                  <a:noFill/>
                  <a:prstDash val="solid"/>
                  <a:round/>
                  <a:headEnd type="none" w="med" len="med"/>
                  <a:tailEnd type="none" w="med" len="med"/>
                </a:ln>
                <a:solidFill>
                  <a:srgbClr val="000000"/>
                </a:solidFill>
                <a:sym typeface="Wingdings"/>
              </a:rPr>
              <a:t>、</a:t>
            </a:r>
            <a:r>
              <a:rPr lang="en-US" altLang="zh-CN" sz="2800" b="1">
                <a:ln w="9525" cap="flat" cmpd="sng" algn="ctr">
                  <a:noFill/>
                  <a:prstDash val="solid"/>
                  <a:round/>
                  <a:headEnd type="none" w="med" len="med"/>
                  <a:tailEnd type="none" w="med" len="med"/>
                </a:ln>
                <a:solidFill>
                  <a:srgbClr val="000000"/>
                </a:solidFill>
                <a:sym typeface="Wingdings"/>
              </a:rPr>
              <a:t>①③   B</a:t>
            </a:r>
            <a:r>
              <a:rPr sz="2800" b="1">
                <a:ln w="9525" cap="flat" cmpd="sng" algn="ctr">
                  <a:noFill/>
                  <a:prstDash val="solid"/>
                  <a:round/>
                  <a:headEnd type="none" w="med" len="med"/>
                  <a:tailEnd type="none" w="med" len="med"/>
                </a:ln>
                <a:solidFill>
                  <a:srgbClr val="000000"/>
                </a:solidFill>
                <a:sym typeface="Wingdings"/>
              </a:rPr>
              <a:t>、</a:t>
            </a:r>
            <a:r>
              <a:rPr lang="en-US" altLang="zh-CN" sz="2800" b="1">
                <a:ln w="9525" cap="flat" cmpd="sng" algn="ctr">
                  <a:noFill/>
                  <a:prstDash val="solid"/>
                  <a:round/>
                  <a:headEnd type="none" w="med" len="med"/>
                  <a:tailEnd type="none" w="med" len="med"/>
                </a:ln>
                <a:solidFill>
                  <a:srgbClr val="000000"/>
                </a:solidFill>
                <a:sym typeface="Wingdings"/>
              </a:rPr>
              <a:t>②③   C</a:t>
            </a:r>
            <a:r>
              <a:rPr sz="2800" b="1">
                <a:ln w="9525" cap="flat" cmpd="sng" algn="ctr">
                  <a:noFill/>
                  <a:prstDash val="solid"/>
                  <a:round/>
                  <a:headEnd type="none" w="med" len="med"/>
                  <a:tailEnd type="none" w="med" len="med"/>
                </a:ln>
                <a:solidFill>
                  <a:srgbClr val="000000"/>
                </a:solidFill>
                <a:sym typeface="Wingdings"/>
              </a:rPr>
              <a:t>、</a:t>
            </a:r>
            <a:r>
              <a:rPr lang="en-US" altLang="zh-CN" sz="2800" b="1">
                <a:ln w="9525" cap="flat" cmpd="sng" algn="ctr">
                  <a:noFill/>
                  <a:prstDash val="solid"/>
                  <a:round/>
                  <a:headEnd type="none" w="med" len="med"/>
                  <a:tailEnd type="none" w="med" len="med"/>
                </a:ln>
                <a:solidFill>
                  <a:srgbClr val="000000"/>
                </a:solidFill>
                <a:sym typeface="Wingdings"/>
              </a:rPr>
              <a:t>②④   D</a:t>
            </a:r>
            <a:r>
              <a:rPr sz="2800" b="1">
                <a:ln w="9525" cap="flat" cmpd="sng" algn="ctr">
                  <a:noFill/>
                  <a:prstDash val="solid"/>
                  <a:round/>
                  <a:headEnd type="none" w="med" len="med"/>
                  <a:tailEnd type="none" w="med" len="med"/>
                </a:ln>
                <a:solidFill>
                  <a:srgbClr val="000000"/>
                </a:solidFill>
                <a:sym typeface="Wingdings"/>
              </a:rPr>
              <a:t>、</a:t>
            </a:r>
            <a:r>
              <a:rPr lang="en-US" altLang="zh-CN" sz="2800" b="1">
                <a:ln w="9525" cap="flat" cmpd="sng" algn="ctr">
                  <a:noFill/>
                  <a:prstDash val="solid"/>
                  <a:round/>
                  <a:headEnd type="none" w="med" len="med"/>
                  <a:tailEnd type="none" w="med" len="med"/>
                </a:ln>
                <a:solidFill>
                  <a:srgbClr val="000000"/>
                </a:solidFill>
                <a:sym typeface="Wingdings"/>
              </a:rPr>
              <a:t>①④</a:t>
            </a:r>
            <a:endParaRPr sz="2800" b="1"/>
          </a:p>
        </p:txBody>
      </p:sp>
      <p:pic>
        <p:nvPicPr>
          <p:cNvPr id="41987" name="图片 3">
            <a:extLst>
              <a:ext uri="{FF2B5EF4-FFF2-40B4-BE49-F238E27FC236}">
                <a16:creationId xmlns:a16="http://schemas.microsoft.com/office/drawing/2014/main" id="{DED28019-6AAF-4A37-8ED8-263E1A8F43D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3519488"/>
            <a:ext cx="190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8" name="文本框 4">
            <a:extLst>
              <a:ext uri="{FF2B5EF4-FFF2-40B4-BE49-F238E27FC236}">
                <a16:creationId xmlns:a16="http://schemas.microsoft.com/office/drawing/2014/main" id="{00FA8885-93CD-4650-AC0C-9C668F41291D}"/>
              </a:ext>
            </a:extLst>
          </p:cNvPr>
          <p:cNvSpPr/>
          <p:nvPr/>
        </p:nvSpPr>
        <p:spPr>
          <a:xfrm>
            <a:off x="2124075" y="2492375"/>
            <a:ext cx="361950" cy="519113"/>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lang="en-US" altLang="zh-CN" sz="2800" b="1">
                <a:ln w="9525" cap="flat" cmpd="sng" algn="ctr">
                  <a:noFill/>
                  <a:prstDash val="solid"/>
                  <a:round/>
                  <a:headEnd type="none" w="med" len="med"/>
                  <a:tailEnd type="none" w="med" len="med"/>
                </a:ln>
                <a:solidFill>
                  <a:srgbClr val="FF0000"/>
                </a:solidFill>
                <a:latin typeface="宋体" pitchFamily="2" charset="-122"/>
                <a:sym typeface="黑体" pitchFamily="49" charset="-122"/>
              </a:rPr>
              <a:t>D</a:t>
            </a:r>
            <a:endParaRPr lang="en-US" altLang="zh-CN" sz="2800" b="1">
              <a:solidFill>
                <a:srgbClr val="FF0000"/>
              </a:solidFill>
              <a:latin typeface="宋体" pitchFamily="2" charset="-122"/>
              <a:sym typeface="黑体" pitchFamily="49" charset="-122"/>
            </a:endParaRPr>
          </a:p>
        </p:txBody>
      </p:sp>
      <p:sp>
        <p:nvSpPr>
          <p:cNvPr id="31749" name="文本框 1">
            <a:extLst>
              <a:ext uri="{FF2B5EF4-FFF2-40B4-BE49-F238E27FC236}">
                <a16:creationId xmlns:a16="http://schemas.microsoft.com/office/drawing/2014/main" id="{5038C23E-ED40-41EB-A452-D03C1FAAE97D}"/>
              </a:ext>
            </a:extLst>
          </p:cNvPr>
          <p:cNvSpPr/>
          <p:nvPr/>
        </p:nvSpPr>
        <p:spPr>
          <a:xfrm>
            <a:off x="6950075" y="3275013"/>
            <a:ext cx="439738" cy="522287"/>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lang="en-US" altLang="zh-CN" sz="2800" b="1">
                <a:ln w="9525" cap="flat" cmpd="sng" algn="ctr">
                  <a:noFill/>
                  <a:prstDash val="solid"/>
                  <a:round/>
                  <a:headEnd type="none" w="med" len="med"/>
                  <a:tailEnd type="none" w="med" len="med"/>
                </a:ln>
                <a:solidFill>
                  <a:srgbClr val="FF0000"/>
                </a:solidFill>
                <a:sym typeface="Wingdings"/>
              </a:rPr>
              <a:t>C</a:t>
            </a:r>
            <a:endParaRPr lang="en-US" altLang="zh-CN" sz="2800" b="1">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P spid="317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对象 30721">
            <a:extLst>
              <a:ext uri="{FF2B5EF4-FFF2-40B4-BE49-F238E27FC236}">
                <a16:creationId xmlns:a16="http://schemas.microsoft.com/office/drawing/2014/main" id="{F6ED6867-8337-4A23-BCEC-CDB9C18E08A8}"/>
              </a:ext>
            </a:extLst>
          </p:cNvPr>
          <p:cNvGraphicFramePr>
            <a:graphicFrameLocks noChangeAspect="1"/>
          </p:cNvGraphicFramePr>
          <p:nvPr/>
        </p:nvGraphicFramePr>
        <p:xfrm>
          <a:off x="1835150" y="908050"/>
          <a:ext cx="5338763" cy="4033838"/>
        </p:xfrm>
        <a:graphic>
          <a:graphicData uri="http://schemas.openxmlformats.org/presentationml/2006/ole">
            <mc:AlternateContent xmlns:mc="http://schemas.openxmlformats.org/markup-compatibility/2006">
              <mc:Choice xmlns:v="urn:schemas-microsoft-com:vml" Requires="v">
                <p:oleObj spid="_x0000_s6146" r:id="rId3" imgW="2762636" imgH="2086818" progId="Word.Document.8">
                  <p:embed/>
                </p:oleObj>
              </mc:Choice>
              <mc:Fallback>
                <p:oleObj r:id="rId3" imgW="2762636" imgH="2086818" progId="Word.Document.8">
                  <p:embed/>
                  <p:pic>
                    <p:nvPicPr>
                      <p:cNvPr id="43010" name="对象 30721">
                        <a:extLst>
                          <a:ext uri="{FF2B5EF4-FFF2-40B4-BE49-F238E27FC236}">
                            <a16:creationId xmlns:a16="http://schemas.microsoft.com/office/drawing/2014/main" id="{F6ED6867-8337-4A23-BCEC-CDB9C18E0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908050"/>
                        <a:ext cx="5338763" cy="403383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1" name="文本框 30722">
            <a:hlinkClick r:id="rId5" action="ppaction://hlinksldjump"/>
            <a:extLst>
              <a:ext uri="{FF2B5EF4-FFF2-40B4-BE49-F238E27FC236}">
                <a16:creationId xmlns:a16="http://schemas.microsoft.com/office/drawing/2014/main" id="{B76CBB45-73D7-450F-A784-6E03C913601C}"/>
              </a:ext>
            </a:extLst>
          </p:cNvPr>
          <p:cNvSpPr>
            <a:spLocks noChangeArrowheads="1"/>
          </p:cNvSpPr>
          <p:nvPr/>
        </p:nvSpPr>
        <p:spPr bwMode="auto">
          <a:xfrm>
            <a:off x="1979613" y="5084763"/>
            <a:ext cx="487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3600" b="1">
                <a:ea typeface="楷体_GB2312" pitchFamily="1" charset="-122"/>
              </a:rPr>
              <a:t>地球同步通信卫星</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标题 6145">
            <a:extLst>
              <a:ext uri="{FF2B5EF4-FFF2-40B4-BE49-F238E27FC236}">
                <a16:creationId xmlns:a16="http://schemas.microsoft.com/office/drawing/2014/main" id="{BEE570A2-912F-4EA0-87A4-EBA37A73E80E}"/>
              </a:ext>
            </a:extLst>
          </p:cNvPr>
          <p:cNvSpPr>
            <a:spLocks noGrp="1" noChangeArrowheads="1"/>
          </p:cNvSpPr>
          <p:nvPr>
            <p:ph type="title"/>
          </p:nvPr>
        </p:nvSpPr>
        <p:spPr>
          <a:xfrm>
            <a:off x="466725" y="619125"/>
            <a:ext cx="8229600" cy="561975"/>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lgn="ctr" eaLnBrk="1" hangingPunct="1"/>
            <a:r>
              <a:rPr lang="zh-CN" altLang="en-US" sz="3200" b="1">
                <a:solidFill>
                  <a:srgbClr val="FF6600"/>
                </a:solidFill>
              </a:rPr>
              <a:t>一      微  波  通  信</a:t>
            </a:r>
          </a:p>
        </p:txBody>
      </p:sp>
      <p:sp>
        <p:nvSpPr>
          <p:cNvPr id="6147" name="文本占位符 6146">
            <a:extLst>
              <a:ext uri="{FF2B5EF4-FFF2-40B4-BE49-F238E27FC236}">
                <a16:creationId xmlns:a16="http://schemas.microsoft.com/office/drawing/2014/main" id="{2B5B49D1-84D7-46C3-BC23-9950B0860747}"/>
              </a:ext>
            </a:extLst>
          </p:cNvPr>
          <p:cNvSpPr>
            <a:spLocks noGrp="1"/>
          </p:cNvSpPr>
          <p:nvPr>
            <p:ph type="body" sz="half" idx="1"/>
          </p:nvPr>
        </p:nvSpPr>
        <p:spPr>
          <a:xfrm>
            <a:off x="34925" y="1123950"/>
            <a:ext cx="5113338" cy="1584325"/>
          </a:xfrm>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Tx/>
              <a:buSzTx/>
              <a:buFontTx/>
              <a:buChar char="•"/>
              <a:defRPr kumimoji="0" lang="zh-CN" altLang="en-US" sz="1400" b="0" i="0" u="none" baseline="0">
                <a:solidFill>
                  <a:schemeClr val="tx1"/>
                </a:solidFill>
                <a:effectLst/>
                <a:latin typeface="Arial" pitchFamily="34" charset="0"/>
                <a:ea typeface="黑体" pitchFamily="49" charset="-122"/>
              </a:defRPr>
            </a:lvl1pPr>
            <a:lvl2pPr marL="742950" indent="-285750" algn="l" defTabSz="914400" rtl="0" eaLnBrk="0" fontAlgn="base" hangingPunct="0">
              <a:lnSpc>
                <a:spcPct val="100000"/>
              </a:lnSpc>
              <a:spcBef>
                <a:spcPct val="20000"/>
              </a:spcBef>
              <a:spcAft>
                <a:spcPct val="0"/>
              </a:spcAft>
              <a:buClrTx/>
              <a:buSzTx/>
              <a:buFontTx/>
              <a:buChar char="–"/>
              <a:defRPr kumimoji="0" lang="zh-CN" altLang="en-US" sz="1400" b="0" i="0" u="none" baseline="0">
                <a:solidFill>
                  <a:schemeClr val="tx1"/>
                </a:solidFill>
                <a:effectLst/>
                <a:latin typeface="Arial" pitchFamily="34" charset="0"/>
                <a:ea typeface="黑体" pitchFamily="49" charset="-122"/>
              </a:defRPr>
            </a:lvl2pPr>
            <a:lvl3pPr marL="1143000" indent="-228600" algn="l" defTabSz="914400" rtl="0" eaLnBrk="0" fontAlgn="base" hangingPunct="0">
              <a:lnSpc>
                <a:spcPct val="100000"/>
              </a:lnSpc>
              <a:spcBef>
                <a:spcPct val="20000"/>
              </a:spcBef>
              <a:spcAft>
                <a:spcPct val="0"/>
              </a:spcAft>
              <a:buClrTx/>
              <a:buSzTx/>
              <a:buFontTx/>
              <a:buChar char="•"/>
              <a:defRPr kumimoji="0" lang="zh-CN" altLang="en-US" sz="1400" b="0" i="0" u="none" baseline="0">
                <a:solidFill>
                  <a:schemeClr val="tx1"/>
                </a:solidFill>
                <a:effectLst/>
                <a:latin typeface="Arial" pitchFamily="34" charset="0"/>
                <a:ea typeface="黑体" pitchFamily="49" charset="-122"/>
              </a:defRPr>
            </a:lvl3pPr>
            <a:lvl4pPr marL="1600200" indent="-228600" algn="l" defTabSz="914400" rtl="0" eaLnBrk="0" fontAlgn="base" hangingPunct="0">
              <a:lnSpc>
                <a:spcPct val="100000"/>
              </a:lnSpc>
              <a:spcBef>
                <a:spcPct val="20000"/>
              </a:spcBef>
              <a:spcAft>
                <a:spcPct val="0"/>
              </a:spcAft>
              <a:buClrTx/>
              <a:buSzTx/>
              <a:buFontTx/>
              <a:buChar char="–"/>
              <a:defRPr kumimoji="0" lang="zh-CN" altLang="en-US" sz="1400" b="0" i="0" u="none" baseline="0">
                <a:solidFill>
                  <a:schemeClr val="tx1"/>
                </a:solidFill>
                <a:effectLst/>
                <a:latin typeface="Arial" pitchFamily="34" charset="0"/>
                <a:ea typeface="黑体" pitchFamily="49" charset="-122"/>
              </a:defRPr>
            </a:lvl4pPr>
            <a:lvl5pPr marL="2057400" indent="-228600" algn="l" defTabSz="914400" rtl="0" eaLnBrk="0" fontAlgn="base" hangingPunct="0">
              <a:lnSpc>
                <a:spcPct val="100000"/>
              </a:lnSpc>
              <a:spcBef>
                <a:spcPct val="20000"/>
              </a:spcBef>
              <a:spcAft>
                <a:spcPct val="0"/>
              </a:spcAft>
              <a:buClrTx/>
              <a:buSzTx/>
              <a:buFontTx/>
              <a:buChar char="»"/>
              <a:defRPr kumimoji="0" lang="zh-CN" altLang="en-US" sz="1400" b="0" i="0" u="none" baseline="0">
                <a:solidFill>
                  <a:schemeClr val="tx1"/>
                </a:solidFill>
                <a:effectLst/>
                <a:latin typeface="Arial" pitchFamily="34" charset="0"/>
                <a:ea typeface="黑体" pitchFamily="49" charset="-122"/>
              </a:defRPr>
            </a:lvl5pPr>
          </a:lstStyle>
          <a:p>
            <a:pPr eaLnBrk="1" hangingPunct="1">
              <a:lnSpc>
                <a:spcPct val="110000"/>
              </a:lnSpc>
            </a:pPr>
            <a:r>
              <a:rPr sz="2800" b="1">
                <a:ln w="9525" cap="flat" cmpd="sng" algn="ctr">
                  <a:noFill/>
                  <a:prstDash val="solid"/>
                  <a:round/>
                  <a:headEnd type="none" w="med" len="med"/>
                  <a:tailEnd type="none" w="med" len="med"/>
                </a:ln>
                <a:solidFill>
                  <a:srgbClr val="000000"/>
                </a:solidFill>
                <a:sym typeface="Wingdings"/>
              </a:rPr>
              <a:t>微波的波长在10m</a:t>
            </a:r>
            <a:r>
              <a:rPr sz="2800" b="1">
                <a:ln w="9525" cap="flat" cmpd="sng" algn="ctr">
                  <a:noFill/>
                  <a:prstDash val="solid"/>
                  <a:round/>
                  <a:headEnd type="none" w="med" len="med"/>
                  <a:tailEnd type="none" w="med" len="med"/>
                </a:ln>
                <a:solidFill>
                  <a:srgbClr val="000000"/>
                </a:solidFill>
                <a:ea typeface="宋体" pitchFamily="2" charset="-122"/>
                <a:sym typeface="Wingdings"/>
              </a:rPr>
              <a:t>～1mm之间，频率在30MHz～3</a:t>
            </a:r>
            <a:r>
              <a:rPr sz="2800" b="1">
                <a:ln w="9525" cap="flat" cmpd="sng" algn="ctr">
                  <a:noFill/>
                  <a:prstDash val="solid"/>
                  <a:round/>
                  <a:headEnd type="none" w="med" len="med"/>
                  <a:tailEnd type="none" w="med" len="med"/>
                </a:ln>
                <a:solidFill>
                  <a:srgbClr val="000000"/>
                </a:solidFill>
                <a:ea typeface="宋体" pitchFamily="2" charset="-122"/>
                <a:sym typeface="宋体" pitchFamily="2" charset="-122"/>
              </a:rPr>
              <a:t>×10</a:t>
            </a:r>
            <a:r>
              <a:rPr sz="2800" b="1" baseline="30000">
                <a:ln w="9525" cap="flat" cmpd="sng" algn="ctr">
                  <a:noFill/>
                  <a:prstDash val="solid"/>
                  <a:round/>
                  <a:headEnd type="none" w="med" len="med"/>
                  <a:tailEnd type="none" w="med" len="med"/>
                </a:ln>
                <a:solidFill>
                  <a:srgbClr val="000000"/>
                </a:solidFill>
                <a:ea typeface="宋体" pitchFamily="2" charset="-122"/>
                <a:sym typeface="宋体" pitchFamily="2" charset="-122"/>
              </a:rPr>
              <a:t>5</a:t>
            </a:r>
            <a:r>
              <a:rPr sz="2800" b="1">
                <a:ln w="9525" cap="flat" cmpd="sng" algn="ctr">
                  <a:noFill/>
                  <a:prstDash val="solid"/>
                  <a:round/>
                  <a:headEnd type="none" w="med" len="med"/>
                  <a:tailEnd type="none" w="med" len="med"/>
                </a:ln>
                <a:solidFill>
                  <a:srgbClr val="000000"/>
                </a:solidFill>
                <a:ea typeface="宋体" pitchFamily="2" charset="-122"/>
                <a:sym typeface="宋体" pitchFamily="2" charset="-122"/>
              </a:rPr>
              <a:t>MHz之间，一条微波线路可以同时开通几千、几万路电话。</a:t>
            </a:r>
            <a:endParaRPr sz="2800" b="1">
              <a:ea typeface="宋体" pitchFamily="2" charset="-122"/>
              <a:sym typeface="宋体" pitchFamily="2" charset="-122"/>
            </a:endParaRPr>
          </a:p>
        </p:txBody>
      </p:sp>
      <p:graphicFrame>
        <p:nvGraphicFramePr>
          <p:cNvPr id="16388" name="内容占位符 6147">
            <a:extLst>
              <a:ext uri="{FF2B5EF4-FFF2-40B4-BE49-F238E27FC236}">
                <a16:creationId xmlns:a16="http://schemas.microsoft.com/office/drawing/2014/main" id="{30AA3E3C-72E7-4368-BC95-D8EB583F4261}"/>
              </a:ext>
            </a:extLst>
          </p:cNvPr>
          <p:cNvGraphicFramePr>
            <a:graphicFrameLocks noGrp="1" noChangeAspect="1"/>
          </p:cNvGraphicFramePr>
          <p:nvPr>
            <p:ph sz="half" idx="2"/>
          </p:nvPr>
        </p:nvGraphicFramePr>
        <p:xfrm>
          <a:off x="5435600" y="1989138"/>
          <a:ext cx="3638550" cy="3746500"/>
        </p:xfrm>
        <a:graphic>
          <a:graphicData uri="http://schemas.openxmlformats.org/presentationml/2006/ole">
            <mc:AlternateContent xmlns:mc="http://schemas.openxmlformats.org/markup-compatibility/2006">
              <mc:Choice xmlns:v="urn:schemas-microsoft-com:vml" Requires="v">
                <p:oleObj spid="_x0000_s3074" r:id="rId3" imgW="6332400" imgH="8980920" progId="Word.Document.8">
                  <p:embed/>
                </p:oleObj>
              </mc:Choice>
              <mc:Fallback>
                <p:oleObj r:id="rId3" imgW="6332400" imgH="8980920" progId="Word.Document.8">
                  <p:embed/>
                  <p:pic>
                    <p:nvPicPr>
                      <p:cNvPr id="16388" name="内容占位符 6147">
                        <a:extLst>
                          <a:ext uri="{FF2B5EF4-FFF2-40B4-BE49-F238E27FC236}">
                            <a16:creationId xmlns:a16="http://schemas.microsoft.com/office/drawing/2014/main" id="{30AA3E3C-72E7-4368-BC95-D8EB583F4261}"/>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l="23605" t="15984" r="38388" b="62914"/>
                      <a:stretch>
                        <a:fillRect/>
                      </a:stretch>
                    </p:blipFill>
                    <p:spPr bwMode="auto">
                      <a:xfrm>
                        <a:off x="5435600" y="1989138"/>
                        <a:ext cx="363855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oleObj>
              </mc:Fallback>
            </mc:AlternateContent>
          </a:graphicData>
        </a:graphic>
      </p:graphicFrame>
      <p:sp>
        <p:nvSpPr>
          <p:cNvPr id="6149" name="文本框 6148">
            <a:extLst>
              <a:ext uri="{FF2B5EF4-FFF2-40B4-BE49-F238E27FC236}">
                <a16:creationId xmlns:a16="http://schemas.microsoft.com/office/drawing/2014/main" id="{14927DA6-9CE6-4703-8A6D-9D4BD4012A7E}"/>
              </a:ext>
            </a:extLst>
          </p:cNvPr>
          <p:cNvSpPr/>
          <p:nvPr/>
        </p:nvSpPr>
        <p:spPr>
          <a:xfrm>
            <a:off x="179388" y="3621088"/>
            <a:ext cx="4968875" cy="2908300"/>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lnSpc>
                <a:spcPct val="110000"/>
              </a:lnSpc>
              <a:buFont typeface="Arial" pitchFamily="34" charset="0"/>
              <a:buChar char="•"/>
            </a:pPr>
            <a:r>
              <a:rPr sz="2800" b="1">
                <a:ln w="9525" cap="flat" cmpd="sng" algn="ctr">
                  <a:noFill/>
                  <a:prstDash val="solid"/>
                  <a:round/>
                  <a:headEnd type="none" w="med" len="med"/>
                  <a:tailEnd type="none" w="med" len="med"/>
                </a:ln>
                <a:solidFill>
                  <a:srgbClr val="FF0000"/>
                </a:solidFill>
                <a:sym typeface="宋体" pitchFamily="2" charset="-122"/>
              </a:rPr>
              <a:t>微波的性质更接近光波，大致沿直线传播，不能沿地球表面绕射</a:t>
            </a:r>
            <a:r>
              <a:rPr sz="2800" b="1">
                <a:ln w="9525" cap="flat" cmpd="sng" algn="ctr">
                  <a:noFill/>
                  <a:prstDash val="solid"/>
                  <a:round/>
                  <a:headEnd type="none" w="med" len="med"/>
                  <a:tailEnd type="none" w="med" len="med"/>
                </a:ln>
                <a:solidFill>
                  <a:srgbClr val="000000"/>
                </a:solidFill>
                <a:sym typeface="宋体" pitchFamily="2" charset="-122"/>
              </a:rPr>
              <a:t>。因此，必须每隔50km左右就要建设一个微波中继站，把上一站传来的信号处理后，再发射到下一站去。</a:t>
            </a:r>
            <a:endParaRPr sz="2800" b="1">
              <a:sym typeface="宋体" pitchFamily="2" charset="-122"/>
            </a:endParaRPr>
          </a:p>
        </p:txBody>
      </p:sp>
      <p:sp>
        <p:nvSpPr>
          <p:cNvPr id="16390" name="矩形标注 6149">
            <a:extLst>
              <a:ext uri="{FF2B5EF4-FFF2-40B4-BE49-F238E27FC236}">
                <a16:creationId xmlns:a16="http://schemas.microsoft.com/office/drawing/2014/main" id="{7F1EB687-525E-4630-A3CA-4F5323365596}"/>
              </a:ext>
            </a:extLst>
          </p:cNvPr>
          <p:cNvSpPr>
            <a:spLocks noChangeArrowheads="1"/>
          </p:cNvSpPr>
          <p:nvPr/>
        </p:nvSpPr>
        <p:spPr bwMode="auto">
          <a:xfrm>
            <a:off x="5867400" y="1268413"/>
            <a:ext cx="1944688" cy="609600"/>
          </a:xfrm>
          <a:prstGeom prst="wedgeRectCallout">
            <a:avLst>
              <a:gd name="adj1" fmla="val -4366"/>
              <a:gd name="adj2" fmla="val 133523"/>
            </a:avLst>
          </a:prstGeom>
          <a:solidFill>
            <a:schemeClr val="accent1"/>
          </a:solidFill>
          <a:ln w="9525" algn="ctr">
            <a:solidFill>
              <a:schemeClr val="tx1"/>
            </a:solidFill>
            <a:miter lim="800000"/>
            <a:headEnd/>
            <a:tailEnd/>
          </a:ln>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ctr" eaLnBrk="1" hangingPunct="1"/>
            <a:r>
              <a:rPr lang="zh-CN" altLang="en-US" sz="2800" b="1">
                <a:solidFill>
                  <a:srgbClr val="FF0066"/>
                </a:solidFill>
              </a:rPr>
              <a:t>微波中继站</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内容占位符 7169">
            <a:extLst>
              <a:ext uri="{FF2B5EF4-FFF2-40B4-BE49-F238E27FC236}">
                <a16:creationId xmlns:a16="http://schemas.microsoft.com/office/drawing/2014/main" id="{3E4F128E-D5C5-4984-80E8-9E39EEA7C6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40200" y="620713"/>
            <a:ext cx="4329113" cy="5764212"/>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17411" name="文本框 7170">
            <a:extLst>
              <a:ext uri="{FF2B5EF4-FFF2-40B4-BE49-F238E27FC236}">
                <a16:creationId xmlns:a16="http://schemas.microsoft.com/office/drawing/2014/main" id="{D819D44F-6DFE-4FFD-B4A5-0803BE4518FA}"/>
              </a:ext>
            </a:extLst>
          </p:cNvPr>
          <p:cNvSpPr>
            <a:spLocks noChangeArrowheads="1"/>
          </p:cNvSpPr>
          <p:nvPr/>
        </p:nvSpPr>
        <p:spPr bwMode="auto">
          <a:xfrm>
            <a:off x="1116013" y="1412875"/>
            <a:ext cx="14017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3200" b="1">
                <a:solidFill>
                  <a:srgbClr val="FF0066"/>
                </a:solidFill>
              </a:rPr>
              <a:t>微波站</a:t>
            </a:r>
          </a:p>
        </p:txBody>
      </p:sp>
      <p:sp>
        <p:nvSpPr>
          <p:cNvPr id="7172" name="文本框 7171">
            <a:extLst>
              <a:ext uri="{FF2B5EF4-FFF2-40B4-BE49-F238E27FC236}">
                <a16:creationId xmlns:a16="http://schemas.microsoft.com/office/drawing/2014/main" id="{D10B9FF3-66B8-4F82-B7B4-AF307D39EDF6}"/>
              </a:ext>
            </a:extLst>
          </p:cNvPr>
          <p:cNvSpPr/>
          <p:nvPr/>
        </p:nvSpPr>
        <p:spPr>
          <a:xfrm>
            <a:off x="539750" y="2349500"/>
            <a:ext cx="3248025" cy="206057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just" eaLnBrk="1" hangingPunct="1">
              <a:buFont typeface="Arial" pitchFamily="34" charset="0"/>
              <a:buChar char="•"/>
            </a:pPr>
            <a:r>
              <a:rPr sz="3200" b="1">
                <a:ln w="9525" cap="flat" cmpd="sng" algn="ctr">
                  <a:noFill/>
                  <a:prstDash val="solid"/>
                  <a:round/>
                  <a:headEnd type="none" w="med" len="med"/>
                  <a:tailEnd type="none" w="med" len="med"/>
                </a:ln>
                <a:solidFill>
                  <a:srgbClr val="000000"/>
                </a:solidFill>
                <a:ea typeface="方正舒体_GBK" pitchFamily="1" charset="-122"/>
                <a:sym typeface="Wingdings"/>
              </a:rPr>
              <a:t>在遇到雪山、大洋时，无法建设中继站，又该怎么办呢？</a:t>
            </a:r>
            <a:endParaRPr sz="3200" b="1">
              <a:ea typeface="方正舒体_GBK" pitchFamily="1"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云形标注 8194">
            <a:extLst>
              <a:ext uri="{FF2B5EF4-FFF2-40B4-BE49-F238E27FC236}">
                <a16:creationId xmlns:a16="http://schemas.microsoft.com/office/drawing/2014/main" id="{FF876623-EEA9-4CFC-8451-370CE2C40F5F}"/>
              </a:ext>
            </a:extLst>
          </p:cNvPr>
          <p:cNvSpPr/>
          <p:nvPr/>
        </p:nvSpPr>
        <p:spPr>
          <a:xfrm>
            <a:off x="4356100" y="549275"/>
            <a:ext cx="4240213" cy="1368425"/>
          </a:xfrm>
          <a:prstGeom prst="cloudCallout">
            <a:avLst>
              <a:gd name="adj1" fmla="val -43750"/>
              <a:gd name="adj2" fmla="val 70000"/>
            </a:avLst>
          </a:prstGeom>
          <a:solidFill>
            <a:srgbClr val="99FF66"/>
          </a:solidFill>
          <a:ln>
            <a:solidFill>
              <a:srgbClr val="99FF66"/>
            </a:solidFill>
            <a:miter lim="800000"/>
          </a:ln>
        </p:spPr>
        <p:txBody>
          <a:bodyPr wrap="none" anchor="ct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algn="ctr" eaLnBrk="1" hangingPunct="1"/>
            <a:r>
              <a:rPr sz="2800" b="1">
                <a:ln w="9525" cap="flat" cmpd="sng" algn="ctr">
                  <a:noFill/>
                  <a:prstDash val="solid"/>
                  <a:round/>
                  <a:headEnd type="none" w="med" len="med"/>
                  <a:tailEnd type="none" w="med" len="med"/>
                </a:ln>
                <a:solidFill>
                  <a:srgbClr val="FF0000"/>
                </a:solidFill>
                <a:sym typeface="Wingdings"/>
              </a:rPr>
              <a:t>能不能利用月球</a:t>
            </a:r>
          </a:p>
          <a:p>
            <a:pPr algn="ctr" eaLnBrk="1" hangingPunct="1"/>
            <a:r>
              <a:rPr sz="2800" b="1">
                <a:ln w="9525" cap="flat" cmpd="sng" algn="ctr">
                  <a:noFill/>
                  <a:prstDash val="solid"/>
                  <a:round/>
                  <a:headEnd type="none" w="med" len="med"/>
                  <a:tailEnd type="none" w="med" len="med"/>
                </a:ln>
                <a:solidFill>
                  <a:srgbClr val="FF0000"/>
                </a:solidFill>
                <a:sym typeface="Wingdings"/>
              </a:rPr>
              <a:t>进行微波中继通信呢？</a:t>
            </a:r>
            <a:endParaRPr sz="2800" b="1">
              <a:solidFill>
                <a:srgbClr val="FF0000"/>
              </a:solidFill>
            </a:endParaRPr>
          </a:p>
        </p:txBody>
      </p:sp>
      <p:sp>
        <p:nvSpPr>
          <p:cNvPr id="18435" name="圆角矩形标注 8195">
            <a:extLst>
              <a:ext uri="{FF2B5EF4-FFF2-40B4-BE49-F238E27FC236}">
                <a16:creationId xmlns:a16="http://schemas.microsoft.com/office/drawing/2014/main" id="{D077EF14-B976-4774-9614-8474FE90642A}"/>
              </a:ext>
            </a:extLst>
          </p:cNvPr>
          <p:cNvSpPr>
            <a:spLocks noChangeArrowheads="1"/>
          </p:cNvSpPr>
          <p:nvPr/>
        </p:nvSpPr>
        <p:spPr bwMode="auto">
          <a:xfrm flipH="1">
            <a:off x="177800" y="660400"/>
            <a:ext cx="2200275" cy="5819775"/>
          </a:xfrm>
          <a:prstGeom prst="wedgeRoundRectCallout">
            <a:avLst>
              <a:gd name="adj1" fmla="val -105759"/>
              <a:gd name="adj2" fmla="val 12551"/>
              <a:gd name="adj3" fmla="val 16667"/>
            </a:avLst>
          </a:prstGeom>
          <a:solidFill>
            <a:srgbClr val="00FF99"/>
          </a:solidFill>
          <a:ln w="9525" algn="ctr">
            <a:solidFill>
              <a:srgbClr val="00FF99"/>
            </a:solidFill>
            <a:miter lim="800000"/>
            <a:headEnd/>
            <a:tailEnd/>
          </a:ln>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solidFill>
                  <a:srgbClr val="FF0066"/>
                </a:solidFill>
              </a:rPr>
              <a:t>月球是地球</a:t>
            </a:r>
          </a:p>
          <a:p>
            <a:pPr eaLnBrk="1" hangingPunct="1"/>
            <a:r>
              <a:rPr lang="zh-CN" altLang="en-US" sz="2800" b="1">
                <a:solidFill>
                  <a:srgbClr val="FF0066"/>
                </a:solidFill>
              </a:rPr>
              <a:t>的卫星，可</a:t>
            </a:r>
          </a:p>
          <a:p>
            <a:pPr eaLnBrk="1" hangingPunct="1"/>
            <a:r>
              <a:rPr lang="zh-CN" altLang="en-US" sz="2800" b="1">
                <a:solidFill>
                  <a:srgbClr val="FF0066"/>
                </a:solidFill>
              </a:rPr>
              <a:t>以反射微波，</a:t>
            </a:r>
          </a:p>
          <a:p>
            <a:pPr eaLnBrk="1" hangingPunct="1"/>
            <a:r>
              <a:rPr lang="zh-CN" altLang="en-US" sz="2800" b="1">
                <a:solidFill>
                  <a:srgbClr val="FF0066"/>
                </a:solidFill>
              </a:rPr>
              <a:t>但它离我们</a:t>
            </a:r>
          </a:p>
          <a:p>
            <a:pPr eaLnBrk="1" hangingPunct="1"/>
            <a:r>
              <a:rPr lang="zh-CN" altLang="en-US" sz="2800" b="1">
                <a:solidFill>
                  <a:srgbClr val="FF0066"/>
                </a:solidFill>
              </a:rPr>
              <a:t>太远。信号</a:t>
            </a:r>
          </a:p>
          <a:p>
            <a:pPr eaLnBrk="1" hangingPunct="1"/>
            <a:r>
              <a:rPr lang="zh-CN" altLang="en-US" sz="2800" b="1">
                <a:solidFill>
                  <a:srgbClr val="FF0066"/>
                </a:solidFill>
              </a:rPr>
              <a:t>衰减、时间</a:t>
            </a:r>
          </a:p>
          <a:p>
            <a:pPr eaLnBrk="1" hangingPunct="1"/>
            <a:r>
              <a:rPr lang="zh-CN" altLang="en-US" sz="2800" b="1">
                <a:solidFill>
                  <a:srgbClr val="FF0066"/>
                </a:solidFill>
              </a:rPr>
              <a:t>延迟，而且</a:t>
            </a:r>
          </a:p>
          <a:p>
            <a:pPr eaLnBrk="1" hangingPunct="1"/>
            <a:r>
              <a:rPr lang="zh-CN" altLang="en-US" sz="2800" b="1">
                <a:solidFill>
                  <a:srgbClr val="FF0066"/>
                </a:solidFill>
              </a:rPr>
              <a:t>只有当两个</a:t>
            </a:r>
          </a:p>
          <a:p>
            <a:pPr eaLnBrk="1" hangingPunct="1"/>
            <a:r>
              <a:rPr lang="zh-CN" altLang="en-US" sz="2800" b="1">
                <a:solidFill>
                  <a:srgbClr val="FF0066"/>
                </a:solidFill>
              </a:rPr>
              <a:t>通信点</a:t>
            </a:r>
          </a:p>
          <a:p>
            <a:pPr eaLnBrk="1" hangingPunct="1"/>
            <a:r>
              <a:rPr lang="zh-CN" altLang="en-US" sz="2800" b="1">
                <a:solidFill>
                  <a:srgbClr val="FF0066"/>
                </a:solidFill>
              </a:rPr>
              <a:t>同时见到月</a:t>
            </a:r>
          </a:p>
          <a:p>
            <a:pPr eaLnBrk="1" hangingPunct="1"/>
            <a:r>
              <a:rPr lang="zh-CN" altLang="en-US" sz="2800" b="1">
                <a:solidFill>
                  <a:srgbClr val="FF0066"/>
                </a:solidFill>
              </a:rPr>
              <a:t>亮时，才能</a:t>
            </a:r>
          </a:p>
          <a:p>
            <a:pPr eaLnBrk="1" hangingPunct="1"/>
            <a:r>
              <a:rPr lang="zh-CN" altLang="en-US" sz="2800" b="1">
                <a:solidFill>
                  <a:srgbClr val="FF0066"/>
                </a:solidFill>
              </a:rPr>
              <a:t>完成。</a:t>
            </a:r>
          </a:p>
        </p:txBody>
      </p:sp>
      <p:pic>
        <p:nvPicPr>
          <p:cNvPr id="18436" name="Picture 2" descr="E:\教科研、论文资料\人教版教学参考编制\21图\21图\21-4-2.jpg">
            <a:extLst>
              <a:ext uri="{FF2B5EF4-FFF2-40B4-BE49-F238E27FC236}">
                <a16:creationId xmlns:a16="http://schemas.microsoft.com/office/drawing/2014/main" id="{C912B1B5-6E51-4236-9D27-DD74A4D7A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989138"/>
            <a:ext cx="52959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184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9217" descr="TONG-3">
            <a:extLst>
              <a:ext uri="{FF2B5EF4-FFF2-40B4-BE49-F238E27FC236}">
                <a16:creationId xmlns:a16="http://schemas.microsoft.com/office/drawing/2014/main" id="{B1ED0907-8D1C-4290-B70D-B4FDE1FBA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549275"/>
            <a:ext cx="62706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19" name="文本框 9218">
            <a:extLst>
              <a:ext uri="{FF2B5EF4-FFF2-40B4-BE49-F238E27FC236}">
                <a16:creationId xmlns:a16="http://schemas.microsoft.com/office/drawing/2014/main" id="{678B6ECB-A1FA-4A02-89B4-29F8A72B0250}"/>
              </a:ext>
            </a:extLst>
          </p:cNvPr>
          <p:cNvSpPr/>
          <p:nvPr/>
        </p:nvSpPr>
        <p:spPr>
          <a:xfrm>
            <a:off x="755650" y="1350963"/>
            <a:ext cx="609600" cy="2936875"/>
          </a:xfrm>
          <a:prstGeom prst="rect">
            <a:avLst/>
          </a:prstGeom>
          <a:noFill/>
          <a:ln>
            <a:noFill/>
            <a:miter lim="800000"/>
          </a:ln>
        </p:spPr>
        <p:txBody>
          <a:bodyPr vert="eaVert" wrap="none">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000000"/>
                </a:solidFill>
                <a:ea typeface="楷体_GB2312" pitchFamily="1" charset="-122"/>
                <a:sym typeface="Wingdings"/>
              </a:rPr>
              <a:t>地球同步通信卫星</a:t>
            </a:r>
            <a:endParaRPr sz="2800" b="1">
              <a:ea typeface="楷体_GB2312" pitchFamily="1" charset="-122"/>
            </a:endParaRPr>
          </a:p>
        </p:txBody>
      </p:sp>
      <p:sp>
        <p:nvSpPr>
          <p:cNvPr id="9220" name="文本框 9219">
            <a:extLst>
              <a:ext uri="{FF2B5EF4-FFF2-40B4-BE49-F238E27FC236}">
                <a16:creationId xmlns:a16="http://schemas.microsoft.com/office/drawing/2014/main" id="{93FE5824-6DA9-411A-80BA-4CA9AD907B1A}"/>
              </a:ext>
            </a:extLst>
          </p:cNvPr>
          <p:cNvSpPr/>
          <p:nvPr/>
        </p:nvSpPr>
        <p:spPr>
          <a:xfrm>
            <a:off x="179388" y="4851400"/>
            <a:ext cx="8713787" cy="51752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buFont typeface="Arial" pitchFamily="34" charset="0"/>
              <a:buChar char="•"/>
            </a:pPr>
            <a:r>
              <a:rPr sz="2800" b="1">
                <a:ln w="9525" cap="flat" cmpd="sng" algn="ctr">
                  <a:noFill/>
                  <a:prstDash val="solid"/>
                  <a:round/>
                  <a:headEnd type="none" w="med" len="med"/>
                  <a:tailEnd type="none" w="med" len="med"/>
                </a:ln>
                <a:solidFill>
                  <a:srgbClr val="000000"/>
                </a:solidFill>
                <a:sym typeface="Wingdings"/>
              </a:rPr>
              <a:t>用通信卫星做微波通信的中继站，就实现了卫星通信。</a:t>
            </a:r>
            <a:endParaRPr sz="2800" b="1"/>
          </a:p>
        </p:txBody>
      </p:sp>
      <p:sp>
        <p:nvSpPr>
          <p:cNvPr id="9221" name="文本框 9220">
            <a:hlinkClick r:id="rId3" action="ppaction://hlinksldjump"/>
            <a:extLst>
              <a:ext uri="{FF2B5EF4-FFF2-40B4-BE49-F238E27FC236}">
                <a16:creationId xmlns:a16="http://schemas.microsoft.com/office/drawing/2014/main" id="{7FD47753-C7E6-4086-9AD1-B4D9E8573E70}"/>
              </a:ext>
            </a:extLst>
          </p:cNvPr>
          <p:cNvSpPr>
            <a:spLocks noChangeArrowheads="1"/>
          </p:cNvSpPr>
          <p:nvPr/>
        </p:nvSpPr>
        <p:spPr bwMode="auto">
          <a:xfrm>
            <a:off x="179388" y="5368925"/>
            <a:ext cx="87137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just" eaLnBrk="1" hangingPunct="1">
              <a:buFont typeface="Arial" panose="020B0604020202020204" pitchFamily="34" charset="0"/>
              <a:buChar char="•"/>
            </a:pPr>
            <a:r>
              <a:rPr lang="zh-CN" altLang="en-US" sz="2800" b="1"/>
              <a:t>同步通信卫星绕地球转动的周期跟地球自转的周期相同，所以叫“同步”卫星。从地球上看，它好象悬挂在空中静止不动。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animBg="1"/>
      <p:bldP spid="92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0241">
            <a:extLst>
              <a:ext uri="{FF2B5EF4-FFF2-40B4-BE49-F238E27FC236}">
                <a16:creationId xmlns:a16="http://schemas.microsoft.com/office/drawing/2014/main" id="{2237EE97-723C-4C8A-BE51-F0CFE90B6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0925"/>
            <a:ext cx="5605462" cy="42481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3" name="文本框 10242">
            <a:extLst>
              <a:ext uri="{FF2B5EF4-FFF2-40B4-BE49-F238E27FC236}">
                <a16:creationId xmlns:a16="http://schemas.microsoft.com/office/drawing/2014/main" id="{13F151AA-27C9-4C2A-B5D4-A783B7F2F0E7}"/>
              </a:ext>
            </a:extLst>
          </p:cNvPr>
          <p:cNvSpPr>
            <a:spLocks noChangeArrowheads="1"/>
          </p:cNvSpPr>
          <p:nvPr/>
        </p:nvSpPr>
        <p:spPr bwMode="auto">
          <a:xfrm>
            <a:off x="1763713" y="5299075"/>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ea typeface="楷体_GB2312" pitchFamily="1" charset="-122"/>
              </a:rPr>
              <a:t>用</a:t>
            </a:r>
            <a:r>
              <a:rPr lang="zh-CN" altLang="en-US" sz="2800" b="1">
                <a:solidFill>
                  <a:srgbClr val="FF6600"/>
                </a:solidFill>
                <a:ea typeface="楷体_GB2312" pitchFamily="1" charset="-122"/>
              </a:rPr>
              <a:t>三颗</a:t>
            </a:r>
            <a:r>
              <a:rPr lang="zh-CN" altLang="en-US" sz="2800" b="1">
                <a:ea typeface="楷体_GB2312" pitchFamily="1" charset="-122"/>
              </a:rPr>
              <a:t>同步卫星就可以实现全球通信</a:t>
            </a:r>
            <a:endParaRPr lang="zh-CN" altLang="en-US"/>
          </a:p>
        </p:txBody>
      </p:sp>
      <p:pic>
        <p:nvPicPr>
          <p:cNvPr id="20484" name="New picture">
            <a:extLst>
              <a:ext uri="{FF2B5EF4-FFF2-40B4-BE49-F238E27FC236}">
                <a16:creationId xmlns:a16="http://schemas.microsoft.com/office/drawing/2014/main" id="{42FAFBF9-749F-431F-A5A3-8D8AD678D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3100" y="12585700"/>
            <a:ext cx="3429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11266">
            <a:extLst>
              <a:ext uri="{FF2B5EF4-FFF2-40B4-BE49-F238E27FC236}">
                <a16:creationId xmlns:a16="http://schemas.microsoft.com/office/drawing/2014/main" id="{8A156D89-FAC1-4E80-996B-869727272D65}"/>
              </a:ext>
            </a:extLst>
          </p:cNvPr>
          <p:cNvSpPr>
            <a:spLocks noChangeArrowheads="1"/>
          </p:cNvSpPr>
          <p:nvPr/>
        </p:nvSpPr>
        <p:spPr bwMode="auto">
          <a:xfrm>
            <a:off x="1582738" y="5935663"/>
            <a:ext cx="64754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2800" b="1"/>
              <a:t>以</a:t>
            </a:r>
            <a:r>
              <a:rPr lang="zh-CN" altLang="en-US" sz="2800" b="1" u="sng"/>
              <a:t>             </a:t>
            </a:r>
            <a:r>
              <a:rPr lang="zh-CN" altLang="en-US" sz="2800" b="1"/>
              <a:t>为参照物。同步卫星是静止的</a:t>
            </a:r>
          </a:p>
        </p:txBody>
      </p:sp>
      <p:sp>
        <p:nvSpPr>
          <p:cNvPr id="11268" name="文本框 11267">
            <a:extLst>
              <a:ext uri="{FF2B5EF4-FFF2-40B4-BE49-F238E27FC236}">
                <a16:creationId xmlns:a16="http://schemas.microsoft.com/office/drawing/2014/main" id="{15C0493D-F477-4A79-9695-C5D9A6B8B5B9}"/>
              </a:ext>
            </a:extLst>
          </p:cNvPr>
          <p:cNvSpPr/>
          <p:nvPr/>
        </p:nvSpPr>
        <p:spPr>
          <a:xfrm>
            <a:off x="2193925" y="5876925"/>
            <a:ext cx="898525" cy="517525"/>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kumimoji="0" lang="zh-CN" altLang="en-US" sz="1800" b="0" i="0" u="none" baseline="0">
                <a:solidFill>
                  <a:schemeClr val="tx1"/>
                </a:solidFill>
                <a:effectLst/>
                <a:latin typeface="Arial" pitchFamily="34" charset="0"/>
                <a:ea typeface="宋体" pitchFamily="2" charset="-122"/>
              </a:defRPr>
            </a:lvl5pPr>
          </a:lstStyle>
          <a:p>
            <a:pPr eaLnBrk="1" hangingPunct="1"/>
            <a:r>
              <a:rPr sz="2800" b="1">
                <a:ln w="9525" cap="flat" cmpd="sng" algn="ctr">
                  <a:noFill/>
                  <a:prstDash val="solid"/>
                  <a:round/>
                  <a:headEnd type="none" w="med" len="med"/>
                  <a:tailEnd type="none" w="med" len="med"/>
                </a:ln>
                <a:solidFill>
                  <a:srgbClr val="FF0000"/>
                </a:solidFill>
                <a:sym typeface="Wingdings"/>
              </a:rPr>
              <a:t>地球</a:t>
            </a:r>
            <a:endParaRPr sz="2800" b="1">
              <a:solidFill>
                <a:srgbClr val="FF0000"/>
              </a:solidFill>
            </a:endParaRPr>
          </a:p>
        </p:txBody>
      </p:sp>
    </p:spTree>
    <p:controls>
      <mc:AlternateContent xmlns:mc="http://schemas.openxmlformats.org/markup-compatibility/2006">
        <mc:Choice xmlns:v="urn:schemas-microsoft-com:vml" Requires="v">
          <p:control spid="4098" r:id="rId2" imgW="6265009" imgH="4752381"/>
        </mc:Choice>
        <mc:Fallback>
          <p:control r:id="rId2" imgW="6265009" imgH="4752381">
            <p:pic>
              <p:nvPicPr>
                <p:cNvPr id="21508" name="Control 4">
                  <a:extLst>
                    <a:ext uri="{FF2B5EF4-FFF2-40B4-BE49-F238E27FC236}">
                      <a16:creationId xmlns:a16="http://schemas.microsoft.com/office/drawing/2014/main" id="{8D526DE3-CE86-4409-A8CD-BB4A507EF1A9}"/>
                    </a:ext>
                  </a:extLst>
                </p:cNvPr>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546225" y="763588"/>
                  <a:ext cx="6265863" cy="47529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0.att.hudong.com/41/74/01300000350394125130745128960.jpg">
            <a:extLst>
              <a:ext uri="{FF2B5EF4-FFF2-40B4-BE49-F238E27FC236}">
                <a16:creationId xmlns:a16="http://schemas.microsoft.com/office/drawing/2014/main" id="{5A3E034B-38D9-4273-A45D-27F893FFB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13" y="1700213"/>
            <a:ext cx="576897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1" name="Picture 9" descr="E:\李燃\教师教学用书\2012人教教师用书项目\ppt\物理\图标.png">
            <a:extLst>
              <a:ext uri="{FF2B5EF4-FFF2-40B4-BE49-F238E27FC236}">
                <a16:creationId xmlns:a16="http://schemas.microsoft.com/office/drawing/2014/main" id="{94756BBE-A225-4A15-87B3-D352DD56A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549275"/>
            <a:ext cx="8826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92" name="矩形 4">
            <a:extLst>
              <a:ext uri="{FF2B5EF4-FFF2-40B4-BE49-F238E27FC236}">
                <a16:creationId xmlns:a16="http://schemas.microsoft.com/office/drawing/2014/main" id="{A764E046-5265-4C74-AF78-B8109FE2FF10}"/>
              </a:ext>
            </a:extLst>
          </p:cNvPr>
          <p:cNvSpPr>
            <a:spLocks noChangeArrowheads="1"/>
          </p:cNvSpPr>
          <p:nvPr/>
        </p:nvSpPr>
        <p:spPr bwMode="auto">
          <a:xfrm>
            <a:off x="468313" y="692150"/>
            <a:ext cx="2952750" cy="588963"/>
          </a:xfrm>
          <a:prstGeom prst="rect">
            <a:avLst/>
          </a:prstGeom>
          <a:gradFill rotWithShape="1">
            <a:gsLst>
              <a:gs pos="0">
                <a:srgbClr val="2C5D98"/>
              </a:gs>
              <a:gs pos="80000">
                <a:srgbClr val="3C7BC7"/>
              </a:gs>
              <a:gs pos="100000">
                <a:srgbClr val="3A7CCB"/>
              </a:gs>
            </a:gsLst>
            <a:lin ang="5400000"/>
          </a:gradFill>
          <a:ln w="9525" algn="ctr">
            <a:solidFill>
              <a:srgbClr val="4A7EBB"/>
            </a:solidFill>
            <a:miter lim="800000"/>
            <a:headEnd/>
            <a:tailEnd/>
          </a:ln>
          <a:effectLst>
            <a:outerShdw dist="23000" dir="5400000" algn="ctr" rotWithShape="0">
              <a:srgbClr val="000000">
                <a:alpha val="25000"/>
              </a:srgbClr>
            </a:outerShdw>
          </a:effec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eaLnBrk="1" hangingPunct="1"/>
            <a:r>
              <a:rPr lang="zh-CN" altLang="en-US" sz="3200" b="1">
                <a:solidFill>
                  <a:srgbClr val="FFFFFF"/>
                </a:solidFill>
              </a:rPr>
              <a:t>二、卫星通信</a:t>
            </a:r>
          </a:p>
        </p:txBody>
      </p:sp>
    </p:spTree>
  </p:cSld>
  <p:clrMapOvr>
    <a:masterClrMapping/>
  </p:clrMapOvr>
  <p:transition>
    <p:fade/>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TotalTime>
  <Words>792</Words>
  <Application>Microsoft Office PowerPoint</Application>
  <PresentationFormat>全屏显示(4:3)</PresentationFormat>
  <Paragraphs>91</Paragraphs>
  <Slides>28</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39" baseType="lpstr">
      <vt:lpstr>等线</vt:lpstr>
      <vt:lpstr>方正小标宋_GBK</vt:lpstr>
      <vt:lpstr>黑体</vt:lpstr>
      <vt:lpstr>宋体</vt:lpstr>
      <vt:lpstr>Arial</vt:lpstr>
      <vt:lpstr>Book Antiqua</vt:lpstr>
      <vt:lpstr>Calibri</vt:lpstr>
      <vt:lpstr>Calibri Light</vt:lpstr>
      <vt:lpstr>Times New Roman</vt:lpstr>
      <vt:lpstr>Office 主题​​</vt:lpstr>
      <vt:lpstr>Microsoft Word 97 - 2003 文档</vt:lpstr>
      <vt:lpstr>PowerPoint 演示文稿</vt:lpstr>
      <vt:lpstr>PowerPoint 演示文稿</vt:lpstr>
      <vt:lpstr>一      微  波  通  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激光在其它方面的应用</vt:lpstr>
      <vt:lpstr>激光的应用---光导纤维</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lenovo07</dc:creator>
  <cp:lastModifiedBy>lenovo07</cp:lastModifiedBy>
  <cp:revision>11</cp:revision>
  <dcterms:created xsi:type="dcterms:W3CDTF">2021-10-09T05:43:02Z</dcterms:created>
  <dcterms:modified xsi:type="dcterms:W3CDTF">2021-10-21T02:31:26Z</dcterms:modified>
</cp:coreProperties>
</file>