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5" r:id="rId2"/>
    <p:sldId id="447" r:id="rId3"/>
    <p:sldId id="408" r:id="rId4"/>
    <p:sldId id="455" r:id="rId5"/>
    <p:sldId id="360" r:id="rId6"/>
    <p:sldId id="361" r:id="rId7"/>
    <p:sldId id="413" r:id="rId8"/>
    <p:sldId id="448" r:id="rId9"/>
    <p:sldId id="449" r:id="rId10"/>
    <p:sldId id="414" r:id="rId11"/>
    <p:sldId id="461" r:id="rId12"/>
    <p:sldId id="416" r:id="rId13"/>
    <p:sldId id="456" r:id="rId14"/>
    <p:sldId id="417" r:id="rId15"/>
    <p:sldId id="454" r:id="rId16"/>
    <p:sldId id="450" r:id="rId17"/>
    <p:sldId id="419" r:id="rId18"/>
    <p:sldId id="451" r:id="rId19"/>
    <p:sldId id="462" r:id="rId20"/>
    <p:sldId id="458" r:id="rId21"/>
    <p:sldId id="459" r:id="rId22"/>
    <p:sldId id="463" r:id="rId23"/>
    <p:sldId id="460" r:id="rId24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65" autoAdjust="0"/>
  </p:normalViewPr>
  <p:slideViewPr>
    <p:cSldViewPr>
      <p:cViewPr>
        <p:scale>
          <a:sx n="99" d="100"/>
          <a:sy n="99" d="100"/>
        </p:scale>
        <p:origin x="-624" y="-832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20/3/8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23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第四章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多彩的光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4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光的色散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31541" y="276495"/>
            <a:ext cx="31053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l" eaLnBrk="1" hangingPunct="1"/>
            <a:r>
              <a:rPr lang="zh-CN" altLang="en-US" sz="3200" dirty="0" smtClean="0">
                <a:latin typeface="+mn-ea"/>
                <a:ea typeface="+mn-ea"/>
              </a:rPr>
              <a:t>二、色光的混合</a:t>
            </a:r>
            <a:endParaRPr lang="en-US" altLang="zh-CN" sz="3200" b="1" dirty="0" smtClean="0">
              <a:latin typeface="+mn-ea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996575"/>
            <a:ext cx="4275475" cy="391543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022050" y="2436735"/>
            <a:ext cx="3825425" cy="1125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 smtClean="0">
                <a:latin typeface="Goudy Old Style" charset="0"/>
                <a:ea typeface="宋体" charset="0"/>
              </a:rPr>
              <a:t>1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、色光三原色：</a:t>
            </a:r>
            <a:endParaRPr lang="en-US" altLang="zh-CN" b="1" dirty="0" smtClean="0">
              <a:latin typeface="Goudy Old Style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FF3300"/>
                </a:solidFill>
                <a:latin typeface="Goudy Old Style" charset="0"/>
                <a:ea typeface="宋体" charset="0"/>
              </a:rPr>
              <a:t> </a:t>
            </a:r>
            <a:r>
              <a:rPr lang="en-US" altLang="zh-CN" dirty="0" smtClean="0">
                <a:solidFill>
                  <a:srgbClr val="FF3300"/>
                </a:solidFill>
                <a:latin typeface="Goudy Old Style" charset="0"/>
                <a:ea typeface="宋体" charset="0"/>
              </a:rPr>
              <a:t>             </a:t>
            </a:r>
            <a:r>
              <a:rPr lang="zh-CN" altLang="en-US" b="1" dirty="0" smtClean="0">
                <a:solidFill>
                  <a:srgbClr val="FF3300"/>
                </a:solidFill>
                <a:latin typeface="Goudy Old Style" charset="0"/>
                <a:ea typeface="宋体" charset="0"/>
              </a:rPr>
              <a:t>红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</a:t>
            </a:r>
            <a:r>
              <a:rPr lang="zh-CN" altLang="en-US" b="1" dirty="0" smtClean="0">
                <a:solidFill>
                  <a:srgbClr val="00FF00"/>
                </a:solidFill>
                <a:latin typeface="Goudy Old Style" charset="0"/>
                <a:ea typeface="宋体" charset="0"/>
              </a:rPr>
              <a:t>绿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</a:t>
            </a:r>
            <a:r>
              <a:rPr lang="zh-CN" altLang="en-US" b="1" dirty="0" smtClean="0">
                <a:solidFill>
                  <a:srgbClr val="0000FF"/>
                </a:solidFill>
                <a:latin typeface="Goudy Old Style" charset="0"/>
                <a:ea typeface="宋体" charset="0"/>
              </a:rPr>
              <a:t>蓝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1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光的色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550" y="164822"/>
            <a:ext cx="7965885" cy="49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12"/>
          <p:cNvSpPr txBox="1">
            <a:spLocks noChangeArrowheads="1"/>
          </p:cNvSpPr>
          <p:nvPr/>
        </p:nvSpPr>
        <p:spPr bwMode="auto">
          <a:xfrm>
            <a:off x="1871700" y="4101920"/>
            <a:ext cx="46805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l" eaLnBrk="1" hangingPunct="1"/>
            <a:r>
              <a:rPr lang="zh-CN" altLang="en-US" sz="3200" b="1" dirty="0" smtClean="0">
                <a:latin typeface="+mn-ea"/>
                <a:ea typeface="+mn-ea"/>
              </a:rPr>
              <a:t>根据色光三原色制作而成</a:t>
            </a:r>
            <a:endParaRPr lang="en-US" altLang="zh-CN" sz="3200" b="1" dirty="0" smtClean="0"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321500"/>
            <a:ext cx="576064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9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31541" y="276495"/>
            <a:ext cx="346538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l" eaLnBrk="1" hangingPunct="1"/>
            <a:r>
              <a:rPr lang="zh-CN" altLang="en-US" sz="3200" dirty="0" smtClean="0">
                <a:latin typeface="+mn-ea"/>
                <a:ea typeface="+mn-ea"/>
              </a:rPr>
              <a:t>三、颜料的三原色</a:t>
            </a:r>
            <a:endParaRPr lang="en-US" altLang="zh-CN" sz="3200" b="1" dirty="0" smtClean="0">
              <a:latin typeface="+mn-ea"/>
              <a:ea typeface="+mn-e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813630" y="2256715"/>
            <a:ext cx="3330370" cy="12601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 smtClean="0">
                <a:latin typeface="Goudy Old Style" charset="0"/>
                <a:ea typeface="宋体" charset="0"/>
              </a:rPr>
              <a:t>1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</a:t>
            </a:r>
            <a:r>
              <a:rPr lang="zh-CN" altLang="en-US" dirty="0" smtClean="0">
                <a:latin typeface="Goudy Old Style" charset="0"/>
                <a:ea typeface="宋体" charset="0"/>
              </a:rPr>
              <a:t>颜料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三原色：</a:t>
            </a:r>
            <a:r>
              <a:rPr lang="zh-CN" altLang="en-US" b="1" dirty="0" smtClean="0">
                <a:solidFill>
                  <a:srgbClr val="FF3300"/>
                </a:solidFill>
                <a:latin typeface="Goudy Old Style" charset="0"/>
                <a:ea typeface="宋体" charset="0"/>
              </a:rPr>
              <a:t>红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</a:t>
            </a:r>
            <a:r>
              <a:rPr lang="zh-CN" altLang="en-US" dirty="0" smtClean="0">
                <a:solidFill>
                  <a:srgbClr val="FFFF00"/>
                </a:solidFill>
                <a:latin typeface="Goudy Old Style" charset="0"/>
                <a:ea typeface="宋体" charset="0"/>
              </a:rPr>
              <a:t>黄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</a:t>
            </a:r>
            <a:r>
              <a:rPr lang="zh-CN" altLang="en-US" b="1" dirty="0" smtClean="0">
                <a:solidFill>
                  <a:srgbClr val="0000FF"/>
                </a:solidFill>
                <a:latin typeface="Goudy Old Style" charset="0"/>
                <a:ea typeface="宋体" charset="0"/>
              </a:rPr>
              <a:t>蓝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45" y="1086585"/>
            <a:ext cx="5310590" cy="3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9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1530" y="276495"/>
            <a:ext cx="3079685" cy="586922"/>
          </a:xfrm>
          <a:prstGeom prst="rect">
            <a:avLst/>
          </a:prstGeom>
        </p:spPr>
        <p:txBody>
          <a:bodyPr rtlCol="0">
            <a:normAutofit fontScale="97500"/>
            <a:scene3d>
              <a:camera prst="orthographicFront"/>
              <a:lightRig rig="soft" dir="t"/>
            </a:scene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3200" b="1" dirty="0" smtClean="0">
                <a:cs typeface="+mj-cs"/>
              </a:rPr>
              <a:t>三、物体的颜色</a:t>
            </a:r>
            <a:endParaRPr lang="zh-CN" altLang="en-US" sz="3200" b="1" dirty="0"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46575" y="1041580"/>
            <a:ext cx="8190910" cy="15301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+mn-ea"/>
              </a:rPr>
              <a:t>1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</a:rPr>
              <a:t>、不同物体，对不同颜色的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反射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</a:rPr>
              <a:t>、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吸收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</a:rPr>
              <a:t>、和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透过</a:t>
            </a:r>
            <a:r>
              <a:rPr lang="zh-CN" altLang="en-US" b="1" dirty="0" smtClean="0">
                <a:solidFill>
                  <a:srgbClr val="000000"/>
                </a:solidFill>
                <a:latin typeface="+mn-ea"/>
              </a:rPr>
              <a:t>的情况不同，因此呈现不同的色彩。</a:t>
            </a:r>
            <a:endParaRPr lang="zh-CN" altLang="en-US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256715"/>
            <a:ext cx="4275475" cy="26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6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21549" y="1446625"/>
            <a:ext cx="3420381" cy="14401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b="1" dirty="0" smtClean="0">
                <a:latin typeface="Goudy Old Style" charset="0"/>
                <a:ea typeface="宋体" charset="0"/>
              </a:rPr>
              <a:t>2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、透明物体的颜色是由它</a:t>
            </a:r>
            <a:r>
              <a:rPr lang="zh-CN" altLang="en-US" b="1" dirty="0" smtClean="0">
                <a:solidFill>
                  <a:srgbClr val="FF0000"/>
                </a:solidFill>
                <a:latin typeface="Goudy Old Style" charset="0"/>
                <a:ea typeface="宋体" charset="0"/>
              </a:rPr>
              <a:t>透过的色光</a:t>
            </a:r>
            <a:r>
              <a:rPr lang="zh-CN" altLang="en-US" b="1" dirty="0" smtClean="0">
                <a:latin typeface="Goudy Old Style" charset="0"/>
                <a:ea typeface="宋体" charset="0"/>
              </a:rPr>
              <a:t>决定的。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  <p:pic>
        <p:nvPicPr>
          <p:cNvPr id="20" name="Picture 4" descr="Pict0545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5" y="546525"/>
            <a:ext cx="4365485" cy="312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746575" y="3831890"/>
            <a:ext cx="7632458" cy="1077218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tx1"/>
                </a:solidFill>
              </a:rPr>
              <a:t>红色的透明物体只透过红光，吸收其他颜色的光。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8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81590" y="1041580"/>
            <a:ext cx="3645405" cy="1511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3</a:t>
            </a:r>
            <a:r>
              <a:rPr lang="zh-CN" altLang="en-US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、不透明物体的颜色是由它</a:t>
            </a:r>
            <a:r>
              <a:rPr lang="zh-CN" altLang="en-US" b="1" dirty="0" smtClean="0">
                <a:solidFill>
                  <a:srgbClr val="FF0000"/>
                </a:solidFill>
                <a:latin typeface="Goudy Old Style" charset="0"/>
                <a:ea typeface="宋体" charset="0"/>
              </a:rPr>
              <a:t>反射</a:t>
            </a:r>
            <a:r>
              <a:rPr lang="zh-CN" altLang="en-US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的色光决定的</a:t>
            </a:r>
            <a:endParaRPr lang="zh-CN" altLang="en-US" b="1" dirty="0">
              <a:solidFill>
                <a:srgbClr val="000000"/>
              </a:solidFill>
              <a:latin typeface="Goudy Old Style" charset="0"/>
              <a:ea typeface="宋体" charset="0"/>
            </a:endParaRPr>
          </a:p>
        </p:txBody>
      </p:sp>
      <p:pic>
        <p:nvPicPr>
          <p:cNvPr id="15" name="Picture 4" descr="fig4-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366505"/>
            <a:ext cx="3735415" cy="325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746575" y="3831890"/>
            <a:ext cx="7632458" cy="1077218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tx1"/>
                </a:solidFill>
              </a:rPr>
              <a:t>一般情况下红色的物体反射红光，蓝色的物体反射蓝光。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2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fig4-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816555"/>
            <a:ext cx="336037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fig4-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906565"/>
            <a:ext cx="3330370" cy="318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47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81571816612_.pic_h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5" y="231490"/>
            <a:ext cx="3600400" cy="469265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22050" y="1131590"/>
            <a:ext cx="3330370" cy="11701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zh-CN" altLang="en-US" dirty="0" smtClean="0">
                <a:latin typeface="Goudy Old Style" charset="0"/>
                <a:ea typeface="宋体" charset="0"/>
              </a:rPr>
              <a:t>为什么看到了红色的衣服？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12060" y="2301720"/>
            <a:ext cx="3330370" cy="11701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zh-CN" altLang="en-US" dirty="0" smtClean="0">
                <a:latin typeface="Goudy Old Style" charset="0"/>
                <a:ea typeface="宋体" charset="0"/>
              </a:rPr>
              <a:t>为什么看到了白色的字？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12060" y="3471850"/>
            <a:ext cx="3330370" cy="11701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zh-CN" altLang="en-US" dirty="0" smtClean="0">
                <a:latin typeface="Goudy Old Style" charset="0"/>
                <a:ea typeface="宋体" charset="0"/>
              </a:rPr>
              <a:t>为什么看到了黑色的头发？</a:t>
            </a:r>
            <a:endParaRPr lang="zh-CN" altLang="en-US" b="1" dirty="0">
              <a:latin typeface="Goudy Old Style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0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15" y="1671650"/>
            <a:ext cx="6930770" cy="29703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61610" y="456515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如图所示四种现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象中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属于光的色散现象的是　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91780" y="95157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0" dirty="0">
                <a:solidFill>
                  <a:srgbClr val="FF0000"/>
                </a:solidFill>
                <a:latin typeface="+mn-ea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8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1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1590" y="1311610"/>
            <a:ext cx="7515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以下各种单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色光中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属于光的三基色之一的是　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　　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CN" altLang="zh-CN" sz="32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A.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红光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        B.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橙光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        </a:t>
            </a:r>
            <a:endParaRPr lang="en-US" altLang="zh-CN" sz="3200" b="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C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黄光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        D.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紫光</a:t>
            </a:r>
          </a:p>
        </p:txBody>
      </p:sp>
      <p:sp>
        <p:nvSpPr>
          <p:cNvPr id="2" name="矩形 1"/>
          <p:cNvSpPr/>
          <p:nvPr/>
        </p:nvSpPr>
        <p:spPr>
          <a:xfrm>
            <a:off x="3434051" y="189667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0" dirty="0">
                <a:solidFill>
                  <a:srgbClr val="FF0000"/>
                </a:solidFill>
                <a:latin typeface="+mn-ea"/>
              </a:rPr>
              <a:t>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0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6545" y="321500"/>
            <a:ext cx="8190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3200" b="0" dirty="0" smtClean="0">
                <a:solidFill>
                  <a:schemeClr val="tx1"/>
                </a:solidFill>
                <a:latin typeface="+mn-ea"/>
                <a:ea typeface="+mn-ea"/>
              </a:rPr>
              <a:t>成语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“白纸黑字”喻指证据确凿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不容抵赖。从物理学角度看　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　　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CN" altLang="zh-CN" sz="32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A.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白纸和黑字分别发出不同颜色的光进入人的眼睛</a:t>
            </a:r>
          </a:p>
          <a:p>
            <a:pPr algn="l"/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B.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白纸和黑字分别反射出白光和黑光进入人的眼睛</a:t>
            </a:r>
          </a:p>
          <a:p>
            <a:pPr algn="l"/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C.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白纸反射出白光进入人的眼睛</a:t>
            </a:r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而黑字不反射光</a:t>
            </a:r>
          </a:p>
          <a:p>
            <a:pPr algn="l"/>
            <a:r>
              <a:rPr lang="en-US" altLang="zh-CN" sz="3200" b="0" dirty="0">
                <a:solidFill>
                  <a:schemeClr val="tx1"/>
                </a:solidFill>
                <a:latin typeface="+mn-ea"/>
                <a:ea typeface="+mn-ea"/>
              </a:rPr>
              <a:t>D.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黑字比白纸反射光的本领强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67055" y="8615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0" dirty="0">
                <a:solidFill>
                  <a:srgbClr val="FF0000"/>
                </a:solidFill>
                <a:latin typeface="+mn-ea"/>
              </a:rPr>
              <a:t>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0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6535" y="1041580"/>
            <a:ext cx="83709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b="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zh-CN" sz="2800" b="0" dirty="0" smtClean="0">
                <a:solidFill>
                  <a:schemeClr val="tx1"/>
                </a:solidFill>
                <a:latin typeface="+mn-ea"/>
                <a:ea typeface="+mn-ea"/>
              </a:rPr>
              <a:t>在暗室中让一束白光透过红玻璃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后</a:t>
            </a:r>
            <a:r>
              <a:rPr lang="en-US" altLang="zh-CN" sz="2800" b="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在屏幕上只能看到</a:t>
            </a:r>
            <a:r>
              <a:rPr lang="zh-CN" altLang="zh-CN" sz="2800" b="0" u="sng" dirty="0">
                <a:solidFill>
                  <a:schemeClr val="tx1"/>
                </a:solidFill>
                <a:latin typeface="+mn-ea"/>
                <a:ea typeface="+mn-ea"/>
              </a:rPr>
              <a:t>　　　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光</a:t>
            </a:r>
            <a:r>
              <a:rPr lang="en-US" altLang="zh-CN" sz="2800" b="0" dirty="0">
                <a:solidFill>
                  <a:schemeClr val="tx1"/>
                </a:solidFill>
                <a:latin typeface="+mn-ea"/>
                <a:ea typeface="+mn-ea"/>
              </a:rPr>
              <a:t>;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草原呈现绿色是因为草</a:t>
            </a:r>
            <a:r>
              <a:rPr lang="zh-CN" altLang="zh-CN" sz="2800" b="0" u="sng" dirty="0">
                <a:solidFill>
                  <a:schemeClr val="tx1"/>
                </a:solidFill>
                <a:latin typeface="+mn-ea"/>
                <a:ea typeface="+mn-ea"/>
              </a:rPr>
              <a:t>　　　　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了绿光</a:t>
            </a:r>
            <a:r>
              <a:rPr lang="en-US" altLang="zh-CN" sz="28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选填“吸收”或“反射”</a:t>
            </a:r>
            <a:r>
              <a:rPr lang="en-US" altLang="zh-CN" sz="2800" b="0" dirty="0">
                <a:solidFill>
                  <a:schemeClr val="tx1"/>
                </a:solidFill>
                <a:latin typeface="+mn-ea"/>
                <a:ea typeface="+mn-ea"/>
              </a:rPr>
              <a:t>);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电视屏幕上丰富的色彩是由</a:t>
            </a:r>
            <a:r>
              <a:rPr lang="zh-CN" altLang="zh-CN" sz="2800" b="0" u="sng" dirty="0">
                <a:solidFill>
                  <a:schemeClr val="tx1"/>
                </a:solidFill>
                <a:latin typeface="+mn-ea"/>
                <a:ea typeface="+mn-ea"/>
              </a:rPr>
              <a:t>　　　</a:t>
            </a:r>
            <a:r>
              <a:rPr lang="zh-CN" altLang="zh-CN" sz="2800" b="0" dirty="0">
                <a:solidFill>
                  <a:schemeClr val="tx1"/>
                </a:solidFill>
                <a:latin typeface="+mn-ea"/>
                <a:ea typeface="+mn-ea"/>
              </a:rPr>
              <a:t>、绿、蓝三种色光合成的。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26695" y="140162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红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7750" y="140162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反射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41245" y="225671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红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6575" y="591530"/>
            <a:ext cx="7515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以舞台演员穿了一件白色</a:t>
            </a:r>
            <a:r>
              <a:rPr lang="zh-CN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t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恤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，一条蓝色裤子，现用红色的光线照射舞台，则观众看到演员穿了什么样的装备？</a:t>
            </a:r>
            <a:r>
              <a:rPr lang="zh-CN" altLang="zh-CN" sz="3200" b="0" dirty="0">
                <a:solidFill>
                  <a:schemeClr val="tx1"/>
                </a:solidFill>
                <a:latin typeface="+mn-ea"/>
                <a:ea typeface="+mn-ea"/>
              </a:rPr>
              <a:t>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79066" y="278339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红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131840" y="2526745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0" dirty="0" smtClean="0">
                <a:solidFill>
                  <a:srgbClr val="FF0000"/>
                </a:solidFill>
                <a:latin typeface="+mn-ea"/>
              </a:rPr>
              <a:t>红</a:t>
            </a:r>
            <a:r>
              <a:rPr lang="zh-CN" altLang="zh-CN" sz="2800" b="0" dirty="0" smtClean="0">
                <a:solidFill>
                  <a:srgbClr val="FF0000"/>
                </a:solidFill>
                <a:latin typeface="+mn-ea"/>
              </a:rPr>
              <a:t>t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</a:rPr>
              <a:t>恤</a:t>
            </a:r>
            <a:r>
              <a:rPr lang="zh-CN" altLang="en-US" sz="2800" b="0" dirty="0" smtClean="0">
                <a:solidFill>
                  <a:srgbClr val="FF0000"/>
                </a:solidFill>
                <a:latin typeface="+mn-ea"/>
              </a:rPr>
              <a:t>；黑裤子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9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彩虹形成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45" y="0"/>
            <a:ext cx="60275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4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光的色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45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80137"/>
            <a:ext cx="7671304" cy="50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9"/>
          <p:cNvSpPr/>
          <p:nvPr/>
        </p:nvSpPr>
        <p:spPr>
          <a:xfrm>
            <a:off x="386537" y="175234"/>
            <a:ext cx="3105344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>
                <a:solidFill>
                  <a:schemeClr val="tx1"/>
                </a:solidFill>
                <a:latin typeface="+mn-ea"/>
                <a:ea typeface="+mn-ea"/>
              </a:rPr>
              <a:t>一</a:t>
            </a:r>
            <a:r>
              <a:rPr sz="3600" dirty="0" smtClean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en-US" sz="3600" dirty="0" smtClean="0">
                <a:solidFill>
                  <a:schemeClr val="tx1"/>
                </a:solidFill>
                <a:latin typeface="+mn-ea"/>
                <a:ea typeface="+mn-ea"/>
              </a:rPr>
              <a:t>光的色散</a:t>
            </a:r>
            <a:endParaRPr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91580" y="906565"/>
            <a:ext cx="8229600" cy="1323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1</a:t>
            </a:r>
            <a:r>
              <a:rPr lang="zh-CN" altLang="en-US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、太阳光通过</a:t>
            </a:r>
            <a:r>
              <a:rPr lang="zh-CN" altLang="en-US" b="1" dirty="0" smtClean="0">
                <a:solidFill>
                  <a:srgbClr val="FF0000"/>
                </a:solidFill>
                <a:latin typeface="Goudy Old Style" charset="0"/>
                <a:ea typeface="宋体" charset="0"/>
              </a:rPr>
              <a:t>棱镜</a:t>
            </a:r>
            <a:r>
              <a:rPr lang="zh-CN" altLang="en-US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后，被分解成各种颜色的光，这种现象叫</a:t>
            </a:r>
            <a:r>
              <a:rPr lang="zh-CN" altLang="en-US" b="1" dirty="0" smtClean="0">
                <a:solidFill>
                  <a:srgbClr val="FF0000"/>
                </a:solidFill>
                <a:latin typeface="Goudy Old Style" charset="0"/>
                <a:ea typeface="宋体" charset="0"/>
              </a:rPr>
              <a:t>光的色散</a:t>
            </a:r>
            <a:r>
              <a:rPr lang="zh-CN" altLang="en-US" b="1" dirty="0" smtClean="0">
                <a:solidFill>
                  <a:srgbClr val="000000"/>
                </a:solidFill>
                <a:latin typeface="Goudy Old Style" charset="0"/>
                <a:ea typeface="宋体" charset="0"/>
              </a:rPr>
              <a:t>。</a:t>
            </a:r>
            <a:endParaRPr lang="zh-CN" altLang="en-US" b="1" dirty="0">
              <a:solidFill>
                <a:srgbClr val="000000"/>
              </a:solidFill>
              <a:latin typeface="Goudy Old Style" charset="0"/>
              <a:ea typeface="宋体" charset="0"/>
            </a:endParaRPr>
          </a:p>
        </p:txBody>
      </p:sp>
      <p:pic>
        <p:nvPicPr>
          <p:cNvPr id="11" name="Picture 7" descr="dispers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2031690"/>
            <a:ext cx="6255695" cy="31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58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6545" y="276495"/>
            <a:ext cx="79208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3200" b="1" dirty="0">
                <a:latin typeface="+mn-ea"/>
                <a:ea typeface="+mn-ea"/>
              </a:rPr>
              <a:t>2</a:t>
            </a:r>
            <a:r>
              <a:rPr lang="zh-CN" altLang="en-US" sz="3200" b="1" dirty="0">
                <a:latin typeface="+mn-ea"/>
                <a:ea typeface="+mn-ea"/>
              </a:rPr>
              <a:t>、色散现象说明：白光是由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  <a:ea typeface="+mn-ea"/>
              </a:rPr>
              <a:t>红、橙、黄、绿、蓝、靛、紫</a:t>
            </a:r>
            <a:r>
              <a:rPr lang="zh-CN" altLang="en-US" sz="3200" b="1" dirty="0">
                <a:latin typeface="+mn-ea"/>
                <a:ea typeface="+mn-ea"/>
              </a:rPr>
              <a:t>七种色光混合而成的。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5826" t="15406" r="18109"/>
          <a:stretch/>
        </p:blipFill>
        <p:spPr>
          <a:xfrm>
            <a:off x="926595" y="1491630"/>
            <a:ext cx="4455495" cy="342306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52120" y="2616755"/>
            <a:ext cx="3195355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3200" b="1" dirty="0" smtClean="0">
                <a:latin typeface="+mn-ea"/>
                <a:ea typeface="+mn-ea"/>
              </a:rPr>
              <a:t>白光是复色光，不是单色光。</a:t>
            </a:r>
            <a:endParaRPr lang="zh-CN" altLang="en-US" sz="3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299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47175" y="1626645"/>
            <a:ext cx="2790310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zh-CN" altLang="en-US" sz="3200" dirty="0" smtClean="0">
                <a:solidFill>
                  <a:schemeClr val="tx1"/>
                </a:solidFill>
              </a:rPr>
              <a:t>太阳光传</a:t>
            </a:r>
            <a:r>
              <a:rPr lang="zh-CN" altLang="en-US" sz="3200" dirty="0">
                <a:solidFill>
                  <a:schemeClr val="tx1"/>
                </a:solidFill>
              </a:rPr>
              <a:t>播中被空气</a:t>
            </a:r>
            <a:r>
              <a:rPr lang="zh-CN" altLang="en-US" sz="3200" dirty="0" smtClean="0">
                <a:solidFill>
                  <a:schemeClr val="tx1"/>
                </a:solidFill>
              </a:rPr>
              <a:t>中的水滴</a:t>
            </a:r>
            <a:r>
              <a:rPr lang="zh-CN" altLang="en-US" sz="3200" dirty="0" smtClean="0">
                <a:solidFill>
                  <a:srgbClr val="FF0000"/>
                </a:solidFill>
              </a:rPr>
              <a:t>色散</a:t>
            </a:r>
            <a:r>
              <a:rPr lang="zh-CN" altLang="en-US" sz="3200" dirty="0" smtClean="0">
                <a:solidFill>
                  <a:schemeClr val="tx1"/>
                </a:solidFill>
              </a:rPr>
              <a:t>而产生的。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411510"/>
            <a:ext cx="5774582" cy="42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虹和霓的区别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530" y="0"/>
            <a:ext cx="82296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8497</TotalTime>
  <Words>224</Words>
  <Application>Microsoft Macintosh PowerPoint</Application>
  <PresentationFormat>全屏显示(16:9)</PresentationFormat>
  <Paragraphs>42</Paragraphs>
  <Slides>23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2020-03-08T12:55:02Z</dcterms:modified>
</cp:coreProperties>
</file>