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0" r:id="rId4"/>
    <p:sldId id="273" r:id="rId5"/>
    <p:sldId id="282" r:id="rId6"/>
    <p:sldId id="280" r:id="rId7"/>
    <p:sldId id="276" r:id="rId8"/>
    <p:sldId id="259" r:id="rId9"/>
    <p:sldId id="283" r:id="rId10"/>
    <p:sldId id="281" r:id="rId11"/>
    <p:sldId id="299" r:id="rId12"/>
    <p:sldId id="270" r:id="rId13"/>
    <p:sldId id="287" r:id="rId14"/>
    <p:sldId id="286" r:id="rId15"/>
    <p:sldId id="288" r:id="rId16"/>
    <p:sldId id="290" r:id="rId17"/>
    <p:sldId id="291" r:id="rId18"/>
    <p:sldId id="289" r:id="rId19"/>
    <p:sldId id="292" r:id="rId20"/>
    <p:sldId id="269" r:id="rId21"/>
    <p:sldId id="268" r:id="rId22"/>
    <p:sldId id="293" r:id="rId23"/>
    <p:sldId id="298" r:id="rId24"/>
    <p:sldId id="302" r:id="rId25"/>
    <p:sldId id="300" r:id="rId26"/>
    <p:sldId id="301" r:id="rId27"/>
    <p:sldId id="296" r:id="rId28"/>
    <p:sldId id="279" r:id="rId29"/>
    <p:sldId id="278" r:id="rId30"/>
    <p:sldId id="277" r:id="rId31"/>
    <p:sldId id="265" r:id="rId32"/>
    <p:sldId id="267" r:id="rId33"/>
    <p:sldId id="295" r:id="rId34"/>
    <p:sldId id="294" r:id="rId35"/>
    <p:sldId id="266" r:id="rId36"/>
    <p:sldId id="258" r:id="rId37"/>
    <p:sldId id="263" r:id="rId38"/>
    <p:sldId id="264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00B0F0"/>
    <a:srgbClr val="FFFF00"/>
    <a:srgbClr val="0000FF"/>
    <a:srgbClr val="00FF00"/>
    <a:srgbClr val="FF00FF"/>
    <a:srgbClr val="FF0000"/>
    <a:srgbClr val="996633"/>
    <a:srgbClr val="0066FF"/>
    <a:srgbClr val="00CC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59" autoAdjust="0"/>
  </p:normalViewPr>
  <p:slideViewPr>
    <p:cSldViewPr>
      <p:cViewPr varScale="1">
        <p:scale>
          <a:sx n="104" d="100"/>
          <a:sy n="104" d="100"/>
        </p:scale>
        <p:origin x="-18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3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pt.downhot.com/d/file/p/2013/06/20/2a653beaed9db3eca2ed85f0285565b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08" y="-2181"/>
            <a:ext cx="9189020" cy="68875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39752" y="1628800"/>
            <a:ext cx="58635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atin typeface="华文行楷" pitchFamily="2" charset="-122"/>
                <a:ea typeface="华文行楷" pitchFamily="2" charset="-122"/>
              </a:rPr>
              <a:t>欢迎大家！</a:t>
            </a:r>
            <a:endParaRPr lang="zh-CN" altLang="en-US" sz="9600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8" y="4077072"/>
            <a:ext cx="5501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汉中市四〇五学校   刘玉梅</a:t>
            </a:r>
            <a:endParaRPr lang="zh-CN" altLang="en-US" sz="3200" b="1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352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725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0621" y="3286725"/>
            <a:ext cx="7092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垂直作用在物体表面上的力叫压力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818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75856" y="571327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355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75856" y="571327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44208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30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7864" y="571327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9091" y="200177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83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 rot="2258847">
            <a:off x="5191562" y="2500741"/>
            <a:ext cx="530085" cy="34327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404664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7864" y="571327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8578944">
            <a:off x="3729527" y="2580127"/>
            <a:ext cx="530085" cy="357387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63888" y="1918573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87824" y="2851240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52119" y="2677166"/>
            <a:ext cx="945895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93146" y="279312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宋体"/>
              </a:rPr>
              <a:t>F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29450" y="26369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prstClr val="black"/>
                </a:solidFill>
                <a:latin typeface="宋体"/>
              </a:rPr>
              <a:t>S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24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 rot="2258847">
            <a:off x="5191562" y="2500741"/>
            <a:ext cx="530085" cy="34327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7864" y="571327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8578944">
            <a:off x="3729527" y="2580127"/>
            <a:ext cx="530085" cy="357387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9091" y="200177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87824" y="2851240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52119" y="2677166"/>
            <a:ext cx="945895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93146" y="279312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宋体"/>
              </a:rPr>
              <a:t>F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29450" y="26369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prstClr val="black"/>
                </a:solidFill>
                <a:latin typeface="宋体"/>
              </a:rPr>
              <a:t>S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27783" y="3954189"/>
            <a:ext cx="59076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华文隶书" pitchFamily="2" charset="-122"/>
                <a:ea typeface="华文隶书" pitchFamily="2" charset="-122"/>
              </a:rPr>
              <a:t>如 何 探 究 ？</a:t>
            </a:r>
            <a:endParaRPr lang="zh-CN" altLang="en-US" sz="6600" b="1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369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 rot="2258847">
            <a:off x="5191562" y="2500741"/>
            <a:ext cx="530085" cy="34327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5035" y="499319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8578944">
            <a:off x="3729527" y="2580127"/>
            <a:ext cx="530085" cy="357387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9091" y="200177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87824" y="2851240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52119" y="2677166"/>
            <a:ext cx="945895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93146" y="279312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宋体"/>
              </a:rPr>
              <a:t>F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29450" y="26369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prstClr val="black"/>
                </a:solidFill>
                <a:latin typeface="宋体"/>
              </a:rPr>
              <a:t>S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27783" y="3954189"/>
            <a:ext cx="59076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华文隶书" pitchFamily="2" charset="-122"/>
                <a:ea typeface="华文隶书" pitchFamily="2" charset="-122"/>
              </a:rPr>
              <a:t>如 何 探 究 ？</a:t>
            </a:r>
            <a:endParaRPr lang="zh-CN" altLang="en-US" sz="6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506" y="5062185"/>
            <a:ext cx="91476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latin typeface="+mn-ea"/>
              </a:rPr>
              <a:t>F</a:t>
            </a:r>
            <a:r>
              <a:rPr lang="zh-CN" altLang="en-US" sz="6600" b="1" dirty="0" smtClean="0">
                <a:latin typeface="华文隶书" pitchFamily="2" charset="-122"/>
                <a:ea typeface="华文隶书" pitchFamily="2" charset="-122"/>
              </a:rPr>
              <a:t>、</a:t>
            </a:r>
            <a:r>
              <a:rPr lang="en-US" altLang="zh-CN" sz="6600" b="1" dirty="0" smtClean="0">
                <a:latin typeface="华文隶书" pitchFamily="2" charset="-122"/>
                <a:ea typeface="华文隶书" pitchFamily="2" charset="-122"/>
              </a:rPr>
              <a:t>S</a:t>
            </a:r>
            <a:r>
              <a:rPr lang="zh-CN" altLang="en-US" sz="6600" b="1" dirty="0" smtClean="0">
                <a:latin typeface="华文隶书" pitchFamily="2" charset="-122"/>
                <a:ea typeface="华文隶书" pitchFamily="2" charset="-122"/>
              </a:rPr>
              <a:t>都不相同怎么办呢？</a:t>
            </a:r>
            <a:endParaRPr lang="zh-CN" altLang="en-US" sz="6600" b="1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532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2" name="椭圆 41"/>
              <p:cNvSpPr/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zh-CN" altLang="en-US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</m:ctrlPr>
                        </m:fPr>
                        <m:num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𝑭</m:t>
                          </m:r>
                        </m:num>
                        <m:den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𝑺</m:t>
                          </m:r>
                        </m:den>
                      </m:f>
                    </m:oMath>
                  </m:oMathPara>
                </a14:m>
                <a:endParaRPr lang="zh-CN" altLang="en-US" sz="7200" b="1" dirty="0">
                  <a:solidFill>
                    <a:srgbClr val="C00000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mc:Choice>
        <mc:Fallback>
          <p:sp>
            <p:nvSpPr>
              <p:cNvPr id="42" name="椭圆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右箭头 28"/>
          <p:cNvSpPr/>
          <p:nvPr/>
        </p:nvSpPr>
        <p:spPr>
          <a:xfrm rot="2258847">
            <a:off x="5191562" y="2500741"/>
            <a:ext cx="530085" cy="34327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5035" y="499319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552" y="3212976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8578944">
            <a:off x="3729527" y="2580127"/>
            <a:ext cx="530085" cy="357387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9091" y="200177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87824" y="2851240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52119" y="2677166"/>
            <a:ext cx="945895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93146" y="279312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宋体"/>
              </a:rPr>
              <a:t>F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29450" y="26369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prstClr val="black"/>
                </a:solidFill>
                <a:latin typeface="宋体"/>
              </a:rPr>
              <a:t>S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33" name="丁字箭头 32"/>
          <p:cNvSpPr/>
          <p:nvPr/>
        </p:nvSpPr>
        <p:spPr>
          <a:xfrm rot="10800000">
            <a:off x="4062402" y="2936139"/>
            <a:ext cx="1401085" cy="575935"/>
          </a:xfrm>
          <a:prstGeom prst="leftRightUp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5971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右箭头 38"/>
          <p:cNvSpPr/>
          <p:nvPr/>
        </p:nvSpPr>
        <p:spPr>
          <a:xfrm rot="5400000">
            <a:off x="4605640" y="4380239"/>
            <a:ext cx="401777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2" name="椭圆 41"/>
              <p:cNvSpPr/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zh-CN" altLang="en-US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</m:ctrlPr>
                        </m:fPr>
                        <m:num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𝑭</m:t>
                          </m:r>
                        </m:num>
                        <m:den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𝑺</m:t>
                          </m:r>
                        </m:den>
                      </m:f>
                    </m:oMath>
                  </m:oMathPara>
                </a14:m>
                <a:endParaRPr lang="zh-CN" altLang="en-US" sz="7200" b="1" dirty="0">
                  <a:solidFill>
                    <a:srgbClr val="C00000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mc:Choice>
        <mc:Fallback>
          <p:sp>
            <p:nvSpPr>
              <p:cNvPr id="42" name="椭圆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右箭头 28"/>
          <p:cNvSpPr/>
          <p:nvPr/>
        </p:nvSpPr>
        <p:spPr>
          <a:xfrm rot="2258847">
            <a:off x="5191562" y="2500741"/>
            <a:ext cx="530085" cy="34327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5035" y="499319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8578944">
            <a:off x="3729527" y="2580127"/>
            <a:ext cx="530085" cy="357387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9091" y="200177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87824" y="2851240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52119" y="2677166"/>
            <a:ext cx="945895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93146" y="279312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宋体"/>
              </a:rPr>
              <a:t>F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29450" y="26369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prstClr val="black"/>
                </a:solidFill>
                <a:latin typeface="宋体"/>
              </a:rPr>
              <a:t>S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33" name="丁字箭头 32"/>
          <p:cNvSpPr/>
          <p:nvPr/>
        </p:nvSpPr>
        <p:spPr>
          <a:xfrm rot="10800000">
            <a:off x="4062402" y="2936139"/>
            <a:ext cx="1401085" cy="575935"/>
          </a:xfrm>
          <a:prstGeom prst="leftRightUp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377449" y="4725144"/>
            <a:ext cx="2983116" cy="110250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压强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39552" y="3212976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516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appdata\roaming\360se6\User Data\temp\dAABAAAAAAAA&amp;bo=5AgABeQIAAUFACM!&amp;rf=viewer_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27384"/>
            <a:ext cx="9433048" cy="69847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646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右箭头 48"/>
          <p:cNvSpPr/>
          <p:nvPr/>
        </p:nvSpPr>
        <p:spPr>
          <a:xfrm rot="8385676">
            <a:off x="3162795" y="5709344"/>
            <a:ext cx="530085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右箭头 38"/>
          <p:cNvSpPr/>
          <p:nvPr/>
        </p:nvSpPr>
        <p:spPr>
          <a:xfrm rot="5400000">
            <a:off x="4605640" y="4380239"/>
            <a:ext cx="401777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2" name="椭圆 41"/>
              <p:cNvSpPr/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zh-CN" altLang="en-US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</m:ctrlPr>
                        </m:fPr>
                        <m:num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𝑭</m:t>
                          </m:r>
                        </m:num>
                        <m:den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𝑺</m:t>
                          </m:r>
                        </m:den>
                      </m:f>
                    </m:oMath>
                  </m:oMathPara>
                </a14:m>
                <a:endParaRPr lang="zh-CN" altLang="en-US" sz="7200" b="1" dirty="0">
                  <a:solidFill>
                    <a:srgbClr val="C00000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mc:Choice>
        <mc:Fallback>
          <p:sp>
            <p:nvSpPr>
              <p:cNvPr id="42" name="椭圆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右箭头 28"/>
          <p:cNvSpPr/>
          <p:nvPr/>
        </p:nvSpPr>
        <p:spPr>
          <a:xfrm rot="2258847">
            <a:off x="5191562" y="2500741"/>
            <a:ext cx="530085" cy="34327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5035" y="499319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8578944">
            <a:off x="3729527" y="2580127"/>
            <a:ext cx="530085" cy="357387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9091" y="200177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87824" y="2851240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52119" y="2677166"/>
            <a:ext cx="945895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93146" y="279312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宋体"/>
              </a:rPr>
              <a:t>F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29450" y="26369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prstClr val="black"/>
                </a:solidFill>
                <a:latin typeface="宋体"/>
              </a:rPr>
              <a:t>S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33" name="丁字箭头 32"/>
          <p:cNvSpPr/>
          <p:nvPr/>
        </p:nvSpPr>
        <p:spPr>
          <a:xfrm rot="10800000">
            <a:off x="4062402" y="2936139"/>
            <a:ext cx="1401085" cy="575935"/>
          </a:xfrm>
          <a:prstGeom prst="leftRightUp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377449" y="4725144"/>
            <a:ext cx="2983116" cy="110250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压强</a:t>
            </a:r>
          </a:p>
        </p:txBody>
      </p:sp>
      <p:sp>
        <p:nvSpPr>
          <p:cNvPr id="53" name="椭圆 52"/>
          <p:cNvSpPr/>
          <p:nvPr/>
        </p:nvSpPr>
        <p:spPr>
          <a:xfrm rot="906436">
            <a:off x="2230202" y="5963684"/>
            <a:ext cx="1292954" cy="66914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 rot="906436">
            <a:off x="2362241" y="6144513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定义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9552" y="3212976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355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右箭头 48"/>
          <p:cNvSpPr/>
          <p:nvPr/>
        </p:nvSpPr>
        <p:spPr>
          <a:xfrm rot="8385676">
            <a:off x="3162795" y="5709344"/>
            <a:ext cx="530085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 rot="12596403">
            <a:off x="2867442" y="4890144"/>
            <a:ext cx="530085" cy="3105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右箭头 38"/>
          <p:cNvSpPr/>
          <p:nvPr/>
        </p:nvSpPr>
        <p:spPr>
          <a:xfrm rot="5400000">
            <a:off x="4605640" y="4380239"/>
            <a:ext cx="401777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2" name="椭圆 41"/>
              <p:cNvSpPr/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zh-CN" altLang="en-US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</m:ctrlPr>
                        </m:fPr>
                        <m:num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𝑭</m:t>
                          </m:r>
                        </m:num>
                        <m:den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𝑺</m:t>
                          </m:r>
                        </m:den>
                      </m:f>
                    </m:oMath>
                  </m:oMathPara>
                </a14:m>
                <a:endParaRPr lang="zh-CN" altLang="en-US" sz="7200" b="1" dirty="0">
                  <a:solidFill>
                    <a:srgbClr val="C00000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mc:Choice>
        <mc:Fallback>
          <p:sp>
            <p:nvSpPr>
              <p:cNvPr id="42" name="椭圆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右箭头 28"/>
          <p:cNvSpPr/>
          <p:nvPr/>
        </p:nvSpPr>
        <p:spPr>
          <a:xfrm rot="2258847">
            <a:off x="5191562" y="2500741"/>
            <a:ext cx="530085" cy="34327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5035" y="499319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8578944">
            <a:off x="3729527" y="2580127"/>
            <a:ext cx="530085" cy="357387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9091" y="200177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87824" y="2851240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52119" y="2677166"/>
            <a:ext cx="945895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93146" y="279312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宋体"/>
              </a:rPr>
              <a:t>F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29450" y="26369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prstClr val="black"/>
                </a:solidFill>
                <a:latin typeface="宋体"/>
              </a:rPr>
              <a:t>S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33" name="丁字箭头 32"/>
          <p:cNvSpPr/>
          <p:nvPr/>
        </p:nvSpPr>
        <p:spPr>
          <a:xfrm rot="10800000">
            <a:off x="4062402" y="2936139"/>
            <a:ext cx="1401085" cy="575935"/>
          </a:xfrm>
          <a:prstGeom prst="leftRightUp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377449" y="4725144"/>
            <a:ext cx="2983116" cy="110250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压强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91012" y="4441765"/>
            <a:ext cx="2402077" cy="696863"/>
            <a:chOff x="755575" y="5118879"/>
            <a:chExt cx="2402077" cy="696863"/>
          </a:xfrm>
        </p:grpSpPr>
        <p:sp>
          <p:nvSpPr>
            <p:cNvPr id="40" name="椭圆 39"/>
            <p:cNvSpPr/>
            <p:nvPr/>
          </p:nvSpPr>
          <p:spPr>
            <a:xfrm>
              <a:off x="1018771" y="5118879"/>
              <a:ext cx="1729028" cy="69686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55575" y="5157192"/>
              <a:ext cx="24020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华文隶书" pitchFamily="2" charset="-122"/>
                  <a:ea typeface="华文隶书" pitchFamily="2" charset="-122"/>
                </a:rPr>
                <a:t>  </a:t>
              </a:r>
              <a:r>
                <a:rPr lang="zh-CN" altLang="en-US" sz="3200" b="1" dirty="0" smtClean="0">
                  <a:latin typeface="华文隶书" pitchFamily="2" charset="-122"/>
                  <a:ea typeface="华文隶书" pitchFamily="2" charset="-122"/>
                </a:rPr>
                <a:t>物理意义</a:t>
              </a:r>
              <a:endParaRPr lang="zh-CN" altLang="en-US" sz="28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 rot="906436">
            <a:off x="2230202" y="5963684"/>
            <a:ext cx="1292954" cy="66914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 rot="906436">
            <a:off x="2362241" y="6144513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定义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355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右箭头 48"/>
          <p:cNvSpPr/>
          <p:nvPr/>
        </p:nvSpPr>
        <p:spPr>
          <a:xfrm rot="8385676">
            <a:off x="3162795" y="5709344"/>
            <a:ext cx="530085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 rot="12596403">
            <a:off x="2867442" y="4890144"/>
            <a:ext cx="530085" cy="3105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右箭头 38"/>
          <p:cNvSpPr/>
          <p:nvPr/>
        </p:nvSpPr>
        <p:spPr>
          <a:xfrm rot="5400000">
            <a:off x="4605640" y="4380239"/>
            <a:ext cx="401777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2" name="椭圆 41"/>
              <p:cNvSpPr/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zh-CN" altLang="en-US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</m:ctrlPr>
                        </m:fPr>
                        <m:num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𝑭</m:t>
                          </m:r>
                        </m:num>
                        <m:den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𝑺</m:t>
                          </m:r>
                        </m:den>
                      </m:f>
                    </m:oMath>
                  </m:oMathPara>
                </a14:m>
                <a:endParaRPr lang="zh-CN" altLang="en-US" sz="7200" b="1" dirty="0">
                  <a:solidFill>
                    <a:srgbClr val="C00000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mc:Choice>
        <mc:Fallback>
          <p:sp>
            <p:nvSpPr>
              <p:cNvPr id="42" name="椭圆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右箭头 28"/>
          <p:cNvSpPr/>
          <p:nvPr/>
        </p:nvSpPr>
        <p:spPr>
          <a:xfrm rot="2258847">
            <a:off x="5191562" y="2500741"/>
            <a:ext cx="530085" cy="34327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5035" y="499319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8578944">
            <a:off x="3729527" y="2580127"/>
            <a:ext cx="530085" cy="357387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9091" y="200177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87824" y="2851240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52119" y="2677166"/>
            <a:ext cx="945895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93146" y="279312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宋体"/>
              </a:rPr>
              <a:t>F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29450" y="26369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prstClr val="black"/>
                </a:solidFill>
                <a:latin typeface="宋体"/>
              </a:rPr>
              <a:t>S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33" name="丁字箭头 32"/>
          <p:cNvSpPr/>
          <p:nvPr/>
        </p:nvSpPr>
        <p:spPr>
          <a:xfrm rot="10800000">
            <a:off x="4062402" y="2936139"/>
            <a:ext cx="1401085" cy="575935"/>
          </a:xfrm>
          <a:prstGeom prst="leftRightUp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377449" y="4725144"/>
            <a:ext cx="2983116" cy="110250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压强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91012" y="4441765"/>
            <a:ext cx="2402077" cy="696863"/>
            <a:chOff x="755575" y="5118879"/>
            <a:chExt cx="2402077" cy="696863"/>
          </a:xfrm>
        </p:grpSpPr>
        <p:sp>
          <p:nvSpPr>
            <p:cNvPr id="40" name="椭圆 39"/>
            <p:cNvSpPr/>
            <p:nvPr/>
          </p:nvSpPr>
          <p:spPr>
            <a:xfrm>
              <a:off x="1018771" y="5118879"/>
              <a:ext cx="1729028" cy="69686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55575" y="5157192"/>
              <a:ext cx="24020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华文隶书" pitchFamily="2" charset="-122"/>
                  <a:ea typeface="华文隶书" pitchFamily="2" charset="-122"/>
                </a:rPr>
                <a:t>  </a:t>
              </a:r>
              <a:r>
                <a:rPr lang="zh-CN" altLang="en-US" sz="3200" b="1" dirty="0" smtClean="0">
                  <a:latin typeface="华文隶书" pitchFamily="2" charset="-122"/>
                  <a:ea typeface="华文隶书" pitchFamily="2" charset="-122"/>
                </a:rPr>
                <a:t>物理意义</a:t>
              </a:r>
              <a:endParaRPr lang="zh-CN" altLang="en-US" sz="28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 rot="906436">
            <a:off x="2230202" y="5963684"/>
            <a:ext cx="1292954" cy="66914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 rot="906436">
            <a:off x="2362241" y="6144513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定义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" name="右箭头 63"/>
          <p:cNvSpPr/>
          <p:nvPr/>
        </p:nvSpPr>
        <p:spPr>
          <a:xfrm rot="15577224">
            <a:off x="1284409" y="3456063"/>
            <a:ext cx="1640978" cy="23822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右箭头 64"/>
          <p:cNvSpPr/>
          <p:nvPr/>
        </p:nvSpPr>
        <p:spPr>
          <a:xfrm rot="19503292">
            <a:off x="2045340" y="2017418"/>
            <a:ext cx="2062218" cy="23011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2890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右箭头 54"/>
          <p:cNvSpPr/>
          <p:nvPr/>
        </p:nvSpPr>
        <p:spPr>
          <a:xfrm rot="3416881">
            <a:off x="4860254" y="5961947"/>
            <a:ext cx="530085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右箭头 48"/>
          <p:cNvSpPr/>
          <p:nvPr/>
        </p:nvSpPr>
        <p:spPr>
          <a:xfrm rot="8385676">
            <a:off x="3162795" y="5709344"/>
            <a:ext cx="530085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 rot="12596403">
            <a:off x="2867442" y="4890144"/>
            <a:ext cx="530085" cy="3105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右箭头 38"/>
          <p:cNvSpPr/>
          <p:nvPr/>
        </p:nvSpPr>
        <p:spPr>
          <a:xfrm rot="5400000">
            <a:off x="4605640" y="4380239"/>
            <a:ext cx="401777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2" name="椭圆 41"/>
              <p:cNvSpPr/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zh-CN" altLang="en-US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</m:ctrlPr>
                        </m:fPr>
                        <m:num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𝑭</m:t>
                          </m:r>
                        </m:num>
                        <m:den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𝑺</m:t>
                          </m:r>
                        </m:den>
                      </m:f>
                    </m:oMath>
                  </m:oMathPara>
                </a14:m>
                <a:endParaRPr lang="zh-CN" altLang="en-US" sz="7200" b="1" dirty="0">
                  <a:solidFill>
                    <a:srgbClr val="C00000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mc:Choice>
        <mc:Fallback>
          <p:sp>
            <p:nvSpPr>
              <p:cNvPr id="42" name="椭圆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右箭头 28"/>
          <p:cNvSpPr/>
          <p:nvPr/>
        </p:nvSpPr>
        <p:spPr>
          <a:xfrm rot="2258847">
            <a:off x="5191562" y="2500741"/>
            <a:ext cx="530085" cy="34327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5035" y="499319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8578944">
            <a:off x="3729527" y="2580127"/>
            <a:ext cx="530085" cy="357387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9091" y="200177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87824" y="2851240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52119" y="2677166"/>
            <a:ext cx="945895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93146" y="279312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宋体"/>
              </a:rPr>
              <a:t>F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29450" y="26369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prstClr val="black"/>
                </a:solidFill>
                <a:latin typeface="宋体"/>
              </a:rPr>
              <a:t>S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33" name="丁字箭头 32"/>
          <p:cNvSpPr/>
          <p:nvPr/>
        </p:nvSpPr>
        <p:spPr>
          <a:xfrm rot="10800000">
            <a:off x="4062402" y="2936139"/>
            <a:ext cx="1401085" cy="575935"/>
          </a:xfrm>
          <a:prstGeom prst="leftRightUp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377449" y="4725144"/>
            <a:ext cx="2983116" cy="110250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压强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91012" y="4441765"/>
            <a:ext cx="2402077" cy="696863"/>
            <a:chOff x="755575" y="5118879"/>
            <a:chExt cx="2402077" cy="696863"/>
          </a:xfrm>
        </p:grpSpPr>
        <p:sp>
          <p:nvSpPr>
            <p:cNvPr id="40" name="椭圆 39"/>
            <p:cNvSpPr/>
            <p:nvPr/>
          </p:nvSpPr>
          <p:spPr>
            <a:xfrm>
              <a:off x="1018771" y="5118879"/>
              <a:ext cx="1729028" cy="69686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55575" y="5157192"/>
              <a:ext cx="24020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华文隶书" pitchFamily="2" charset="-122"/>
                  <a:ea typeface="华文隶书" pitchFamily="2" charset="-122"/>
                </a:rPr>
                <a:t>  </a:t>
              </a:r>
              <a:r>
                <a:rPr lang="zh-CN" altLang="en-US" sz="3200" b="1" dirty="0" smtClean="0">
                  <a:latin typeface="华文隶书" pitchFamily="2" charset="-122"/>
                  <a:ea typeface="华文隶书" pitchFamily="2" charset="-122"/>
                </a:rPr>
                <a:t>物理意义</a:t>
              </a:r>
              <a:endParaRPr lang="zh-CN" altLang="en-US" sz="28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 rot="906436">
            <a:off x="2230202" y="5963684"/>
            <a:ext cx="1292954" cy="66914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 rot="906436">
            <a:off x="2362241" y="6144513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定义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" name="右箭头 63"/>
          <p:cNvSpPr/>
          <p:nvPr/>
        </p:nvSpPr>
        <p:spPr>
          <a:xfrm rot="15577224">
            <a:off x="1284409" y="3456063"/>
            <a:ext cx="1640978" cy="23822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右箭头 64"/>
          <p:cNvSpPr/>
          <p:nvPr/>
        </p:nvSpPr>
        <p:spPr>
          <a:xfrm rot="19503292">
            <a:off x="2045340" y="2017418"/>
            <a:ext cx="2062218" cy="23011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367278" y="6031929"/>
            <a:ext cx="1292954" cy="66914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364088" y="6093296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单位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325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右箭头 54"/>
          <p:cNvSpPr/>
          <p:nvPr/>
        </p:nvSpPr>
        <p:spPr>
          <a:xfrm rot="3416881">
            <a:off x="4860254" y="5961947"/>
            <a:ext cx="530085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右箭头 48"/>
          <p:cNvSpPr/>
          <p:nvPr/>
        </p:nvSpPr>
        <p:spPr>
          <a:xfrm rot="8385676">
            <a:off x="3162795" y="5709344"/>
            <a:ext cx="530085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 rot="12596403">
            <a:off x="2867442" y="4890144"/>
            <a:ext cx="530085" cy="3105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右箭头 38"/>
          <p:cNvSpPr/>
          <p:nvPr/>
        </p:nvSpPr>
        <p:spPr>
          <a:xfrm rot="5400000">
            <a:off x="4605640" y="4380239"/>
            <a:ext cx="401777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2" name="椭圆 41"/>
              <p:cNvSpPr/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zh-CN" altLang="en-US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</m:ctrlPr>
                        </m:fPr>
                        <m:num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𝑭</m:t>
                          </m:r>
                        </m:num>
                        <m:den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𝑺</m:t>
                          </m:r>
                        </m:den>
                      </m:f>
                    </m:oMath>
                  </m:oMathPara>
                </a14:m>
                <a:endParaRPr lang="zh-CN" altLang="en-US" sz="7200" b="1" dirty="0">
                  <a:solidFill>
                    <a:srgbClr val="C00000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mc:Choice>
        <mc:Fallback>
          <p:sp>
            <p:nvSpPr>
              <p:cNvPr id="42" name="椭圆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右箭头 28"/>
          <p:cNvSpPr/>
          <p:nvPr/>
        </p:nvSpPr>
        <p:spPr>
          <a:xfrm rot="2258847">
            <a:off x="5191562" y="2500741"/>
            <a:ext cx="530085" cy="34327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5035" y="499319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8578944">
            <a:off x="3729527" y="2580127"/>
            <a:ext cx="530085" cy="357387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9091" y="200177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87824" y="2851240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52119" y="2677166"/>
            <a:ext cx="945895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93146" y="279312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宋体"/>
              </a:rPr>
              <a:t>F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29450" y="26369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prstClr val="black"/>
                </a:solidFill>
                <a:latin typeface="宋体"/>
              </a:rPr>
              <a:t>S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33" name="丁字箭头 32"/>
          <p:cNvSpPr/>
          <p:nvPr/>
        </p:nvSpPr>
        <p:spPr>
          <a:xfrm rot="10800000">
            <a:off x="4062402" y="2936139"/>
            <a:ext cx="1401085" cy="575935"/>
          </a:xfrm>
          <a:prstGeom prst="leftRightUp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377449" y="4725144"/>
            <a:ext cx="2983116" cy="110250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压强</a:t>
            </a:r>
          </a:p>
        </p:txBody>
      </p:sp>
      <p:grpSp>
        <p:nvGrpSpPr>
          <p:cNvPr id="2" name="组合 2"/>
          <p:cNvGrpSpPr/>
          <p:nvPr/>
        </p:nvGrpSpPr>
        <p:grpSpPr>
          <a:xfrm>
            <a:off x="891012" y="4441765"/>
            <a:ext cx="2402077" cy="696863"/>
            <a:chOff x="755575" y="5118879"/>
            <a:chExt cx="2402077" cy="696863"/>
          </a:xfrm>
        </p:grpSpPr>
        <p:sp>
          <p:nvSpPr>
            <p:cNvPr id="40" name="椭圆 39"/>
            <p:cNvSpPr/>
            <p:nvPr/>
          </p:nvSpPr>
          <p:spPr>
            <a:xfrm>
              <a:off x="1018771" y="5118879"/>
              <a:ext cx="1729028" cy="69686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55575" y="5157192"/>
              <a:ext cx="24020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华文隶书" pitchFamily="2" charset="-122"/>
                  <a:ea typeface="华文隶书" pitchFamily="2" charset="-122"/>
                </a:rPr>
                <a:t>  </a:t>
              </a:r>
              <a:r>
                <a:rPr lang="zh-CN" altLang="en-US" sz="3200" b="1" dirty="0" smtClean="0">
                  <a:latin typeface="华文隶书" pitchFamily="2" charset="-122"/>
                  <a:ea typeface="华文隶书" pitchFamily="2" charset="-122"/>
                </a:rPr>
                <a:t>物理意义</a:t>
              </a:r>
              <a:endParaRPr lang="zh-CN" altLang="en-US" sz="28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 rot="906436">
            <a:off x="2230202" y="5963684"/>
            <a:ext cx="1292954" cy="66914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 rot="906436">
            <a:off x="2362241" y="6144513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定义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" name="右箭头 63"/>
          <p:cNvSpPr/>
          <p:nvPr/>
        </p:nvSpPr>
        <p:spPr>
          <a:xfrm rot="15577224">
            <a:off x="1284409" y="3456063"/>
            <a:ext cx="1640978" cy="23822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右箭头 64"/>
          <p:cNvSpPr/>
          <p:nvPr/>
        </p:nvSpPr>
        <p:spPr>
          <a:xfrm rot="19503292">
            <a:off x="2045340" y="2017418"/>
            <a:ext cx="2062218" cy="23011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367278" y="6031929"/>
            <a:ext cx="1292954" cy="66914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364088" y="6093296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单位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04248" y="5301208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N/m</a:t>
            </a:r>
            <a:r>
              <a:rPr lang="en-US" altLang="zh-CN" sz="4800" b="1" baseline="30000" dirty="0" smtClean="0"/>
              <a:t>2</a:t>
            </a:r>
            <a:endParaRPr lang="zh-CN" altLang="en-US" sz="4800" b="1" baseline="30000" dirty="0"/>
          </a:p>
        </p:txBody>
      </p:sp>
      <p:sp>
        <p:nvSpPr>
          <p:cNvPr id="46" name="TextBox 45"/>
          <p:cNvSpPr txBox="1"/>
          <p:nvPr/>
        </p:nvSpPr>
        <p:spPr>
          <a:xfrm>
            <a:off x="6084168" y="4077072"/>
            <a:ext cx="4211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1P</a:t>
            </a:r>
            <a:r>
              <a:rPr lang="en-US" altLang="zh-CN" sz="4800" b="1" baseline="-25000" dirty="0" smtClean="0"/>
              <a:t>a</a:t>
            </a:r>
            <a:r>
              <a:rPr lang="en-US" altLang="zh-CN" sz="4800" b="1" dirty="0" smtClean="0"/>
              <a:t>=1N/m</a:t>
            </a:r>
            <a:r>
              <a:rPr lang="en-US" altLang="zh-CN" sz="4800" b="1" baseline="30000" dirty="0" smtClean="0"/>
              <a:t>2  </a:t>
            </a:r>
            <a:endParaRPr lang="zh-CN" altLang="en-US" sz="4800" b="1" baseline="30000" dirty="0" smtClean="0"/>
          </a:p>
        </p:txBody>
      </p:sp>
    </p:spTree>
    <p:extLst>
      <p:ext uri="{BB962C8B-B14F-4D97-AF65-F5344CB8AC3E}">
        <p14:creationId xmlns="" xmlns:p14="http://schemas.microsoft.com/office/powerpoint/2010/main" val="314325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右箭头 54"/>
          <p:cNvSpPr/>
          <p:nvPr/>
        </p:nvSpPr>
        <p:spPr>
          <a:xfrm rot="3416881">
            <a:off x="4860254" y="5961947"/>
            <a:ext cx="530085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右箭头 48"/>
          <p:cNvSpPr/>
          <p:nvPr/>
        </p:nvSpPr>
        <p:spPr>
          <a:xfrm rot="8385676">
            <a:off x="3162795" y="5709344"/>
            <a:ext cx="530085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 rot="12596403">
            <a:off x="2867442" y="4890144"/>
            <a:ext cx="530085" cy="3105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右箭头 38"/>
          <p:cNvSpPr/>
          <p:nvPr/>
        </p:nvSpPr>
        <p:spPr>
          <a:xfrm rot="5400000">
            <a:off x="4605640" y="4380239"/>
            <a:ext cx="401777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右箭头 45"/>
          <p:cNvSpPr/>
          <p:nvPr/>
        </p:nvSpPr>
        <p:spPr>
          <a:xfrm rot="3853953">
            <a:off x="7540872" y="5890535"/>
            <a:ext cx="530085" cy="288033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右箭头 46"/>
          <p:cNvSpPr/>
          <p:nvPr/>
        </p:nvSpPr>
        <p:spPr>
          <a:xfrm rot="17507920">
            <a:off x="7394309" y="4755508"/>
            <a:ext cx="530085" cy="288033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右箭头 42"/>
          <p:cNvSpPr/>
          <p:nvPr/>
        </p:nvSpPr>
        <p:spPr>
          <a:xfrm>
            <a:off x="6352766" y="5267807"/>
            <a:ext cx="530085" cy="357387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2" name="椭圆 41"/>
              <p:cNvSpPr/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zh-CN" altLang="en-US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</m:ctrlPr>
                        </m:fPr>
                        <m:num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𝑭</m:t>
                          </m:r>
                        </m:num>
                        <m:den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𝑺</m:t>
                          </m:r>
                        </m:den>
                      </m:f>
                    </m:oMath>
                  </m:oMathPara>
                </a14:m>
                <a:endParaRPr lang="zh-CN" altLang="en-US" sz="7200" b="1" dirty="0">
                  <a:solidFill>
                    <a:srgbClr val="C00000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mc:Choice>
        <mc:Fallback>
          <p:sp>
            <p:nvSpPr>
              <p:cNvPr id="42" name="椭圆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右箭头 28"/>
          <p:cNvSpPr/>
          <p:nvPr/>
        </p:nvSpPr>
        <p:spPr>
          <a:xfrm rot="2258847">
            <a:off x="5191562" y="2500741"/>
            <a:ext cx="530085" cy="34327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5035" y="499319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8578944">
            <a:off x="3729527" y="2580127"/>
            <a:ext cx="530085" cy="357387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9091" y="200177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87824" y="2851240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52119" y="2677166"/>
            <a:ext cx="945895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93146" y="279312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宋体"/>
              </a:rPr>
              <a:t>F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29450" y="26369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prstClr val="black"/>
                </a:solidFill>
                <a:latin typeface="宋体"/>
              </a:rPr>
              <a:t>S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33" name="丁字箭头 32"/>
          <p:cNvSpPr/>
          <p:nvPr/>
        </p:nvSpPr>
        <p:spPr>
          <a:xfrm rot="10800000">
            <a:off x="4062402" y="2936139"/>
            <a:ext cx="1401085" cy="575935"/>
          </a:xfrm>
          <a:prstGeom prst="leftRightUp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377449" y="4725144"/>
            <a:ext cx="2983116" cy="110250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压强</a:t>
            </a:r>
          </a:p>
        </p:txBody>
      </p:sp>
      <p:grpSp>
        <p:nvGrpSpPr>
          <p:cNvPr id="2" name="组合 2"/>
          <p:cNvGrpSpPr/>
          <p:nvPr/>
        </p:nvGrpSpPr>
        <p:grpSpPr>
          <a:xfrm>
            <a:off x="891012" y="4441765"/>
            <a:ext cx="2402077" cy="696863"/>
            <a:chOff x="755575" y="5118879"/>
            <a:chExt cx="2402077" cy="696863"/>
          </a:xfrm>
        </p:grpSpPr>
        <p:sp>
          <p:nvSpPr>
            <p:cNvPr id="40" name="椭圆 39"/>
            <p:cNvSpPr/>
            <p:nvPr/>
          </p:nvSpPr>
          <p:spPr>
            <a:xfrm>
              <a:off x="1018771" y="5118879"/>
              <a:ext cx="1729028" cy="69686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55575" y="5157192"/>
              <a:ext cx="24020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华文隶书" pitchFamily="2" charset="-122"/>
                  <a:ea typeface="华文隶书" pitchFamily="2" charset="-122"/>
                </a:rPr>
                <a:t>  </a:t>
              </a:r>
              <a:r>
                <a:rPr lang="zh-CN" altLang="en-US" sz="3200" b="1" dirty="0" smtClean="0">
                  <a:latin typeface="华文隶书" pitchFamily="2" charset="-122"/>
                  <a:ea typeface="华文隶书" pitchFamily="2" charset="-122"/>
                </a:rPr>
                <a:t>物理意义</a:t>
              </a:r>
              <a:endParaRPr lang="zh-CN" altLang="en-US" sz="28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6921298" y="5118879"/>
            <a:ext cx="1660388" cy="69686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063298" y="5144144"/>
            <a:ext cx="1739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应用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563935" y="6237312"/>
            <a:ext cx="973792" cy="508724"/>
          </a:xfrm>
          <a:prstGeom prst="ellipse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373865" y="4148545"/>
            <a:ext cx="972135" cy="486361"/>
          </a:xfrm>
          <a:prstGeom prst="ellipse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481905" y="4160892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隶书" pitchFamily="2" charset="-122"/>
                <a:ea typeface="华文隶书" pitchFamily="2" charset="-122"/>
              </a:rPr>
              <a:t>增大</a:t>
            </a:r>
            <a:endParaRPr lang="zh-CN" altLang="en-US" sz="2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650758" y="6241980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隶书" pitchFamily="2" charset="-122"/>
                <a:ea typeface="华文隶书" pitchFamily="2" charset="-122"/>
              </a:rPr>
              <a:t>减小</a:t>
            </a:r>
          </a:p>
        </p:txBody>
      </p:sp>
      <p:sp>
        <p:nvSpPr>
          <p:cNvPr id="53" name="椭圆 52"/>
          <p:cNvSpPr/>
          <p:nvPr/>
        </p:nvSpPr>
        <p:spPr>
          <a:xfrm rot="906436">
            <a:off x="2230202" y="5963684"/>
            <a:ext cx="1292954" cy="66914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 rot="906436">
            <a:off x="2362241" y="6144513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定义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" name="右箭头 63"/>
          <p:cNvSpPr/>
          <p:nvPr/>
        </p:nvSpPr>
        <p:spPr>
          <a:xfrm rot="15577224">
            <a:off x="1284409" y="3456063"/>
            <a:ext cx="1640978" cy="23822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右箭头 64"/>
          <p:cNvSpPr/>
          <p:nvPr/>
        </p:nvSpPr>
        <p:spPr>
          <a:xfrm rot="19503292">
            <a:off x="2045340" y="2017418"/>
            <a:ext cx="2062218" cy="23011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367278" y="6031929"/>
            <a:ext cx="1292954" cy="66914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364088" y="6093296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单位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325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右箭头 54"/>
          <p:cNvSpPr/>
          <p:nvPr/>
        </p:nvSpPr>
        <p:spPr>
          <a:xfrm rot="3416881">
            <a:off x="4860254" y="5961947"/>
            <a:ext cx="530085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右箭头 48"/>
          <p:cNvSpPr/>
          <p:nvPr/>
        </p:nvSpPr>
        <p:spPr>
          <a:xfrm rot="8385676">
            <a:off x="3162795" y="5709344"/>
            <a:ext cx="530085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 rot="12596403">
            <a:off x="2867442" y="4890144"/>
            <a:ext cx="530085" cy="3105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右箭头 38"/>
          <p:cNvSpPr/>
          <p:nvPr/>
        </p:nvSpPr>
        <p:spPr>
          <a:xfrm rot="5400000">
            <a:off x="4605640" y="4380239"/>
            <a:ext cx="401777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右箭头 45"/>
          <p:cNvSpPr/>
          <p:nvPr/>
        </p:nvSpPr>
        <p:spPr>
          <a:xfrm rot="3853953">
            <a:off x="7540872" y="5890535"/>
            <a:ext cx="530085" cy="288033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右箭头 46"/>
          <p:cNvSpPr/>
          <p:nvPr/>
        </p:nvSpPr>
        <p:spPr>
          <a:xfrm rot="17507920">
            <a:off x="7394309" y="4755508"/>
            <a:ext cx="530085" cy="288033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右箭头 42"/>
          <p:cNvSpPr/>
          <p:nvPr/>
        </p:nvSpPr>
        <p:spPr>
          <a:xfrm>
            <a:off x="6352766" y="5267807"/>
            <a:ext cx="530085" cy="357387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2" name="椭圆 41"/>
              <p:cNvSpPr/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zh-CN" altLang="en-US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</m:ctrlPr>
                        </m:fPr>
                        <m:num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𝑭</m:t>
                          </m:r>
                        </m:num>
                        <m:den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𝑺</m:t>
                          </m:r>
                        </m:den>
                      </m:f>
                    </m:oMath>
                  </m:oMathPara>
                </a14:m>
                <a:endParaRPr lang="zh-CN" altLang="en-US" sz="7200" b="1" dirty="0">
                  <a:solidFill>
                    <a:srgbClr val="C00000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mc:Choice>
        <mc:Fallback>
          <p:sp>
            <p:nvSpPr>
              <p:cNvPr id="42" name="椭圆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右箭头 28"/>
          <p:cNvSpPr/>
          <p:nvPr/>
        </p:nvSpPr>
        <p:spPr>
          <a:xfrm rot="2258847">
            <a:off x="5191562" y="2500741"/>
            <a:ext cx="530085" cy="34327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5035" y="499319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8578944">
            <a:off x="3729527" y="2580127"/>
            <a:ext cx="530085" cy="357387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9091" y="200177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87824" y="2851240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52119" y="2677166"/>
            <a:ext cx="945895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93146" y="279312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宋体"/>
              </a:rPr>
              <a:t>F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29450" y="26369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prstClr val="black"/>
                </a:solidFill>
                <a:latin typeface="宋体"/>
              </a:rPr>
              <a:t>S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33" name="丁字箭头 32"/>
          <p:cNvSpPr/>
          <p:nvPr/>
        </p:nvSpPr>
        <p:spPr>
          <a:xfrm rot="10800000">
            <a:off x="4062402" y="2936139"/>
            <a:ext cx="1401085" cy="575935"/>
          </a:xfrm>
          <a:prstGeom prst="leftRightUp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377449" y="4725144"/>
            <a:ext cx="2983116" cy="110250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压强</a:t>
            </a:r>
          </a:p>
        </p:txBody>
      </p:sp>
      <p:grpSp>
        <p:nvGrpSpPr>
          <p:cNvPr id="2" name="组合 2"/>
          <p:cNvGrpSpPr/>
          <p:nvPr/>
        </p:nvGrpSpPr>
        <p:grpSpPr>
          <a:xfrm>
            <a:off x="891012" y="4441765"/>
            <a:ext cx="2402077" cy="696863"/>
            <a:chOff x="755575" y="5118879"/>
            <a:chExt cx="2402077" cy="696863"/>
          </a:xfrm>
        </p:grpSpPr>
        <p:sp>
          <p:nvSpPr>
            <p:cNvPr id="40" name="椭圆 39"/>
            <p:cNvSpPr/>
            <p:nvPr/>
          </p:nvSpPr>
          <p:spPr>
            <a:xfrm>
              <a:off x="1018771" y="5118879"/>
              <a:ext cx="1729028" cy="69686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55575" y="5157192"/>
              <a:ext cx="24020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华文隶书" pitchFamily="2" charset="-122"/>
                  <a:ea typeface="华文隶书" pitchFamily="2" charset="-122"/>
                </a:rPr>
                <a:t>  </a:t>
              </a:r>
              <a:r>
                <a:rPr lang="zh-CN" altLang="en-US" sz="3200" b="1" dirty="0" smtClean="0">
                  <a:latin typeface="华文隶书" pitchFamily="2" charset="-122"/>
                  <a:ea typeface="华文隶书" pitchFamily="2" charset="-122"/>
                </a:rPr>
                <a:t>物理意义</a:t>
              </a:r>
              <a:endParaRPr lang="zh-CN" altLang="en-US" sz="28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6921298" y="5118879"/>
            <a:ext cx="1660388" cy="69686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063298" y="5144144"/>
            <a:ext cx="1739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应用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563935" y="6237312"/>
            <a:ext cx="973792" cy="508724"/>
          </a:xfrm>
          <a:prstGeom prst="ellipse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373865" y="4148545"/>
            <a:ext cx="972135" cy="486361"/>
          </a:xfrm>
          <a:prstGeom prst="ellipse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481905" y="4160892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隶书" pitchFamily="2" charset="-122"/>
                <a:ea typeface="华文隶书" pitchFamily="2" charset="-122"/>
              </a:rPr>
              <a:t>增大</a:t>
            </a:r>
            <a:endParaRPr lang="zh-CN" altLang="en-US" sz="2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650758" y="6241980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隶书" pitchFamily="2" charset="-122"/>
                <a:ea typeface="华文隶书" pitchFamily="2" charset="-122"/>
              </a:rPr>
              <a:t>减小</a:t>
            </a:r>
          </a:p>
        </p:txBody>
      </p:sp>
      <p:sp>
        <p:nvSpPr>
          <p:cNvPr id="53" name="椭圆 52"/>
          <p:cNvSpPr/>
          <p:nvPr/>
        </p:nvSpPr>
        <p:spPr>
          <a:xfrm rot="906436">
            <a:off x="2230202" y="5963684"/>
            <a:ext cx="1292954" cy="66914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 rot="906436">
            <a:off x="2362241" y="6144513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定义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" name="右箭头 63"/>
          <p:cNvSpPr/>
          <p:nvPr/>
        </p:nvSpPr>
        <p:spPr>
          <a:xfrm rot="15577224">
            <a:off x="1284409" y="3456063"/>
            <a:ext cx="1640978" cy="23822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右箭头 64"/>
          <p:cNvSpPr/>
          <p:nvPr/>
        </p:nvSpPr>
        <p:spPr>
          <a:xfrm rot="19503292">
            <a:off x="2045340" y="2017418"/>
            <a:ext cx="2062218" cy="23011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7304745" y="2363940"/>
                <a:ext cx="1685633" cy="1554528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altLang="zh-CN" sz="6600" b="1" dirty="0" smtClean="0">
                    <a:solidFill>
                      <a:srgbClr val="FF0000"/>
                    </a:solidFill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6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6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𝑭</m:t>
                        </m:r>
                      </m:num>
                      <m:den>
                        <m:r>
                          <a:rPr lang="en-US" altLang="zh-CN" sz="6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𝑺</m:t>
                        </m:r>
                      </m:den>
                    </m:f>
                  </m:oMath>
                </a14:m>
                <a:endParaRPr lang="zh-CN" altLang="en-US" sz="6600" b="1" dirty="0">
                  <a:solidFill>
                    <a:srgbClr val="00B0F0"/>
                  </a:solidFill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4745" y="2363940"/>
                <a:ext cx="1685633" cy="1554528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24549" b="-16078"/>
                </a:stretch>
              </a:blipFill>
            </p:spPr>
            <p:txBody>
              <a:bodyPr/>
              <a:lstStyle/>
              <a:p>
                <a:r>
                  <a:rPr lang="zh-CN" altLang="en-US" dirty="0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椭圆 55"/>
          <p:cNvSpPr/>
          <p:nvPr/>
        </p:nvSpPr>
        <p:spPr>
          <a:xfrm>
            <a:off x="5367278" y="6031929"/>
            <a:ext cx="1292954" cy="66914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364088" y="6093296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单位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325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右箭头 48"/>
          <p:cNvSpPr/>
          <p:nvPr/>
        </p:nvSpPr>
        <p:spPr>
          <a:xfrm rot="8385676">
            <a:off x="3162795" y="5709344"/>
            <a:ext cx="530085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 rot="12596403">
            <a:off x="2867442" y="4890144"/>
            <a:ext cx="530085" cy="3105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右箭头 38"/>
          <p:cNvSpPr/>
          <p:nvPr/>
        </p:nvSpPr>
        <p:spPr>
          <a:xfrm rot="5400000">
            <a:off x="4605640" y="4380239"/>
            <a:ext cx="401777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右箭头 45"/>
          <p:cNvSpPr/>
          <p:nvPr/>
        </p:nvSpPr>
        <p:spPr>
          <a:xfrm rot="3853953">
            <a:off x="7540872" y="5890535"/>
            <a:ext cx="530085" cy="288033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右箭头 46"/>
          <p:cNvSpPr/>
          <p:nvPr/>
        </p:nvSpPr>
        <p:spPr>
          <a:xfrm rot="17507920">
            <a:off x="7394309" y="4755508"/>
            <a:ext cx="530085" cy="288033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右箭头 42"/>
          <p:cNvSpPr/>
          <p:nvPr/>
        </p:nvSpPr>
        <p:spPr>
          <a:xfrm>
            <a:off x="6352766" y="5267807"/>
            <a:ext cx="530085" cy="357387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2" name="椭圆 41"/>
              <p:cNvSpPr/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zh-CN" altLang="en-US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</m:ctrlPr>
                        </m:fPr>
                        <m:num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𝑭</m:t>
                          </m:r>
                        </m:num>
                        <m:den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𝑺</m:t>
                          </m:r>
                        </m:den>
                      </m:f>
                    </m:oMath>
                  </m:oMathPara>
                </a14:m>
                <a:endParaRPr lang="zh-CN" altLang="en-US" sz="7200" b="1" dirty="0">
                  <a:solidFill>
                    <a:srgbClr val="C00000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mc:Choice>
        <mc:Fallback>
          <p:sp>
            <p:nvSpPr>
              <p:cNvPr id="42" name="椭圆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右箭头 28"/>
          <p:cNvSpPr/>
          <p:nvPr/>
        </p:nvSpPr>
        <p:spPr>
          <a:xfrm rot="2258847">
            <a:off x="5191562" y="2500741"/>
            <a:ext cx="530085" cy="34327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5035" y="499319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8578944">
            <a:off x="3729527" y="2580127"/>
            <a:ext cx="530085" cy="357387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9091" y="200177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87824" y="2851240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52119" y="2677166"/>
            <a:ext cx="945895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93146" y="279312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宋体"/>
              </a:rPr>
              <a:t>F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29450" y="26369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prstClr val="black"/>
                </a:solidFill>
                <a:latin typeface="宋体"/>
              </a:rPr>
              <a:t>S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33" name="丁字箭头 32"/>
          <p:cNvSpPr/>
          <p:nvPr/>
        </p:nvSpPr>
        <p:spPr>
          <a:xfrm rot="10800000">
            <a:off x="4062402" y="2936139"/>
            <a:ext cx="1401085" cy="575935"/>
          </a:xfrm>
          <a:prstGeom prst="leftRightUp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377449" y="4725144"/>
            <a:ext cx="2983116" cy="110250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压强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91012" y="4441765"/>
            <a:ext cx="2402077" cy="696863"/>
            <a:chOff x="755575" y="5118879"/>
            <a:chExt cx="2402077" cy="696863"/>
          </a:xfrm>
        </p:grpSpPr>
        <p:sp>
          <p:nvSpPr>
            <p:cNvPr id="40" name="椭圆 39"/>
            <p:cNvSpPr/>
            <p:nvPr/>
          </p:nvSpPr>
          <p:spPr>
            <a:xfrm>
              <a:off x="1018771" y="5118879"/>
              <a:ext cx="1729028" cy="69686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55575" y="5157192"/>
              <a:ext cx="24020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华文隶书" pitchFamily="2" charset="-122"/>
                  <a:ea typeface="华文隶书" pitchFamily="2" charset="-122"/>
                </a:rPr>
                <a:t>  </a:t>
              </a:r>
              <a:r>
                <a:rPr lang="zh-CN" altLang="en-US" sz="3200" b="1" dirty="0" smtClean="0">
                  <a:latin typeface="华文隶书" pitchFamily="2" charset="-122"/>
                  <a:ea typeface="华文隶书" pitchFamily="2" charset="-122"/>
                </a:rPr>
                <a:t>物理意义</a:t>
              </a:r>
              <a:endParaRPr lang="zh-CN" altLang="en-US" sz="28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6921298" y="5118879"/>
            <a:ext cx="1660388" cy="69686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063298" y="5144144"/>
            <a:ext cx="1739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应用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563935" y="6237312"/>
            <a:ext cx="973792" cy="508724"/>
          </a:xfrm>
          <a:prstGeom prst="ellipse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373865" y="4148545"/>
            <a:ext cx="972135" cy="486361"/>
          </a:xfrm>
          <a:prstGeom prst="ellipse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481905" y="4160892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隶书" pitchFamily="2" charset="-122"/>
                <a:ea typeface="华文隶书" pitchFamily="2" charset="-122"/>
              </a:rPr>
              <a:t>增大</a:t>
            </a:r>
            <a:endParaRPr lang="zh-CN" altLang="en-US" sz="2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650758" y="6241980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隶书" pitchFamily="2" charset="-122"/>
                <a:ea typeface="华文隶书" pitchFamily="2" charset="-122"/>
              </a:rPr>
              <a:t>减小</a:t>
            </a:r>
          </a:p>
        </p:txBody>
      </p:sp>
      <p:sp>
        <p:nvSpPr>
          <p:cNvPr id="56" name="太阳形 55"/>
          <p:cNvSpPr/>
          <p:nvPr/>
        </p:nvSpPr>
        <p:spPr>
          <a:xfrm>
            <a:off x="7277560" y="2374590"/>
            <a:ext cx="1705816" cy="1773955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7528446" y="2907624"/>
            <a:ext cx="16243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游戏</a:t>
            </a:r>
          </a:p>
        </p:txBody>
      </p:sp>
      <p:sp>
        <p:nvSpPr>
          <p:cNvPr id="53" name="椭圆 52"/>
          <p:cNvSpPr/>
          <p:nvPr/>
        </p:nvSpPr>
        <p:spPr>
          <a:xfrm rot="906436">
            <a:off x="2230202" y="5963684"/>
            <a:ext cx="1292954" cy="66914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 rot="906436">
            <a:off x="2362241" y="6144513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定义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" name="右箭头 63"/>
          <p:cNvSpPr/>
          <p:nvPr/>
        </p:nvSpPr>
        <p:spPr>
          <a:xfrm rot="15577224">
            <a:off x="1284409" y="3456063"/>
            <a:ext cx="1640978" cy="23822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右箭头 64"/>
          <p:cNvSpPr/>
          <p:nvPr/>
        </p:nvSpPr>
        <p:spPr>
          <a:xfrm rot="19503292">
            <a:off x="2045340" y="2017418"/>
            <a:ext cx="2062218" cy="23011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右箭头 54"/>
          <p:cNvSpPr/>
          <p:nvPr/>
        </p:nvSpPr>
        <p:spPr>
          <a:xfrm rot="3416881">
            <a:off x="4860254" y="5961947"/>
            <a:ext cx="530085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5367278" y="6031929"/>
            <a:ext cx="1292954" cy="66914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364088" y="6093296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单位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393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mg.hb.aicdn.com/35516001346a15de7569a0863b78d235bc84836554883-7K9QRF_fw5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36525"/>
            <a:ext cx="9355435" cy="70149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67744" y="437851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微 课 助 学</a:t>
            </a:r>
            <a:endParaRPr lang="zh-CN" altLang="en-US" sz="6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57436" y="1628799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设 疑  探  讨</a:t>
            </a:r>
            <a:endParaRPr lang="zh-CN" altLang="en-US" sz="6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2788479"/>
            <a:ext cx="10153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作业盒子</a:t>
            </a:r>
            <a:r>
              <a:rPr lang="en-US" altLang="zh-CN" sz="6000" b="1" dirty="0" smtClean="0"/>
              <a:t>——</a:t>
            </a:r>
            <a:r>
              <a:rPr lang="zh-CN" altLang="en-US" sz="6000" b="1" dirty="0" smtClean="0"/>
              <a:t>课 堂 检 测</a:t>
            </a:r>
            <a:endParaRPr lang="zh-CN" altLang="en-US" sz="6000" b="1" dirty="0"/>
          </a:p>
        </p:txBody>
      </p:sp>
    </p:spTree>
    <p:extLst>
      <p:ext uri="{BB962C8B-B14F-4D97-AF65-F5344CB8AC3E}">
        <p14:creationId xmlns="" xmlns:p14="http://schemas.microsoft.com/office/powerpoint/2010/main" val="250737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mg.hb.aicdn.com/35516001346a15de7569a0863b78d235bc84836554883-7K9QRF_fw5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36525"/>
            <a:ext cx="9355435" cy="70149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67744" y="437851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微 课 助 学</a:t>
            </a:r>
            <a:endParaRPr lang="zh-CN" altLang="en-US" sz="6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57436" y="1628799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设 疑  探  讨</a:t>
            </a:r>
            <a:endParaRPr lang="zh-CN" altLang="en-US" sz="6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2788479"/>
            <a:ext cx="10153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作业盒子</a:t>
            </a:r>
            <a:r>
              <a:rPr lang="en-US" altLang="zh-CN" sz="6000" b="1" dirty="0" smtClean="0"/>
              <a:t>——</a:t>
            </a:r>
            <a:r>
              <a:rPr lang="zh-CN" altLang="en-US" sz="6000" b="1" dirty="0" smtClean="0"/>
              <a:t>课 堂 检 测</a:t>
            </a:r>
            <a:endParaRPr lang="zh-CN" altLang="en-US" sz="6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67744" y="3875228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诊 断 分 析</a:t>
            </a:r>
            <a:endParaRPr lang="zh-CN" altLang="en-US" sz="6000" b="1" dirty="0"/>
          </a:p>
        </p:txBody>
      </p:sp>
    </p:spTree>
    <p:extLst>
      <p:ext uri="{BB962C8B-B14F-4D97-AF65-F5344CB8AC3E}">
        <p14:creationId xmlns="" xmlns:p14="http://schemas.microsoft.com/office/powerpoint/2010/main" val="228943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ic68.nipic.com/file/20150523/19369522_125118336000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84462" y="1124744"/>
            <a:ext cx="345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 强</a:t>
            </a:r>
            <a:endParaRPr lang="zh-CN" altLang="en-US" sz="96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102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mg.hb.aicdn.com/35516001346a15de7569a0863b78d235bc84836554883-7K9QRF_fw5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36525"/>
            <a:ext cx="9355435" cy="70149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95736" y="253097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微 课 助 学</a:t>
            </a:r>
            <a:endParaRPr lang="zh-CN" altLang="en-US" sz="6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95736" y="1333217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设 疑  探  讨</a:t>
            </a:r>
            <a:endParaRPr lang="zh-CN" altLang="en-US" sz="6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2350628"/>
            <a:ext cx="10153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作业盒子</a:t>
            </a:r>
            <a:r>
              <a:rPr lang="en-US" altLang="zh-CN" sz="6000" b="1" dirty="0" smtClean="0"/>
              <a:t>——</a:t>
            </a:r>
            <a:r>
              <a:rPr lang="zh-CN" altLang="en-US" sz="6000" b="1" dirty="0" smtClean="0"/>
              <a:t>课 堂 检 测</a:t>
            </a:r>
            <a:endParaRPr lang="zh-CN" altLang="en-US" sz="6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67744" y="3356992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诊 断 分 析</a:t>
            </a:r>
            <a:endParaRPr lang="zh-CN" altLang="en-US" sz="6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267744" y="4293096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情 景 解 释</a:t>
            </a:r>
            <a:endParaRPr lang="zh-CN" altLang="en-US" sz="6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339752" y="5301208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拓 展 提 升 </a:t>
            </a:r>
            <a:endParaRPr lang="zh-CN" altLang="en-US" sz="6000" b="1" dirty="0"/>
          </a:p>
        </p:txBody>
      </p:sp>
    </p:spTree>
    <p:extLst>
      <p:ext uri="{BB962C8B-B14F-4D97-AF65-F5344CB8AC3E}">
        <p14:creationId xmlns="" xmlns:p14="http://schemas.microsoft.com/office/powerpoint/2010/main" val="413613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c:\users\administrator\appdata\roaming\360se6\User Data\temp\zolsky_bjtpdy_50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845669"/>
            <a:ext cx="12192000" cy="96774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987824" y="1052736"/>
            <a:ext cx="51125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谢 谢！</a:t>
            </a:r>
            <a:endParaRPr lang="zh-CN" altLang="en-US" sz="13800" b="1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795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g.hb.aicdn.com/01584b9d61209460290ba03402a25cbf4f4fc6e6a50c-tOXzRU_fw65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90" y="692696"/>
            <a:ext cx="8530934" cy="5328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6520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右箭头 48"/>
          <p:cNvSpPr/>
          <p:nvPr/>
        </p:nvSpPr>
        <p:spPr>
          <a:xfrm rot="8385676">
            <a:off x="3162795" y="5709344"/>
            <a:ext cx="530085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 rot="12596403">
            <a:off x="2867442" y="4890144"/>
            <a:ext cx="530085" cy="3105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右箭头 38"/>
          <p:cNvSpPr/>
          <p:nvPr/>
        </p:nvSpPr>
        <p:spPr>
          <a:xfrm rot="5400000">
            <a:off x="4605640" y="4380239"/>
            <a:ext cx="401777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右箭头 45"/>
          <p:cNvSpPr/>
          <p:nvPr/>
        </p:nvSpPr>
        <p:spPr>
          <a:xfrm rot="3853953">
            <a:off x="7540872" y="5890535"/>
            <a:ext cx="530085" cy="288033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右箭头 46"/>
          <p:cNvSpPr/>
          <p:nvPr/>
        </p:nvSpPr>
        <p:spPr>
          <a:xfrm rot="17507920">
            <a:off x="7394309" y="4755508"/>
            <a:ext cx="530085" cy="288033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右箭头 42"/>
          <p:cNvSpPr/>
          <p:nvPr/>
        </p:nvSpPr>
        <p:spPr>
          <a:xfrm>
            <a:off x="6352766" y="5267807"/>
            <a:ext cx="530085" cy="357387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2" name="椭圆 41"/>
              <p:cNvSpPr/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zh-CN" altLang="en-US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</m:ctrlPr>
                        </m:fPr>
                        <m:num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𝑭</m:t>
                          </m:r>
                        </m:num>
                        <m:den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𝑺</m:t>
                          </m:r>
                        </m:den>
                      </m:f>
                    </m:oMath>
                  </m:oMathPara>
                </a14:m>
                <a:endParaRPr lang="zh-CN" altLang="en-US" sz="7200" b="1" dirty="0">
                  <a:solidFill>
                    <a:srgbClr val="C00000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mc:Choice>
        <mc:Fallback>
          <p:sp>
            <p:nvSpPr>
              <p:cNvPr id="42" name="椭圆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右箭头 28"/>
          <p:cNvSpPr/>
          <p:nvPr/>
        </p:nvSpPr>
        <p:spPr>
          <a:xfrm rot="2258847">
            <a:off x="5191562" y="2500741"/>
            <a:ext cx="530085" cy="34327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5035" y="499319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8578944">
            <a:off x="3729527" y="2580127"/>
            <a:ext cx="530085" cy="357387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9091" y="200177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87824" y="2851240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52119" y="2677166"/>
            <a:ext cx="945895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93146" y="279312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宋体"/>
              </a:rPr>
              <a:t>F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29450" y="26369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prstClr val="black"/>
                </a:solidFill>
                <a:latin typeface="宋体"/>
              </a:rPr>
              <a:t>S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33" name="丁字箭头 32"/>
          <p:cNvSpPr/>
          <p:nvPr/>
        </p:nvSpPr>
        <p:spPr>
          <a:xfrm rot="10800000">
            <a:off x="4062402" y="2936139"/>
            <a:ext cx="1401085" cy="575935"/>
          </a:xfrm>
          <a:prstGeom prst="leftRightUp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377449" y="4725144"/>
            <a:ext cx="2983116" cy="110250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压强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91012" y="4441765"/>
            <a:ext cx="2402077" cy="696863"/>
            <a:chOff x="755575" y="5118879"/>
            <a:chExt cx="2402077" cy="696863"/>
          </a:xfrm>
        </p:grpSpPr>
        <p:sp>
          <p:nvSpPr>
            <p:cNvPr id="40" name="椭圆 39"/>
            <p:cNvSpPr/>
            <p:nvPr/>
          </p:nvSpPr>
          <p:spPr>
            <a:xfrm>
              <a:off x="1018771" y="5118879"/>
              <a:ext cx="1729028" cy="69686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55575" y="5157192"/>
              <a:ext cx="24020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华文隶书" pitchFamily="2" charset="-122"/>
                  <a:ea typeface="华文隶书" pitchFamily="2" charset="-122"/>
                </a:rPr>
                <a:t>  </a:t>
              </a:r>
              <a:r>
                <a:rPr lang="zh-CN" altLang="en-US" sz="3200" b="1" dirty="0" smtClean="0">
                  <a:latin typeface="华文隶书" pitchFamily="2" charset="-122"/>
                  <a:ea typeface="华文隶书" pitchFamily="2" charset="-122"/>
                </a:rPr>
                <a:t>物理意义</a:t>
              </a:r>
              <a:endParaRPr lang="zh-CN" altLang="en-US" sz="28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6921298" y="5118879"/>
            <a:ext cx="1660388" cy="69686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063298" y="5144144"/>
            <a:ext cx="1739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改变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563935" y="6237312"/>
            <a:ext cx="973792" cy="508724"/>
          </a:xfrm>
          <a:prstGeom prst="ellipse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373865" y="4148545"/>
            <a:ext cx="972135" cy="486361"/>
          </a:xfrm>
          <a:prstGeom prst="ellipse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481905" y="4160892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隶书" pitchFamily="2" charset="-122"/>
                <a:ea typeface="华文隶书" pitchFamily="2" charset="-122"/>
              </a:rPr>
              <a:t>增大</a:t>
            </a:r>
            <a:endParaRPr lang="zh-CN" altLang="en-US" sz="2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650758" y="6241980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隶书" pitchFamily="2" charset="-122"/>
                <a:ea typeface="华文隶书" pitchFamily="2" charset="-122"/>
              </a:rPr>
              <a:t>减小</a:t>
            </a:r>
          </a:p>
        </p:txBody>
      </p:sp>
      <p:sp>
        <p:nvSpPr>
          <p:cNvPr id="56" name="太阳形 55"/>
          <p:cNvSpPr/>
          <p:nvPr/>
        </p:nvSpPr>
        <p:spPr>
          <a:xfrm>
            <a:off x="7277560" y="3122738"/>
            <a:ext cx="1260167" cy="1025807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7530884" y="3338762"/>
            <a:ext cx="1199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游戏</a:t>
            </a:r>
          </a:p>
        </p:txBody>
      </p:sp>
      <p:sp>
        <p:nvSpPr>
          <p:cNvPr id="53" name="椭圆 52"/>
          <p:cNvSpPr/>
          <p:nvPr/>
        </p:nvSpPr>
        <p:spPr>
          <a:xfrm rot="906436">
            <a:off x="2230202" y="5963684"/>
            <a:ext cx="1292954" cy="66914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 rot="906436">
            <a:off x="2362241" y="6144513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定义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" name="右箭头 63"/>
          <p:cNvSpPr/>
          <p:nvPr/>
        </p:nvSpPr>
        <p:spPr>
          <a:xfrm rot="15577224">
            <a:off x="1284409" y="3456063"/>
            <a:ext cx="1640978" cy="23822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右箭头 64"/>
          <p:cNvSpPr/>
          <p:nvPr/>
        </p:nvSpPr>
        <p:spPr>
          <a:xfrm rot="19503292">
            <a:off x="2045340" y="2017418"/>
            <a:ext cx="2062218" cy="23011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7488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右箭头 48"/>
          <p:cNvSpPr/>
          <p:nvPr/>
        </p:nvSpPr>
        <p:spPr>
          <a:xfrm rot="8385676">
            <a:off x="3162795" y="5709344"/>
            <a:ext cx="530085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 rot="12596403">
            <a:off x="2867442" y="4890144"/>
            <a:ext cx="530085" cy="3105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右箭头 38"/>
          <p:cNvSpPr/>
          <p:nvPr/>
        </p:nvSpPr>
        <p:spPr>
          <a:xfrm rot="5400000">
            <a:off x="4605640" y="4380239"/>
            <a:ext cx="401777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右箭头 45"/>
          <p:cNvSpPr/>
          <p:nvPr/>
        </p:nvSpPr>
        <p:spPr>
          <a:xfrm rot="3853953">
            <a:off x="7540872" y="5890535"/>
            <a:ext cx="530085" cy="288033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右箭头 46"/>
          <p:cNvSpPr/>
          <p:nvPr/>
        </p:nvSpPr>
        <p:spPr>
          <a:xfrm rot="17507920">
            <a:off x="7394309" y="4755508"/>
            <a:ext cx="530085" cy="288033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右箭头 42"/>
          <p:cNvSpPr/>
          <p:nvPr/>
        </p:nvSpPr>
        <p:spPr>
          <a:xfrm>
            <a:off x="6352766" y="5267807"/>
            <a:ext cx="530085" cy="357387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2" name="椭圆 41"/>
              <p:cNvSpPr/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zh-CN" altLang="en-US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</m:ctrlPr>
                        </m:fPr>
                        <m:num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𝑭</m:t>
                          </m:r>
                        </m:num>
                        <m:den>
                          <m:r>
                            <a:rPr lang="en-US" altLang="zh-CN" sz="36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隶书" pitchFamily="2" charset="-122"/>
                            </a:rPr>
                            <m:t>𝑺</m:t>
                          </m:r>
                        </m:den>
                      </m:f>
                    </m:oMath>
                  </m:oMathPara>
                </a14:m>
                <a:endParaRPr lang="zh-CN" altLang="en-US" sz="7200" b="1" dirty="0">
                  <a:solidFill>
                    <a:srgbClr val="C00000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mc:Choice>
        <mc:Fallback>
          <p:sp>
            <p:nvSpPr>
              <p:cNvPr id="42" name="椭圆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787" y="3579043"/>
                <a:ext cx="1335701" cy="714053"/>
              </a:xfrm>
              <a:prstGeom prst="ellipse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  <a:ln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右箭头 28"/>
          <p:cNvSpPr/>
          <p:nvPr/>
        </p:nvSpPr>
        <p:spPr>
          <a:xfrm rot="2258847">
            <a:off x="5191562" y="2500741"/>
            <a:ext cx="530085" cy="34327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5035" y="499319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8578944">
            <a:off x="3729527" y="2580127"/>
            <a:ext cx="530085" cy="357387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9091" y="200177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87824" y="2851240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52119" y="2677166"/>
            <a:ext cx="945895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93146" y="279312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宋体"/>
              </a:rPr>
              <a:t>F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29450" y="26369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prstClr val="black"/>
                </a:solidFill>
                <a:latin typeface="宋体"/>
              </a:rPr>
              <a:t>S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33" name="丁字箭头 32"/>
          <p:cNvSpPr/>
          <p:nvPr/>
        </p:nvSpPr>
        <p:spPr>
          <a:xfrm rot="10800000">
            <a:off x="4062402" y="2936139"/>
            <a:ext cx="1401085" cy="575935"/>
          </a:xfrm>
          <a:prstGeom prst="leftRightUp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377449" y="4725144"/>
            <a:ext cx="2983116" cy="110250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压强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91012" y="4441765"/>
            <a:ext cx="2402077" cy="696863"/>
            <a:chOff x="755575" y="5118879"/>
            <a:chExt cx="2402077" cy="696863"/>
          </a:xfrm>
        </p:grpSpPr>
        <p:sp>
          <p:nvSpPr>
            <p:cNvPr id="40" name="椭圆 39"/>
            <p:cNvSpPr/>
            <p:nvPr/>
          </p:nvSpPr>
          <p:spPr>
            <a:xfrm>
              <a:off x="1018771" y="5118879"/>
              <a:ext cx="1729028" cy="696863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55575" y="5157192"/>
              <a:ext cx="24020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华文隶书" pitchFamily="2" charset="-122"/>
                  <a:ea typeface="华文隶书" pitchFamily="2" charset="-122"/>
                </a:rPr>
                <a:t>  </a:t>
              </a:r>
              <a:r>
                <a:rPr lang="zh-CN" altLang="en-US" sz="3200" b="1" dirty="0" smtClean="0">
                  <a:latin typeface="华文隶书" pitchFamily="2" charset="-122"/>
                  <a:ea typeface="华文隶书" pitchFamily="2" charset="-122"/>
                </a:rPr>
                <a:t>物理意义</a:t>
              </a:r>
              <a:endParaRPr lang="zh-CN" altLang="en-US" sz="28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6921298" y="5118879"/>
            <a:ext cx="1660388" cy="69686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063298" y="5144144"/>
            <a:ext cx="1739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改变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563935" y="6237312"/>
            <a:ext cx="973792" cy="508724"/>
          </a:xfrm>
          <a:prstGeom prst="ellipse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373865" y="4148545"/>
            <a:ext cx="972135" cy="486361"/>
          </a:xfrm>
          <a:prstGeom prst="ellipse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481905" y="4160892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隶书" pitchFamily="2" charset="-122"/>
                <a:ea typeface="华文隶书" pitchFamily="2" charset="-122"/>
              </a:rPr>
              <a:t>增大</a:t>
            </a:r>
            <a:endParaRPr lang="zh-CN" altLang="en-US" sz="2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650758" y="6241980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隶书" pitchFamily="2" charset="-122"/>
                <a:ea typeface="华文隶书" pitchFamily="2" charset="-122"/>
              </a:rPr>
              <a:t>减小</a:t>
            </a:r>
          </a:p>
        </p:txBody>
      </p:sp>
      <p:sp>
        <p:nvSpPr>
          <p:cNvPr id="56" name="太阳形 55"/>
          <p:cNvSpPr/>
          <p:nvPr/>
        </p:nvSpPr>
        <p:spPr>
          <a:xfrm>
            <a:off x="7277560" y="3122738"/>
            <a:ext cx="1260167" cy="1025807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7530884" y="3338762"/>
            <a:ext cx="1199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游戏</a:t>
            </a:r>
          </a:p>
        </p:txBody>
      </p:sp>
      <p:sp>
        <p:nvSpPr>
          <p:cNvPr id="53" name="椭圆 52"/>
          <p:cNvSpPr/>
          <p:nvPr/>
        </p:nvSpPr>
        <p:spPr>
          <a:xfrm rot="906436">
            <a:off x="2230202" y="5963684"/>
            <a:ext cx="1292954" cy="66914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 rot="906436">
            <a:off x="2362241" y="6144513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定义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" name="右箭头 63"/>
          <p:cNvSpPr/>
          <p:nvPr/>
        </p:nvSpPr>
        <p:spPr>
          <a:xfrm rot="15577224">
            <a:off x="1284409" y="3456063"/>
            <a:ext cx="1640978" cy="23822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右箭头 64"/>
          <p:cNvSpPr/>
          <p:nvPr/>
        </p:nvSpPr>
        <p:spPr>
          <a:xfrm rot="19503292">
            <a:off x="2045340" y="2017418"/>
            <a:ext cx="2062218" cy="23011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7629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appdata\roaming\360se6\User Data\temp\5114681801826396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30" y="-675456"/>
            <a:ext cx="9149730" cy="81941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1435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img5.imgtn.bdimg.com/it/u=3124878028,494291737&amp;fm=21&amp;gp=0.jpg"/>
          <p:cNvSpPr>
            <a:spLocks noChangeAspect="1" noChangeArrowheads="1"/>
          </p:cNvSpPr>
          <p:nvPr/>
        </p:nvSpPr>
        <p:spPr bwMode="auto">
          <a:xfrm>
            <a:off x="63500" y="-136525"/>
            <a:ext cx="4095750" cy="3905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4" descr="http://img5.imgtn.bdimg.com/it/u=3124878028,494291737&amp;fm=21&amp;gp=0.jpg"/>
          <p:cNvSpPr>
            <a:spLocks noChangeAspect="1" noChangeArrowheads="1"/>
          </p:cNvSpPr>
          <p:nvPr/>
        </p:nvSpPr>
        <p:spPr bwMode="auto">
          <a:xfrm>
            <a:off x="215900" y="15875"/>
            <a:ext cx="4095750" cy="3905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6" descr="http://img5.imgtn.bdimg.com/it/u=3124878028,494291737&amp;fm=21&amp;gp=0.jpg"/>
          <p:cNvSpPr>
            <a:spLocks noChangeAspect="1" noChangeArrowheads="1"/>
          </p:cNvSpPr>
          <p:nvPr/>
        </p:nvSpPr>
        <p:spPr bwMode="auto">
          <a:xfrm>
            <a:off x="368300" y="168275"/>
            <a:ext cx="4095750" cy="3905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56" name="Picture 8" descr="http://pic.58pic.com/10/86/28/89bOOOPIC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5200650" cy="3905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pooban.com/forum/attachments/month_0808/20080820_39940abd0dd185be9827eWLjjyNA0GL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203848" y="1637458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3167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58pic.com/58pic/13/32/25/17H58PIC8hS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5200650" cy="3905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pic.58pic.com/58pic/14/71/80/85P58PICQk6_1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29000"/>
            <a:ext cx="5200650" cy="3905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ppt.downhot.com/d/file/p/2013/06/20/2a653beaed9db3eca2ed85f0285565b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825" y="2492896"/>
            <a:ext cx="5210175" cy="3905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7120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右箭头 29"/>
          <p:cNvSpPr/>
          <p:nvPr/>
        </p:nvSpPr>
        <p:spPr>
          <a:xfrm rot="5400000">
            <a:off x="4354127" y="1544997"/>
            <a:ext cx="530085" cy="28803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右箭头 45"/>
          <p:cNvSpPr/>
          <p:nvPr/>
        </p:nvSpPr>
        <p:spPr>
          <a:xfrm rot="3853953">
            <a:off x="7486450" y="4597832"/>
            <a:ext cx="530085" cy="288033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右箭头 46"/>
          <p:cNvSpPr/>
          <p:nvPr/>
        </p:nvSpPr>
        <p:spPr>
          <a:xfrm rot="17507920">
            <a:off x="7339887" y="3405586"/>
            <a:ext cx="530085" cy="288033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右箭头 42"/>
          <p:cNvSpPr/>
          <p:nvPr/>
        </p:nvSpPr>
        <p:spPr>
          <a:xfrm>
            <a:off x="6298344" y="3917885"/>
            <a:ext cx="530085" cy="357387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683067" y="5229200"/>
            <a:ext cx="2256390" cy="130527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9" name="右箭头 38"/>
          <p:cNvSpPr/>
          <p:nvPr/>
        </p:nvSpPr>
        <p:spPr>
          <a:xfrm rot="5400000">
            <a:off x="4476532" y="4781717"/>
            <a:ext cx="530085" cy="288033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 rot="2258847">
            <a:off x="5191562" y="2500741"/>
            <a:ext cx="530085" cy="343276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832141" y="775899"/>
            <a:ext cx="684075" cy="277906"/>
          </a:xfrm>
          <a:prstGeom prst="rightArrow">
            <a:avLst/>
          </a:prstGeom>
          <a:solidFill>
            <a:srgbClr val="7030A0"/>
          </a:soli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9744727">
            <a:off x="2338113" y="1423243"/>
            <a:ext cx="985321" cy="323938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663369">
            <a:off x="962451" y="2737773"/>
            <a:ext cx="740219" cy="296942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95473" y="399560"/>
            <a:ext cx="2534956" cy="103050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5035" y="499319"/>
            <a:ext cx="2534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作用效果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874" y="3236193"/>
            <a:ext cx="1191320" cy="696863"/>
          </a:xfrm>
          <a:prstGeom prst="ellipse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19" y="3264232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8015" y="498014"/>
            <a:ext cx="1549547" cy="708983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1534" y="50875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形 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8578944">
            <a:off x="3729527" y="2580127"/>
            <a:ext cx="530085" cy="357387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3979" y="1957248"/>
            <a:ext cx="1519509" cy="649768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9091" y="2001776"/>
            <a:ext cx="196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影 响</a:t>
            </a:r>
            <a:endParaRPr lang="zh-CN" altLang="en-US" sz="4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030991" y="2798623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544573" y="2677166"/>
            <a:ext cx="864096" cy="649768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245668" y="2720115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宋体"/>
              </a:rPr>
              <a:t>F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55246" y="2648107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prstClr val="black"/>
                </a:solidFill>
                <a:latin typeface="宋体"/>
              </a:rPr>
              <a:t>S</a:t>
            </a:r>
            <a:endParaRPr lang="zh-CN" altLang="en-US" sz="40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33" name="丁字箭头 32"/>
          <p:cNvSpPr/>
          <p:nvPr/>
        </p:nvSpPr>
        <p:spPr>
          <a:xfrm rot="10800000">
            <a:off x="4062402" y="2936139"/>
            <a:ext cx="1401085" cy="575935"/>
          </a:xfrm>
          <a:prstGeom prst="leftRightUp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323027" y="3512203"/>
            <a:ext cx="2983116" cy="110250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压强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3822478" y="5336058"/>
                <a:ext cx="2127682" cy="11557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b="1" dirty="0" smtClean="0">
                    <a:solidFill>
                      <a:srgbClr val="C00000"/>
                    </a:solidFill>
                    <a:latin typeface="+mn-ea"/>
                  </a:rPr>
                  <a:t>P</a:t>
                </a:r>
                <a:r>
                  <a:rPr lang="en-US" altLang="zh-CN" sz="4000" b="1" dirty="0" smtClean="0">
                    <a:solidFill>
                      <a:srgbClr val="C00000"/>
                    </a:solidFill>
                    <a:latin typeface="+mn-ea"/>
                  </a:rPr>
                  <a:t> </a:t>
                </a:r>
                <a:r>
                  <a:rPr lang="en-US" altLang="zh-CN" sz="6000" b="1" dirty="0" smtClean="0">
                    <a:solidFill>
                      <a:srgbClr val="C00000"/>
                    </a:solidFill>
                    <a:latin typeface="+mn-ea"/>
                  </a:rPr>
                  <a:t>=</a:t>
                </a:r>
                <a:r>
                  <a:rPr lang="en-US" altLang="zh-CN" sz="4000" b="1" dirty="0" smtClean="0">
                    <a:solidFill>
                      <a:srgbClr val="C00000"/>
                    </a:solidFill>
                    <a:latin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8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48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𝑭</m:t>
                        </m:r>
                      </m:num>
                      <m:den>
                        <m:r>
                          <a:rPr lang="en-US" altLang="zh-CN" sz="48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𝑺</m:t>
                        </m:r>
                      </m:den>
                    </m:f>
                  </m:oMath>
                </a14:m>
                <a:endParaRPr lang="zh-CN" altLang="en-US" sz="5400" b="1" dirty="0">
                  <a:solidFill>
                    <a:srgbClr val="C0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2478" y="5336058"/>
                <a:ext cx="2127682" cy="1155701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7192" t="-17895" b="-20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右箭头 37"/>
          <p:cNvSpPr/>
          <p:nvPr/>
        </p:nvSpPr>
        <p:spPr>
          <a:xfrm rot="8309063">
            <a:off x="2980625" y="4287127"/>
            <a:ext cx="530085" cy="357387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590178">
            <a:off x="2053385" y="4600041"/>
            <a:ext cx="1191320" cy="69686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 rot="590178">
            <a:off x="1943479" y="4712128"/>
            <a:ext cx="1739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定 义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866876" y="3768957"/>
            <a:ext cx="1660388" cy="69686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008876" y="3794222"/>
            <a:ext cx="1739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改变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509513" y="5008508"/>
            <a:ext cx="973792" cy="508724"/>
          </a:xfrm>
          <a:prstGeom prst="ellipse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319443" y="2798623"/>
            <a:ext cx="972135" cy="486361"/>
          </a:xfrm>
          <a:prstGeom prst="ellipse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427483" y="2810970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隶书" pitchFamily="2" charset="-122"/>
                <a:ea typeface="华文隶书" pitchFamily="2" charset="-122"/>
              </a:rPr>
              <a:t>增大</a:t>
            </a:r>
            <a:endParaRPr lang="zh-CN" altLang="en-US" sz="2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96336" y="5013176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隶书" pitchFamily="2" charset="-122"/>
                <a:ea typeface="华文隶书" pitchFamily="2" charset="-122"/>
              </a:rPr>
              <a:t>减小</a:t>
            </a:r>
          </a:p>
        </p:txBody>
      </p:sp>
      <p:sp>
        <p:nvSpPr>
          <p:cNvPr id="56" name="太阳形 55"/>
          <p:cNvSpPr/>
          <p:nvPr/>
        </p:nvSpPr>
        <p:spPr>
          <a:xfrm>
            <a:off x="7223138" y="1772816"/>
            <a:ext cx="1260167" cy="1025807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7476462" y="1988840"/>
            <a:ext cx="1199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游戏</a:t>
            </a:r>
          </a:p>
        </p:txBody>
      </p:sp>
    </p:spTree>
    <p:extLst>
      <p:ext uri="{BB962C8B-B14F-4D97-AF65-F5344CB8AC3E}">
        <p14:creationId xmlns="" xmlns:p14="http://schemas.microsoft.com/office/powerpoint/2010/main" val="57049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img.hb.aicdn.com/35516001346a15de7569a0863b78d235bc84836554883-7K9QRF_fw5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36525"/>
            <a:ext cx="9355435" cy="70149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70459" y="116632"/>
            <a:ext cx="8898085" cy="5112568"/>
            <a:chOff x="570459" y="548680"/>
            <a:chExt cx="8898085" cy="5112568"/>
          </a:xfrm>
        </p:grpSpPr>
        <p:sp>
          <p:nvSpPr>
            <p:cNvPr id="5" name="TextBox 4"/>
            <p:cNvSpPr txBox="1"/>
            <p:nvPr/>
          </p:nvSpPr>
          <p:spPr>
            <a:xfrm>
              <a:off x="570459" y="1556792"/>
              <a:ext cx="87849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0000FF"/>
                  </a:solidFill>
                </a:rPr>
                <a:t>1.</a:t>
              </a:r>
              <a:r>
                <a:rPr lang="zh-CN" altLang="en-US" sz="4000" b="1" dirty="0" smtClean="0">
                  <a:solidFill>
                    <a:srgbClr val="0000FF"/>
                  </a:solidFill>
                </a:rPr>
                <a:t>知道压力是垂直作用在物体表面</a:t>
              </a:r>
              <a:endParaRPr lang="en-US" altLang="zh-CN" sz="4000" b="1" dirty="0" smtClean="0">
                <a:solidFill>
                  <a:srgbClr val="0000FF"/>
                </a:solidFill>
              </a:endParaRPr>
            </a:p>
            <a:p>
              <a:r>
                <a:rPr lang="zh-CN" altLang="en-US" sz="4000" b="1" dirty="0" smtClean="0">
                  <a:solidFill>
                    <a:srgbClr val="0000FF"/>
                  </a:solidFill>
                </a:rPr>
                <a:t>   上的力，它可以使物体发生形变。</a:t>
              </a:r>
              <a:endParaRPr lang="zh-CN" altLang="en-US" sz="4000" b="1" dirty="0">
                <a:solidFill>
                  <a:srgbClr val="0000FF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71029" y="2969657"/>
              <a:ext cx="87849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0000FF"/>
                  </a:solidFill>
                </a:rPr>
                <a:t>2.</a:t>
              </a:r>
              <a:r>
                <a:rPr lang="zh-CN" altLang="en-US" sz="4000" b="1" dirty="0" smtClean="0">
                  <a:solidFill>
                    <a:srgbClr val="0000FF"/>
                  </a:solidFill>
                </a:rPr>
                <a:t>会用控制变量法探究压力的作用</a:t>
              </a:r>
              <a:endParaRPr lang="en-US" altLang="zh-CN" sz="4000" b="1" dirty="0" smtClean="0">
                <a:solidFill>
                  <a:srgbClr val="0000FF"/>
                </a:solidFill>
              </a:endParaRPr>
            </a:p>
            <a:p>
              <a:r>
                <a:rPr lang="en-US" altLang="zh-CN" sz="4000" b="1" dirty="0">
                  <a:solidFill>
                    <a:srgbClr val="0000FF"/>
                  </a:solidFill>
                </a:rPr>
                <a:t> </a:t>
              </a:r>
              <a:r>
                <a:rPr lang="en-US" altLang="zh-CN" sz="4000" b="1" dirty="0" smtClean="0">
                  <a:solidFill>
                    <a:srgbClr val="0000FF"/>
                  </a:solidFill>
                </a:rPr>
                <a:t>   </a:t>
              </a:r>
              <a:r>
                <a:rPr lang="zh-CN" altLang="en-US" sz="4000" b="1" dirty="0" smtClean="0">
                  <a:solidFill>
                    <a:srgbClr val="0000FF"/>
                  </a:solidFill>
                </a:rPr>
                <a:t>效果与哪些因素有关。</a:t>
              </a:r>
              <a:endParaRPr lang="zh-CN" altLang="en-US" sz="4000" b="1" dirty="0">
                <a:solidFill>
                  <a:srgbClr val="0000F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83568" y="4337809"/>
              <a:ext cx="87849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0000FF"/>
                  </a:solidFill>
                </a:rPr>
                <a:t>3.</a:t>
              </a:r>
              <a:r>
                <a:rPr lang="zh-CN" altLang="en-US" sz="4000" b="1" dirty="0" smtClean="0">
                  <a:solidFill>
                    <a:srgbClr val="0000FF"/>
                  </a:solidFill>
                </a:rPr>
                <a:t>理解压强的概念，能解释生活中</a:t>
              </a:r>
              <a:endParaRPr lang="en-US" altLang="zh-CN" sz="4000" b="1" dirty="0" smtClean="0">
                <a:solidFill>
                  <a:srgbClr val="0000FF"/>
                </a:solidFill>
              </a:endParaRPr>
            </a:p>
            <a:p>
              <a:r>
                <a:rPr lang="zh-CN" altLang="en-US" sz="4000" b="1" dirty="0" smtClean="0">
                  <a:solidFill>
                    <a:srgbClr val="0000FF"/>
                  </a:solidFill>
                </a:rPr>
                <a:t>增大、减小压强的实例</a:t>
              </a:r>
              <a:r>
                <a:rPr lang="zh-CN" altLang="en-US" sz="4000" b="1" dirty="0" smtClean="0"/>
                <a:t>。</a:t>
              </a:r>
              <a:endParaRPr lang="zh-CN" altLang="en-US" sz="4000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483768" y="548680"/>
              <a:ext cx="532859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 smtClean="0">
                  <a:solidFill>
                    <a:srgbClr val="0000FF"/>
                  </a:solidFill>
                </a:rPr>
                <a:t>学 习 目 标</a:t>
              </a:r>
              <a:endParaRPr lang="zh-CN" altLang="en-US" sz="6600" b="1" dirty="0">
                <a:solidFill>
                  <a:srgbClr val="0000FF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53556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img.hb.aicdn.com/35516001346a15de7569a0863b78d235bc84836554883-7K9QRF_fw5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36525"/>
            <a:ext cx="9355435" cy="70149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67544" y="332656"/>
            <a:ext cx="8784976" cy="4588187"/>
            <a:chOff x="467544" y="764704"/>
            <a:chExt cx="8784976" cy="4588187"/>
          </a:xfrm>
        </p:grpSpPr>
        <p:sp>
          <p:nvSpPr>
            <p:cNvPr id="5" name="TextBox 4"/>
            <p:cNvSpPr txBox="1"/>
            <p:nvPr/>
          </p:nvSpPr>
          <p:spPr>
            <a:xfrm>
              <a:off x="467544" y="2203003"/>
              <a:ext cx="87849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0000FF"/>
                  </a:solidFill>
                </a:rPr>
                <a:t>1.</a:t>
              </a:r>
              <a:r>
                <a:rPr lang="zh-CN" altLang="en-US" sz="4800" b="1" dirty="0" smtClean="0">
                  <a:solidFill>
                    <a:srgbClr val="0000FF"/>
                  </a:solidFill>
                </a:rPr>
                <a:t>对压力的认识</a:t>
              </a:r>
              <a:endParaRPr lang="zh-CN" altLang="en-US" sz="4800" b="1" dirty="0">
                <a:solidFill>
                  <a:srgbClr val="0000FF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67544" y="3356992"/>
              <a:ext cx="87849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0000FF"/>
                  </a:solidFill>
                </a:rPr>
                <a:t>2.</a:t>
              </a:r>
              <a:r>
                <a:rPr lang="zh-CN" altLang="en-US" sz="4800" b="1" dirty="0" smtClean="0">
                  <a:solidFill>
                    <a:srgbClr val="0000FF"/>
                  </a:solidFill>
                </a:rPr>
                <a:t>探究压力的作用效果（难点）</a:t>
              </a:r>
              <a:endParaRPr lang="zh-CN" altLang="en-US" sz="4800" b="1" dirty="0">
                <a:solidFill>
                  <a:srgbClr val="0000F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7544" y="4521894"/>
              <a:ext cx="87849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0000FF"/>
                  </a:solidFill>
                </a:rPr>
                <a:t>3.</a:t>
              </a:r>
              <a:r>
                <a:rPr lang="zh-CN" altLang="en-US" sz="4800" b="1" dirty="0" smtClean="0">
                  <a:solidFill>
                    <a:srgbClr val="0000FF"/>
                  </a:solidFill>
                </a:rPr>
                <a:t>对压强的理解与应用（难点）</a:t>
              </a:r>
              <a:endParaRPr lang="zh-CN" altLang="en-US" sz="4800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55576" y="764704"/>
              <a:ext cx="77791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solidFill>
                    <a:srgbClr val="0000FF"/>
                  </a:solidFill>
                </a:rPr>
                <a:t>   学 习 重（</a:t>
              </a:r>
              <a:r>
                <a:rPr lang="zh-CN" altLang="en-US" sz="6000" b="1" dirty="0" smtClean="0">
                  <a:solidFill>
                    <a:srgbClr val="0000FF"/>
                  </a:solidFill>
                </a:rPr>
                <a:t>难）点</a:t>
              </a:r>
              <a:endParaRPr lang="zh-CN" altLang="en-US" sz="6000" b="1" dirty="0">
                <a:solidFill>
                  <a:srgbClr val="0000FF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50519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mg.hb.aicdn.com/35516001346a15de7569a0863b78d235bc84836554883-7K9QRF_fw5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36525"/>
            <a:ext cx="9355435" cy="70149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67744" y="437851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微 课 助 学</a:t>
            </a:r>
            <a:endParaRPr lang="zh-CN" altLang="en-US" sz="6000" b="1" dirty="0"/>
          </a:p>
        </p:txBody>
      </p:sp>
    </p:spTree>
    <p:extLst>
      <p:ext uri="{BB962C8B-B14F-4D97-AF65-F5344CB8AC3E}">
        <p14:creationId xmlns="" xmlns:p14="http://schemas.microsoft.com/office/powerpoint/2010/main" val="375671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mg.hb.aicdn.com/35516001346a15de7569a0863b78d235bc84836554883-7K9QRF_fw5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36525"/>
            <a:ext cx="9355435" cy="70149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67744" y="437851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微 课 助 学</a:t>
            </a:r>
            <a:endParaRPr lang="zh-CN" altLang="en-US" sz="6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57436" y="1628799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设 疑  探  讨</a:t>
            </a:r>
            <a:endParaRPr lang="zh-CN" altLang="en-US" sz="6000" b="1" dirty="0"/>
          </a:p>
        </p:txBody>
      </p:sp>
    </p:spTree>
    <p:extLst>
      <p:ext uri="{BB962C8B-B14F-4D97-AF65-F5344CB8AC3E}">
        <p14:creationId xmlns="" xmlns:p14="http://schemas.microsoft.com/office/powerpoint/2010/main" val="316450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右箭头 7"/>
          <p:cNvSpPr/>
          <p:nvPr/>
        </p:nvSpPr>
        <p:spPr>
          <a:xfrm rot="14721101">
            <a:off x="977906" y="998760"/>
            <a:ext cx="684075" cy="34883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1850" y="1534403"/>
            <a:ext cx="2063657" cy="93610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534403"/>
            <a:ext cx="2736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压力</a:t>
            </a:r>
            <a:endParaRPr lang="zh-CN" altLang="en-US" sz="6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21363676">
            <a:off x="549343" y="188640"/>
            <a:ext cx="1191320" cy="696863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363676">
            <a:off x="514715" y="337538"/>
            <a:ext cx="173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共同点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993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压强\图片\T8-1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6" y="119645"/>
            <a:ext cx="5314282" cy="33093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压强\图片\T8-1-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020"/>
          <a:stretch/>
        </p:blipFill>
        <p:spPr bwMode="auto">
          <a:xfrm>
            <a:off x="82970" y="3514725"/>
            <a:ext cx="5281118" cy="3343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F:\压强\图片\T8-1-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618" r="16382"/>
          <a:stretch/>
        </p:blipFill>
        <p:spPr bwMode="auto">
          <a:xfrm>
            <a:off x="5498901" y="666973"/>
            <a:ext cx="3465587" cy="56423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6123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</TotalTime>
  <Words>828</Words>
  <Application>Microsoft Office PowerPoint</Application>
  <PresentationFormat>全屏显示(4:3)</PresentationFormat>
  <Paragraphs>261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53</cp:revision>
  <dcterms:created xsi:type="dcterms:W3CDTF">2016-04-28T07:45:10Z</dcterms:created>
  <dcterms:modified xsi:type="dcterms:W3CDTF">2016-05-24T14:16:48Z</dcterms:modified>
</cp:coreProperties>
</file>