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Default Extension="png" ContentType="image/pn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8" r:id="rId3"/>
    <p:sldId id="268" r:id="rId4"/>
    <p:sldId id="269" r:id="rId5"/>
    <p:sldId id="278" r:id="rId6"/>
    <p:sldId id="280" r:id="rId7"/>
    <p:sldId id="281" r:id="rId8"/>
    <p:sldId id="295" r:id="rId9"/>
    <p:sldId id="296" r:id="rId10"/>
    <p:sldId id="297" r:id="rId11"/>
    <p:sldId id="298" r:id="rId12"/>
    <p:sldId id="271" r:id="rId13"/>
    <p:sldId id="299" r:id="rId14"/>
    <p:sldId id="300" r:id="rId15"/>
    <p:sldId id="301" r:id="rId16"/>
    <p:sldId id="302" r:id="rId17"/>
    <p:sldId id="282" r:id="rId18"/>
    <p:sldId id="291" r:id="rId19"/>
    <p:sldId id="303" r:id="rId20"/>
    <p:sldId id="287" r:id="rId21"/>
    <p:sldId id="304" r:id="rId22"/>
    <p:sldId id="305" r:id="rId23"/>
    <p:sldId id="306" r:id="rId24"/>
    <p:sldId id="292" r:id="rId25"/>
    <p:sldId id="307" r:id="rId26"/>
    <p:sldId id="288" r:id="rId27"/>
    <p:sldId id="270" r:id="rId28"/>
    <p:sldId id="272" r:id="rId29"/>
    <p:sldId id="283" r:id="rId30"/>
    <p:sldId id="284" r:id="rId31"/>
    <p:sldId id="285" r:id="rId32"/>
    <p:sldId id="308" r:id="rId33"/>
    <p:sldId id="294" r:id="rId34"/>
    <p:sldId id="286" r:id="rId35"/>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A6AD"/>
    <a:srgbClr val="C50023"/>
    <a:srgbClr val="F1A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877" autoAdjust="0"/>
    <p:restoredTop sz="94660" autoAdjust="0"/>
  </p:normalViewPr>
  <p:slideViewPr>
    <p:cSldViewPr snapToGrid="0">
      <p:cViewPr varScale="1">
        <p:scale>
          <a:sx n="61" d="100"/>
          <a:sy n="61" d="100"/>
        </p:scale>
        <p:origin x="-390"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4"/>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image" Target="file:///J:\&#26032;&#24314;&#25991;&#20214;&#22841;\YJBT11.EPS" TargetMode="External"/><Relationship Id="rId4" Type="http://schemas.openxmlformats.org/officeDocument/2006/relationships/image" Target="../media/image11.wmf"/></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slide" Target="slide28.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27.xml"/><Relationship Id="rId5" Type="http://schemas.openxmlformats.org/officeDocument/2006/relationships/image" Target="../media/image5.jpeg"/><Relationship Id="rId4" Type="http://schemas.openxmlformats.org/officeDocument/2006/relationships/slide" Target="slide1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image" Target="file:///J:\&#26032;&#24314;&#25991;&#20214;&#22841;\4SEE-294.EPS" TargetMode="External"/><Relationship Id="rId4" Type="http://schemas.openxmlformats.org/officeDocument/2006/relationships/image" Target="../media/image9.wmf"/></Relationships>
</file>

<file path=ppt/slides/_rels/slide9.xml.rels><?xml version="1.0" encoding="UTF-8" standalone="yes"?>
<Relationships xmlns="http://schemas.openxmlformats.org/package/2006/relationships"><Relationship Id="rId3" Type="http://schemas.openxmlformats.org/officeDocument/2006/relationships/image" Target="file:///C:\Documents%20and%20Settings\Administrator\&#26700;&#38754;\&#20154;&#25945;&#29289;&#29702;&#20061;&#19978;&#26032;&#25945;&#26696;&#35838;&#20214;&#36164;&#26009;\&#20363;1.EPS" TargetMode="External"/><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8"/>
          <p:cNvSpPr txBox="1">
            <a:spLocks noChangeArrowheads="1"/>
          </p:cNvSpPr>
          <p:nvPr/>
        </p:nvSpPr>
        <p:spPr bwMode="auto">
          <a:xfrm>
            <a:off x="5656263" y="1889443"/>
            <a:ext cx="4537075" cy="1014730"/>
          </a:xfrm>
          <a:prstGeom prst="rect">
            <a:avLst/>
          </a:prstGeom>
          <a:noFill/>
          <a:ln w="9525">
            <a:noFill/>
            <a:miter lim="800000"/>
          </a:ln>
        </p:spPr>
        <p:txBody>
          <a:bodyPr wrap="square">
            <a:spAutoFit/>
          </a:bodyPr>
          <a:lstStyle/>
          <a:p>
            <a:pPr>
              <a:defRPr/>
            </a:pPr>
            <a:r>
              <a:rPr kumimoji="0" lang="zh-CN" altLang="en-US" sz="6000" b="1" kern="1200" cap="none" spc="600" normalizeH="0" baseline="0" noProof="0" dirty="0" smtClean="0">
                <a:latin typeface="微软雅黑" panose="020B0503020204020204" charset="-122"/>
                <a:ea typeface="微软雅黑" panose="020B0503020204020204" charset="-122"/>
                <a:cs typeface="+mn-cs"/>
              </a:rPr>
              <a:t>全</a:t>
            </a:r>
            <a:r>
              <a:rPr lang="zh-CN" altLang="en-US" sz="6000" b="1" spc="600" dirty="0" smtClean="0">
                <a:latin typeface="微软雅黑" panose="020B0503020204020204" charset="-122"/>
                <a:ea typeface="微软雅黑" panose="020B0503020204020204" charset="-122"/>
              </a:rPr>
              <a:t>品学练考</a:t>
            </a:r>
            <a:endParaRPr kumimoji="0" lang="zh-CN" altLang="en-US" sz="6000" b="1" kern="1200" cap="none" spc="600" normalizeH="0" baseline="0" noProof="0" dirty="0" smtClean="0">
              <a:latin typeface="微软雅黑" panose="020B0503020204020204" charset="-122"/>
              <a:ea typeface="微软雅黑" panose="020B0503020204020204" charset="-122"/>
              <a:cs typeface="+mn-cs"/>
            </a:endParaRPr>
          </a:p>
        </p:txBody>
      </p:sp>
      <p:sp>
        <p:nvSpPr>
          <p:cNvPr id="2052" name="Text Box 9"/>
          <p:cNvSpPr txBox="1"/>
          <p:nvPr/>
        </p:nvSpPr>
        <p:spPr>
          <a:xfrm>
            <a:off x="7725409" y="3689668"/>
            <a:ext cx="2933066" cy="492443"/>
          </a:xfrm>
          <a:prstGeom prst="rect">
            <a:avLst/>
          </a:prstGeom>
          <a:noFill/>
          <a:ln w="9525">
            <a:noFill/>
          </a:ln>
        </p:spPr>
        <p:txBody>
          <a:bodyPr wrap="square">
            <a:spAutoFit/>
          </a:bodyPr>
          <a:lstStyle/>
          <a:p>
            <a:pPr>
              <a:lnSpc>
                <a:spcPct val="100000"/>
              </a:lnSpc>
            </a:pPr>
            <a:r>
              <a:rPr lang="zh-CN" altLang="en-US" sz="2600" dirty="0" smtClean="0">
                <a:latin typeface="微软雅黑" panose="020B0503020204020204" charset="-122"/>
                <a:ea typeface="微软雅黑" panose="020B0503020204020204" charset="-122"/>
              </a:rPr>
              <a:t>九年级全一册（上）</a:t>
            </a:r>
            <a:endParaRPr lang="zh-CN" altLang="en-US" sz="2600" dirty="0">
              <a:latin typeface="微软雅黑" panose="020B0503020204020204" charset="-122"/>
              <a:ea typeface="微软雅黑" panose="020B0503020204020204" charset="-122"/>
            </a:endParaRPr>
          </a:p>
        </p:txBody>
      </p:sp>
      <p:sp>
        <p:nvSpPr>
          <p:cNvPr id="10" name="Text Box 9"/>
          <p:cNvSpPr txBox="1">
            <a:spLocks noChangeArrowheads="1"/>
          </p:cNvSpPr>
          <p:nvPr/>
        </p:nvSpPr>
        <p:spPr bwMode="auto">
          <a:xfrm>
            <a:off x="7725410" y="4084955"/>
            <a:ext cx="2520950" cy="368300"/>
          </a:xfrm>
          <a:prstGeom prst="rect">
            <a:avLst/>
          </a:prstGeom>
          <a:noFill/>
          <a:ln w="9525">
            <a:noFill/>
            <a:miter lim="800000"/>
          </a:ln>
        </p:spPr>
        <p:txBody>
          <a:bodyPr>
            <a:spAutoFit/>
          </a:bodyPr>
          <a:lstStyle/>
          <a:p>
            <a:pPr marR="0" defTabSz="914400">
              <a:lnSpc>
                <a:spcPct val="100000"/>
              </a:lnSpc>
              <a:buClrTx/>
              <a:buSzTx/>
              <a:buFontTx/>
              <a:buNone/>
              <a:defRPr/>
            </a:pPr>
            <a:r>
              <a:rPr kumimoji="0" lang="zh-CN" altLang="en-US" sz="1800" kern="1200" cap="none" spc="600" normalizeH="0" baseline="0" noProof="0" dirty="0">
                <a:latin typeface="微软雅黑" panose="020B0503020204020204" charset="-122"/>
                <a:ea typeface="微软雅黑" panose="020B0503020204020204" charset="-122"/>
                <a:cs typeface="+mn-cs"/>
              </a:rPr>
              <a:t>新课标</a:t>
            </a:r>
            <a:r>
              <a:rPr kumimoji="0" lang="zh-CN" altLang="en-US" sz="1800" kern="1200" cap="none" spc="600" normalizeH="0" baseline="0" noProof="0" dirty="0" smtClean="0">
                <a:latin typeface="微软雅黑" panose="020B0503020204020204" charset="-122"/>
                <a:ea typeface="微软雅黑" panose="020B0503020204020204" charset="-122"/>
                <a:cs typeface="+mn-cs"/>
              </a:rPr>
              <a:t>（</a:t>
            </a:r>
            <a:r>
              <a:rPr kumimoji="0" lang="en-US" altLang="zh-CN" sz="1800" kern="1200" cap="none" spc="600" normalizeH="0" baseline="0" noProof="0" dirty="0" smtClean="0">
                <a:latin typeface="微软雅黑" panose="020B0503020204020204" charset="-122"/>
                <a:ea typeface="微软雅黑" panose="020B0503020204020204" charset="-122"/>
                <a:cs typeface="+mn-cs"/>
              </a:rPr>
              <a:t>RJ</a:t>
            </a:r>
            <a:r>
              <a:rPr kumimoji="0" lang="zh-CN" altLang="en-US" sz="1800" kern="1200" cap="none" spc="600" normalizeH="0" baseline="0" noProof="0" dirty="0" smtClean="0">
                <a:latin typeface="微软雅黑" panose="020B0503020204020204" charset="-122"/>
                <a:ea typeface="微软雅黑" panose="020B0503020204020204" charset="-122"/>
                <a:cs typeface="+mn-cs"/>
              </a:rPr>
              <a:t>）</a:t>
            </a:r>
            <a:endParaRPr kumimoji="0" lang="zh-CN" altLang="en-US" sz="1800" kern="1200" cap="none" spc="600" normalizeH="0" baseline="0" noProof="0" dirty="0">
              <a:latin typeface="微软雅黑" panose="020B0503020204020204" charset="-122"/>
              <a:ea typeface="微软雅黑" panose="020B0503020204020204" charset="-122"/>
              <a:cs typeface="+mn-cs"/>
            </a:endParaRPr>
          </a:p>
        </p:txBody>
      </p:sp>
      <p:sp>
        <p:nvSpPr>
          <p:cNvPr id="9" name="TextBox 8"/>
          <p:cNvSpPr txBox="1"/>
          <p:nvPr/>
        </p:nvSpPr>
        <p:spPr>
          <a:xfrm>
            <a:off x="7725410" y="4588193"/>
            <a:ext cx="1873250" cy="477838"/>
          </a:xfrm>
          <a:prstGeom prst="rect">
            <a:avLst/>
          </a:prstGeom>
          <a:noFill/>
        </p:spPr>
        <p:txBody>
          <a:bodyPr wrap="square" rtlCol="0">
            <a:spAutoFit/>
          </a:bodyPr>
          <a:lstStyle/>
          <a:p>
            <a:pPr marR="0" defTabSz="914400">
              <a:lnSpc>
                <a:spcPts val="1500"/>
              </a:lnSpc>
              <a:buClrTx/>
              <a:buSzTx/>
              <a:buFontTx/>
              <a:buNone/>
              <a:defRPr/>
            </a:pPr>
            <a:r>
              <a:rPr kumimoji="0" lang="zh-CN" altLang="en-US" sz="1000" b="1" kern="1200" cap="none" spc="0" normalizeH="0" baseline="0" noProof="0" dirty="0" smtClean="0">
                <a:solidFill>
                  <a:schemeClr val="tx2">
                    <a:lumMod val="65000"/>
                    <a:lumOff val="35000"/>
                  </a:schemeClr>
                </a:solidFill>
                <a:latin typeface="微软雅黑" panose="020B0503020204020204" charset="-122"/>
                <a:ea typeface="微软雅黑" panose="020B0503020204020204" charset="-122"/>
                <a:cs typeface="+mn-cs"/>
              </a:rPr>
              <a:t>本课件仅供交流学习使用，</a:t>
            </a:r>
          </a:p>
          <a:p>
            <a:pPr marR="0" defTabSz="914400">
              <a:lnSpc>
                <a:spcPts val="1500"/>
              </a:lnSpc>
              <a:buClrTx/>
              <a:buSzTx/>
              <a:buFontTx/>
              <a:buNone/>
              <a:defRPr/>
            </a:pPr>
            <a:r>
              <a:rPr kumimoji="0" lang="zh-CN" altLang="en-US" sz="1000" b="1" kern="1200" cap="none" spc="0" normalizeH="0" baseline="0" noProof="0" dirty="0" smtClean="0">
                <a:solidFill>
                  <a:schemeClr val="tx2">
                    <a:lumMod val="65000"/>
                    <a:lumOff val="35000"/>
                  </a:schemeClr>
                </a:solidFill>
                <a:latin typeface="微软雅黑" panose="020B0503020204020204" charset="-122"/>
                <a:ea typeface="微软雅黑" panose="020B0503020204020204" charset="-122"/>
                <a:cs typeface="+mn-cs"/>
              </a:rPr>
              <a:t>严禁用于任何商业用途。</a:t>
            </a:r>
          </a:p>
        </p:txBody>
      </p:sp>
      <p:sp>
        <p:nvSpPr>
          <p:cNvPr id="2051" name="Text Box 8"/>
          <p:cNvSpPr txBox="1">
            <a:spLocks noChangeArrowheads="1"/>
          </p:cNvSpPr>
          <p:nvPr/>
        </p:nvSpPr>
        <p:spPr bwMode="auto">
          <a:xfrm>
            <a:off x="5656263" y="3689668"/>
            <a:ext cx="1728788" cy="784830"/>
          </a:xfrm>
          <a:prstGeom prst="rect">
            <a:avLst/>
          </a:prstGeom>
          <a:noFill/>
          <a:ln w="9525">
            <a:noFill/>
            <a:miter lim="800000"/>
          </a:ln>
        </p:spPr>
        <p:txBody>
          <a:bodyPr>
            <a:spAutoFit/>
          </a:bodyPr>
          <a:lstStyle/>
          <a:p>
            <a:pPr marR="0" defTabSz="914400">
              <a:lnSpc>
                <a:spcPct val="100000"/>
              </a:lnSpc>
              <a:buClrTx/>
              <a:buSzTx/>
              <a:buFontTx/>
              <a:buNone/>
              <a:defRPr/>
            </a:pPr>
            <a:r>
              <a:rPr kumimoji="0" lang="zh-CN" altLang="en-US" sz="4500" b="1" kern="1200" cap="none" spc="300" normalizeH="0" baseline="0" noProof="0" dirty="0" smtClean="0">
                <a:solidFill>
                  <a:srgbClr val="2286A1"/>
                </a:solidFill>
                <a:latin typeface="微软雅黑" panose="020B0503020204020204" charset="-122"/>
                <a:ea typeface="微软雅黑" panose="020B0503020204020204" charset="-122"/>
                <a:cs typeface="+mn-cs"/>
              </a:rPr>
              <a:t>物 理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7"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1" name="Rectangle 3"/>
          <p:cNvSpPr>
            <a:spLocks noChangeArrowheads="1"/>
          </p:cNvSpPr>
          <p:nvPr/>
        </p:nvSpPr>
        <p:spPr bwMode="auto">
          <a:xfrm>
            <a:off x="323850" y="1557338"/>
            <a:ext cx="3689510" cy="784830"/>
          </a:xfrm>
          <a:prstGeom prst="rect">
            <a:avLst/>
          </a:prstGeom>
          <a:noFill/>
          <a:ln w="9525" algn="ctr">
            <a:noFill/>
            <a:miter lim="800000"/>
            <a:headEnd/>
            <a:tailEnd/>
          </a:ln>
          <a:effectLst/>
        </p:spPr>
        <p:txBody>
          <a:bodyPr wrap="square" anchor="ctr">
            <a:spAutoFit/>
          </a:bodyPr>
          <a:lstStyle/>
          <a:p>
            <a:pPr>
              <a:lnSpc>
                <a:spcPct val="150000"/>
              </a:lnSpc>
            </a:pPr>
            <a:r>
              <a:rPr lang="zh-CN" altLang="en-US" sz="3000" b="1" dirty="0">
                <a:latin typeface="宋体" pitchFamily="2" charset="-122"/>
                <a:ea typeface="宋体" pitchFamily="2" charset="-122"/>
              </a:rPr>
              <a:t>分析与论证：</a:t>
            </a:r>
          </a:p>
        </p:txBody>
      </p:sp>
      <p:graphicFrame>
        <p:nvGraphicFramePr>
          <p:cNvPr id="12" name="Group 101"/>
          <p:cNvGraphicFramePr>
            <a:graphicFrameLocks noGrp="1"/>
          </p:cNvGraphicFramePr>
          <p:nvPr/>
        </p:nvGraphicFramePr>
        <p:xfrm>
          <a:off x="1260475" y="2276475"/>
          <a:ext cx="8043945" cy="2331720"/>
        </p:xfrm>
        <a:graphic>
          <a:graphicData uri="http://schemas.openxmlformats.org/drawingml/2006/table">
            <a:tbl>
              <a:tblPr/>
              <a:tblGrid>
                <a:gridCol w="2380185"/>
                <a:gridCol w="1132752"/>
                <a:gridCol w="1132752"/>
                <a:gridCol w="1132752"/>
                <a:gridCol w="1132752"/>
                <a:gridCol w="1132752"/>
              </a:tblGrid>
              <a:tr h="320675">
                <a:tc gridSpan="6">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sz="3000" b="1" kern="1200" dirty="0" smtClean="0">
                          <a:solidFill>
                            <a:schemeClr val="tx1"/>
                          </a:solidFill>
                          <a:latin typeface="宋体" pitchFamily="2" charset="-122"/>
                          <a:ea typeface="宋体" pitchFamily="2" charset="-122"/>
                          <a:cs typeface="+mn-cs"/>
                        </a:rPr>
                        <a:t>电压</a:t>
                      </a:r>
                      <a:r>
                        <a:rPr lang="en-US" altLang="zh-CN" sz="3000" b="1" kern="1200" dirty="0" smtClean="0">
                          <a:solidFill>
                            <a:schemeClr val="tx1"/>
                          </a:solidFill>
                          <a:latin typeface="宋体" pitchFamily="2" charset="-122"/>
                          <a:ea typeface="宋体" pitchFamily="2" charset="-122"/>
                          <a:cs typeface="+mn-cs"/>
                        </a:rPr>
                        <a:t>U</a:t>
                      </a:r>
                      <a:r>
                        <a:rPr lang="zh-CN" altLang="en-US" sz="3000" b="1" kern="1200" dirty="0" smtClean="0">
                          <a:solidFill>
                            <a:schemeClr val="tx1"/>
                          </a:solidFill>
                          <a:latin typeface="宋体" pitchFamily="2" charset="-122"/>
                          <a:ea typeface="宋体" pitchFamily="2" charset="-122"/>
                          <a:cs typeface="+mn-cs"/>
                        </a:rPr>
                        <a:t>＝</a:t>
                      </a:r>
                      <a:r>
                        <a:rPr lang="en-US" altLang="zh-CN" sz="3000" b="1" kern="1200" dirty="0" smtClean="0">
                          <a:solidFill>
                            <a:schemeClr val="tx1"/>
                          </a:solidFill>
                          <a:latin typeface="宋体" pitchFamily="2" charset="-122"/>
                          <a:ea typeface="宋体" pitchFamily="2" charset="-122"/>
                          <a:cs typeface="+mn-cs"/>
                        </a:rPr>
                        <a:t>________V</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0675">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sz="3000" b="1" kern="1200" dirty="0" smtClean="0">
                          <a:solidFill>
                            <a:schemeClr val="tx1"/>
                          </a:solidFill>
                          <a:latin typeface="宋体" pitchFamily="2" charset="-122"/>
                          <a:ea typeface="宋体" pitchFamily="2" charset="-122"/>
                          <a:cs typeface="+mn-cs"/>
                        </a:rPr>
                        <a:t>电阻</a:t>
                      </a:r>
                      <a:r>
                        <a:rPr lang="en-US" altLang="zh-CN" sz="3000" b="1" kern="1200" dirty="0" smtClean="0">
                          <a:solidFill>
                            <a:schemeClr val="tx1"/>
                          </a:solidFill>
                          <a:latin typeface="宋体" pitchFamily="2" charset="-122"/>
                          <a:ea typeface="宋体" pitchFamily="2" charset="-122"/>
                          <a:cs typeface="+mn-cs"/>
                        </a:rPr>
                        <a:t>R/Ω</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0675">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sz="3000" b="1" kern="1200" dirty="0" smtClean="0">
                          <a:solidFill>
                            <a:schemeClr val="tx1"/>
                          </a:solidFill>
                          <a:latin typeface="宋体" pitchFamily="2" charset="-122"/>
                          <a:ea typeface="宋体" pitchFamily="2" charset="-122"/>
                          <a:cs typeface="+mn-cs"/>
                        </a:rPr>
                        <a:t>电流</a:t>
                      </a:r>
                      <a:r>
                        <a:rPr lang="en-US" altLang="zh-CN" sz="3000" b="1" kern="1200" dirty="0" smtClean="0">
                          <a:solidFill>
                            <a:schemeClr val="tx1"/>
                          </a:solidFill>
                          <a:latin typeface="宋体" pitchFamily="2" charset="-122"/>
                          <a:ea typeface="宋体" pitchFamily="2" charset="-122"/>
                          <a:cs typeface="+mn-cs"/>
                        </a:rPr>
                        <a:t>I/A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3" name="Rectangle 99"/>
          <p:cNvSpPr>
            <a:spLocks noChangeArrowheads="1"/>
          </p:cNvSpPr>
          <p:nvPr/>
        </p:nvSpPr>
        <p:spPr bwMode="auto">
          <a:xfrm>
            <a:off x="588879" y="4941303"/>
            <a:ext cx="10864124" cy="784830"/>
          </a:xfrm>
          <a:prstGeom prst="rect">
            <a:avLst/>
          </a:prstGeom>
          <a:noFill/>
          <a:ln w="9525" algn="ctr">
            <a:noFill/>
            <a:miter lim="800000"/>
            <a:headEnd/>
            <a:tailEnd/>
          </a:ln>
          <a:effectLst/>
        </p:spPr>
        <p:txBody>
          <a:bodyPr wrap="square" anchor="ctr">
            <a:spAutoFit/>
          </a:bodyPr>
          <a:lstStyle/>
          <a:p>
            <a:pPr>
              <a:lnSpc>
                <a:spcPct val="150000"/>
              </a:lnSpc>
            </a:pPr>
            <a:r>
              <a:rPr lang="zh-CN" altLang="en-US" sz="3000" b="1" dirty="0">
                <a:latin typeface="宋体" pitchFamily="2" charset="-122"/>
                <a:ea typeface="宋体" pitchFamily="2" charset="-122"/>
              </a:rPr>
              <a:t>请运用两种以上的方法写出分析处理实验数据的具体过程。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par>
                                <p:cTn id="8" presetID="9"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dissolve">
                                      <p:cBhvr>
                                        <p:cTn id="10" dur="500"/>
                                        <p:tgtEl>
                                          <p:spTgt spid="12"/>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dissolve">
                                      <p:cBhvr>
                                        <p:cTn id="1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7"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grpSp>
        <p:nvGrpSpPr>
          <p:cNvPr id="9" name="Group 6"/>
          <p:cNvGrpSpPr>
            <a:grpSpLocks/>
          </p:cNvGrpSpPr>
          <p:nvPr/>
        </p:nvGrpSpPr>
        <p:grpSpPr bwMode="auto">
          <a:xfrm>
            <a:off x="365125" y="1139826"/>
            <a:ext cx="10975976" cy="5481638"/>
            <a:chOff x="230" y="718"/>
            <a:chExt cx="6914" cy="3453"/>
          </a:xfrm>
        </p:grpSpPr>
        <p:sp>
          <p:nvSpPr>
            <p:cNvPr id="10" name="Rectangle 4"/>
            <p:cNvSpPr>
              <a:spLocks noChangeArrowheads="1"/>
            </p:cNvSpPr>
            <p:nvPr/>
          </p:nvSpPr>
          <p:spPr bwMode="auto">
            <a:xfrm>
              <a:off x="273" y="718"/>
              <a:ext cx="6871" cy="862"/>
            </a:xfrm>
            <a:prstGeom prst="rect">
              <a:avLst/>
            </a:prstGeom>
            <a:noFill/>
            <a:ln w="9525" algn="ctr">
              <a:noFill/>
              <a:miter lim="800000"/>
              <a:headEnd/>
              <a:tailEnd/>
            </a:ln>
            <a:effectLst/>
          </p:spPr>
          <p:txBody>
            <a:bodyPr wrap="square" anchor="ctr">
              <a:spAutoFit/>
            </a:bodyPr>
            <a:lstStyle/>
            <a:p>
              <a:pPr>
                <a:lnSpc>
                  <a:spcPct val="150000"/>
                </a:lnSpc>
              </a:pPr>
              <a:r>
                <a:rPr lang="zh-CN" altLang="en-US" sz="3000" b="1" dirty="0">
                  <a:latin typeface="宋体" pitchFamily="2" charset="-122"/>
                  <a:ea typeface="宋体" pitchFamily="2" charset="-122"/>
                </a:rPr>
                <a:t>方法一：图象法。将所得数据绘制成图象，通过图象分析电流与电阻之间的变化关系。</a:t>
              </a:r>
            </a:p>
          </p:txBody>
        </p:sp>
        <p:pic>
          <p:nvPicPr>
            <p:cNvPr id="11" name="Picture 3" descr="J:\新建文件夹\YJBT11.EPS"/>
            <p:cNvPicPr>
              <a:picLocks noChangeAspect="1" noChangeArrowheads="1"/>
            </p:cNvPicPr>
            <p:nvPr/>
          </p:nvPicPr>
          <p:blipFill>
            <a:blip r:embed="rId4" r:link="rId5"/>
            <a:srcRect/>
            <a:stretch>
              <a:fillRect/>
            </a:stretch>
          </p:blipFill>
          <p:spPr bwMode="auto">
            <a:xfrm>
              <a:off x="2931" y="1474"/>
              <a:ext cx="1497" cy="1445"/>
            </a:xfrm>
            <a:prstGeom prst="rect">
              <a:avLst/>
            </a:prstGeom>
            <a:noFill/>
          </p:spPr>
        </p:pic>
        <p:sp>
          <p:nvSpPr>
            <p:cNvPr id="16" name="Rectangle 5"/>
            <p:cNvSpPr>
              <a:spLocks noChangeArrowheads="1"/>
            </p:cNvSpPr>
            <p:nvPr/>
          </p:nvSpPr>
          <p:spPr bwMode="auto">
            <a:xfrm>
              <a:off x="230" y="2804"/>
              <a:ext cx="6358" cy="1367"/>
            </a:xfrm>
            <a:prstGeom prst="rect">
              <a:avLst/>
            </a:prstGeom>
            <a:noFill/>
            <a:ln w="9525" algn="ctr">
              <a:noFill/>
              <a:miter lim="800000"/>
              <a:headEnd/>
              <a:tailEnd/>
            </a:ln>
            <a:effectLst/>
          </p:spPr>
          <p:txBody>
            <a:bodyPr wrap="square" anchor="ctr">
              <a:spAutoFit/>
            </a:bodyPr>
            <a:lstStyle/>
            <a:p>
              <a:pPr>
                <a:lnSpc>
                  <a:spcPct val="150000"/>
                </a:lnSpc>
              </a:pPr>
              <a:r>
                <a:rPr lang="zh-CN" altLang="en-US" sz="3000" b="1" dirty="0">
                  <a:latin typeface="宋体" pitchFamily="2" charset="-122"/>
                  <a:ea typeface="宋体" pitchFamily="2" charset="-122"/>
                </a:rPr>
                <a:t>                      图</a:t>
              </a:r>
              <a:r>
                <a:rPr lang="en-US" altLang="zh-CN" sz="3000" b="1" dirty="0">
                  <a:latin typeface="宋体" pitchFamily="2" charset="-122"/>
                  <a:ea typeface="宋体" pitchFamily="2" charset="-122"/>
                </a:rPr>
                <a:t>17</a:t>
              </a:r>
              <a:r>
                <a:rPr lang="zh-CN" altLang="en-US" sz="3000" b="1" dirty="0">
                  <a:latin typeface="宋体" pitchFamily="2" charset="-122"/>
                  <a:ea typeface="宋体" pitchFamily="2" charset="-122"/>
                </a:rPr>
                <a:t>－</a:t>
              </a:r>
              <a:r>
                <a:rPr lang="en-US" altLang="zh-CN" sz="3000" b="1" dirty="0">
                  <a:latin typeface="宋体" pitchFamily="2" charset="-122"/>
                  <a:ea typeface="宋体" pitchFamily="2" charset="-122"/>
                </a:rPr>
                <a:t>1</a:t>
              </a:r>
              <a:r>
                <a:rPr lang="zh-CN" altLang="en-US" sz="3000" b="1" dirty="0">
                  <a:latin typeface="宋体" pitchFamily="2" charset="-122"/>
                  <a:ea typeface="宋体" pitchFamily="2" charset="-122"/>
                </a:rPr>
                <a:t>－</a:t>
              </a:r>
              <a:r>
                <a:rPr lang="en-US" altLang="zh-CN" sz="3000" b="1" dirty="0">
                  <a:latin typeface="宋体" pitchFamily="2" charset="-122"/>
                  <a:ea typeface="宋体" pitchFamily="2" charset="-122"/>
                </a:rPr>
                <a:t>6</a:t>
              </a:r>
            </a:p>
            <a:p>
              <a:pPr>
                <a:lnSpc>
                  <a:spcPct val="150000"/>
                </a:lnSpc>
              </a:pPr>
              <a:r>
                <a:rPr lang="zh-CN" altLang="en-US" sz="3000" b="1" dirty="0">
                  <a:latin typeface="宋体" pitchFamily="2" charset="-122"/>
                  <a:ea typeface="宋体" pitchFamily="2" charset="-122"/>
                </a:rPr>
                <a:t>方法二：计算法。将所得数据进行处理，用电阻值与电流值之积分析电流与电阻之间的关系。 </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amond(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73" name="Rectangle 9"/>
          <p:cNvSpPr>
            <a:spLocks noChangeArrowheads="1"/>
          </p:cNvSpPr>
          <p:nvPr/>
        </p:nvSpPr>
        <p:spPr bwMode="auto">
          <a:xfrm>
            <a:off x="600076" y="2128840"/>
            <a:ext cx="11331832" cy="2169825"/>
          </a:xfrm>
          <a:prstGeom prst="rect">
            <a:avLst/>
          </a:prstGeom>
        </p:spPr>
        <p:txBody>
          <a:bodyPr vert="horz" wrap="square" lIns="91440" tIns="45720" rIns="91440" bIns="45720" numCol="1" anchor="ctr" anchorCtr="0" compatLnSpc="1">
            <a:prstTxWarp prst="textNoShape">
              <a:avLst/>
            </a:prstTxWarp>
            <a:spAutoFit/>
          </a:bodyPr>
          <a:lstStyle/>
          <a:p>
            <a:pPr marL="342900" indent="-342900" eaLnBrk="0" fontAlgn="base" hangingPunct="0">
              <a:lnSpc>
                <a:spcPct val="150000"/>
              </a:lnSpc>
              <a:spcBef>
                <a:spcPct val="20000"/>
              </a:spcBef>
              <a:spcAft>
                <a:spcPct val="0"/>
              </a:spcAft>
            </a:pPr>
            <a:r>
              <a:rPr lang="zh-CN" altLang="zh-CN" sz="3000" b="1" dirty="0" smtClean="0">
                <a:solidFill>
                  <a:srgbClr val="C00000"/>
                </a:solidFill>
                <a:latin typeface="宋体" pitchFamily="2" charset="-122"/>
                <a:ea typeface="宋体" pitchFamily="2" charset="-122"/>
              </a:rPr>
              <a:t>例</a:t>
            </a:r>
            <a:r>
              <a:rPr lang="zh-CN" altLang="zh-CN" sz="3000" b="1" dirty="0" smtClean="0">
                <a:solidFill>
                  <a:srgbClr val="C00000"/>
                </a:solidFill>
                <a:latin typeface="宋体" pitchFamily="2" charset="-122"/>
                <a:ea typeface="宋体" pitchFamily="2" charset="-122"/>
              </a:rPr>
              <a:t>1</a:t>
            </a:r>
            <a:r>
              <a:rPr lang="en-US" altLang="zh-CN" sz="3000" b="1" dirty="0" smtClean="0">
                <a:solidFill>
                  <a:srgbClr val="C00000"/>
                </a:solidFill>
                <a:latin typeface="宋体" pitchFamily="2" charset="-122"/>
                <a:ea typeface="宋体" pitchFamily="2" charset="-122"/>
              </a:rPr>
              <a:t> </a:t>
            </a:r>
            <a:r>
              <a:rPr lang="zh-CN" altLang="en-US" sz="3000" b="1" dirty="0" smtClean="0">
                <a:latin typeface="宋体" pitchFamily="2" charset="-122"/>
                <a:ea typeface="宋体" pitchFamily="2" charset="-122"/>
              </a:rPr>
              <a:t>某同学</a:t>
            </a:r>
            <a:r>
              <a:rPr lang="zh-CN" altLang="en-US" sz="3000" b="1" dirty="0" smtClean="0">
                <a:latin typeface="宋体" pitchFamily="2" charset="-122"/>
                <a:ea typeface="宋体" pitchFamily="2" charset="-122"/>
              </a:rPr>
              <a:t>将完好的仪器连接成如图</a:t>
            </a:r>
            <a:r>
              <a:rPr lang="en-US" altLang="zh-CN" sz="3000" b="1" dirty="0" smtClean="0">
                <a:latin typeface="宋体" pitchFamily="2" charset="-122"/>
                <a:ea typeface="宋体" pitchFamily="2" charset="-122"/>
              </a:rPr>
              <a:t>17</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2</a:t>
            </a:r>
            <a:r>
              <a:rPr lang="zh-CN" altLang="en-US" sz="3000" b="1" dirty="0" smtClean="0">
                <a:latin typeface="宋体" pitchFamily="2" charset="-122"/>
                <a:ea typeface="宋体" pitchFamily="2" charset="-122"/>
              </a:rPr>
              <a:t>所示的电路</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其中滑动变阻器的连线没有画出</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，用来探究通过电阻的电流与其两端电压的关系。</a:t>
            </a:r>
          </a:p>
        </p:txBody>
      </p:sp>
      <p:pic>
        <p:nvPicPr>
          <p:cNvPr id="10" name="图片 9" descr="图标-03"/>
          <p:cNvPicPr>
            <a:picLocks noChangeAspect="1"/>
          </p:cNvPicPr>
          <p:nvPr/>
        </p:nvPicPr>
        <p:blipFill>
          <a:blip r:embed="rId2"/>
          <a:stretch>
            <a:fillRect/>
          </a:stretch>
        </p:blipFill>
        <p:spPr>
          <a:xfrm>
            <a:off x="371474" y="971550"/>
            <a:ext cx="3014663" cy="728663"/>
          </a:xfrm>
          <a:prstGeom prst="rect">
            <a:avLst/>
          </a:prstGeom>
        </p:spPr>
      </p:pic>
      <p:sp>
        <p:nvSpPr>
          <p:cNvPr id="3" name="文本框 2"/>
          <p:cNvSpPr txBox="1"/>
          <p:nvPr/>
        </p:nvSpPr>
        <p:spPr>
          <a:xfrm>
            <a:off x="746760" y="1064895"/>
            <a:ext cx="1620957" cy="523220"/>
          </a:xfrm>
          <a:prstGeom prst="rect">
            <a:avLst/>
          </a:prstGeom>
          <a:noFill/>
        </p:spPr>
        <p:txBody>
          <a:bodyPr wrap="none" rtlCol="0">
            <a:spAutoFit/>
          </a:bodyPr>
          <a:lstStyle/>
          <a:p>
            <a:pPr lvl="0"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应用示例</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26" name="Rectangle 9"/>
          <p:cNvSpPr/>
          <p:nvPr/>
        </p:nvSpPr>
        <p:spPr>
          <a:xfrm>
            <a:off x="746443" y="1601777"/>
            <a:ext cx="4362092" cy="559769"/>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eaLnBrk="1" hangingPunct="1">
              <a:lnSpc>
                <a:spcPct val="150000"/>
              </a:lnSpc>
              <a:spcBef>
                <a:spcPct val="0"/>
              </a:spcBef>
              <a:buNone/>
            </a:pPr>
            <a:r>
              <a:rPr lang="zh-CN" altLang="en-US" sz="2400" b="1" dirty="0" smtClean="0">
                <a:solidFill>
                  <a:srgbClr val="F1AF00"/>
                </a:solidFill>
                <a:latin typeface="+mn-ea"/>
              </a:rPr>
              <a:t>类型一 探究电流与电压的关系</a:t>
            </a:r>
          </a:p>
        </p:txBody>
      </p:sp>
      <p:grpSp>
        <p:nvGrpSpPr>
          <p:cNvPr id="13" name="组合 12"/>
          <p:cNvGrpSpPr/>
          <p:nvPr/>
        </p:nvGrpSpPr>
        <p:grpSpPr>
          <a:xfrm>
            <a:off x="4075085" y="3671807"/>
            <a:ext cx="3410595" cy="2539073"/>
            <a:chOff x="4075085" y="3671807"/>
            <a:chExt cx="3410595" cy="2539073"/>
          </a:xfrm>
        </p:grpSpPr>
        <p:sp>
          <p:nvSpPr>
            <p:cNvPr id="19457" name="Rectangle 1"/>
            <p:cNvSpPr>
              <a:spLocks noChangeArrowheads="1"/>
            </p:cNvSpPr>
            <p:nvPr/>
          </p:nvSpPr>
          <p:spPr bwMode="auto">
            <a:xfrm>
              <a:off x="4417018" y="5656882"/>
              <a:ext cx="2388795" cy="5539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algn="ctr" defTabSz="914400" rtl="0" eaLnBrk="1" fontAlgn="base" latinLnBrk="0" hangingPunct="1">
                <a:lnSpc>
                  <a:spcPct val="100000"/>
                </a:lnSpc>
                <a:spcBef>
                  <a:spcPct val="0"/>
                </a:spcBef>
                <a:spcAft>
                  <a:spcPct val="0"/>
                </a:spcAft>
                <a:buClrTx/>
                <a:buSzTx/>
                <a:buFontTx/>
                <a:buNone/>
                <a:tabLst/>
              </a:pPr>
              <a:r>
                <a:rPr lang="zh-CN" altLang="en-US" sz="3000" b="1" dirty="0" smtClean="0">
                  <a:latin typeface="宋体" pitchFamily="2" charset="-122"/>
                  <a:ea typeface="宋体" pitchFamily="2" charset="-122"/>
                </a:rPr>
                <a:t>图</a:t>
              </a:r>
              <a:r>
                <a:rPr lang="zh-CN" altLang="zh-CN" sz="3000" b="1" dirty="0" smtClean="0">
                  <a:latin typeface="宋体" pitchFamily="2" charset="-122"/>
                  <a:ea typeface="宋体" pitchFamily="2" charset="-122"/>
                </a:rPr>
                <a:t>17</a:t>
              </a:r>
              <a:r>
                <a:rPr lang="zh-CN" altLang="en-US" sz="3000" b="1" dirty="0" smtClean="0">
                  <a:latin typeface="宋体" pitchFamily="2" charset="-122"/>
                  <a:ea typeface="宋体" pitchFamily="2" charset="-122"/>
                </a:rPr>
                <a:t>－</a:t>
              </a:r>
              <a:r>
                <a:rPr lang="zh-CN"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a:t>
              </a:r>
              <a:r>
                <a:rPr lang="zh-CN" altLang="zh-CN" sz="3000" b="1" dirty="0" smtClean="0">
                  <a:latin typeface="宋体" pitchFamily="2" charset="-122"/>
                  <a:ea typeface="宋体" pitchFamily="2" charset="-122"/>
                </a:rPr>
                <a:t>2</a:t>
              </a:r>
            </a:p>
          </p:txBody>
        </p:sp>
        <p:pic>
          <p:nvPicPr>
            <p:cNvPr id="19458" name="Picture 2" descr="C:\Users\ADMINI~1\AppData\Local\Temp\ksohtml\wpsBA52.tmp.png"/>
            <p:cNvPicPr>
              <a:picLocks noChangeAspect="1" noChangeArrowheads="1"/>
            </p:cNvPicPr>
            <p:nvPr/>
          </p:nvPicPr>
          <p:blipFill>
            <a:blip r:embed="rId3"/>
            <a:srcRect/>
            <a:stretch>
              <a:fillRect/>
            </a:stretch>
          </p:blipFill>
          <p:spPr bwMode="auto">
            <a:xfrm>
              <a:off x="4075085" y="3671807"/>
              <a:ext cx="3410595" cy="1744956"/>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0-#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11273"/>
                                        </p:tgtEl>
                                        <p:attrNameLst>
                                          <p:attrName>style.visibility</p:attrName>
                                        </p:attrNameLst>
                                      </p:cBhvr>
                                      <p:to>
                                        <p:strVal val="visible"/>
                                      </p:to>
                                    </p:set>
                                    <p:animEffect transition="in" filter="box(in)">
                                      <p:cBhvr>
                                        <p:cTn id="12" dur="500"/>
                                        <p:tgtEl>
                                          <p:spTgt spid="11273"/>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blinds(horizontal)">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73" grpId="0"/>
      <p:bldP spid="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2" name="Rectangle 9"/>
          <p:cNvSpPr>
            <a:spLocks noChangeArrowheads="1"/>
          </p:cNvSpPr>
          <p:nvPr/>
        </p:nvSpPr>
        <p:spPr bwMode="auto">
          <a:xfrm>
            <a:off x="541715" y="1266501"/>
            <a:ext cx="11331832" cy="5413790"/>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smtClean="0">
                <a:latin typeface="宋体" pitchFamily="2" charset="-122"/>
                <a:ea typeface="宋体" pitchFamily="2" charset="-122"/>
              </a:rPr>
              <a:t>(1)</a:t>
            </a:r>
            <a:r>
              <a:rPr lang="zh-CN" altLang="en-US" sz="3000" b="1" smtClean="0">
                <a:latin typeface="宋体" pitchFamily="2" charset="-122"/>
                <a:ea typeface="宋体" pitchFamily="2" charset="-122"/>
              </a:rPr>
              <a:t>闭合开关进行实验时发现，无论怎样移动滑片</a:t>
            </a:r>
            <a:r>
              <a:rPr lang="en-US" altLang="zh-CN" sz="3000" b="1" smtClean="0">
                <a:latin typeface="宋体" pitchFamily="2" charset="-122"/>
                <a:ea typeface="宋体" pitchFamily="2" charset="-122"/>
              </a:rPr>
              <a:t>P</a:t>
            </a:r>
            <a:r>
              <a:rPr lang="zh-CN" altLang="en-US" sz="3000" b="1" smtClean="0">
                <a:latin typeface="宋体" pitchFamily="2" charset="-122"/>
                <a:ea typeface="宋体" pitchFamily="2" charset="-122"/>
              </a:rPr>
              <a:t>，电压表和电流表的示数都不为零，但始终没有变化，则该同学将滑动变阻器接入电路中的方式可能是</a:t>
            </a:r>
            <a:r>
              <a:rPr lang="en-US" altLang="zh-CN" sz="3000" b="1" smtClean="0">
                <a:latin typeface="宋体" pitchFamily="2" charset="-122"/>
                <a:ea typeface="宋体" pitchFamily="2" charset="-122"/>
              </a:rPr>
              <a:t>__________(</a:t>
            </a:r>
            <a:r>
              <a:rPr lang="zh-CN" altLang="en-US" sz="3000" b="1" smtClean="0">
                <a:latin typeface="宋体" pitchFamily="2" charset="-122"/>
                <a:ea typeface="宋体" pitchFamily="2" charset="-122"/>
              </a:rPr>
              <a:t>填写代号</a:t>
            </a:r>
            <a:r>
              <a:rPr lang="en-US" altLang="zh-CN" sz="3000" b="1" smtClean="0">
                <a:latin typeface="宋体" pitchFamily="2" charset="-122"/>
                <a:ea typeface="宋体" pitchFamily="2" charset="-122"/>
              </a:rPr>
              <a:t>)</a:t>
            </a:r>
            <a:r>
              <a:rPr lang="zh-CN" altLang="en-US" sz="3000" b="1" smtClean="0">
                <a:latin typeface="宋体" pitchFamily="2" charset="-122"/>
                <a:ea typeface="宋体" pitchFamily="2" charset="-122"/>
              </a:rPr>
              <a:t>。</a:t>
            </a:r>
          </a:p>
          <a:p>
            <a:pPr eaLnBrk="0" fontAlgn="base" hangingPunct="0">
              <a:lnSpc>
                <a:spcPct val="150000"/>
              </a:lnSpc>
              <a:spcBef>
                <a:spcPct val="20000"/>
              </a:spcBef>
              <a:spcAft>
                <a:spcPct val="0"/>
              </a:spcAft>
            </a:pPr>
            <a:r>
              <a:rPr lang="en-US" altLang="zh-CN" sz="3000" b="1" smtClean="0">
                <a:latin typeface="宋体" pitchFamily="2" charset="-122"/>
                <a:ea typeface="宋体" pitchFamily="2" charset="-122"/>
              </a:rPr>
              <a:t>A</a:t>
            </a:r>
            <a:r>
              <a:rPr lang="zh-CN" altLang="en-US" sz="3000" b="1" smtClean="0">
                <a:latin typeface="宋体" pitchFamily="2" charset="-122"/>
                <a:ea typeface="宋体" pitchFamily="2" charset="-122"/>
              </a:rPr>
              <a:t>．</a:t>
            </a:r>
            <a:r>
              <a:rPr lang="en-US" altLang="zh-CN" sz="3000" b="1" smtClean="0">
                <a:latin typeface="宋体" pitchFamily="2" charset="-122"/>
                <a:ea typeface="宋体" pitchFamily="2" charset="-122"/>
              </a:rPr>
              <a:t>G</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C</a:t>
            </a:r>
            <a:r>
              <a:rPr lang="zh-CN" altLang="en-US" sz="3000" b="1" smtClean="0">
                <a:latin typeface="宋体" pitchFamily="2" charset="-122"/>
                <a:ea typeface="宋体" pitchFamily="2" charset="-122"/>
              </a:rPr>
              <a:t>相连，</a:t>
            </a:r>
            <a:r>
              <a:rPr lang="en-US" altLang="zh-CN" sz="3000" b="1" smtClean="0">
                <a:latin typeface="宋体" pitchFamily="2" charset="-122"/>
                <a:ea typeface="宋体" pitchFamily="2" charset="-122"/>
              </a:rPr>
              <a:t>F</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H</a:t>
            </a:r>
            <a:r>
              <a:rPr lang="zh-CN" altLang="en-US" sz="3000" b="1" smtClean="0">
                <a:latin typeface="宋体" pitchFamily="2" charset="-122"/>
                <a:ea typeface="宋体" pitchFamily="2" charset="-122"/>
              </a:rPr>
              <a:t>相连</a:t>
            </a:r>
          </a:p>
          <a:p>
            <a:pPr eaLnBrk="0" fontAlgn="base" hangingPunct="0">
              <a:lnSpc>
                <a:spcPct val="150000"/>
              </a:lnSpc>
              <a:spcBef>
                <a:spcPct val="20000"/>
              </a:spcBef>
              <a:spcAft>
                <a:spcPct val="0"/>
              </a:spcAft>
            </a:pPr>
            <a:r>
              <a:rPr lang="en-US" altLang="zh-CN" sz="3000" b="1" smtClean="0">
                <a:latin typeface="宋体" pitchFamily="2" charset="-122"/>
                <a:ea typeface="宋体" pitchFamily="2" charset="-122"/>
              </a:rPr>
              <a:t>B</a:t>
            </a:r>
            <a:r>
              <a:rPr lang="zh-CN" altLang="en-US" sz="3000" b="1" smtClean="0">
                <a:latin typeface="宋体" pitchFamily="2" charset="-122"/>
                <a:ea typeface="宋体" pitchFamily="2" charset="-122"/>
              </a:rPr>
              <a:t>．</a:t>
            </a:r>
            <a:r>
              <a:rPr lang="en-US" altLang="zh-CN" sz="3000" b="1" smtClean="0">
                <a:latin typeface="宋体" pitchFamily="2" charset="-122"/>
                <a:ea typeface="宋体" pitchFamily="2" charset="-122"/>
              </a:rPr>
              <a:t>G</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C</a:t>
            </a:r>
            <a:r>
              <a:rPr lang="zh-CN" altLang="en-US" sz="3000" b="1" smtClean="0">
                <a:latin typeface="宋体" pitchFamily="2" charset="-122"/>
                <a:ea typeface="宋体" pitchFamily="2" charset="-122"/>
              </a:rPr>
              <a:t>相连，</a:t>
            </a:r>
            <a:r>
              <a:rPr lang="en-US" altLang="zh-CN" sz="3000" b="1" smtClean="0">
                <a:latin typeface="宋体" pitchFamily="2" charset="-122"/>
                <a:ea typeface="宋体" pitchFamily="2" charset="-122"/>
              </a:rPr>
              <a:t>D</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H</a:t>
            </a:r>
            <a:r>
              <a:rPr lang="zh-CN" altLang="en-US" sz="3000" b="1" smtClean="0">
                <a:latin typeface="宋体" pitchFamily="2" charset="-122"/>
                <a:ea typeface="宋体" pitchFamily="2" charset="-122"/>
              </a:rPr>
              <a:t>相连</a:t>
            </a:r>
          </a:p>
          <a:p>
            <a:pPr eaLnBrk="0" fontAlgn="base" hangingPunct="0">
              <a:lnSpc>
                <a:spcPct val="150000"/>
              </a:lnSpc>
              <a:spcBef>
                <a:spcPct val="20000"/>
              </a:spcBef>
              <a:spcAft>
                <a:spcPct val="0"/>
              </a:spcAft>
            </a:pPr>
            <a:r>
              <a:rPr lang="en-US" altLang="zh-CN" sz="3000" b="1" smtClean="0">
                <a:latin typeface="宋体" pitchFamily="2" charset="-122"/>
                <a:ea typeface="宋体" pitchFamily="2" charset="-122"/>
              </a:rPr>
              <a:t>C</a:t>
            </a:r>
            <a:r>
              <a:rPr lang="zh-CN" altLang="en-US" sz="3000" b="1" smtClean="0">
                <a:latin typeface="宋体" pitchFamily="2" charset="-122"/>
                <a:ea typeface="宋体" pitchFamily="2" charset="-122"/>
              </a:rPr>
              <a:t>．</a:t>
            </a:r>
            <a:r>
              <a:rPr lang="en-US" altLang="zh-CN" sz="3000" b="1" smtClean="0">
                <a:latin typeface="宋体" pitchFamily="2" charset="-122"/>
                <a:ea typeface="宋体" pitchFamily="2" charset="-122"/>
              </a:rPr>
              <a:t>G</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E</a:t>
            </a:r>
            <a:r>
              <a:rPr lang="zh-CN" altLang="en-US" sz="3000" b="1" smtClean="0">
                <a:latin typeface="宋体" pitchFamily="2" charset="-122"/>
                <a:ea typeface="宋体" pitchFamily="2" charset="-122"/>
              </a:rPr>
              <a:t>相连，</a:t>
            </a:r>
            <a:r>
              <a:rPr lang="en-US" altLang="zh-CN" sz="3000" b="1" smtClean="0">
                <a:latin typeface="宋体" pitchFamily="2" charset="-122"/>
                <a:ea typeface="宋体" pitchFamily="2" charset="-122"/>
              </a:rPr>
              <a:t>F</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H</a:t>
            </a:r>
            <a:r>
              <a:rPr lang="zh-CN" altLang="en-US" sz="3000" b="1" smtClean="0">
                <a:latin typeface="宋体" pitchFamily="2" charset="-122"/>
                <a:ea typeface="宋体" pitchFamily="2" charset="-122"/>
              </a:rPr>
              <a:t>相连</a:t>
            </a:r>
          </a:p>
          <a:p>
            <a:pPr eaLnBrk="0" fontAlgn="base" hangingPunct="0">
              <a:lnSpc>
                <a:spcPct val="150000"/>
              </a:lnSpc>
              <a:spcBef>
                <a:spcPct val="20000"/>
              </a:spcBef>
              <a:spcAft>
                <a:spcPct val="0"/>
              </a:spcAft>
            </a:pPr>
            <a:r>
              <a:rPr lang="en-US" altLang="zh-CN" sz="3000" b="1" smtClean="0">
                <a:latin typeface="宋体" pitchFamily="2" charset="-122"/>
                <a:ea typeface="宋体" pitchFamily="2" charset="-122"/>
              </a:rPr>
              <a:t>D</a:t>
            </a:r>
            <a:r>
              <a:rPr lang="zh-CN" altLang="en-US" sz="3000" b="1" smtClean="0">
                <a:latin typeface="宋体" pitchFamily="2" charset="-122"/>
                <a:ea typeface="宋体" pitchFamily="2" charset="-122"/>
              </a:rPr>
              <a:t>．</a:t>
            </a:r>
            <a:r>
              <a:rPr lang="en-US" altLang="zh-CN" sz="3000" b="1" smtClean="0">
                <a:latin typeface="宋体" pitchFamily="2" charset="-122"/>
                <a:ea typeface="宋体" pitchFamily="2" charset="-122"/>
              </a:rPr>
              <a:t>G</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E</a:t>
            </a:r>
            <a:r>
              <a:rPr lang="zh-CN" altLang="en-US" sz="3000" b="1" smtClean="0">
                <a:latin typeface="宋体" pitchFamily="2" charset="-122"/>
                <a:ea typeface="宋体" pitchFamily="2" charset="-122"/>
              </a:rPr>
              <a:t>相连，</a:t>
            </a:r>
            <a:r>
              <a:rPr lang="en-US" altLang="zh-CN" sz="3000" b="1" smtClean="0">
                <a:latin typeface="宋体" pitchFamily="2" charset="-122"/>
                <a:ea typeface="宋体" pitchFamily="2" charset="-122"/>
              </a:rPr>
              <a:t>D</a:t>
            </a:r>
            <a:r>
              <a:rPr lang="zh-CN" altLang="en-US" sz="3000" b="1" smtClean="0">
                <a:latin typeface="宋体" pitchFamily="2" charset="-122"/>
                <a:ea typeface="宋体" pitchFamily="2" charset="-122"/>
              </a:rPr>
              <a:t>与</a:t>
            </a:r>
            <a:r>
              <a:rPr lang="en-US" altLang="zh-CN" sz="3000" b="1" smtClean="0">
                <a:latin typeface="宋体" pitchFamily="2" charset="-122"/>
                <a:ea typeface="宋体" pitchFamily="2" charset="-122"/>
              </a:rPr>
              <a:t>H</a:t>
            </a:r>
            <a:r>
              <a:rPr lang="zh-CN" altLang="en-US" sz="3000" b="1" smtClean="0">
                <a:latin typeface="宋体" pitchFamily="2" charset="-122"/>
                <a:ea typeface="宋体" pitchFamily="2" charset="-122"/>
              </a:rPr>
              <a:t>相连</a:t>
            </a:r>
            <a:endParaRPr lang="zh-CN" altLang="en-US" sz="3000" b="1" dirty="0" smtClean="0">
              <a:latin typeface="宋体" pitchFamily="2" charset="-122"/>
              <a:ea typeface="宋体" pitchFamily="2" charset="-122"/>
            </a:endParaRPr>
          </a:p>
        </p:txBody>
      </p:sp>
      <p:sp>
        <p:nvSpPr>
          <p:cNvPr id="13" name="矩形 12"/>
          <p:cNvSpPr/>
          <p:nvPr/>
        </p:nvSpPr>
        <p:spPr>
          <a:xfrm>
            <a:off x="4338386" y="2849771"/>
            <a:ext cx="779446" cy="461665"/>
          </a:xfrm>
          <a:prstGeom prst="rect">
            <a:avLst/>
          </a:prstGeom>
        </p:spPr>
        <p:txBody>
          <a:bodyPr wrap="square" anchor="ctr">
            <a:spAutoFit/>
          </a:bodyPr>
          <a:lstStyle/>
          <a:p>
            <a:r>
              <a:rPr lang="en-US" altLang="zh-CN" sz="2400" b="1" dirty="0" smtClean="0">
                <a:solidFill>
                  <a:srgbClr val="C50023"/>
                </a:solidFill>
                <a:latin typeface="Arial" panose="020B0604020202020204" pitchFamily="34" charset="0"/>
              </a:rPr>
              <a:t>BC</a:t>
            </a:r>
            <a:endParaRPr lang="zh-CN" altLang="en-US" sz="2400" b="1" dirty="0" smtClean="0">
              <a:solidFill>
                <a:srgbClr val="C50023"/>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2" name="Rectangle 9"/>
          <p:cNvSpPr>
            <a:spLocks noChangeArrowheads="1"/>
          </p:cNvSpPr>
          <p:nvPr/>
        </p:nvSpPr>
        <p:spPr bwMode="auto">
          <a:xfrm>
            <a:off x="541715" y="1266501"/>
            <a:ext cx="11331832" cy="3693319"/>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(2)</a:t>
            </a:r>
            <a:r>
              <a:rPr lang="zh-CN" altLang="en-US" sz="3000" b="1" dirty="0" smtClean="0">
                <a:latin typeface="宋体" pitchFamily="2" charset="-122"/>
                <a:ea typeface="宋体" pitchFamily="2" charset="-122"/>
              </a:rPr>
              <a:t>该同学发现了</a:t>
            </a: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中的问题并对其进行了改正。请用笔画线代替导线把滑动变阻器正确接入电路中。要求：滑片</a:t>
            </a:r>
            <a:r>
              <a:rPr lang="en-US" altLang="zh-CN" sz="3000" b="1" dirty="0" smtClean="0">
                <a:latin typeface="宋体" pitchFamily="2" charset="-122"/>
                <a:ea typeface="宋体" pitchFamily="2" charset="-122"/>
              </a:rPr>
              <a:t>P</a:t>
            </a:r>
            <a:r>
              <a:rPr lang="zh-CN" altLang="en-US" sz="3000" b="1" dirty="0" smtClean="0">
                <a:latin typeface="宋体" pitchFamily="2" charset="-122"/>
                <a:ea typeface="宋体" pitchFamily="2" charset="-122"/>
              </a:rPr>
              <a:t>向右移动时电流表示数逐渐增大。</a:t>
            </a:r>
          </a:p>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(3)</a:t>
            </a:r>
            <a:r>
              <a:rPr lang="zh-CN" altLang="en-US" sz="3000" b="1" dirty="0" smtClean="0">
                <a:latin typeface="宋体" pitchFamily="2" charset="-122"/>
                <a:ea typeface="宋体" pitchFamily="2" charset="-122"/>
              </a:rPr>
              <a:t>实验测得的数据如下表所示。根据这些数据在坐标图</a:t>
            </a:r>
            <a:r>
              <a:rPr lang="en-US" altLang="zh-CN" sz="3000" b="1" dirty="0" smtClean="0">
                <a:latin typeface="宋体" pitchFamily="2" charset="-122"/>
                <a:ea typeface="宋体" pitchFamily="2" charset="-122"/>
              </a:rPr>
              <a:t>17</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3</a:t>
            </a:r>
            <a:r>
              <a:rPr lang="zh-CN" altLang="en-US" sz="3000" b="1" dirty="0" smtClean="0">
                <a:latin typeface="宋体" pitchFamily="2" charset="-122"/>
                <a:ea typeface="宋体" pitchFamily="2" charset="-122"/>
              </a:rPr>
              <a:t>中描点并作出</a:t>
            </a:r>
            <a:r>
              <a:rPr lang="en-US" altLang="zh-CN" sz="3000" b="1" dirty="0" smtClean="0">
                <a:latin typeface="宋体" pitchFamily="2" charset="-122"/>
                <a:ea typeface="宋体" pitchFamily="2" charset="-122"/>
              </a:rPr>
              <a:t>I</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U</a:t>
            </a:r>
            <a:r>
              <a:rPr lang="zh-CN" altLang="en-US" sz="3000" b="1" dirty="0" smtClean="0">
                <a:latin typeface="宋体" pitchFamily="2" charset="-122"/>
                <a:ea typeface="宋体" pitchFamily="2" charset="-122"/>
              </a:rPr>
              <a:t>图线。</a:t>
            </a:r>
          </a:p>
        </p:txBody>
      </p:sp>
      <p:grpSp>
        <p:nvGrpSpPr>
          <p:cNvPr id="6" name="组合 5"/>
          <p:cNvGrpSpPr/>
          <p:nvPr/>
        </p:nvGrpSpPr>
        <p:grpSpPr>
          <a:xfrm>
            <a:off x="5206292" y="4167127"/>
            <a:ext cx="4985596" cy="1846216"/>
            <a:chOff x="5206292" y="4167127"/>
            <a:chExt cx="4985596" cy="1846216"/>
          </a:xfrm>
        </p:grpSpPr>
        <p:sp>
          <p:nvSpPr>
            <p:cNvPr id="13" name="矩形 12"/>
            <p:cNvSpPr/>
            <p:nvPr/>
          </p:nvSpPr>
          <p:spPr>
            <a:xfrm>
              <a:off x="5206292" y="4167127"/>
              <a:ext cx="1659458"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如图所示</a:t>
              </a:r>
            </a:p>
          </p:txBody>
        </p:sp>
        <p:pic>
          <p:nvPicPr>
            <p:cNvPr id="31746" name="Picture 2" descr="C:\Users\ADMINI~1\AppData\Local\Temp\ksohtml\wps94E7.tmp.png"/>
            <p:cNvPicPr>
              <a:picLocks noChangeAspect="1" noChangeArrowheads="1"/>
            </p:cNvPicPr>
            <p:nvPr/>
          </p:nvPicPr>
          <p:blipFill>
            <a:blip r:embed="rId2"/>
            <a:srcRect/>
            <a:stretch>
              <a:fillRect/>
            </a:stretch>
          </p:blipFill>
          <p:spPr bwMode="auto">
            <a:xfrm>
              <a:off x="6680524" y="4216831"/>
              <a:ext cx="3511364" cy="179651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grpSp>
        <p:nvGrpSpPr>
          <p:cNvPr id="8" name="组合 7"/>
          <p:cNvGrpSpPr/>
          <p:nvPr/>
        </p:nvGrpSpPr>
        <p:grpSpPr>
          <a:xfrm>
            <a:off x="5501736" y="1773642"/>
            <a:ext cx="2820853" cy="3165053"/>
            <a:chOff x="6788095" y="1804638"/>
            <a:chExt cx="2820853" cy="3165053"/>
          </a:xfrm>
        </p:grpSpPr>
        <p:sp>
          <p:nvSpPr>
            <p:cNvPr id="30721" name="Rectangle 1"/>
            <p:cNvSpPr>
              <a:spLocks noChangeArrowheads="1"/>
            </p:cNvSpPr>
            <p:nvPr/>
          </p:nvSpPr>
          <p:spPr bwMode="auto">
            <a:xfrm>
              <a:off x="6912245" y="4293031"/>
              <a:ext cx="2507418" cy="676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R="0" lvl="0" indent="0" eaLnBrk="0" fontAlgn="base" hangingPunct="0">
                <a:lnSpc>
                  <a:spcPct val="150000"/>
                </a:lnSpc>
                <a:spcBef>
                  <a:spcPct val="20000"/>
                </a:spcBef>
                <a:spcAft>
                  <a:spcPct val="0"/>
                </a:spcAft>
                <a:buClrTx/>
                <a:buSzTx/>
                <a:buFontTx/>
                <a:buNone/>
                <a:tabLst/>
              </a:pPr>
              <a:r>
                <a:rPr lang="zh-CN" altLang="zh-CN" sz="3000" b="1" dirty="0" smtClean="0">
                  <a:latin typeface="宋体" pitchFamily="2" charset="-122"/>
                  <a:ea typeface="宋体" pitchFamily="2" charset="-122"/>
                </a:rPr>
                <a:t>  图17－1－3</a:t>
              </a:r>
            </a:p>
          </p:txBody>
        </p:sp>
        <p:pic>
          <p:nvPicPr>
            <p:cNvPr id="30722" name="Picture 2" descr="C:\Users\ADMINI~1\AppData\Local\Temp\ksohtml\wpsE0B7.tmp.png"/>
            <p:cNvPicPr>
              <a:picLocks noChangeAspect="1" noChangeArrowheads="1"/>
            </p:cNvPicPr>
            <p:nvPr/>
          </p:nvPicPr>
          <p:blipFill>
            <a:blip r:embed="rId2"/>
            <a:srcRect/>
            <a:stretch>
              <a:fillRect/>
            </a:stretch>
          </p:blipFill>
          <p:spPr bwMode="auto">
            <a:xfrm>
              <a:off x="6788095" y="1804638"/>
              <a:ext cx="2820853" cy="2477776"/>
            </a:xfrm>
            <a:prstGeom prst="rect">
              <a:avLst/>
            </a:prstGeom>
            <a:noFill/>
          </p:spPr>
        </p:pic>
      </p:grpSp>
      <p:graphicFrame>
        <p:nvGraphicFramePr>
          <p:cNvPr id="7" name="表格 6"/>
          <p:cNvGraphicFramePr>
            <a:graphicFrameLocks noGrp="1"/>
          </p:cNvGraphicFramePr>
          <p:nvPr/>
        </p:nvGraphicFramePr>
        <p:xfrm>
          <a:off x="1968285" y="1735811"/>
          <a:ext cx="3099661" cy="4020696"/>
        </p:xfrm>
        <a:graphic>
          <a:graphicData uri="http://schemas.openxmlformats.org/drawingml/2006/table">
            <a:tbl>
              <a:tblPr/>
              <a:tblGrid>
                <a:gridCol w="1638454"/>
                <a:gridCol w="1461207"/>
              </a:tblGrid>
              <a:tr h="400373">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U/V</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I/A</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73">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0.5</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0.1</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73">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1.0</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0.2</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73">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1.5</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0.3</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73">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2.0</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0.4</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00373">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2.5</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0.5</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pSp>
        <p:nvGrpSpPr>
          <p:cNvPr id="11" name="组合 10"/>
          <p:cNvGrpSpPr/>
          <p:nvPr/>
        </p:nvGrpSpPr>
        <p:grpSpPr>
          <a:xfrm>
            <a:off x="8524820" y="1787494"/>
            <a:ext cx="3086269" cy="3295950"/>
            <a:chOff x="8524820" y="1787494"/>
            <a:chExt cx="3086269" cy="3295950"/>
          </a:xfrm>
        </p:grpSpPr>
        <p:sp>
          <p:nvSpPr>
            <p:cNvPr id="9" name="矩形 8"/>
            <p:cNvSpPr/>
            <p:nvPr/>
          </p:nvSpPr>
          <p:spPr>
            <a:xfrm>
              <a:off x="9277094" y="1787494"/>
              <a:ext cx="1422184" cy="461665"/>
            </a:xfrm>
            <a:prstGeom prst="rect">
              <a:avLst/>
            </a:prstGeom>
          </p:spPr>
          <p:txBody>
            <a:bodyPr wrap="none">
              <a:spAutoFit/>
            </a:bodyPr>
            <a:lstStyle/>
            <a:p>
              <a:r>
                <a:rPr lang="zh-CN" altLang="en-US" sz="2400" b="1" dirty="0" smtClean="0">
                  <a:solidFill>
                    <a:srgbClr val="C50023"/>
                  </a:solidFill>
                  <a:latin typeface="Arial" panose="020B0604020202020204" pitchFamily="34" charset="0"/>
                </a:rPr>
                <a:t>如图所示</a:t>
              </a:r>
            </a:p>
          </p:txBody>
        </p:sp>
        <p:pic>
          <p:nvPicPr>
            <p:cNvPr id="30724" name="Picture 4" descr="C:\Users\ADMINI~1\AppData\Local\Temp\ksohtml\wpsED35.tmp.png"/>
            <p:cNvPicPr>
              <a:picLocks noChangeAspect="1" noChangeArrowheads="1"/>
            </p:cNvPicPr>
            <p:nvPr/>
          </p:nvPicPr>
          <p:blipFill>
            <a:blip r:embed="rId3"/>
            <a:srcRect/>
            <a:stretch>
              <a:fillRect/>
            </a:stretch>
          </p:blipFill>
          <p:spPr bwMode="auto">
            <a:xfrm>
              <a:off x="8524820" y="2372532"/>
              <a:ext cx="3086269" cy="271091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blinds(horizontal)">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2" name="Rectangle 9"/>
          <p:cNvSpPr>
            <a:spLocks noChangeArrowheads="1"/>
          </p:cNvSpPr>
          <p:nvPr/>
        </p:nvSpPr>
        <p:spPr bwMode="auto">
          <a:xfrm>
            <a:off x="541715" y="1266501"/>
            <a:ext cx="11331832" cy="1477328"/>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(4)</a:t>
            </a:r>
            <a:r>
              <a:rPr lang="zh-CN" altLang="en-US" sz="3000" b="1" dirty="0" smtClean="0">
                <a:latin typeface="宋体" pitchFamily="2" charset="-122"/>
                <a:ea typeface="宋体" pitchFamily="2" charset="-122"/>
              </a:rPr>
              <a:t>由实验数据描绘出的</a:t>
            </a:r>
            <a:r>
              <a:rPr lang="en-US" altLang="zh-CN" sz="3000" b="1" dirty="0" smtClean="0">
                <a:latin typeface="宋体" pitchFamily="2" charset="-122"/>
                <a:ea typeface="宋体" pitchFamily="2" charset="-122"/>
              </a:rPr>
              <a:t>I</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U</a:t>
            </a:r>
            <a:r>
              <a:rPr lang="zh-CN" altLang="en-US" sz="3000" b="1" dirty="0" smtClean="0">
                <a:latin typeface="宋体" pitchFamily="2" charset="-122"/>
                <a:ea typeface="宋体" pitchFamily="2" charset="-122"/>
              </a:rPr>
              <a:t>图线，我们可以得出：</a:t>
            </a:r>
            <a:r>
              <a:rPr lang="en-US" altLang="zh-CN" sz="3000" b="1" dirty="0" smtClean="0">
                <a:latin typeface="宋体" pitchFamily="2" charset="-122"/>
                <a:ea typeface="宋体" pitchFamily="2" charset="-122"/>
              </a:rPr>
              <a:t>______________________________________________</a:t>
            </a:r>
            <a:r>
              <a:rPr lang="zh-CN" altLang="en-US" sz="3000" b="1" dirty="0" smtClean="0">
                <a:latin typeface="宋体" pitchFamily="2" charset="-122"/>
                <a:ea typeface="宋体" pitchFamily="2" charset="-122"/>
              </a:rPr>
              <a:t>。</a:t>
            </a:r>
          </a:p>
        </p:txBody>
      </p:sp>
      <p:sp>
        <p:nvSpPr>
          <p:cNvPr id="13" name="矩形 12"/>
          <p:cNvSpPr/>
          <p:nvPr/>
        </p:nvSpPr>
        <p:spPr>
          <a:xfrm>
            <a:off x="820270" y="1997363"/>
            <a:ext cx="7021872"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电阻不变时，导体中的电流与它两端的电压成正比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5361" name="Rectangle 1"/>
          <p:cNvSpPr>
            <a:spLocks noChangeArrowheads="1"/>
          </p:cNvSpPr>
          <p:nvPr/>
        </p:nvSpPr>
        <p:spPr bwMode="auto">
          <a:xfrm>
            <a:off x="745253" y="1821423"/>
            <a:ext cx="10727609" cy="4173322"/>
          </a:xfrm>
          <a:prstGeom prst="rect">
            <a:avLst/>
          </a:prstGeom>
        </p:spPr>
        <p:txBody>
          <a:bodyPr vert="horz" wrap="square" lIns="91440" tIns="45720" rIns="91440" bIns="45720" numCol="1" anchor="ctr" anchorCtr="0" compatLnSpc="1">
            <a:prstTxWarp prst="textNoShape">
              <a:avLst/>
            </a:prstTxWarp>
            <a:spAutoFit/>
          </a:bodyPr>
          <a:lstStyle/>
          <a:p>
            <a:pPr>
              <a:lnSpc>
                <a:spcPct val="150000"/>
              </a:lnSpc>
            </a:pP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b="1" dirty="0" smtClean="0">
                <a:solidFill>
                  <a:schemeClr val="accent5">
                    <a:lumMod val="75000"/>
                  </a:schemeClr>
                </a:solidFill>
                <a:latin typeface="Adobe 黑体 Std R" pitchFamily="34" charset="-122"/>
                <a:ea typeface="Adobe 黑体 Std R" pitchFamily="34" charset="-122"/>
              </a:rPr>
              <a:t>解析</a:t>
            </a: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dirty="0" smtClean="0"/>
              <a:t> </a:t>
            </a:r>
            <a:r>
              <a:rPr lang="en-US" altLang="zh-CN" sz="3000" dirty="0" smtClean="0">
                <a:latin typeface="Adobe 仿宋 Std R" pitchFamily="18" charset="-122"/>
                <a:ea typeface="Adobe 仿宋 Std R" pitchFamily="18" charset="-122"/>
                <a:sym typeface="+mn-ea"/>
              </a:rPr>
              <a:t>(1)</a:t>
            </a:r>
            <a:r>
              <a:rPr lang="zh-CN" altLang="en-US" sz="3000" dirty="0" smtClean="0">
                <a:latin typeface="Adobe 仿宋 Std R" pitchFamily="18" charset="-122"/>
                <a:ea typeface="Adobe 仿宋 Std R" pitchFamily="18" charset="-122"/>
                <a:sym typeface="+mn-ea"/>
              </a:rPr>
              <a:t>从现象上看，无论怎样移动滑片，电流表与电压表示数都不变，说明滑动变阻器在电路中没起到变阻作用，即有可能同时接了上面两个接线柱或者同时接了下面两个接线柱，即</a:t>
            </a:r>
            <a:r>
              <a:rPr lang="en-US" altLang="zh-CN" sz="3000" dirty="0" smtClean="0">
                <a:latin typeface="Adobe 仿宋 Std R" pitchFamily="18" charset="-122"/>
                <a:ea typeface="Adobe 仿宋 Std R" pitchFamily="18" charset="-122"/>
                <a:sym typeface="+mn-ea"/>
              </a:rPr>
              <a:t>B</a:t>
            </a:r>
            <a:r>
              <a:rPr lang="zh-CN" altLang="en-US" sz="3000" dirty="0" smtClean="0">
                <a:latin typeface="Adobe 仿宋 Std R" pitchFamily="18" charset="-122"/>
                <a:ea typeface="Adobe 仿宋 Std R" pitchFamily="18" charset="-122"/>
                <a:sym typeface="+mn-ea"/>
              </a:rPr>
              <a:t>、</a:t>
            </a:r>
            <a:r>
              <a:rPr lang="en-US" altLang="zh-CN" sz="3000" dirty="0" smtClean="0">
                <a:latin typeface="Adobe 仿宋 Std R" pitchFamily="18" charset="-122"/>
                <a:ea typeface="Adobe 仿宋 Std R" pitchFamily="18" charset="-122"/>
                <a:sym typeface="+mn-ea"/>
              </a:rPr>
              <a:t>C</a:t>
            </a:r>
            <a:r>
              <a:rPr lang="zh-CN" altLang="en-US" sz="3000" dirty="0" smtClean="0">
                <a:latin typeface="Adobe 仿宋 Std R" pitchFamily="18" charset="-122"/>
                <a:ea typeface="Adobe 仿宋 Std R" pitchFamily="18" charset="-122"/>
                <a:sym typeface="+mn-ea"/>
              </a:rPr>
              <a:t>都有可能。</a:t>
            </a:r>
            <a:r>
              <a:rPr lang="en-US" altLang="zh-CN" sz="3000" dirty="0" smtClean="0">
                <a:latin typeface="Adobe 仿宋 Std R" pitchFamily="18" charset="-122"/>
                <a:ea typeface="Adobe 仿宋 Std R" pitchFamily="18" charset="-122"/>
                <a:sym typeface="+mn-ea"/>
              </a:rPr>
              <a:t>(2)</a:t>
            </a:r>
            <a:r>
              <a:rPr lang="zh-CN" altLang="en-US" sz="3000" dirty="0" smtClean="0">
                <a:latin typeface="Adobe 仿宋 Std R" pitchFamily="18" charset="-122"/>
                <a:ea typeface="Adobe 仿宋 Std R" pitchFamily="18" charset="-122"/>
                <a:sym typeface="+mn-ea"/>
              </a:rPr>
              <a:t>滑片</a:t>
            </a:r>
            <a:r>
              <a:rPr lang="en-US" altLang="zh-CN" sz="3000" dirty="0" smtClean="0">
                <a:latin typeface="Adobe 仿宋 Std R" pitchFamily="18" charset="-122"/>
                <a:ea typeface="Adobe 仿宋 Std R" pitchFamily="18" charset="-122"/>
                <a:sym typeface="+mn-ea"/>
              </a:rPr>
              <a:t>P</a:t>
            </a:r>
            <a:r>
              <a:rPr lang="zh-CN" altLang="en-US" sz="3000" dirty="0" smtClean="0">
                <a:latin typeface="Adobe 仿宋 Std R" pitchFamily="18" charset="-122"/>
                <a:ea typeface="Adobe 仿宋 Std R" pitchFamily="18" charset="-122"/>
                <a:sym typeface="+mn-ea"/>
              </a:rPr>
              <a:t>向右移动时，电流表示数增大，即电路中电阻减小，故滑动变阻器下面的接线柱固定，必须接</a:t>
            </a:r>
            <a:r>
              <a:rPr lang="en-US" altLang="zh-CN" sz="3000" dirty="0" smtClean="0">
                <a:latin typeface="Adobe 仿宋 Std R" pitchFamily="18" charset="-122"/>
                <a:ea typeface="Adobe 仿宋 Std R" pitchFamily="18" charset="-122"/>
                <a:sym typeface="+mn-ea"/>
              </a:rPr>
              <a:t>F</a:t>
            </a:r>
            <a:r>
              <a:rPr lang="zh-CN" altLang="en-US" sz="3000" dirty="0" smtClean="0">
                <a:latin typeface="Adobe 仿宋 Std R" pitchFamily="18" charset="-122"/>
                <a:ea typeface="Adobe 仿宋 Std R" pitchFamily="18" charset="-122"/>
                <a:sym typeface="+mn-ea"/>
              </a:rPr>
              <a:t>，而上面两个接线柱可以任意选择。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checkerboard(across)">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5361" name="Rectangle 1"/>
          <p:cNvSpPr>
            <a:spLocks noChangeArrowheads="1"/>
          </p:cNvSpPr>
          <p:nvPr/>
        </p:nvSpPr>
        <p:spPr bwMode="auto">
          <a:xfrm>
            <a:off x="838243" y="1371973"/>
            <a:ext cx="10727609" cy="4323812"/>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实验点拨</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把握实验考点，正确解答实验探究题</a:t>
            </a:r>
          </a:p>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明确实验探究过程中用到的科学研究方法。在本实验探究过程中，主要应用了控制变量法和图象法。</a:t>
            </a:r>
          </a:p>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(2)</a:t>
            </a:r>
            <a:r>
              <a:rPr lang="zh-CN" altLang="en-US" sz="3000" b="1" dirty="0" smtClean="0">
                <a:latin typeface="宋体" pitchFamily="2" charset="-122"/>
                <a:ea typeface="宋体" pitchFamily="2" charset="-122"/>
              </a:rPr>
              <a:t>连接实验电路时应注意的问题：①连接电路时，开关要断开；②要注意电流表与电压表的量程选择和正确连接；③要注意滑动变阻器的连接及闭合开关前滑片的位置。</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box(in)">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5361" name="Rectangle 1"/>
          <p:cNvSpPr>
            <a:spLocks noChangeArrowheads="1"/>
          </p:cNvSpPr>
          <p:nvPr/>
        </p:nvSpPr>
        <p:spPr bwMode="auto">
          <a:xfrm>
            <a:off x="838243" y="1371973"/>
            <a:ext cx="10727609" cy="5130635"/>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(3)</a:t>
            </a:r>
            <a:r>
              <a:rPr lang="zh-CN" altLang="en-US" sz="3000" b="1" dirty="0" smtClean="0">
                <a:latin typeface="宋体" pitchFamily="2" charset="-122"/>
                <a:ea typeface="宋体" pitchFamily="2" charset="-122"/>
              </a:rPr>
              <a:t>若闭合开关，发现电流表示数较大，且移动滑片时电流表的示数不变，其原因是将滑动变阻器金属杆两端的接线柱接入了电路中</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“两上”</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；若闭合开关，发现电流表示数较小，且移动滑片时电流表的示数不变，其原因是将滑动变阻器电阻丝两端的接线柱接入了电路中</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即“两下”</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a:t>
            </a:r>
          </a:p>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(4)</a:t>
            </a:r>
            <a:r>
              <a:rPr lang="zh-CN" altLang="en-US" sz="3000" b="1" dirty="0" smtClean="0">
                <a:latin typeface="宋体" pitchFamily="2" charset="-122"/>
                <a:ea typeface="宋体" pitchFamily="2" charset="-122"/>
              </a:rPr>
              <a:t>探究电流与电压之间的关系时，应保持电阻不变，一般通过改变滑动变阻器滑片的位置来改变电阻两端的电压。</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box(in)">
                                      <p:cBhvr>
                                        <p:cTn id="7" dur="5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731769" y="2336800"/>
            <a:ext cx="7466115" cy="3071346"/>
            <a:chOff x="4302" y="1599"/>
            <a:chExt cx="10900" cy="4468"/>
          </a:xfrm>
        </p:grpSpPr>
        <p:sp>
          <p:nvSpPr>
            <p:cNvPr id="3" name="Rectangle 5"/>
            <p:cNvSpPr/>
            <p:nvPr/>
          </p:nvSpPr>
          <p:spPr>
            <a:xfrm>
              <a:off x="4302" y="3784"/>
              <a:ext cx="10900" cy="2283"/>
            </a:xfrm>
            <a:prstGeom prst="rect">
              <a:avLst/>
            </a:prstGeom>
            <a:noFill/>
            <a:ln w="9525">
              <a:noFill/>
            </a:ln>
          </p:spPr>
          <p:txBody>
            <a:bodyPr wrap="square" anchor="ctr">
              <a:spAutoFit/>
              <a:scene3d>
                <a:camera prst="orthographicFront"/>
                <a:lightRig rig="threePt" dir="t"/>
              </a:scene3d>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gn="ctr">
                <a:spcBef>
                  <a:spcPct val="0"/>
                </a:spcBef>
                <a:buNone/>
              </a:pP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第</a:t>
              </a:r>
              <a:r>
                <a:rPr lang="en-US" altLang="zh-CN"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1</a:t>
              </a:r>
              <a:r>
                <a:rPr lang="zh-CN" altLang="en-US" sz="4800" b="1" dirty="0" smtClean="0">
                  <a:solidFill>
                    <a:srgbClr val="C50023"/>
                  </a:solidFill>
                  <a:effectLst>
                    <a:outerShdw blurRad="38100" dist="19050" dir="2700000" algn="tl" rotWithShape="0">
                      <a:schemeClr val="dk1">
                        <a:alpha val="40000"/>
                      </a:schemeClr>
                    </a:outerShdw>
                  </a:effectLst>
                  <a:latin typeface="仿宋" panose="02010609060101010101" charset="-122"/>
                  <a:ea typeface="仿宋" panose="02010609060101010101" charset="-122"/>
                </a:rPr>
                <a:t>节 电流与电压和电阻的关系</a:t>
              </a:r>
            </a:p>
          </p:txBody>
        </p:sp>
        <p:sp>
          <p:nvSpPr>
            <p:cNvPr id="6" name="文本框 5"/>
            <p:cNvSpPr txBox="1"/>
            <p:nvPr/>
          </p:nvSpPr>
          <p:spPr>
            <a:xfrm>
              <a:off x="4320" y="1599"/>
              <a:ext cx="10715" cy="3089"/>
            </a:xfrm>
            <a:prstGeom prst="rect">
              <a:avLst/>
            </a:prstGeom>
            <a:noFill/>
          </p:spPr>
          <p:txBody>
            <a:bodyPr wrap="square" rtlCol="0">
              <a:spAutoFit/>
            </a:bodyPr>
            <a:lstStyle/>
            <a:p>
              <a:r>
                <a:rPr lang="zh-CN" altLang="en-US" sz="6600" b="1" dirty="0" smtClean="0">
                  <a:latin typeface="微软雅黑" panose="020B0503020204020204" charset="-122"/>
                  <a:ea typeface="微软雅黑" panose="020B0503020204020204" charset="-122"/>
                </a:rPr>
                <a:t>第1</a:t>
              </a:r>
              <a:r>
                <a:rPr lang="en-US" altLang="zh-CN" sz="6600" b="1" dirty="0" smtClean="0">
                  <a:latin typeface="微软雅黑" panose="020B0503020204020204" charset="-122"/>
                  <a:ea typeface="微软雅黑" panose="020B0503020204020204" charset="-122"/>
                </a:rPr>
                <a:t>7</a:t>
              </a:r>
              <a:r>
                <a:rPr lang="zh-CN" altLang="en-US" sz="6600" b="1" dirty="0" smtClean="0">
                  <a:latin typeface="微软雅黑" panose="020B0503020204020204" charset="-122"/>
                  <a:ea typeface="微软雅黑" panose="020B0503020204020204" charset="-122"/>
                </a:rPr>
                <a:t>章</a:t>
              </a:r>
              <a:r>
                <a:rPr lang="zh-CN" altLang="en-US" sz="6600" dirty="0">
                  <a:latin typeface="微软雅黑" panose="020B0503020204020204" charset="-122"/>
                  <a:ea typeface="微软雅黑" panose="020B0503020204020204" charset="-122"/>
                </a:rPr>
                <a:t>　</a:t>
              </a:r>
              <a:r>
                <a:rPr lang="zh-CN" altLang="en-US" sz="6600" dirty="0" smtClean="0">
                  <a:latin typeface="微软雅黑" panose="020B0503020204020204" charset="-122"/>
                  <a:ea typeface="微软雅黑" panose="020B0503020204020204" charset="-122"/>
                </a:rPr>
                <a:t>欧姆定律</a:t>
              </a:r>
              <a:endParaRPr lang="zh-CN" altLang="en-US" sz="6600" dirty="0">
                <a:latin typeface="微软雅黑" panose="020B0503020204020204" charset="-122"/>
                <a:ea typeface="微软雅黑" panose="020B0503020204020204" charset="-122"/>
              </a:endParaRPr>
            </a:p>
          </p:txBody>
        </p:sp>
      </p:grpSp>
      <p:pic>
        <p:nvPicPr>
          <p:cNvPr id="7" name="Picture 4"/>
          <p:cNvPicPr>
            <a:picLocks noChangeAspect="1"/>
          </p:cNvPicPr>
          <p:nvPr/>
        </p:nvPicPr>
        <p:blipFill>
          <a:blip r:embed="rId2"/>
          <a:stretch>
            <a:fillRect/>
          </a:stretch>
        </p:blipFill>
        <p:spPr>
          <a:xfrm>
            <a:off x="1901508" y="2336483"/>
            <a:ext cx="379412" cy="1127125"/>
          </a:xfrm>
          <a:prstGeom prst="rect">
            <a:avLst/>
          </a:prstGeom>
          <a:noFill/>
          <a:ln w="9525">
            <a:noFill/>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0" name="Rectangle 9"/>
          <p:cNvSpPr>
            <a:spLocks noChangeArrowheads="1"/>
          </p:cNvSpPr>
          <p:nvPr/>
        </p:nvSpPr>
        <p:spPr bwMode="auto">
          <a:xfrm>
            <a:off x="557214" y="1514474"/>
            <a:ext cx="11331832" cy="2862322"/>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zh-CN" altLang="zh-CN" sz="3000" b="1" dirty="0" smtClean="0">
                <a:solidFill>
                  <a:srgbClr val="C00000"/>
                </a:solidFill>
                <a:latin typeface="宋体" pitchFamily="2" charset="-122"/>
                <a:ea typeface="宋体" pitchFamily="2" charset="-122"/>
              </a:rPr>
              <a:t>例</a:t>
            </a:r>
            <a:r>
              <a:rPr lang="en-US" altLang="zh-CN" sz="3000" b="1" dirty="0" smtClean="0">
                <a:solidFill>
                  <a:srgbClr val="C00000"/>
                </a:solidFill>
                <a:latin typeface="宋体" pitchFamily="2" charset="-122"/>
                <a:ea typeface="宋体" pitchFamily="2" charset="-122"/>
              </a:rPr>
              <a:t>2</a:t>
            </a:r>
            <a:r>
              <a:rPr lang="zh-CN" altLang="en-US" sz="3000" b="1" dirty="0" smtClean="0">
                <a:solidFill>
                  <a:srgbClr val="C00000"/>
                </a:solidFill>
                <a:latin typeface="宋体" pitchFamily="2" charset="-122"/>
                <a:ea typeface="宋体" pitchFamily="2" charset="-122"/>
              </a:rPr>
              <a:t> </a:t>
            </a:r>
            <a:r>
              <a:rPr lang="zh-CN" altLang="en-US" sz="3000" b="1" dirty="0" smtClean="0">
                <a:solidFill>
                  <a:srgbClr val="C00000"/>
                </a:solidFill>
                <a:latin typeface="宋体" pitchFamily="2" charset="-122"/>
                <a:ea typeface="宋体" pitchFamily="2" charset="-122"/>
              </a:rPr>
              <a:t> </a:t>
            </a:r>
            <a:r>
              <a:rPr lang="en-US" altLang="zh-CN" sz="3000" b="1" dirty="0" smtClean="0">
                <a:latin typeface="宋体" pitchFamily="2" charset="-122"/>
                <a:ea typeface="宋体" pitchFamily="2" charset="-122"/>
              </a:rPr>
              <a:t>2017</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扬州一</a:t>
            </a:r>
            <a:r>
              <a:rPr lang="zh-CN" altLang="en-US" sz="3000" b="1" dirty="0" smtClean="0">
                <a:latin typeface="宋体" pitchFamily="2" charset="-122"/>
                <a:ea typeface="宋体" pitchFamily="2" charset="-122"/>
              </a:rPr>
              <a:t>模 小</a:t>
            </a:r>
            <a:r>
              <a:rPr lang="zh-CN" altLang="en-US" sz="3000" b="1" dirty="0" smtClean="0">
                <a:latin typeface="宋体" pitchFamily="2" charset="-122"/>
                <a:ea typeface="宋体" pitchFamily="2" charset="-122"/>
              </a:rPr>
              <a:t>芳用如图</a:t>
            </a:r>
            <a:r>
              <a:rPr lang="en-US" altLang="zh-CN" sz="3000" b="1" dirty="0" smtClean="0">
                <a:latin typeface="宋体" pitchFamily="2" charset="-122"/>
                <a:ea typeface="宋体" pitchFamily="2" charset="-122"/>
              </a:rPr>
              <a:t>17</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4</a:t>
            </a:r>
            <a:r>
              <a:rPr lang="zh-CN" altLang="en-US" sz="3000" b="1" dirty="0" smtClean="0">
                <a:latin typeface="宋体" pitchFamily="2" charset="-122"/>
                <a:ea typeface="宋体" pitchFamily="2" charset="-122"/>
              </a:rPr>
              <a:t>甲所示的实验器材探究“电流与电阻的关系”。电源电压恒为</a:t>
            </a:r>
            <a:r>
              <a:rPr lang="en-US" altLang="zh-CN" sz="3000" b="1" dirty="0" smtClean="0">
                <a:latin typeface="宋体" pitchFamily="2" charset="-122"/>
                <a:ea typeface="宋体" pitchFamily="2" charset="-122"/>
              </a:rPr>
              <a:t>3 V</a:t>
            </a:r>
            <a:r>
              <a:rPr lang="zh-CN" altLang="en-US" sz="3000" b="1" dirty="0" smtClean="0">
                <a:latin typeface="宋体" pitchFamily="2" charset="-122"/>
                <a:ea typeface="宋体" pitchFamily="2" charset="-122"/>
              </a:rPr>
              <a:t>，滑动变阻器上标有“</a:t>
            </a:r>
            <a:r>
              <a:rPr lang="en-US" altLang="zh-CN" sz="3000" b="1" dirty="0" smtClean="0">
                <a:latin typeface="宋体" pitchFamily="2" charset="-122"/>
                <a:ea typeface="宋体" pitchFamily="2" charset="-122"/>
              </a:rPr>
              <a:t>20 Ω</a:t>
            </a:r>
            <a:r>
              <a:rPr lang="zh-CN" altLang="en-US" sz="3000" b="1" dirty="0" smtClean="0">
                <a:latin typeface="宋体" pitchFamily="2" charset="-122"/>
                <a:ea typeface="宋体" pitchFamily="2" charset="-122"/>
              </a:rPr>
              <a:t> </a:t>
            </a:r>
            <a:r>
              <a:rPr lang="en-US" altLang="zh-CN" sz="3000" b="1" dirty="0" smtClean="0">
                <a:latin typeface="宋体" pitchFamily="2" charset="-122"/>
                <a:ea typeface="宋体" pitchFamily="2" charset="-122"/>
              </a:rPr>
              <a:t>2 A”</a:t>
            </a:r>
            <a:r>
              <a:rPr lang="zh-CN" altLang="en-US" sz="3000" b="1" dirty="0" smtClean="0">
                <a:latin typeface="宋体" pitchFamily="2" charset="-122"/>
                <a:ea typeface="宋体" pitchFamily="2" charset="-122"/>
              </a:rPr>
              <a:t>字样，阻值分别为</a:t>
            </a:r>
            <a:r>
              <a:rPr lang="en-US" altLang="zh-CN" sz="3000" b="1" dirty="0" smtClean="0">
                <a:latin typeface="宋体" pitchFamily="2" charset="-122"/>
                <a:ea typeface="宋体" pitchFamily="2" charset="-122"/>
              </a:rPr>
              <a:t>5 Ω</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10 Ω</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20 Ω</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50 Ω</a:t>
            </a:r>
            <a:r>
              <a:rPr lang="zh-CN" altLang="en-US" sz="3000" b="1" dirty="0" smtClean="0">
                <a:latin typeface="宋体" pitchFamily="2" charset="-122"/>
                <a:ea typeface="宋体" pitchFamily="2" charset="-122"/>
              </a:rPr>
              <a:t>的定值电阻各有一个。</a:t>
            </a:r>
          </a:p>
        </p:txBody>
      </p:sp>
      <p:sp>
        <p:nvSpPr>
          <p:cNvPr id="18" name="Rectangle 9"/>
          <p:cNvSpPr/>
          <p:nvPr/>
        </p:nvSpPr>
        <p:spPr>
          <a:xfrm>
            <a:off x="746443" y="987393"/>
            <a:ext cx="4362092" cy="46166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eaLnBrk="1" hangingPunct="1">
              <a:buNone/>
            </a:pPr>
            <a:r>
              <a:rPr lang="zh-CN" altLang="en-US" sz="2400" b="1" dirty="0" smtClean="0">
                <a:solidFill>
                  <a:srgbClr val="F1AF00"/>
                </a:solidFill>
                <a:latin typeface="+mn-ea"/>
              </a:rPr>
              <a:t>类型二 探究电流与电阻的关系</a:t>
            </a:r>
          </a:p>
        </p:txBody>
      </p:sp>
      <p:grpSp>
        <p:nvGrpSpPr>
          <p:cNvPr id="12" name="组合 11"/>
          <p:cNvGrpSpPr/>
          <p:nvPr/>
        </p:nvGrpSpPr>
        <p:grpSpPr>
          <a:xfrm>
            <a:off x="4183574" y="3702803"/>
            <a:ext cx="5219794" cy="2677233"/>
            <a:chOff x="4183574" y="3702803"/>
            <a:chExt cx="5219794" cy="2677233"/>
          </a:xfrm>
        </p:grpSpPr>
        <p:sp>
          <p:nvSpPr>
            <p:cNvPr id="16385" name="Rectangle 1"/>
            <p:cNvSpPr>
              <a:spLocks noChangeArrowheads="1"/>
            </p:cNvSpPr>
            <p:nvPr/>
          </p:nvSpPr>
          <p:spPr bwMode="auto">
            <a:xfrm>
              <a:off x="5594888" y="5703376"/>
              <a:ext cx="2388795" cy="676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266700" eaLnBrk="0" fontAlgn="base" hangingPunct="0">
                <a:lnSpc>
                  <a:spcPct val="150000"/>
                </a:lnSpc>
                <a:spcBef>
                  <a:spcPct val="20000"/>
                </a:spcBef>
                <a:spcAft>
                  <a:spcPct val="0"/>
                </a:spcAft>
                <a:buClrTx/>
                <a:buSzTx/>
                <a:buFontTx/>
                <a:buNone/>
                <a:tabLst/>
              </a:pPr>
              <a:r>
                <a:rPr lang="zh-CN" altLang="en-US" sz="3000" b="1" dirty="0" smtClean="0">
                  <a:latin typeface="宋体" pitchFamily="2" charset="-122"/>
                  <a:ea typeface="宋体" pitchFamily="2" charset="-122"/>
                </a:rPr>
                <a:t>图</a:t>
              </a:r>
              <a:r>
                <a:rPr lang="zh-CN" altLang="zh-CN" sz="3000" b="1" dirty="0" smtClean="0">
                  <a:latin typeface="宋体" pitchFamily="2" charset="-122"/>
                  <a:ea typeface="宋体" pitchFamily="2" charset="-122"/>
                </a:rPr>
                <a:t>17</a:t>
              </a:r>
              <a:r>
                <a:rPr lang="zh-CN" altLang="en-US" sz="3000" b="1" dirty="0" smtClean="0">
                  <a:latin typeface="宋体" pitchFamily="2" charset="-122"/>
                  <a:ea typeface="宋体" pitchFamily="2" charset="-122"/>
                </a:rPr>
                <a:t>－</a:t>
              </a:r>
              <a:r>
                <a:rPr lang="zh-CN"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a:t>
              </a:r>
              <a:r>
                <a:rPr lang="zh-CN" altLang="zh-CN" sz="3000" b="1" dirty="0" smtClean="0">
                  <a:latin typeface="宋体" pitchFamily="2" charset="-122"/>
                  <a:ea typeface="宋体" pitchFamily="2" charset="-122"/>
                </a:rPr>
                <a:t>4</a:t>
              </a:r>
            </a:p>
          </p:txBody>
        </p:sp>
        <p:pic>
          <p:nvPicPr>
            <p:cNvPr id="16386" name="Picture 2" descr="C:\Users\ADMINI~1\AppData\Local\Temp\ksohtml\wps3665.tmp.png"/>
            <p:cNvPicPr>
              <a:picLocks noChangeAspect="1" noChangeArrowheads="1"/>
            </p:cNvPicPr>
            <p:nvPr/>
          </p:nvPicPr>
          <p:blipFill>
            <a:blip r:embed="rId2"/>
            <a:srcRect/>
            <a:stretch>
              <a:fillRect/>
            </a:stretch>
          </p:blipFill>
          <p:spPr bwMode="auto">
            <a:xfrm>
              <a:off x="4183574" y="3702803"/>
              <a:ext cx="5219794" cy="1923082"/>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ox(in)">
                                      <p:cBhvr>
                                        <p:cTn id="12" dur="500"/>
                                        <p:tgtEl>
                                          <p:spTgt spid="10"/>
                                        </p:tgtEl>
                                      </p:cBhvr>
                                    </p:animEffect>
                                  </p:childTnLst>
                                </p:cTn>
                              </p:par>
                            </p:childTnLst>
                          </p:cTn>
                        </p:par>
                        <p:par>
                          <p:cTn id="13" fill="hold">
                            <p:stCondLst>
                              <p:cond delay="1000"/>
                            </p:stCondLst>
                            <p:childTnLst>
                              <p:par>
                                <p:cTn id="14" presetID="3" presetClass="entr" presetSubtype="10" fill="hold"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blinds(horizontal)">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2" name="Rectangle 9"/>
          <p:cNvSpPr>
            <a:spLocks noChangeArrowheads="1"/>
          </p:cNvSpPr>
          <p:nvPr/>
        </p:nvSpPr>
        <p:spPr bwMode="auto">
          <a:xfrm>
            <a:off x="541715" y="1266501"/>
            <a:ext cx="11331832" cy="4339650"/>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连接电路时开关应</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，滑片应置于</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选填“</a:t>
            </a:r>
            <a:r>
              <a:rPr lang="en-US" altLang="zh-CN" sz="3000" b="1" dirty="0" smtClean="0">
                <a:latin typeface="宋体" pitchFamily="2" charset="-122"/>
                <a:ea typeface="宋体" pitchFamily="2" charset="-122"/>
              </a:rPr>
              <a:t>A</a:t>
            </a:r>
            <a:r>
              <a:rPr lang="zh-CN" altLang="en-US" sz="3000" b="1" dirty="0" smtClean="0">
                <a:latin typeface="宋体" pitchFamily="2" charset="-122"/>
                <a:ea typeface="宋体" pitchFamily="2" charset="-122"/>
              </a:rPr>
              <a:t>”或“</a:t>
            </a:r>
            <a:r>
              <a:rPr lang="en-US" altLang="zh-CN" sz="3000" b="1" dirty="0" smtClean="0">
                <a:latin typeface="宋体" pitchFamily="2" charset="-122"/>
                <a:ea typeface="宋体" pitchFamily="2" charset="-122"/>
              </a:rPr>
              <a:t>B</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端。</a:t>
            </a:r>
          </a:p>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(2)</a:t>
            </a:r>
            <a:r>
              <a:rPr lang="zh-CN" altLang="en-US" sz="3000" b="1" dirty="0" smtClean="0">
                <a:latin typeface="宋体" pitchFamily="2" charset="-122"/>
                <a:ea typeface="宋体" pitchFamily="2" charset="-122"/>
              </a:rPr>
              <a:t>小芳将</a:t>
            </a:r>
            <a:r>
              <a:rPr lang="en-US" altLang="zh-CN" sz="3000" b="1" dirty="0" smtClean="0">
                <a:latin typeface="宋体" pitchFamily="2" charset="-122"/>
                <a:ea typeface="宋体" pitchFamily="2" charset="-122"/>
              </a:rPr>
              <a:t>5 Ω</a:t>
            </a:r>
            <a:r>
              <a:rPr lang="zh-CN" altLang="en-US" sz="3000" b="1" dirty="0" smtClean="0">
                <a:latin typeface="宋体" pitchFamily="2" charset="-122"/>
                <a:ea typeface="宋体" pitchFamily="2" charset="-122"/>
              </a:rPr>
              <a:t>定值电阻接入电路后，闭合开关，发现电流表无示数而电压表有示数，则电路中的故障可能是</a:t>
            </a:r>
            <a:r>
              <a:rPr lang="en-US" altLang="zh-CN" sz="3000" b="1" dirty="0" smtClean="0">
                <a:latin typeface="宋体" pitchFamily="2" charset="-122"/>
                <a:ea typeface="宋体" pitchFamily="2" charset="-122"/>
              </a:rPr>
              <a:t>__________________</a:t>
            </a:r>
            <a:r>
              <a:rPr lang="zh-CN" altLang="en-US" sz="3000" b="1" dirty="0" smtClean="0">
                <a:latin typeface="宋体" pitchFamily="2" charset="-122"/>
                <a:ea typeface="宋体" pitchFamily="2" charset="-122"/>
              </a:rPr>
              <a:t>；排除故障后，闭合开关</a:t>
            </a:r>
            <a:r>
              <a:rPr lang="zh-CN" altLang="en-US" sz="3000" b="1" dirty="0" smtClean="0">
                <a:latin typeface="宋体" pitchFamily="2" charset="-122"/>
                <a:ea typeface="宋体" pitchFamily="2" charset="-122"/>
              </a:rPr>
              <a:t>，调节</a:t>
            </a:r>
            <a:r>
              <a:rPr lang="zh-CN" altLang="en-US" sz="3000" b="1" dirty="0" smtClean="0">
                <a:latin typeface="宋体" pitchFamily="2" charset="-122"/>
                <a:ea typeface="宋体" pitchFamily="2" charset="-122"/>
              </a:rPr>
              <a:t>滑动变阻器的滑片</a:t>
            </a:r>
            <a:r>
              <a:rPr lang="en-US" altLang="zh-CN" sz="3000" b="1" dirty="0" smtClean="0">
                <a:latin typeface="宋体" pitchFamily="2" charset="-122"/>
                <a:ea typeface="宋体" pitchFamily="2" charset="-122"/>
              </a:rPr>
              <a:t>P</a:t>
            </a:r>
            <a:r>
              <a:rPr lang="zh-CN" altLang="en-US" sz="3000" b="1" dirty="0" smtClean="0">
                <a:latin typeface="宋体" pitchFamily="2" charset="-122"/>
                <a:ea typeface="宋体" pitchFamily="2" charset="-122"/>
              </a:rPr>
              <a:t>，使电流表的示数如图乙所示，请将此时电流表的示数填入下表中。</a:t>
            </a:r>
          </a:p>
        </p:txBody>
      </p:sp>
      <p:sp>
        <p:nvSpPr>
          <p:cNvPr id="13" name="矩形 12"/>
          <p:cNvSpPr/>
          <p:nvPr/>
        </p:nvSpPr>
        <p:spPr>
          <a:xfrm>
            <a:off x="4508867" y="1408427"/>
            <a:ext cx="1194509"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断开</a:t>
            </a:r>
          </a:p>
        </p:txBody>
      </p:sp>
      <p:sp>
        <p:nvSpPr>
          <p:cNvPr id="6" name="矩形 5"/>
          <p:cNvSpPr/>
          <p:nvPr/>
        </p:nvSpPr>
        <p:spPr>
          <a:xfrm>
            <a:off x="8334366" y="1405844"/>
            <a:ext cx="1194509" cy="461665"/>
          </a:xfrm>
          <a:prstGeom prst="rect">
            <a:avLst/>
          </a:prstGeom>
        </p:spPr>
        <p:txBody>
          <a:bodyPr wrap="square" anchor="ctr">
            <a:spAutoFit/>
          </a:bodyPr>
          <a:lstStyle/>
          <a:p>
            <a:r>
              <a:rPr lang="en-US" altLang="zh-CN" sz="2400" b="1" dirty="0" smtClean="0">
                <a:solidFill>
                  <a:srgbClr val="C50023"/>
                </a:solidFill>
                <a:latin typeface="Arial" panose="020B0604020202020204" pitchFamily="34" charset="0"/>
              </a:rPr>
              <a:t>B</a:t>
            </a:r>
            <a:endParaRPr lang="zh-CN" altLang="en-US" sz="2400" b="1" dirty="0" smtClean="0">
              <a:solidFill>
                <a:srgbClr val="C50023"/>
              </a:solidFill>
              <a:latin typeface="Arial" panose="020B0604020202020204" pitchFamily="34" charset="0"/>
            </a:endParaRPr>
          </a:p>
        </p:txBody>
      </p:sp>
      <p:sp>
        <p:nvSpPr>
          <p:cNvPr id="7" name="矩形 6"/>
          <p:cNvSpPr/>
          <p:nvPr/>
        </p:nvSpPr>
        <p:spPr>
          <a:xfrm>
            <a:off x="8099309" y="3573023"/>
            <a:ext cx="2052081"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电阻</a:t>
            </a:r>
            <a:r>
              <a:rPr lang="en-US" altLang="zh-CN" sz="2400" b="1" dirty="0" smtClean="0">
                <a:solidFill>
                  <a:srgbClr val="C50023"/>
                </a:solidFill>
                <a:latin typeface="Arial" panose="020B0604020202020204" pitchFamily="34" charset="0"/>
              </a:rPr>
              <a:t>R</a:t>
            </a:r>
            <a:r>
              <a:rPr lang="zh-CN" altLang="en-US" sz="2400" b="1" dirty="0" smtClean="0">
                <a:solidFill>
                  <a:srgbClr val="C50023"/>
                </a:solidFill>
                <a:latin typeface="Arial" panose="020B0604020202020204" pitchFamily="34" charset="0"/>
              </a:rPr>
              <a:t>断路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dissolv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6"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2" name="Rectangle 9"/>
          <p:cNvSpPr>
            <a:spLocks noChangeArrowheads="1"/>
          </p:cNvSpPr>
          <p:nvPr/>
        </p:nvSpPr>
        <p:spPr bwMode="auto">
          <a:xfrm>
            <a:off x="541715" y="1266501"/>
            <a:ext cx="11331832" cy="3699474"/>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(3)</a:t>
            </a:r>
            <a:r>
              <a:rPr lang="zh-CN" altLang="en-US" sz="3000" b="1" dirty="0" smtClean="0">
                <a:latin typeface="宋体" pitchFamily="2" charset="-122"/>
                <a:ea typeface="宋体" pitchFamily="2" charset="-122"/>
              </a:rPr>
              <a:t>小芳想控制电压表的示数为</a:t>
            </a:r>
            <a:r>
              <a:rPr lang="en-US" altLang="zh-CN" sz="3000" b="1" dirty="0" smtClean="0">
                <a:latin typeface="宋体" pitchFamily="2" charset="-122"/>
                <a:ea typeface="宋体" pitchFamily="2" charset="-122"/>
              </a:rPr>
              <a:t>1.8 V</a:t>
            </a:r>
            <a:r>
              <a:rPr lang="zh-CN" altLang="en-US" sz="3000" b="1" dirty="0" smtClean="0">
                <a:latin typeface="宋体" pitchFamily="2" charset="-122"/>
                <a:ea typeface="宋体" pitchFamily="2" charset="-122"/>
              </a:rPr>
              <a:t>不变，将</a:t>
            </a:r>
            <a:r>
              <a:rPr lang="en-US" altLang="zh-CN" sz="3000" b="1" dirty="0" smtClean="0">
                <a:latin typeface="宋体" pitchFamily="2" charset="-122"/>
                <a:ea typeface="宋体" pitchFamily="2" charset="-122"/>
              </a:rPr>
              <a:t>5 Ω</a:t>
            </a:r>
            <a:r>
              <a:rPr lang="zh-CN" altLang="en-US" sz="3000" b="1" dirty="0" smtClean="0">
                <a:latin typeface="宋体" pitchFamily="2" charset="-122"/>
                <a:ea typeface="宋体" pitchFamily="2" charset="-122"/>
              </a:rPr>
              <a:t>定值电阻换成</a:t>
            </a:r>
            <a:r>
              <a:rPr lang="en-US" altLang="zh-CN" sz="3000" b="1" dirty="0" smtClean="0">
                <a:latin typeface="宋体" pitchFamily="2" charset="-122"/>
                <a:ea typeface="宋体" pitchFamily="2" charset="-122"/>
              </a:rPr>
              <a:t>10 Ω</a:t>
            </a:r>
            <a:r>
              <a:rPr lang="zh-CN" altLang="en-US" sz="3000" b="1" dirty="0" smtClean="0">
                <a:latin typeface="宋体" pitchFamily="2" charset="-122"/>
                <a:ea typeface="宋体" pitchFamily="2" charset="-122"/>
              </a:rPr>
              <a:t>定值电阻，闭合开关，应使滑动变阻器的滑片</a:t>
            </a:r>
            <a:r>
              <a:rPr lang="en-US" altLang="zh-CN" sz="3000" b="1" dirty="0" smtClean="0">
                <a:latin typeface="宋体" pitchFamily="2" charset="-122"/>
                <a:ea typeface="宋体" pitchFamily="2" charset="-122"/>
              </a:rPr>
              <a:t>P</a:t>
            </a:r>
            <a:r>
              <a:rPr lang="zh-CN" altLang="en-US" sz="3000" b="1" dirty="0" smtClean="0">
                <a:latin typeface="宋体" pitchFamily="2" charset="-122"/>
                <a:ea typeface="宋体" pitchFamily="2" charset="-122"/>
              </a:rPr>
              <a:t>向</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选填“</a:t>
            </a:r>
            <a:r>
              <a:rPr lang="en-US" altLang="zh-CN" sz="3000" b="1" dirty="0" smtClean="0">
                <a:latin typeface="宋体" pitchFamily="2" charset="-122"/>
                <a:ea typeface="宋体" pitchFamily="2" charset="-122"/>
              </a:rPr>
              <a:t>A</a:t>
            </a:r>
            <a:r>
              <a:rPr lang="zh-CN" altLang="en-US" sz="3000" b="1" dirty="0" smtClean="0">
                <a:latin typeface="宋体" pitchFamily="2" charset="-122"/>
                <a:ea typeface="宋体" pitchFamily="2" charset="-122"/>
              </a:rPr>
              <a:t>”或“</a:t>
            </a:r>
            <a:r>
              <a:rPr lang="en-US" altLang="zh-CN" sz="3000" b="1" dirty="0" smtClean="0">
                <a:latin typeface="宋体" pitchFamily="2" charset="-122"/>
                <a:ea typeface="宋体" pitchFamily="2" charset="-122"/>
              </a:rPr>
              <a:t>B</a:t>
            </a:r>
            <a:r>
              <a:rPr lang="zh-CN" altLang="en-US" sz="3000" b="1" dirty="0" smtClean="0">
                <a:latin typeface="宋体" pitchFamily="2" charset="-122"/>
                <a:ea typeface="宋体" pitchFamily="2" charset="-122"/>
              </a:rPr>
              <a:t>”</a:t>
            </a:r>
            <a:r>
              <a:rPr lang="en-US" altLang="zh-CN" sz="3000" b="1" dirty="0" smtClean="0">
                <a:latin typeface="宋体" pitchFamily="2" charset="-122"/>
                <a:ea typeface="宋体" pitchFamily="2" charset="-122"/>
              </a:rPr>
              <a:t>)</a:t>
            </a:r>
            <a:r>
              <a:rPr lang="zh-CN" altLang="en-US" sz="3000" b="1" dirty="0" smtClean="0">
                <a:latin typeface="宋体" pitchFamily="2" charset="-122"/>
                <a:ea typeface="宋体" pitchFamily="2" charset="-122"/>
              </a:rPr>
              <a:t>端移动，同时眼睛观察</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表，直到其示数为</a:t>
            </a:r>
            <a:r>
              <a:rPr lang="en-US" altLang="zh-CN" sz="3000" b="1" dirty="0" smtClean="0">
                <a:latin typeface="宋体" pitchFamily="2" charset="-122"/>
                <a:ea typeface="宋体" pitchFamily="2" charset="-122"/>
              </a:rPr>
              <a:t>______V</a:t>
            </a:r>
            <a:r>
              <a:rPr lang="zh-CN" altLang="en-US" sz="3000" b="1" dirty="0" smtClean="0">
                <a:latin typeface="宋体" pitchFamily="2" charset="-122"/>
                <a:ea typeface="宋体" pitchFamily="2" charset="-122"/>
              </a:rPr>
              <a:t>时，停止移动滑片，记录此时各表的示数。</a:t>
            </a:r>
          </a:p>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(4)</a:t>
            </a:r>
            <a:r>
              <a:rPr lang="zh-CN" altLang="en-US" sz="3000" b="1" dirty="0" smtClean="0">
                <a:latin typeface="宋体" pitchFamily="2" charset="-122"/>
                <a:ea typeface="宋体" pitchFamily="2" charset="-122"/>
              </a:rPr>
              <a:t>将</a:t>
            </a:r>
            <a:r>
              <a:rPr lang="en-US" altLang="zh-CN" sz="3000" b="1" dirty="0" smtClean="0">
                <a:latin typeface="宋体" pitchFamily="2" charset="-122"/>
                <a:ea typeface="宋体" pitchFamily="2" charset="-122"/>
              </a:rPr>
              <a:t>10 Ω</a:t>
            </a:r>
            <a:r>
              <a:rPr lang="zh-CN" altLang="en-US" sz="3000" b="1" dirty="0" smtClean="0">
                <a:latin typeface="宋体" pitchFamily="2" charset="-122"/>
                <a:ea typeface="宋体" pitchFamily="2" charset="-122"/>
              </a:rPr>
              <a:t>定值电阻换成</a:t>
            </a:r>
            <a:r>
              <a:rPr lang="en-US" altLang="zh-CN" sz="3000" b="1" dirty="0" smtClean="0">
                <a:latin typeface="宋体" pitchFamily="2" charset="-122"/>
                <a:ea typeface="宋体" pitchFamily="2" charset="-122"/>
              </a:rPr>
              <a:t>20 Ω</a:t>
            </a:r>
            <a:r>
              <a:rPr lang="zh-CN" altLang="en-US" sz="3000" b="1" dirty="0" smtClean="0">
                <a:latin typeface="宋体" pitchFamily="2" charset="-122"/>
                <a:ea typeface="宋体" pitchFamily="2" charset="-122"/>
              </a:rPr>
              <a:t>定值电阻，重复步骤</a:t>
            </a:r>
            <a:r>
              <a:rPr lang="en-US" altLang="zh-CN" sz="3000" b="1" dirty="0" smtClean="0">
                <a:latin typeface="宋体" pitchFamily="2" charset="-122"/>
                <a:ea typeface="宋体" pitchFamily="2" charset="-122"/>
              </a:rPr>
              <a:t>(3)</a:t>
            </a:r>
            <a:r>
              <a:rPr lang="zh-CN" altLang="en-US" sz="3000" b="1" dirty="0" smtClean="0">
                <a:latin typeface="宋体" pitchFamily="2" charset="-122"/>
                <a:ea typeface="宋体" pitchFamily="2" charset="-122"/>
              </a:rPr>
              <a:t>。</a:t>
            </a:r>
          </a:p>
        </p:txBody>
      </p:sp>
      <p:sp>
        <p:nvSpPr>
          <p:cNvPr id="13" name="矩形 12"/>
          <p:cNvSpPr/>
          <p:nvPr/>
        </p:nvSpPr>
        <p:spPr>
          <a:xfrm>
            <a:off x="9592310" y="2105851"/>
            <a:ext cx="1284237" cy="461665"/>
          </a:xfrm>
          <a:prstGeom prst="rect">
            <a:avLst/>
          </a:prstGeom>
        </p:spPr>
        <p:txBody>
          <a:bodyPr wrap="square" anchor="ctr">
            <a:spAutoFit/>
          </a:bodyPr>
          <a:lstStyle/>
          <a:p>
            <a:r>
              <a:rPr lang="en-US" altLang="zh-CN" sz="2400" b="1" dirty="0" smtClean="0">
                <a:solidFill>
                  <a:srgbClr val="C50023"/>
                </a:solidFill>
                <a:latin typeface="Arial" panose="020B0604020202020204" pitchFamily="34" charset="0"/>
              </a:rPr>
              <a:t>B</a:t>
            </a:r>
            <a:endParaRPr lang="en-US" altLang="zh-CN" sz="2400" b="1" dirty="0" smtClean="0">
              <a:solidFill>
                <a:srgbClr val="C50023"/>
              </a:solidFill>
              <a:latin typeface="Arial" panose="020B0604020202020204" pitchFamily="34" charset="0"/>
            </a:endParaRPr>
          </a:p>
        </p:txBody>
      </p:sp>
      <p:sp>
        <p:nvSpPr>
          <p:cNvPr id="5" name="矩形 4"/>
          <p:cNvSpPr/>
          <p:nvPr/>
        </p:nvSpPr>
        <p:spPr>
          <a:xfrm>
            <a:off x="7140995" y="2847186"/>
            <a:ext cx="1284237"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电压</a:t>
            </a:r>
          </a:p>
        </p:txBody>
      </p:sp>
      <p:sp>
        <p:nvSpPr>
          <p:cNvPr id="6" name="矩形 5"/>
          <p:cNvSpPr/>
          <p:nvPr/>
        </p:nvSpPr>
        <p:spPr>
          <a:xfrm>
            <a:off x="644622" y="3511030"/>
            <a:ext cx="1284237" cy="461665"/>
          </a:xfrm>
          <a:prstGeom prst="rect">
            <a:avLst/>
          </a:prstGeom>
        </p:spPr>
        <p:txBody>
          <a:bodyPr wrap="square" anchor="ctr">
            <a:spAutoFit/>
          </a:bodyPr>
          <a:lstStyle/>
          <a:p>
            <a:r>
              <a:rPr lang="en-US" altLang="zh-CN" sz="2400" b="1" dirty="0" smtClean="0">
                <a:solidFill>
                  <a:srgbClr val="C50023"/>
                </a:solidFill>
                <a:latin typeface="Arial" panose="020B0604020202020204" pitchFamily="34" charset="0"/>
              </a:rPr>
              <a:t>1.8</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dissolv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dissolv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2" name="Rectangle 9"/>
          <p:cNvSpPr>
            <a:spLocks noChangeArrowheads="1"/>
          </p:cNvSpPr>
          <p:nvPr/>
        </p:nvSpPr>
        <p:spPr bwMode="auto">
          <a:xfrm>
            <a:off x="541715" y="1266501"/>
            <a:ext cx="11331832" cy="1369157"/>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3000" b="1" dirty="0" smtClean="0">
                <a:latin typeface="宋体" pitchFamily="2" charset="-122"/>
                <a:ea typeface="宋体" pitchFamily="2" charset="-122"/>
              </a:rPr>
              <a:t>(5)</a:t>
            </a:r>
            <a:r>
              <a:rPr lang="zh-CN" altLang="en-US" sz="3000" b="1" dirty="0" smtClean="0">
                <a:latin typeface="宋体" pitchFamily="2" charset="-122"/>
                <a:ea typeface="宋体" pitchFamily="2" charset="-122"/>
              </a:rPr>
              <a:t>实验记录的多组数据如下表所示，分析数据可得出结论：当电压一定时，通过导体的电流与电阻成</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比。</a:t>
            </a:r>
          </a:p>
        </p:txBody>
      </p:sp>
      <p:sp>
        <p:nvSpPr>
          <p:cNvPr id="6" name="矩形 5"/>
          <p:cNvSpPr/>
          <p:nvPr/>
        </p:nvSpPr>
        <p:spPr>
          <a:xfrm>
            <a:off x="6998927" y="2054190"/>
            <a:ext cx="1284237"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反</a:t>
            </a:r>
          </a:p>
        </p:txBody>
      </p:sp>
      <p:graphicFrame>
        <p:nvGraphicFramePr>
          <p:cNvPr id="7" name="表格 6"/>
          <p:cNvGraphicFramePr>
            <a:graphicFrameLocks noGrp="1"/>
          </p:cNvGraphicFramePr>
          <p:nvPr/>
        </p:nvGraphicFramePr>
        <p:xfrm>
          <a:off x="1084881" y="2867187"/>
          <a:ext cx="9794929" cy="2774196"/>
        </p:xfrm>
        <a:graphic>
          <a:graphicData uri="http://schemas.openxmlformats.org/drawingml/2006/table">
            <a:tbl>
              <a:tblPr/>
              <a:tblGrid>
                <a:gridCol w="1820805"/>
                <a:gridCol w="2751195"/>
                <a:gridCol w="5222929"/>
              </a:tblGrid>
              <a:tr h="693549">
                <a:tc>
                  <a:txBody>
                    <a:bodyPr/>
                    <a:lstStyle/>
                    <a:p>
                      <a:pPr marL="0" marR="0" algn="ctr" defTabSz="914400" rtl="0" eaLnBrk="0" fontAlgn="base" latinLnBrk="0" hangingPunct="0">
                        <a:lnSpc>
                          <a:spcPct val="150000"/>
                        </a:lnSpc>
                        <a:spcBef>
                          <a:spcPct val="20000"/>
                        </a:spcBef>
                        <a:spcAft>
                          <a:spcPct val="0"/>
                        </a:spcAft>
                      </a:pPr>
                      <a:r>
                        <a:rPr lang="zh-CN" altLang="en-US" sz="3000" b="1" kern="1200" dirty="0" smtClean="0">
                          <a:solidFill>
                            <a:schemeClr val="tx1"/>
                          </a:solidFill>
                          <a:latin typeface="宋体" pitchFamily="2" charset="-122"/>
                          <a:ea typeface="宋体" pitchFamily="2" charset="-122"/>
                          <a:cs typeface="+mn-cs"/>
                        </a:rPr>
                        <a:t>实验次数</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zh-CN" altLang="en-US" sz="3000" b="1" kern="1200" dirty="0" smtClean="0">
                          <a:solidFill>
                            <a:schemeClr val="tx1"/>
                          </a:solidFill>
                          <a:latin typeface="宋体" pitchFamily="2" charset="-122"/>
                          <a:ea typeface="宋体" pitchFamily="2" charset="-122"/>
                          <a:cs typeface="+mn-cs"/>
                        </a:rPr>
                        <a:t>定值电阻</a:t>
                      </a:r>
                      <a:r>
                        <a:rPr lang="en-US" altLang="zh-CN" sz="3000" b="1" kern="1200" dirty="0" smtClean="0">
                          <a:solidFill>
                            <a:schemeClr val="tx1"/>
                          </a:solidFill>
                          <a:latin typeface="宋体" pitchFamily="2" charset="-122"/>
                          <a:ea typeface="宋体" pitchFamily="2" charset="-122"/>
                          <a:cs typeface="+mn-cs"/>
                        </a:rPr>
                        <a:t>/</a:t>
                      </a:r>
                      <a:r>
                        <a:rPr lang="el-GR" altLang="zh-CN" sz="3000" b="1" kern="1200" dirty="0" smtClean="0">
                          <a:solidFill>
                            <a:schemeClr val="tx1"/>
                          </a:solidFill>
                          <a:latin typeface="宋体" pitchFamily="2" charset="-122"/>
                          <a:ea typeface="宋体" pitchFamily="2" charset="-122"/>
                          <a:cs typeface="+mn-cs"/>
                        </a:rPr>
                        <a:t>Ω</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zh-CN" altLang="en-US" sz="3000" b="1" kern="1200" dirty="0" smtClean="0">
                          <a:solidFill>
                            <a:schemeClr val="tx1"/>
                          </a:solidFill>
                          <a:latin typeface="宋体" pitchFamily="2" charset="-122"/>
                          <a:ea typeface="宋体" pitchFamily="2" charset="-122"/>
                          <a:cs typeface="+mn-cs"/>
                        </a:rPr>
                        <a:t>电流表示数</a:t>
                      </a:r>
                      <a:r>
                        <a:rPr lang="en-US" altLang="zh-CN" sz="3000" b="1" kern="1200" dirty="0" smtClean="0">
                          <a:solidFill>
                            <a:schemeClr val="tx1"/>
                          </a:solidFill>
                          <a:latin typeface="宋体" pitchFamily="2" charset="-122"/>
                          <a:ea typeface="宋体" pitchFamily="2" charset="-122"/>
                          <a:cs typeface="+mn-cs"/>
                        </a:rPr>
                        <a:t>/A</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3549">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1</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5</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________</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3549">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2</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10</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0.18</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3549">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3</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20</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defTabSz="914400" rtl="0" eaLnBrk="0" fontAlgn="base" latinLnBrk="0" hangingPunct="0">
                        <a:lnSpc>
                          <a:spcPct val="150000"/>
                        </a:lnSpc>
                        <a:spcBef>
                          <a:spcPct val="20000"/>
                        </a:spcBef>
                        <a:spcAft>
                          <a:spcPct val="0"/>
                        </a:spcAft>
                      </a:pPr>
                      <a:r>
                        <a:rPr lang="en-US" altLang="zh-CN" sz="3000" b="1" kern="1200" dirty="0" smtClean="0">
                          <a:solidFill>
                            <a:schemeClr val="tx1"/>
                          </a:solidFill>
                          <a:latin typeface="宋体" pitchFamily="2" charset="-122"/>
                          <a:ea typeface="宋体" pitchFamily="2" charset="-122"/>
                          <a:cs typeface="+mn-cs"/>
                        </a:rPr>
                        <a:t>0.09</a:t>
                      </a:r>
                      <a:endParaRPr lang="zh-CN" altLang="en-US" sz="30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矩形 7"/>
          <p:cNvSpPr/>
          <p:nvPr/>
        </p:nvSpPr>
        <p:spPr>
          <a:xfrm>
            <a:off x="7647273" y="3663430"/>
            <a:ext cx="1284237" cy="461665"/>
          </a:xfrm>
          <a:prstGeom prst="rect">
            <a:avLst/>
          </a:prstGeom>
        </p:spPr>
        <p:txBody>
          <a:bodyPr wrap="square" anchor="ctr">
            <a:spAutoFit/>
          </a:bodyPr>
          <a:lstStyle/>
          <a:p>
            <a:r>
              <a:rPr lang="en-US" altLang="zh-CN" sz="2400" b="1" dirty="0" smtClean="0">
                <a:solidFill>
                  <a:srgbClr val="C50023"/>
                </a:solidFill>
                <a:latin typeface="Arial" panose="020B0604020202020204" pitchFamily="34" charset="0"/>
              </a:rPr>
              <a:t>0.36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ox(in)">
                                      <p:cBhvr>
                                        <p:cTn id="7" dur="500"/>
                                        <p:tgtEl>
                                          <p:spTgt spid="12"/>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dissolve">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dissolv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5361" name="Rectangle 1"/>
          <p:cNvSpPr>
            <a:spLocks noChangeArrowheads="1"/>
          </p:cNvSpPr>
          <p:nvPr/>
        </p:nvSpPr>
        <p:spPr bwMode="auto">
          <a:xfrm>
            <a:off x="745253" y="1821423"/>
            <a:ext cx="10727609" cy="3600986"/>
          </a:xfrm>
          <a:prstGeom prst="rect">
            <a:avLst/>
          </a:prstGeom>
        </p:spPr>
        <p:txBody>
          <a:bodyPr vert="horz" wrap="square" lIns="91440" tIns="45720" rIns="91440" bIns="45720" numCol="1" anchor="ctr" anchorCtr="0" compatLnSpc="1">
            <a:prstTxWarp prst="textNoShape">
              <a:avLst/>
            </a:prstTxWarp>
            <a:spAutoFit/>
          </a:bodyPr>
          <a:lstStyle/>
          <a:p>
            <a:pPr>
              <a:lnSpc>
                <a:spcPct val="150000"/>
              </a:lnSpc>
            </a:pP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b="1" dirty="0" smtClean="0">
                <a:solidFill>
                  <a:schemeClr val="accent5">
                    <a:lumMod val="75000"/>
                  </a:schemeClr>
                </a:solidFill>
                <a:latin typeface="Adobe 黑体 Std R" pitchFamily="34" charset="-122"/>
                <a:ea typeface="Adobe 黑体 Std R" pitchFamily="34" charset="-122"/>
              </a:rPr>
              <a:t>解析</a:t>
            </a: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200" dirty="0" smtClean="0"/>
              <a:t> </a:t>
            </a:r>
            <a:r>
              <a:rPr lang="en-US" altLang="zh-CN" sz="3000" dirty="0" smtClean="0">
                <a:latin typeface="Adobe 仿宋 Std R" pitchFamily="18" charset="-122"/>
                <a:ea typeface="Adobe 仿宋 Std R" pitchFamily="18" charset="-122"/>
                <a:sym typeface="+mn-ea"/>
              </a:rPr>
              <a:t>(1)</a:t>
            </a:r>
            <a:r>
              <a:rPr lang="zh-CN" altLang="en-US" sz="3000" dirty="0" smtClean="0">
                <a:latin typeface="Adobe 仿宋 Std R" pitchFamily="18" charset="-122"/>
                <a:ea typeface="Adobe 仿宋 Std R" pitchFamily="18" charset="-122"/>
                <a:sym typeface="+mn-ea"/>
              </a:rPr>
              <a:t>为保护电路，连接电路时开关应断开，变阻器连入电路中的电阻应最大，即滑片应移动到</a:t>
            </a:r>
            <a:r>
              <a:rPr lang="en-US" altLang="zh-CN" sz="3000" dirty="0" smtClean="0">
                <a:latin typeface="Adobe 仿宋 Std R" pitchFamily="18" charset="-122"/>
                <a:ea typeface="Adobe 仿宋 Std R" pitchFamily="18" charset="-122"/>
                <a:sym typeface="+mn-ea"/>
              </a:rPr>
              <a:t>B</a:t>
            </a:r>
            <a:r>
              <a:rPr lang="zh-CN" altLang="en-US" sz="3000" dirty="0" smtClean="0">
                <a:latin typeface="Adobe 仿宋 Std R" pitchFamily="18" charset="-122"/>
                <a:ea typeface="Adobe 仿宋 Std R" pitchFamily="18" charset="-122"/>
                <a:sym typeface="+mn-ea"/>
              </a:rPr>
              <a:t>端。</a:t>
            </a:r>
            <a:r>
              <a:rPr lang="en-US" altLang="zh-CN" sz="3000" dirty="0" smtClean="0">
                <a:latin typeface="Adobe 仿宋 Std R" pitchFamily="18" charset="-122"/>
                <a:ea typeface="Adobe 仿宋 Std R" pitchFamily="18" charset="-122"/>
                <a:sym typeface="+mn-ea"/>
              </a:rPr>
              <a:t>(2)</a:t>
            </a:r>
            <a:r>
              <a:rPr lang="zh-CN" altLang="en-US" sz="3000" dirty="0" smtClean="0">
                <a:latin typeface="Adobe 仿宋 Std R" pitchFamily="18" charset="-122"/>
                <a:ea typeface="Adobe 仿宋 Std R" pitchFamily="18" charset="-122"/>
                <a:sym typeface="+mn-ea"/>
              </a:rPr>
              <a:t>经分析，小芳将</a:t>
            </a:r>
            <a:r>
              <a:rPr lang="en-US" altLang="zh-CN" sz="3000" dirty="0" smtClean="0">
                <a:latin typeface="Adobe 仿宋 Std R" pitchFamily="18" charset="-122"/>
                <a:ea typeface="Adobe 仿宋 Std R" pitchFamily="18" charset="-122"/>
                <a:sym typeface="+mn-ea"/>
              </a:rPr>
              <a:t>5 Ω</a:t>
            </a:r>
            <a:r>
              <a:rPr lang="zh-CN" altLang="en-US" sz="3000" dirty="0" smtClean="0">
                <a:latin typeface="Adobe 仿宋 Std R" pitchFamily="18" charset="-122"/>
                <a:ea typeface="Adobe 仿宋 Std R" pitchFamily="18" charset="-122"/>
                <a:sym typeface="+mn-ea"/>
              </a:rPr>
              <a:t>定值电阻接入电路后，闭合开关，发现电流表无示数而电压表有示数，则电路中的故障可能是定值电阻</a:t>
            </a:r>
            <a:r>
              <a:rPr lang="en-US" altLang="zh-CN" sz="3000" dirty="0" smtClean="0">
                <a:latin typeface="Adobe 仿宋 Std R" pitchFamily="18" charset="-122"/>
                <a:ea typeface="Adobe 仿宋 Std R" pitchFamily="18" charset="-122"/>
                <a:sym typeface="+mn-ea"/>
              </a:rPr>
              <a:t>R</a:t>
            </a:r>
            <a:r>
              <a:rPr lang="zh-CN" altLang="en-US" sz="3000" dirty="0" smtClean="0">
                <a:latin typeface="Adobe 仿宋 Std R" pitchFamily="18" charset="-122"/>
                <a:ea typeface="Adobe 仿宋 Std R" pitchFamily="18" charset="-122"/>
                <a:sym typeface="+mn-ea"/>
              </a:rPr>
              <a:t>断路；图乙中电流表选用的是小量程，分度值为</a:t>
            </a:r>
            <a:r>
              <a:rPr lang="en-US" altLang="zh-CN" sz="3000" dirty="0" smtClean="0">
                <a:latin typeface="Adobe 仿宋 Std R" pitchFamily="18" charset="-122"/>
                <a:ea typeface="Adobe 仿宋 Std R" pitchFamily="18" charset="-122"/>
                <a:sym typeface="+mn-ea"/>
              </a:rPr>
              <a:t>0.02 A</a:t>
            </a:r>
            <a:r>
              <a:rPr lang="zh-CN" altLang="en-US" sz="3000" dirty="0" smtClean="0">
                <a:latin typeface="Adobe 仿宋 Std R" pitchFamily="18" charset="-122"/>
                <a:ea typeface="Adobe 仿宋 Std R" pitchFamily="18" charset="-122"/>
                <a:sym typeface="+mn-ea"/>
              </a:rPr>
              <a:t>，示数为</a:t>
            </a:r>
            <a:r>
              <a:rPr lang="en-US" altLang="zh-CN" sz="3000" dirty="0" smtClean="0">
                <a:latin typeface="Adobe 仿宋 Std R" pitchFamily="18" charset="-122"/>
                <a:ea typeface="Adobe 仿宋 Std R" pitchFamily="18" charset="-122"/>
                <a:sym typeface="+mn-ea"/>
              </a:rPr>
              <a:t>0.36 A</a:t>
            </a:r>
            <a:r>
              <a:rPr lang="zh-CN" altLang="en-US" sz="3000" dirty="0" smtClean="0">
                <a:latin typeface="Adobe 仿宋 Std R" pitchFamily="18" charset="-122"/>
                <a:ea typeface="Adobe 仿宋 Std R" pitchFamily="18" charset="-122"/>
                <a:sym typeface="+mn-ea"/>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diamond(in)">
                                      <p:cBhvr>
                                        <p:cTn id="7" dur="20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5361" name="Rectangle 1"/>
          <p:cNvSpPr>
            <a:spLocks noChangeArrowheads="1"/>
          </p:cNvSpPr>
          <p:nvPr/>
        </p:nvSpPr>
        <p:spPr bwMode="auto">
          <a:xfrm>
            <a:off x="729755" y="1635443"/>
            <a:ext cx="10727609" cy="4247317"/>
          </a:xfrm>
          <a:prstGeom prst="rect">
            <a:avLst/>
          </a:prstGeom>
        </p:spPr>
        <p:txBody>
          <a:bodyPr vert="horz" wrap="square" lIns="91440" tIns="45720" rIns="91440" bIns="45720" numCol="1" anchor="ctr" anchorCtr="0" compatLnSpc="1">
            <a:prstTxWarp prst="textNoShape">
              <a:avLst/>
            </a:prstTxWarp>
            <a:spAutoFit/>
          </a:bodyPr>
          <a:lstStyle/>
          <a:p>
            <a:pPr>
              <a:lnSpc>
                <a:spcPct val="150000"/>
              </a:lnSpc>
            </a:pPr>
            <a:r>
              <a:rPr lang="en-US" altLang="zh-CN" sz="3000" dirty="0" smtClean="0">
                <a:latin typeface="Adobe 仿宋 Std R" pitchFamily="18" charset="-122"/>
                <a:ea typeface="Adobe 仿宋 Std R" pitchFamily="18" charset="-122"/>
                <a:sym typeface="+mn-ea"/>
              </a:rPr>
              <a:t>(3)</a:t>
            </a:r>
            <a:r>
              <a:rPr lang="zh-CN" altLang="en-US" sz="3000" dirty="0" smtClean="0">
                <a:latin typeface="Adobe 仿宋 Std R" pitchFamily="18" charset="-122"/>
                <a:ea typeface="Adobe 仿宋 Std R" pitchFamily="18" charset="-122"/>
                <a:sym typeface="+mn-ea"/>
              </a:rPr>
              <a:t>小芳想控制电压表的示数为</a:t>
            </a:r>
            <a:r>
              <a:rPr lang="en-US" altLang="zh-CN" sz="3000" dirty="0" smtClean="0">
                <a:latin typeface="Adobe 仿宋 Std R" pitchFamily="18" charset="-122"/>
                <a:ea typeface="Adobe 仿宋 Std R" pitchFamily="18" charset="-122"/>
                <a:sym typeface="+mn-ea"/>
              </a:rPr>
              <a:t>1.8 V</a:t>
            </a:r>
            <a:r>
              <a:rPr lang="zh-CN" altLang="en-US" sz="3000" dirty="0" smtClean="0">
                <a:latin typeface="Adobe 仿宋 Std R" pitchFamily="18" charset="-122"/>
                <a:ea typeface="Adobe 仿宋 Std R" pitchFamily="18" charset="-122"/>
                <a:sym typeface="+mn-ea"/>
              </a:rPr>
              <a:t>不变，故将</a:t>
            </a:r>
            <a:r>
              <a:rPr lang="en-US" altLang="zh-CN" sz="3000" dirty="0" smtClean="0">
                <a:latin typeface="Adobe 仿宋 Std R" pitchFamily="18" charset="-122"/>
                <a:ea typeface="Adobe 仿宋 Std R" pitchFamily="18" charset="-122"/>
                <a:sym typeface="+mn-ea"/>
              </a:rPr>
              <a:t>5 Ω</a:t>
            </a:r>
            <a:r>
              <a:rPr lang="zh-CN" altLang="en-US" sz="3000" dirty="0" smtClean="0">
                <a:latin typeface="Adobe 仿宋 Std R" pitchFamily="18" charset="-122"/>
                <a:ea typeface="Adobe 仿宋 Std R" pitchFamily="18" charset="-122"/>
                <a:sym typeface="+mn-ea"/>
              </a:rPr>
              <a:t>电阻换成</a:t>
            </a:r>
            <a:r>
              <a:rPr lang="en-US" altLang="zh-CN" sz="3000" dirty="0" smtClean="0">
                <a:latin typeface="Adobe 仿宋 Std R" pitchFamily="18" charset="-122"/>
                <a:ea typeface="Adobe 仿宋 Std R" pitchFamily="18" charset="-122"/>
                <a:sym typeface="+mn-ea"/>
              </a:rPr>
              <a:t>10 Ω</a:t>
            </a:r>
            <a:r>
              <a:rPr lang="zh-CN" altLang="en-US" sz="3000" dirty="0" smtClean="0">
                <a:latin typeface="Adobe 仿宋 Std R" pitchFamily="18" charset="-122"/>
                <a:ea typeface="Adobe 仿宋 Std R" pitchFamily="18" charset="-122"/>
                <a:sym typeface="+mn-ea"/>
              </a:rPr>
              <a:t>电阻后，电压表的示数会变大，所以应该增大滑动变阻器连入电路的阻值，即应将滑动变阻器的滑片</a:t>
            </a:r>
            <a:r>
              <a:rPr lang="en-US" altLang="zh-CN" sz="3000" dirty="0" smtClean="0">
                <a:latin typeface="Adobe 仿宋 Std R" pitchFamily="18" charset="-122"/>
                <a:ea typeface="Adobe 仿宋 Std R" pitchFamily="18" charset="-122"/>
                <a:sym typeface="+mn-ea"/>
              </a:rPr>
              <a:t>P</a:t>
            </a:r>
            <a:r>
              <a:rPr lang="zh-CN" altLang="en-US" sz="3000" dirty="0" smtClean="0">
                <a:latin typeface="Adobe 仿宋 Std R" pitchFamily="18" charset="-122"/>
                <a:ea typeface="Adobe 仿宋 Std R" pitchFamily="18" charset="-122"/>
                <a:sym typeface="+mn-ea"/>
              </a:rPr>
              <a:t>向</a:t>
            </a:r>
            <a:r>
              <a:rPr lang="en-US" altLang="zh-CN" sz="3000" dirty="0" smtClean="0">
                <a:latin typeface="Adobe 仿宋 Std R" pitchFamily="18" charset="-122"/>
                <a:ea typeface="Adobe 仿宋 Std R" pitchFamily="18" charset="-122"/>
                <a:sym typeface="+mn-ea"/>
              </a:rPr>
              <a:t>B</a:t>
            </a:r>
            <a:r>
              <a:rPr lang="zh-CN" altLang="en-US" sz="3000" dirty="0" smtClean="0">
                <a:latin typeface="Adobe 仿宋 Std R" pitchFamily="18" charset="-122"/>
                <a:ea typeface="Adobe 仿宋 Std R" pitchFamily="18" charset="-122"/>
                <a:sym typeface="+mn-ea"/>
              </a:rPr>
              <a:t>端移动，使电压表示数仍为原来的示数</a:t>
            </a:r>
            <a:r>
              <a:rPr lang="en-US" altLang="zh-CN" sz="3000" dirty="0" smtClean="0">
                <a:latin typeface="Adobe 仿宋 Std R" pitchFamily="18" charset="-122"/>
                <a:ea typeface="Adobe 仿宋 Std R" pitchFamily="18" charset="-122"/>
                <a:sym typeface="+mn-ea"/>
              </a:rPr>
              <a:t>1.8 V</a:t>
            </a:r>
            <a:r>
              <a:rPr lang="zh-CN" altLang="en-US" sz="3000" dirty="0" smtClean="0">
                <a:latin typeface="Adobe 仿宋 Std R" pitchFamily="18" charset="-122"/>
                <a:ea typeface="Adobe 仿宋 Std R" pitchFamily="18" charset="-122"/>
                <a:sym typeface="+mn-ea"/>
              </a:rPr>
              <a:t>。</a:t>
            </a:r>
            <a:r>
              <a:rPr lang="en-US" altLang="zh-CN" sz="3000" dirty="0" smtClean="0">
                <a:latin typeface="Adobe 仿宋 Std R" pitchFamily="18" charset="-122"/>
                <a:ea typeface="Adobe 仿宋 Std R" pitchFamily="18" charset="-122"/>
                <a:sym typeface="+mn-ea"/>
              </a:rPr>
              <a:t>(5)</a:t>
            </a:r>
            <a:r>
              <a:rPr lang="zh-CN" altLang="en-US" sz="3000" dirty="0" smtClean="0">
                <a:latin typeface="Adobe 仿宋 Std R" pitchFamily="18" charset="-122"/>
                <a:ea typeface="Adobe 仿宋 Std R" pitchFamily="18" charset="-122"/>
                <a:sym typeface="+mn-ea"/>
              </a:rPr>
              <a:t>纵向分析表中数据可知，当电压一定时，电阻变为原来的几倍，电流变为原来的几分之一，即当电压一定时，通过导体的电流与导体的电阻成反比。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16" fill="hold" grpId="0" nodeType="afterEffect">
                                  <p:stCondLst>
                                    <p:cond delay="0"/>
                                  </p:stCondLst>
                                  <p:childTnLst>
                                    <p:set>
                                      <p:cBhvr>
                                        <p:cTn id="6" dur="1" fill="hold">
                                          <p:stCondLst>
                                            <p:cond delay="0"/>
                                          </p:stCondLst>
                                        </p:cTn>
                                        <p:tgtEl>
                                          <p:spTgt spid="15361"/>
                                        </p:tgtEl>
                                        <p:attrNameLst>
                                          <p:attrName>style.visibility</p:attrName>
                                        </p:attrNameLst>
                                      </p:cBhvr>
                                      <p:to>
                                        <p:strVal val="visible"/>
                                      </p:to>
                                    </p:set>
                                    <p:animEffect transition="in" filter="diamond(in)">
                                      <p:cBhvr>
                                        <p:cTn id="7" dur="2000"/>
                                        <p:tgtEl>
                                          <p:spTgt spid="15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11" name="Rectangle 1"/>
          <p:cNvSpPr>
            <a:spLocks noChangeArrowheads="1"/>
          </p:cNvSpPr>
          <p:nvPr/>
        </p:nvSpPr>
        <p:spPr bwMode="auto">
          <a:xfrm>
            <a:off x="745253" y="1333859"/>
            <a:ext cx="10727609" cy="3410164"/>
          </a:xfrm>
          <a:prstGeom prst="rect">
            <a:avLst/>
          </a:prstGeom>
        </p:spPr>
        <p:txBody>
          <a:bodyPr vert="horz" wrap="square" lIns="91440" tIns="45720" rIns="91440" bIns="45720" numCol="1" anchor="ctr" anchorCtr="0" compatLnSpc="1">
            <a:prstTxWarp prst="textNoShape">
              <a:avLst/>
            </a:prstTxWarp>
            <a:spAutoFit/>
          </a:bodyPr>
          <a:lstStyle/>
          <a:p>
            <a:pPr eaLnBrk="0" fontAlgn="base" hangingPunct="0">
              <a:lnSpc>
                <a:spcPct val="150000"/>
              </a:lnSpc>
              <a:spcBef>
                <a:spcPct val="20000"/>
              </a:spcBef>
              <a:spcAft>
                <a:spcPct val="0"/>
              </a:spcAft>
            </a:pP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方法指导</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“换大调大，换小调小”巧控电压不变</a:t>
            </a:r>
          </a:p>
          <a:p>
            <a:pPr eaLnBrk="0" fontAlgn="base" hangingPunct="0">
              <a:lnSpc>
                <a:spcPct val="150000"/>
              </a:lnSpc>
              <a:spcBef>
                <a:spcPct val="20000"/>
              </a:spcBef>
              <a:spcAft>
                <a:spcPct val="0"/>
              </a:spcAft>
            </a:pPr>
            <a:r>
              <a:rPr lang="zh-CN" altLang="en-US" sz="2800" b="1" dirty="0" smtClean="0">
                <a:latin typeface="宋体" pitchFamily="2" charset="-122"/>
                <a:ea typeface="宋体" pitchFamily="2" charset="-122"/>
              </a:rPr>
              <a:t>在探究电流与电阻的关系时，当用大电阻</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如“</a:t>
            </a:r>
            <a:r>
              <a:rPr lang="en-US" altLang="zh-CN" sz="2800" b="1" dirty="0" smtClean="0">
                <a:latin typeface="宋体" pitchFamily="2" charset="-122"/>
                <a:ea typeface="宋体" pitchFamily="2" charset="-122"/>
              </a:rPr>
              <a:t>10 Ω</a:t>
            </a:r>
            <a:r>
              <a:rPr lang="zh-CN" altLang="en-US"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替换小电阻</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如“</a:t>
            </a:r>
            <a:r>
              <a:rPr lang="en-US" altLang="zh-CN" sz="2800" b="1" dirty="0" smtClean="0">
                <a:latin typeface="宋体" pitchFamily="2" charset="-122"/>
                <a:ea typeface="宋体" pitchFamily="2" charset="-122"/>
              </a:rPr>
              <a:t>5 Ω</a:t>
            </a:r>
            <a:r>
              <a:rPr lang="zh-CN" altLang="en-US"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a:t>
            </a:r>
            <a:r>
              <a:rPr lang="zh-CN" altLang="en-US" sz="2800" b="1" dirty="0" smtClean="0">
                <a:latin typeface="宋体" pitchFamily="2" charset="-122"/>
                <a:ea typeface="宋体" pitchFamily="2" charset="-122"/>
              </a:rPr>
              <a:t>时，滑动变阻器连入电路的阻值应调大；当用小电阻替换大电阻时，滑动变阻器连入电路的阻值应调小。只有这样调节，才能保证电压表的示数不变。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heckerboard(across)">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205" y="1045210"/>
            <a:ext cx="3166110" cy="675005"/>
            <a:chOff x="183" y="1646"/>
            <a:chExt cx="4986" cy="1063"/>
          </a:xfrm>
        </p:grpSpPr>
        <p:pic>
          <p:nvPicPr>
            <p:cNvPr id="9" name="图片 8" descr="图标-02"/>
            <p:cNvPicPr>
              <a:picLocks noChangeAspect="1"/>
            </p:cNvPicPr>
            <p:nvPr/>
          </p:nvPicPr>
          <p:blipFill>
            <a:blip r:embed="rId2"/>
            <a:stretch>
              <a:fillRect/>
            </a:stretch>
          </p:blipFill>
          <p:spPr>
            <a:xfrm>
              <a:off x="183" y="1646"/>
              <a:ext cx="4986" cy="1063"/>
            </a:xfrm>
            <a:prstGeom prst="rect">
              <a:avLst/>
            </a:prstGeom>
          </p:spPr>
        </p:pic>
        <p:sp>
          <p:nvSpPr>
            <p:cNvPr id="4" name="文本框 3"/>
            <p:cNvSpPr txBox="1"/>
            <p:nvPr/>
          </p:nvSpPr>
          <p:spPr>
            <a:xfrm>
              <a:off x="878" y="1767"/>
              <a:ext cx="2553" cy="824"/>
            </a:xfrm>
            <a:prstGeom prst="rect">
              <a:avLst/>
            </a:prstGeom>
            <a:noFill/>
          </p:spPr>
          <p:txBody>
            <a:bodyPr wrap="none" rtlCol="0">
              <a:spAutoFit/>
            </a:bodyPr>
            <a:lstStyle/>
            <a:p>
              <a:pPr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课堂小结</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18"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grpSp>
        <p:nvGrpSpPr>
          <p:cNvPr id="60" name="Group 82"/>
          <p:cNvGrpSpPr>
            <a:grpSpLocks/>
          </p:cNvGrpSpPr>
          <p:nvPr/>
        </p:nvGrpSpPr>
        <p:grpSpPr bwMode="auto">
          <a:xfrm>
            <a:off x="480450" y="2372533"/>
            <a:ext cx="1239864" cy="3268853"/>
            <a:chOff x="657" y="1487"/>
            <a:chExt cx="408" cy="2585"/>
          </a:xfrm>
        </p:grpSpPr>
        <p:sp>
          <p:nvSpPr>
            <p:cNvPr id="61" name="Rectangle 55"/>
            <p:cNvSpPr>
              <a:spLocks noChangeArrowheads="1"/>
            </p:cNvSpPr>
            <p:nvPr/>
          </p:nvSpPr>
          <p:spPr bwMode="auto">
            <a:xfrm>
              <a:off x="683" y="1538"/>
              <a:ext cx="327" cy="2418"/>
            </a:xfrm>
            <a:prstGeom prst="rect">
              <a:avLst/>
            </a:prstGeom>
            <a:noFill/>
            <a:ln w="9525" algn="ctr">
              <a:noFill/>
              <a:miter lim="800000"/>
              <a:headEnd/>
              <a:tailEnd/>
            </a:ln>
          </p:spPr>
          <p:txBody>
            <a:bodyPr wrap="square" anchor="ctr">
              <a:spAutoFit/>
            </a:bodyPr>
            <a:lstStyle/>
            <a:p>
              <a:pPr>
                <a:lnSpc>
                  <a:spcPct val="100000"/>
                </a:lnSpc>
              </a:pPr>
              <a:r>
                <a:rPr lang="zh-CN" altLang="en-US" sz="3000" b="1" dirty="0" smtClean="0">
                  <a:latin typeface="宋体" pitchFamily="2" charset="-122"/>
                  <a:ea typeface="宋体" pitchFamily="2" charset="-122"/>
                </a:rPr>
                <a:t>电流与电压和电阻的关系 </a:t>
              </a:r>
            </a:p>
          </p:txBody>
        </p:sp>
        <p:sp>
          <p:nvSpPr>
            <p:cNvPr id="62" name="Rectangle 67"/>
            <p:cNvSpPr>
              <a:spLocks noChangeArrowheads="1"/>
            </p:cNvSpPr>
            <p:nvPr/>
          </p:nvSpPr>
          <p:spPr bwMode="auto">
            <a:xfrm>
              <a:off x="657" y="1487"/>
              <a:ext cx="408" cy="2585"/>
            </a:xfrm>
            <a:prstGeom prst="rect">
              <a:avLst/>
            </a:prstGeom>
            <a:noFill/>
            <a:ln w="19050" algn="ctr">
              <a:solidFill>
                <a:schemeClr val="tx1"/>
              </a:solidFill>
              <a:miter lim="800000"/>
              <a:headEnd/>
              <a:tailEnd/>
            </a:ln>
          </p:spPr>
          <p:txBody>
            <a:bodyPr wrap="none" anchor="ctr">
              <a:spAutoFit/>
            </a:bodyPr>
            <a:lstStyle/>
            <a:p>
              <a:endParaRPr lang="zh-CN" altLang="en-US"/>
            </a:p>
          </p:txBody>
        </p:sp>
      </p:grpSp>
      <p:grpSp>
        <p:nvGrpSpPr>
          <p:cNvPr id="63" name="Group 83"/>
          <p:cNvGrpSpPr>
            <a:grpSpLocks/>
          </p:cNvGrpSpPr>
          <p:nvPr/>
        </p:nvGrpSpPr>
        <p:grpSpPr bwMode="auto">
          <a:xfrm>
            <a:off x="2550921" y="2257747"/>
            <a:ext cx="1959943" cy="1081088"/>
            <a:chOff x="1381" y="1706"/>
            <a:chExt cx="1090" cy="681"/>
          </a:xfrm>
        </p:grpSpPr>
        <p:sp>
          <p:nvSpPr>
            <p:cNvPr id="64" name="Rectangle 57"/>
            <p:cNvSpPr>
              <a:spLocks noChangeArrowheads="1"/>
            </p:cNvSpPr>
            <p:nvPr/>
          </p:nvSpPr>
          <p:spPr bwMode="auto">
            <a:xfrm>
              <a:off x="1381" y="1714"/>
              <a:ext cx="1090" cy="640"/>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电流与电</a:t>
              </a:r>
            </a:p>
            <a:p>
              <a:pPr algn="ctr" eaLnBrk="1" hangingPunct="1"/>
              <a:r>
                <a:rPr lang="zh-CN" altLang="en-US" sz="3000" b="1" dirty="0" smtClean="0">
                  <a:latin typeface="宋体" pitchFamily="2" charset="-122"/>
                  <a:ea typeface="宋体" pitchFamily="2" charset="-122"/>
                </a:rPr>
                <a:t>压的关系</a:t>
              </a:r>
            </a:p>
          </p:txBody>
        </p:sp>
        <p:sp>
          <p:nvSpPr>
            <p:cNvPr id="65" name="Rectangle 68"/>
            <p:cNvSpPr>
              <a:spLocks noChangeArrowheads="1"/>
            </p:cNvSpPr>
            <p:nvPr/>
          </p:nvSpPr>
          <p:spPr bwMode="auto">
            <a:xfrm>
              <a:off x="1442" y="1706"/>
              <a:ext cx="952" cy="681"/>
            </a:xfrm>
            <a:prstGeom prst="rect">
              <a:avLst/>
            </a:prstGeom>
            <a:noFill/>
            <a:ln w="19050" algn="ctr">
              <a:solidFill>
                <a:schemeClr val="tx1"/>
              </a:solidFill>
              <a:miter lim="800000"/>
              <a:headEnd/>
              <a:tailEnd/>
            </a:ln>
          </p:spPr>
          <p:txBody>
            <a:bodyPr wrap="none" anchor="ctr">
              <a:spAutoFit/>
            </a:bodyPr>
            <a:lstStyle/>
            <a:p>
              <a:endParaRPr lang="zh-CN" altLang="en-US"/>
            </a:p>
          </p:txBody>
        </p:sp>
      </p:grpSp>
      <p:grpSp>
        <p:nvGrpSpPr>
          <p:cNvPr id="66" name="Group 84"/>
          <p:cNvGrpSpPr>
            <a:grpSpLocks/>
          </p:cNvGrpSpPr>
          <p:nvPr/>
        </p:nvGrpSpPr>
        <p:grpSpPr bwMode="auto">
          <a:xfrm>
            <a:off x="2587779" y="4202437"/>
            <a:ext cx="2093536" cy="1081088"/>
            <a:chOff x="1396" y="2931"/>
            <a:chExt cx="1065" cy="681"/>
          </a:xfrm>
        </p:grpSpPr>
        <p:sp>
          <p:nvSpPr>
            <p:cNvPr id="67" name="Rectangle 58"/>
            <p:cNvSpPr>
              <a:spLocks noChangeArrowheads="1"/>
            </p:cNvSpPr>
            <p:nvPr/>
          </p:nvSpPr>
          <p:spPr bwMode="auto">
            <a:xfrm>
              <a:off x="1396" y="2937"/>
              <a:ext cx="1065" cy="637"/>
            </a:xfrm>
            <a:prstGeom prst="rect">
              <a:avLst/>
            </a:prstGeom>
            <a:noFill/>
            <a:ln w="9525" algn="ctr">
              <a:noFill/>
              <a:miter lim="800000"/>
              <a:headEnd/>
              <a:tailEnd/>
            </a:ln>
          </p:spPr>
          <p:txBody>
            <a:bodyPr wrap="square">
              <a:spAutoFit/>
            </a:bodyPr>
            <a:lstStyle/>
            <a:p>
              <a:pPr algn="ctr" eaLnBrk="1" hangingPunct="1"/>
              <a:r>
                <a:rPr lang="zh-CN" altLang="en-US" sz="3000" b="1" dirty="0" smtClean="0">
                  <a:latin typeface="宋体" pitchFamily="2" charset="-122"/>
                  <a:ea typeface="宋体" pitchFamily="2" charset="-122"/>
                </a:rPr>
                <a:t>电流与电</a:t>
              </a:r>
            </a:p>
            <a:p>
              <a:pPr algn="ctr" eaLnBrk="1" hangingPunct="1"/>
              <a:r>
                <a:rPr lang="zh-CN" altLang="en-US" sz="3000" b="1" dirty="0" smtClean="0">
                  <a:latin typeface="宋体" pitchFamily="2" charset="-122"/>
                  <a:ea typeface="宋体" pitchFamily="2" charset="-122"/>
                </a:rPr>
                <a:t>阻的关系</a:t>
              </a:r>
            </a:p>
          </p:txBody>
        </p:sp>
        <p:sp>
          <p:nvSpPr>
            <p:cNvPr id="68" name="Rectangle 69"/>
            <p:cNvSpPr>
              <a:spLocks noChangeArrowheads="1"/>
            </p:cNvSpPr>
            <p:nvPr/>
          </p:nvSpPr>
          <p:spPr bwMode="auto">
            <a:xfrm>
              <a:off x="1442" y="2931"/>
              <a:ext cx="952" cy="681"/>
            </a:xfrm>
            <a:prstGeom prst="rect">
              <a:avLst/>
            </a:prstGeom>
            <a:noFill/>
            <a:ln w="19050" algn="ctr">
              <a:solidFill>
                <a:schemeClr val="tx1"/>
              </a:solidFill>
              <a:miter lim="800000"/>
              <a:headEnd/>
              <a:tailEnd/>
            </a:ln>
          </p:spPr>
          <p:txBody>
            <a:bodyPr wrap="none" anchor="ctr">
              <a:spAutoFit/>
            </a:bodyPr>
            <a:lstStyle/>
            <a:p>
              <a:endParaRPr lang="zh-CN" altLang="en-US"/>
            </a:p>
          </p:txBody>
        </p:sp>
      </p:grpSp>
      <p:grpSp>
        <p:nvGrpSpPr>
          <p:cNvPr id="69" name="Group 91"/>
          <p:cNvGrpSpPr>
            <a:grpSpLocks/>
          </p:cNvGrpSpPr>
          <p:nvPr/>
        </p:nvGrpSpPr>
        <p:grpSpPr bwMode="auto">
          <a:xfrm>
            <a:off x="7142153" y="1948857"/>
            <a:ext cx="3985630" cy="1657350"/>
            <a:chOff x="3787" y="1570"/>
            <a:chExt cx="1757" cy="1044"/>
          </a:xfrm>
        </p:grpSpPr>
        <p:sp>
          <p:nvSpPr>
            <p:cNvPr id="70" name="Rectangle 62"/>
            <p:cNvSpPr>
              <a:spLocks noChangeArrowheads="1"/>
            </p:cNvSpPr>
            <p:nvPr/>
          </p:nvSpPr>
          <p:spPr bwMode="auto">
            <a:xfrm>
              <a:off x="3787" y="1626"/>
              <a:ext cx="1757" cy="931"/>
            </a:xfrm>
            <a:prstGeom prst="rect">
              <a:avLst/>
            </a:prstGeom>
            <a:noFill/>
            <a:ln w="9525" algn="ctr">
              <a:noFill/>
              <a:miter lim="800000"/>
              <a:headEnd/>
              <a:tailEnd/>
            </a:ln>
          </p:spPr>
          <p:txBody>
            <a:bodyPr wrap="square">
              <a:spAutoFit/>
            </a:bodyPr>
            <a:lstStyle/>
            <a:p>
              <a:pPr algn="ctr" eaLnBrk="1" hangingPunct="1"/>
              <a:r>
                <a:rPr lang="zh-CN" altLang="en-US" sz="3000" b="1" dirty="0" smtClean="0">
                  <a:latin typeface="宋体" pitchFamily="2" charset="-122"/>
                  <a:ea typeface="宋体" pitchFamily="2" charset="-122"/>
                </a:rPr>
                <a:t>电阻一定时，导体中的电流与导体两端的电压成正比</a:t>
              </a:r>
            </a:p>
          </p:txBody>
        </p:sp>
        <p:sp>
          <p:nvSpPr>
            <p:cNvPr id="71" name="Rectangle 70"/>
            <p:cNvSpPr>
              <a:spLocks noChangeArrowheads="1"/>
            </p:cNvSpPr>
            <p:nvPr/>
          </p:nvSpPr>
          <p:spPr bwMode="auto">
            <a:xfrm>
              <a:off x="3833" y="1570"/>
              <a:ext cx="1678" cy="1044"/>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72" name="Group 92"/>
          <p:cNvGrpSpPr>
            <a:grpSpLocks/>
          </p:cNvGrpSpPr>
          <p:nvPr/>
        </p:nvGrpSpPr>
        <p:grpSpPr bwMode="auto">
          <a:xfrm>
            <a:off x="7308125" y="3924640"/>
            <a:ext cx="3539639" cy="1723999"/>
            <a:chOff x="3848" y="2754"/>
            <a:chExt cx="1715" cy="1044"/>
          </a:xfrm>
        </p:grpSpPr>
        <p:sp>
          <p:nvSpPr>
            <p:cNvPr id="73" name="Rectangle 66"/>
            <p:cNvSpPr>
              <a:spLocks noChangeArrowheads="1"/>
            </p:cNvSpPr>
            <p:nvPr/>
          </p:nvSpPr>
          <p:spPr bwMode="auto">
            <a:xfrm>
              <a:off x="3848" y="2817"/>
              <a:ext cx="1715" cy="930"/>
            </a:xfrm>
            <a:prstGeom prst="rect">
              <a:avLst/>
            </a:prstGeom>
            <a:noFill/>
            <a:ln w="9525" algn="ctr">
              <a:noFill/>
              <a:miter lim="800000"/>
              <a:headEnd/>
              <a:tailEnd/>
            </a:ln>
          </p:spPr>
          <p:txBody>
            <a:bodyPr wrap="square">
              <a:spAutoFit/>
            </a:bodyPr>
            <a:lstStyle/>
            <a:p>
              <a:pPr algn="ctr" eaLnBrk="1" hangingPunct="1"/>
              <a:r>
                <a:rPr lang="zh-CN" altLang="en-US" sz="3000" b="1" dirty="0" smtClean="0">
                  <a:latin typeface="宋体" pitchFamily="2" charset="-122"/>
                  <a:ea typeface="宋体" pitchFamily="2" charset="-122"/>
                </a:rPr>
                <a:t>电压一定时，导体中的电流与导体中的电阻成反比</a:t>
              </a:r>
            </a:p>
          </p:txBody>
        </p:sp>
        <p:sp>
          <p:nvSpPr>
            <p:cNvPr id="74" name="Rectangle 71"/>
            <p:cNvSpPr>
              <a:spLocks noChangeArrowheads="1"/>
            </p:cNvSpPr>
            <p:nvPr/>
          </p:nvSpPr>
          <p:spPr bwMode="auto">
            <a:xfrm>
              <a:off x="3878" y="2754"/>
              <a:ext cx="1678" cy="1044"/>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75" name="Group 85"/>
          <p:cNvGrpSpPr>
            <a:grpSpLocks/>
          </p:cNvGrpSpPr>
          <p:nvPr/>
        </p:nvGrpSpPr>
        <p:grpSpPr bwMode="auto">
          <a:xfrm>
            <a:off x="4703107" y="1902900"/>
            <a:ext cx="2128094" cy="554038"/>
            <a:chOff x="2575" y="1502"/>
            <a:chExt cx="1090" cy="349"/>
          </a:xfrm>
        </p:grpSpPr>
        <p:sp>
          <p:nvSpPr>
            <p:cNvPr id="76" name="Rectangle 59"/>
            <p:cNvSpPr>
              <a:spLocks noChangeArrowheads="1"/>
            </p:cNvSpPr>
            <p:nvPr/>
          </p:nvSpPr>
          <p:spPr bwMode="auto">
            <a:xfrm>
              <a:off x="2575" y="1502"/>
              <a:ext cx="1090" cy="349"/>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探究方法</a:t>
              </a:r>
            </a:p>
          </p:txBody>
        </p:sp>
        <p:sp>
          <p:nvSpPr>
            <p:cNvPr id="77" name="Rectangle 72"/>
            <p:cNvSpPr>
              <a:spLocks noChangeArrowheads="1"/>
            </p:cNvSpPr>
            <p:nvPr/>
          </p:nvSpPr>
          <p:spPr bwMode="auto">
            <a:xfrm>
              <a:off x="2620" y="1525"/>
              <a:ext cx="952" cy="318"/>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78" name="Group 86"/>
          <p:cNvGrpSpPr>
            <a:grpSpLocks/>
          </p:cNvGrpSpPr>
          <p:nvPr/>
        </p:nvGrpSpPr>
        <p:grpSpPr bwMode="auto">
          <a:xfrm>
            <a:off x="4722157" y="2479163"/>
            <a:ext cx="2128094" cy="554037"/>
            <a:chOff x="2575" y="1865"/>
            <a:chExt cx="1090" cy="349"/>
          </a:xfrm>
        </p:grpSpPr>
        <p:sp>
          <p:nvSpPr>
            <p:cNvPr id="79" name="Rectangle 60"/>
            <p:cNvSpPr>
              <a:spLocks noChangeArrowheads="1"/>
            </p:cNvSpPr>
            <p:nvPr/>
          </p:nvSpPr>
          <p:spPr bwMode="auto">
            <a:xfrm>
              <a:off x="2575" y="1865"/>
              <a:ext cx="1090" cy="349"/>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实验电路</a:t>
              </a:r>
            </a:p>
          </p:txBody>
        </p:sp>
        <p:sp>
          <p:nvSpPr>
            <p:cNvPr id="80" name="Rectangle 73"/>
            <p:cNvSpPr>
              <a:spLocks noChangeArrowheads="1"/>
            </p:cNvSpPr>
            <p:nvPr/>
          </p:nvSpPr>
          <p:spPr bwMode="auto">
            <a:xfrm>
              <a:off x="2620" y="1888"/>
              <a:ext cx="952" cy="318"/>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81" name="Group 87"/>
          <p:cNvGrpSpPr>
            <a:grpSpLocks/>
          </p:cNvGrpSpPr>
          <p:nvPr/>
        </p:nvGrpSpPr>
        <p:grpSpPr bwMode="auto">
          <a:xfrm>
            <a:off x="4771370" y="3045904"/>
            <a:ext cx="2128094" cy="554038"/>
            <a:chOff x="2594" y="2222"/>
            <a:chExt cx="1090" cy="349"/>
          </a:xfrm>
        </p:grpSpPr>
        <p:sp>
          <p:nvSpPr>
            <p:cNvPr id="82" name="Rectangle 61"/>
            <p:cNvSpPr>
              <a:spLocks noChangeArrowheads="1"/>
            </p:cNvSpPr>
            <p:nvPr/>
          </p:nvSpPr>
          <p:spPr bwMode="auto">
            <a:xfrm>
              <a:off x="2594" y="2222"/>
              <a:ext cx="1090" cy="349"/>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实验结论</a:t>
              </a:r>
            </a:p>
          </p:txBody>
        </p:sp>
        <p:sp>
          <p:nvSpPr>
            <p:cNvPr id="83" name="Rectangle 74"/>
            <p:cNvSpPr>
              <a:spLocks noChangeArrowheads="1"/>
            </p:cNvSpPr>
            <p:nvPr/>
          </p:nvSpPr>
          <p:spPr bwMode="auto">
            <a:xfrm>
              <a:off x="2618" y="2251"/>
              <a:ext cx="952" cy="318"/>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84" name="Group 88"/>
          <p:cNvGrpSpPr>
            <a:grpSpLocks/>
          </p:cNvGrpSpPr>
          <p:nvPr/>
        </p:nvGrpSpPr>
        <p:grpSpPr bwMode="auto">
          <a:xfrm>
            <a:off x="4898613" y="3848426"/>
            <a:ext cx="2128094" cy="571500"/>
            <a:chOff x="2569" y="2708"/>
            <a:chExt cx="1090" cy="360"/>
          </a:xfrm>
        </p:grpSpPr>
        <p:sp>
          <p:nvSpPr>
            <p:cNvPr id="85" name="Rectangle 63"/>
            <p:cNvSpPr>
              <a:spLocks noChangeArrowheads="1"/>
            </p:cNvSpPr>
            <p:nvPr/>
          </p:nvSpPr>
          <p:spPr bwMode="auto">
            <a:xfrm>
              <a:off x="2569" y="2708"/>
              <a:ext cx="1090" cy="349"/>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探究方法</a:t>
              </a:r>
            </a:p>
          </p:txBody>
        </p:sp>
        <p:sp>
          <p:nvSpPr>
            <p:cNvPr id="86" name="Rectangle 75"/>
            <p:cNvSpPr>
              <a:spLocks noChangeArrowheads="1"/>
            </p:cNvSpPr>
            <p:nvPr/>
          </p:nvSpPr>
          <p:spPr bwMode="auto">
            <a:xfrm>
              <a:off x="2608" y="2750"/>
              <a:ext cx="952" cy="318"/>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87" name="Group 89"/>
          <p:cNvGrpSpPr>
            <a:grpSpLocks/>
          </p:cNvGrpSpPr>
          <p:nvPr/>
        </p:nvGrpSpPr>
        <p:grpSpPr bwMode="auto">
          <a:xfrm>
            <a:off x="4898612" y="4454848"/>
            <a:ext cx="2128095" cy="554038"/>
            <a:chOff x="2569" y="3090"/>
            <a:chExt cx="1090" cy="349"/>
          </a:xfrm>
        </p:grpSpPr>
        <p:sp>
          <p:nvSpPr>
            <p:cNvPr id="88" name="Rectangle 64"/>
            <p:cNvSpPr>
              <a:spLocks noChangeArrowheads="1"/>
            </p:cNvSpPr>
            <p:nvPr/>
          </p:nvSpPr>
          <p:spPr bwMode="auto">
            <a:xfrm>
              <a:off x="2569" y="3090"/>
              <a:ext cx="1090" cy="349"/>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实验电路</a:t>
              </a:r>
            </a:p>
          </p:txBody>
        </p:sp>
        <p:sp>
          <p:nvSpPr>
            <p:cNvPr id="89" name="Rectangle 76"/>
            <p:cNvSpPr>
              <a:spLocks noChangeArrowheads="1"/>
            </p:cNvSpPr>
            <p:nvPr/>
          </p:nvSpPr>
          <p:spPr bwMode="auto">
            <a:xfrm>
              <a:off x="2621" y="3113"/>
              <a:ext cx="952" cy="318"/>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90" name="Group 90"/>
          <p:cNvGrpSpPr>
            <a:grpSpLocks/>
          </p:cNvGrpSpPr>
          <p:nvPr/>
        </p:nvGrpSpPr>
        <p:grpSpPr bwMode="auto">
          <a:xfrm>
            <a:off x="4914487" y="5020002"/>
            <a:ext cx="2128095" cy="554038"/>
            <a:chOff x="2579" y="3446"/>
            <a:chExt cx="1090" cy="349"/>
          </a:xfrm>
        </p:grpSpPr>
        <p:sp>
          <p:nvSpPr>
            <p:cNvPr id="91" name="Rectangle 65"/>
            <p:cNvSpPr>
              <a:spLocks noChangeArrowheads="1"/>
            </p:cNvSpPr>
            <p:nvPr/>
          </p:nvSpPr>
          <p:spPr bwMode="auto">
            <a:xfrm>
              <a:off x="2579" y="3446"/>
              <a:ext cx="1090" cy="349"/>
            </a:xfrm>
            <a:prstGeom prst="rect">
              <a:avLst/>
            </a:prstGeom>
            <a:noFill/>
            <a:ln w="9525" algn="ctr">
              <a:noFill/>
              <a:miter lim="800000"/>
              <a:headEnd/>
              <a:tailEnd/>
            </a:ln>
          </p:spPr>
          <p:txBody>
            <a:bodyPr wrap="none">
              <a:spAutoFit/>
            </a:bodyPr>
            <a:lstStyle/>
            <a:p>
              <a:pPr algn="ctr" eaLnBrk="1" hangingPunct="1"/>
              <a:r>
                <a:rPr lang="zh-CN" altLang="en-US" sz="3000" b="1" dirty="0" smtClean="0">
                  <a:latin typeface="宋体" pitchFamily="2" charset="-122"/>
                  <a:ea typeface="宋体" pitchFamily="2" charset="-122"/>
                </a:rPr>
                <a:t>实验结论</a:t>
              </a:r>
            </a:p>
          </p:txBody>
        </p:sp>
        <p:sp>
          <p:nvSpPr>
            <p:cNvPr id="92" name="Rectangle 77"/>
            <p:cNvSpPr>
              <a:spLocks noChangeArrowheads="1"/>
            </p:cNvSpPr>
            <p:nvPr/>
          </p:nvSpPr>
          <p:spPr bwMode="auto">
            <a:xfrm>
              <a:off x="2621" y="3475"/>
              <a:ext cx="952" cy="318"/>
            </a:xfrm>
            <a:prstGeom prst="rect">
              <a:avLst/>
            </a:prstGeom>
            <a:noFill/>
            <a:ln w="19050" algn="ctr">
              <a:solidFill>
                <a:schemeClr val="tx1"/>
              </a:solidFill>
              <a:miter lim="800000"/>
              <a:headEnd/>
              <a:tailEnd/>
            </a:ln>
          </p:spPr>
          <p:txBody>
            <a:bodyPr anchor="ctr">
              <a:spAutoFit/>
            </a:bodyPr>
            <a:lstStyle/>
            <a:p>
              <a:endParaRPr lang="zh-CN" altLang="en-US"/>
            </a:p>
          </p:txBody>
        </p:sp>
      </p:grpSp>
      <p:grpSp>
        <p:nvGrpSpPr>
          <p:cNvPr id="93" name="Group 106"/>
          <p:cNvGrpSpPr>
            <a:grpSpLocks/>
          </p:cNvGrpSpPr>
          <p:nvPr/>
        </p:nvGrpSpPr>
        <p:grpSpPr bwMode="auto">
          <a:xfrm>
            <a:off x="1718294" y="2546672"/>
            <a:ext cx="936625" cy="2519363"/>
            <a:chOff x="839" y="1888"/>
            <a:chExt cx="590" cy="1587"/>
          </a:xfrm>
        </p:grpSpPr>
        <p:sp>
          <p:nvSpPr>
            <p:cNvPr id="94" name="Line 79"/>
            <p:cNvSpPr>
              <a:spLocks noChangeShapeType="1"/>
            </p:cNvSpPr>
            <p:nvPr/>
          </p:nvSpPr>
          <p:spPr bwMode="auto">
            <a:xfrm>
              <a:off x="1156" y="1888"/>
              <a:ext cx="0" cy="1587"/>
            </a:xfrm>
            <a:prstGeom prst="line">
              <a:avLst/>
            </a:prstGeom>
            <a:noFill/>
            <a:ln w="19050">
              <a:solidFill>
                <a:schemeClr val="tx1"/>
              </a:solidFill>
              <a:round/>
              <a:headEnd/>
              <a:tailEnd/>
            </a:ln>
          </p:spPr>
          <p:txBody>
            <a:bodyPr wrap="none" anchor="ctr">
              <a:spAutoFit/>
            </a:bodyPr>
            <a:lstStyle/>
            <a:p>
              <a:endParaRPr lang="zh-CN" altLang="en-US"/>
            </a:p>
          </p:txBody>
        </p:sp>
        <p:sp>
          <p:nvSpPr>
            <p:cNvPr id="95" name="Line 80"/>
            <p:cNvSpPr>
              <a:spLocks noChangeShapeType="1"/>
            </p:cNvSpPr>
            <p:nvPr/>
          </p:nvSpPr>
          <p:spPr bwMode="auto">
            <a:xfrm>
              <a:off x="1156" y="1888"/>
              <a:ext cx="273" cy="0"/>
            </a:xfrm>
            <a:prstGeom prst="line">
              <a:avLst/>
            </a:prstGeom>
            <a:noFill/>
            <a:ln w="19050">
              <a:solidFill>
                <a:schemeClr val="tx1"/>
              </a:solidFill>
              <a:round/>
              <a:headEnd/>
              <a:tailEnd/>
            </a:ln>
          </p:spPr>
          <p:txBody>
            <a:bodyPr wrap="none" anchor="ctr">
              <a:spAutoFit/>
            </a:bodyPr>
            <a:lstStyle/>
            <a:p>
              <a:endParaRPr lang="zh-CN" altLang="en-US"/>
            </a:p>
          </p:txBody>
        </p:sp>
        <p:sp>
          <p:nvSpPr>
            <p:cNvPr id="96" name="Line 81"/>
            <p:cNvSpPr>
              <a:spLocks noChangeShapeType="1"/>
            </p:cNvSpPr>
            <p:nvPr/>
          </p:nvSpPr>
          <p:spPr bwMode="auto">
            <a:xfrm>
              <a:off x="1156" y="3475"/>
              <a:ext cx="273" cy="0"/>
            </a:xfrm>
            <a:prstGeom prst="line">
              <a:avLst/>
            </a:prstGeom>
            <a:noFill/>
            <a:ln w="19050">
              <a:solidFill>
                <a:schemeClr val="tx1"/>
              </a:solidFill>
              <a:round/>
              <a:headEnd/>
              <a:tailEnd/>
            </a:ln>
          </p:spPr>
          <p:txBody>
            <a:bodyPr wrap="none" anchor="ctr">
              <a:spAutoFit/>
            </a:bodyPr>
            <a:lstStyle/>
            <a:p>
              <a:endParaRPr lang="zh-CN" altLang="en-US"/>
            </a:p>
          </p:txBody>
        </p:sp>
        <p:sp>
          <p:nvSpPr>
            <p:cNvPr id="97" name="Line 93"/>
            <p:cNvSpPr>
              <a:spLocks noChangeShapeType="1"/>
            </p:cNvSpPr>
            <p:nvPr/>
          </p:nvSpPr>
          <p:spPr bwMode="auto">
            <a:xfrm>
              <a:off x="839" y="2659"/>
              <a:ext cx="317" cy="0"/>
            </a:xfrm>
            <a:prstGeom prst="line">
              <a:avLst/>
            </a:prstGeom>
            <a:noFill/>
            <a:ln w="19050">
              <a:solidFill>
                <a:schemeClr val="tx1"/>
              </a:solidFill>
              <a:round/>
              <a:headEnd/>
              <a:tailEnd/>
            </a:ln>
          </p:spPr>
          <p:txBody>
            <a:bodyPr anchor="ctr">
              <a:spAutoFit/>
            </a:bodyPr>
            <a:lstStyle/>
            <a:p>
              <a:endParaRPr lang="zh-CN" altLang="en-US"/>
            </a:p>
          </p:txBody>
        </p:sp>
      </p:grpSp>
      <p:grpSp>
        <p:nvGrpSpPr>
          <p:cNvPr id="98" name="Group 98"/>
          <p:cNvGrpSpPr>
            <a:grpSpLocks/>
          </p:cNvGrpSpPr>
          <p:nvPr/>
        </p:nvGrpSpPr>
        <p:grpSpPr bwMode="auto">
          <a:xfrm>
            <a:off x="4414183" y="2226750"/>
            <a:ext cx="361950" cy="1152525"/>
            <a:chOff x="2381" y="1706"/>
            <a:chExt cx="228" cy="726"/>
          </a:xfrm>
        </p:grpSpPr>
        <p:sp>
          <p:nvSpPr>
            <p:cNvPr id="99" name="Line 94"/>
            <p:cNvSpPr>
              <a:spLocks noChangeShapeType="1"/>
            </p:cNvSpPr>
            <p:nvPr/>
          </p:nvSpPr>
          <p:spPr bwMode="auto">
            <a:xfrm>
              <a:off x="2472" y="1706"/>
              <a:ext cx="0" cy="726"/>
            </a:xfrm>
            <a:prstGeom prst="line">
              <a:avLst/>
            </a:prstGeom>
            <a:noFill/>
            <a:ln w="19050">
              <a:solidFill>
                <a:schemeClr val="tx1"/>
              </a:solidFill>
              <a:round/>
              <a:headEnd/>
              <a:tailEnd/>
            </a:ln>
          </p:spPr>
          <p:txBody>
            <a:bodyPr anchor="ctr">
              <a:spAutoFit/>
            </a:bodyPr>
            <a:lstStyle/>
            <a:p>
              <a:endParaRPr lang="zh-CN" altLang="en-US"/>
            </a:p>
          </p:txBody>
        </p:sp>
        <p:sp>
          <p:nvSpPr>
            <p:cNvPr id="100" name="Line 95"/>
            <p:cNvSpPr>
              <a:spLocks noChangeShapeType="1"/>
            </p:cNvSpPr>
            <p:nvPr/>
          </p:nvSpPr>
          <p:spPr bwMode="auto">
            <a:xfrm>
              <a:off x="2472" y="1706"/>
              <a:ext cx="137" cy="0"/>
            </a:xfrm>
            <a:prstGeom prst="line">
              <a:avLst/>
            </a:prstGeom>
            <a:noFill/>
            <a:ln w="19050">
              <a:solidFill>
                <a:schemeClr val="tx1"/>
              </a:solidFill>
              <a:round/>
              <a:headEnd/>
              <a:tailEnd/>
            </a:ln>
          </p:spPr>
          <p:txBody>
            <a:bodyPr anchor="ctr">
              <a:spAutoFit/>
            </a:bodyPr>
            <a:lstStyle/>
            <a:p>
              <a:endParaRPr lang="zh-CN" altLang="en-US"/>
            </a:p>
          </p:txBody>
        </p:sp>
        <p:sp>
          <p:nvSpPr>
            <p:cNvPr id="101" name="Line 96"/>
            <p:cNvSpPr>
              <a:spLocks noChangeShapeType="1"/>
            </p:cNvSpPr>
            <p:nvPr/>
          </p:nvSpPr>
          <p:spPr bwMode="auto">
            <a:xfrm>
              <a:off x="2472" y="2432"/>
              <a:ext cx="137" cy="0"/>
            </a:xfrm>
            <a:prstGeom prst="line">
              <a:avLst/>
            </a:prstGeom>
            <a:noFill/>
            <a:ln w="19050">
              <a:solidFill>
                <a:schemeClr val="tx1"/>
              </a:solidFill>
              <a:round/>
              <a:headEnd/>
              <a:tailEnd/>
            </a:ln>
          </p:spPr>
          <p:txBody>
            <a:bodyPr anchor="ctr">
              <a:spAutoFit/>
            </a:bodyPr>
            <a:lstStyle/>
            <a:p>
              <a:endParaRPr lang="zh-CN" altLang="en-US"/>
            </a:p>
          </p:txBody>
        </p:sp>
        <p:sp>
          <p:nvSpPr>
            <p:cNvPr id="102" name="Line 97"/>
            <p:cNvSpPr>
              <a:spLocks noChangeShapeType="1"/>
            </p:cNvSpPr>
            <p:nvPr/>
          </p:nvSpPr>
          <p:spPr bwMode="auto">
            <a:xfrm>
              <a:off x="2381" y="2069"/>
              <a:ext cx="228" cy="0"/>
            </a:xfrm>
            <a:prstGeom prst="line">
              <a:avLst/>
            </a:prstGeom>
            <a:noFill/>
            <a:ln w="19050">
              <a:solidFill>
                <a:schemeClr val="tx1"/>
              </a:solidFill>
              <a:round/>
              <a:headEnd/>
              <a:tailEnd/>
            </a:ln>
          </p:spPr>
          <p:txBody>
            <a:bodyPr anchor="ctr">
              <a:spAutoFit/>
            </a:bodyPr>
            <a:lstStyle/>
            <a:p>
              <a:endParaRPr lang="zh-CN" altLang="en-US"/>
            </a:p>
          </p:txBody>
        </p:sp>
      </p:grpSp>
      <p:grpSp>
        <p:nvGrpSpPr>
          <p:cNvPr id="103" name="Group 99"/>
          <p:cNvGrpSpPr>
            <a:grpSpLocks/>
          </p:cNvGrpSpPr>
          <p:nvPr/>
        </p:nvGrpSpPr>
        <p:grpSpPr bwMode="auto">
          <a:xfrm>
            <a:off x="4600163" y="4202435"/>
            <a:ext cx="361950" cy="1152525"/>
            <a:chOff x="2381" y="1706"/>
            <a:chExt cx="228" cy="726"/>
          </a:xfrm>
        </p:grpSpPr>
        <p:sp>
          <p:nvSpPr>
            <p:cNvPr id="104" name="Line 100"/>
            <p:cNvSpPr>
              <a:spLocks noChangeShapeType="1"/>
            </p:cNvSpPr>
            <p:nvPr/>
          </p:nvSpPr>
          <p:spPr bwMode="auto">
            <a:xfrm>
              <a:off x="2472" y="1706"/>
              <a:ext cx="0" cy="726"/>
            </a:xfrm>
            <a:prstGeom prst="line">
              <a:avLst/>
            </a:prstGeom>
            <a:noFill/>
            <a:ln w="19050">
              <a:solidFill>
                <a:schemeClr val="tx1"/>
              </a:solidFill>
              <a:round/>
              <a:headEnd/>
              <a:tailEnd/>
            </a:ln>
          </p:spPr>
          <p:txBody>
            <a:bodyPr anchor="ctr">
              <a:spAutoFit/>
            </a:bodyPr>
            <a:lstStyle/>
            <a:p>
              <a:endParaRPr lang="zh-CN" altLang="en-US"/>
            </a:p>
          </p:txBody>
        </p:sp>
        <p:sp>
          <p:nvSpPr>
            <p:cNvPr id="105" name="Line 101"/>
            <p:cNvSpPr>
              <a:spLocks noChangeShapeType="1"/>
            </p:cNvSpPr>
            <p:nvPr/>
          </p:nvSpPr>
          <p:spPr bwMode="auto">
            <a:xfrm>
              <a:off x="2472" y="1706"/>
              <a:ext cx="137" cy="0"/>
            </a:xfrm>
            <a:prstGeom prst="line">
              <a:avLst/>
            </a:prstGeom>
            <a:noFill/>
            <a:ln w="19050">
              <a:solidFill>
                <a:schemeClr val="tx1"/>
              </a:solidFill>
              <a:round/>
              <a:headEnd/>
              <a:tailEnd/>
            </a:ln>
          </p:spPr>
          <p:txBody>
            <a:bodyPr anchor="ctr">
              <a:spAutoFit/>
            </a:bodyPr>
            <a:lstStyle/>
            <a:p>
              <a:endParaRPr lang="zh-CN" altLang="en-US"/>
            </a:p>
          </p:txBody>
        </p:sp>
        <p:sp>
          <p:nvSpPr>
            <p:cNvPr id="106" name="Line 102"/>
            <p:cNvSpPr>
              <a:spLocks noChangeShapeType="1"/>
            </p:cNvSpPr>
            <p:nvPr/>
          </p:nvSpPr>
          <p:spPr bwMode="auto">
            <a:xfrm>
              <a:off x="2472" y="2432"/>
              <a:ext cx="137" cy="0"/>
            </a:xfrm>
            <a:prstGeom prst="line">
              <a:avLst/>
            </a:prstGeom>
            <a:noFill/>
            <a:ln w="19050">
              <a:solidFill>
                <a:schemeClr val="tx1"/>
              </a:solidFill>
              <a:round/>
              <a:headEnd/>
              <a:tailEnd/>
            </a:ln>
          </p:spPr>
          <p:txBody>
            <a:bodyPr anchor="ctr">
              <a:spAutoFit/>
            </a:bodyPr>
            <a:lstStyle/>
            <a:p>
              <a:endParaRPr lang="zh-CN" altLang="en-US"/>
            </a:p>
          </p:txBody>
        </p:sp>
        <p:sp>
          <p:nvSpPr>
            <p:cNvPr id="107" name="Line 103"/>
            <p:cNvSpPr>
              <a:spLocks noChangeShapeType="1"/>
            </p:cNvSpPr>
            <p:nvPr/>
          </p:nvSpPr>
          <p:spPr bwMode="auto">
            <a:xfrm>
              <a:off x="2381" y="2069"/>
              <a:ext cx="228" cy="0"/>
            </a:xfrm>
            <a:prstGeom prst="line">
              <a:avLst/>
            </a:prstGeom>
            <a:noFill/>
            <a:ln w="19050">
              <a:solidFill>
                <a:schemeClr val="tx1"/>
              </a:solidFill>
              <a:round/>
              <a:headEnd/>
              <a:tailEnd/>
            </a:ln>
          </p:spPr>
          <p:txBody>
            <a:bodyPr anchor="ctr">
              <a:spAutoFit/>
            </a:bodyPr>
            <a:lstStyle/>
            <a:p>
              <a:endParaRPr lang="zh-CN" altLang="en-US"/>
            </a:p>
          </p:txBody>
        </p:sp>
      </p:grpSp>
      <p:sp>
        <p:nvSpPr>
          <p:cNvPr id="108" name="Line 104"/>
          <p:cNvSpPr>
            <a:spLocks noChangeShapeType="1"/>
          </p:cNvSpPr>
          <p:nvPr/>
        </p:nvSpPr>
        <p:spPr bwMode="auto">
          <a:xfrm>
            <a:off x="6673300" y="3307838"/>
            <a:ext cx="533000" cy="0"/>
          </a:xfrm>
          <a:prstGeom prst="line">
            <a:avLst/>
          </a:prstGeom>
          <a:noFill/>
          <a:ln w="19050">
            <a:solidFill>
              <a:schemeClr val="tx1"/>
            </a:solidFill>
            <a:round/>
            <a:headEnd/>
            <a:tailEnd/>
          </a:ln>
        </p:spPr>
        <p:txBody>
          <a:bodyPr wrap="square" anchor="ctr">
            <a:spAutoFit/>
          </a:bodyPr>
          <a:lstStyle/>
          <a:p>
            <a:endParaRPr lang="zh-CN" altLang="en-US"/>
          </a:p>
        </p:txBody>
      </p:sp>
      <p:sp>
        <p:nvSpPr>
          <p:cNvPr id="109" name="Line 105"/>
          <p:cNvSpPr>
            <a:spLocks noChangeShapeType="1"/>
          </p:cNvSpPr>
          <p:nvPr/>
        </p:nvSpPr>
        <p:spPr bwMode="auto">
          <a:xfrm>
            <a:off x="6843777" y="5283522"/>
            <a:ext cx="504825" cy="0"/>
          </a:xfrm>
          <a:prstGeom prst="line">
            <a:avLst/>
          </a:prstGeom>
          <a:noFill/>
          <a:ln w="19050">
            <a:solidFill>
              <a:schemeClr val="tx1"/>
            </a:solidFill>
            <a:round/>
            <a:headEnd/>
            <a:tailEnd/>
          </a:ln>
        </p:spPr>
        <p:txBody>
          <a:bodyPr anchor="ctr">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nodeType="afterEffect">
                                  <p:stCondLst>
                                    <p:cond delay="0"/>
                                  </p:stCondLst>
                                  <p:childTnLst>
                                    <p:set>
                                      <p:cBhvr>
                                        <p:cTn id="11" dur="1" fill="hold">
                                          <p:stCondLst>
                                            <p:cond delay="0"/>
                                          </p:stCondLst>
                                        </p:cTn>
                                        <p:tgtEl>
                                          <p:spTgt spid="93"/>
                                        </p:tgtEl>
                                        <p:attrNameLst>
                                          <p:attrName>style.visibility</p:attrName>
                                        </p:attrNameLst>
                                      </p:cBhvr>
                                      <p:to>
                                        <p:strVal val="visible"/>
                                      </p:to>
                                    </p:set>
                                    <p:anim calcmode="lin" valueType="num">
                                      <p:cBhvr additive="base">
                                        <p:cTn id="12" dur="500" fill="hold"/>
                                        <p:tgtEl>
                                          <p:spTgt spid="93"/>
                                        </p:tgtEl>
                                        <p:attrNameLst>
                                          <p:attrName>ppt_x</p:attrName>
                                        </p:attrNameLst>
                                      </p:cBhvr>
                                      <p:tavLst>
                                        <p:tav tm="0">
                                          <p:val>
                                            <p:strVal val="0-#ppt_w/2"/>
                                          </p:val>
                                        </p:tav>
                                        <p:tav tm="100000">
                                          <p:val>
                                            <p:strVal val="#ppt_x"/>
                                          </p:val>
                                        </p:tav>
                                      </p:tavLst>
                                    </p:anim>
                                    <p:anim calcmode="lin" valueType="num">
                                      <p:cBhvr additive="base">
                                        <p:cTn id="13" dur="500" fill="hold"/>
                                        <p:tgtEl>
                                          <p:spTgt spid="93"/>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63"/>
                                        </p:tgtEl>
                                        <p:attrNameLst>
                                          <p:attrName>style.visibility</p:attrName>
                                        </p:attrNameLst>
                                      </p:cBhvr>
                                      <p:to>
                                        <p:strVal val="visible"/>
                                      </p:to>
                                    </p:set>
                                    <p:anim calcmode="lin" valueType="num">
                                      <p:cBhvr additive="base">
                                        <p:cTn id="18" dur="500" fill="hold"/>
                                        <p:tgtEl>
                                          <p:spTgt spid="63"/>
                                        </p:tgtEl>
                                        <p:attrNameLst>
                                          <p:attrName>ppt_x</p:attrName>
                                        </p:attrNameLst>
                                      </p:cBhvr>
                                      <p:tavLst>
                                        <p:tav tm="0">
                                          <p:val>
                                            <p:strVal val="#ppt_x"/>
                                          </p:val>
                                        </p:tav>
                                        <p:tav tm="100000">
                                          <p:val>
                                            <p:strVal val="#ppt_x"/>
                                          </p:val>
                                        </p:tav>
                                      </p:tavLst>
                                    </p:anim>
                                    <p:anim calcmode="lin" valueType="num">
                                      <p:cBhvr additive="base">
                                        <p:cTn id="19" dur="500" fill="hold"/>
                                        <p:tgtEl>
                                          <p:spTgt spid="6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66"/>
                                        </p:tgtEl>
                                        <p:attrNameLst>
                                          <p:attrName>style.visibility</p:attrName>
                                        </p:attrNameLst>
                                      </p:cBhvr>
                                      <p:to>
                                        <p:strVal val="visible"/>
                                      </p:to>
                                    </p:set>
                                    <p:anim calcmode="lin" valueType="num">
                                      <p:cBhvr additive="base">
                                        <p:cTn id="24" dur="500" fill="hold"/>
                                        <p:tgtEl>
                                          <p:spTgt spid="66"/>
                                        </p:tgtEl>
                                        <p:attrNameLst>
                                          <p:attrName>ppt_x</p:attrName>
                                        </p:attrNameLst>
                                      </p:cBhvr>
                                      <p:tavLst>
                                        <p:tav tm="0">
                                          <p:val>
                                            <p:strVal val="#ppt_x"/>
                                          </p:val>
                                        </p:tav>
                                        <p:tav tm="100000">
                                          <p:val>
                                            <p:strVal val="#ppt_x"/>
                                          </p:val>
                                        </p:tav>
                                      </p:tavLst>
                                    </p:anim>
                                    <p:anim calcmode="lin" valueType="num">
                                      <p:cBhvr additive="base">
                                        <p:cTn id="25"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nodeType="clickEffect">
                                  <p:stCondLst>
                                    <p:cond delay="0"/>
                                  </p:stCondLst>
                                  <p:childTnLst>
                                    <p:set>
                                      <p:cBhvr>
                                        <p:cTn id="29" dur="1" fill="hold">
                                          <p:stCondLst>
                                            <p:cond delay="0"/>
                                          </p:stCondLst>
                                        </p:cTn>
                                        <p:tgtEl>
                                          <p:spTgt spid="98"/>
                                        </p:tgtEl>
                                        <p:attrNameLst>
                                          <p:attrName>style.visibility</p:attrName>
                                        </p:attrNameLst>
                                      </p:cBhvr>
                                      <p:to>
                                        <p:strVal val="visible"/>
                                      </p:to>
                                    </p:set>
                                    <p:anim calcmode="lin" valueType="num">
                                      <p:cBhvr additive="base">
                                        <p:cTn id="30" dur="500" fill="hold"/>
                                        <p:tgtEl>
                                          <p:spTgt spid="98"/>
                                        </p:tgtEl>
                                        <p:attrNameLst>
                                          <p:attrName>ppt_x</p:attrName>
                                        </p:attrNameLst>
                                      </p:cBhvr>
                                      <p:tavLst>
                                        <p:tav tm="0">
                                          <p:val>
                                            <p:strVal val="0-#ppt_w/2"/>
                                          </p:val>
                                        </p:tav>
                                        <p:tav tm="100000">
                                          <p:val>
                                            <p:strVal val="#ppt_x"/>
                                          </p:val>
                                        </p:tav>
                                      </p:tavLst>
                                    </p:anim>
                                    <p:anim calcmode="lin" valueType="num">
                                      <p:cBhvr additive="base">
                                        <p:cTn id="31" dur="500" fill="hold"/>
                                        <p:tgtEl>
                                          <p:spTgt spid="98"/>
                                        </p:tgtEl>
                                        <p:attrNameLst>
                                          <p:attrName>ppt_y</p:attrName>
                                        </p:attrNameLst>
                                      </p:cBhvr>
                                      <p:tavLst>
                                        <p:tav tm="0">
                                          <p:val>
                                            <p:strVal val="#ppt_y"/>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5"/>
                                        </p:tgtEl>
                                        <p:attrNameLst>
                                          <p:attrName>style.visibility</p:attrName>
                                        </p:attrNameLst>
                                      </p:cBhvr>
                                      <p:to>
                                        <p:strVal val="visible"/>
                                      </p:to>
                                    </p:set>
                                    <p:anim calcmode="lin" valueType="num">
                                      <p:cBhvr additive="base">
                                        <p:cTn id="36" dur="500" fill="hold"/>
                                        <p:tgtEl>
                                          <p:spTgt spid="75"/>
                                        </p:tgtEl>
                                        <p:attrNameLst>
                                          <p:attrName>ppt_x</p:attrName>
                                        </p:attrNameLst>
                                      </p:cBhvr>
                                      <p:tavLst>
                                        <p:tav tm="0">
                                          <p:val>
                                            <p:strVal val="#ppt_x"/>
                                          </p:val>
                                        </p:tav>
                                        <p:tav tm="100000">
                                          <p:val>
                                            <p:strVal val="#ppt_x"/>
                                          </p:val>
                                        </p:tav>
                                      </p:tavLst>
                                    </p:anim>
                                    <p:anim calcmode="lin" valueType="num">
                                      <p:cBhvr additive="base">
                                        <p:cTn id="37" dur="500" fill="hold"/>
                                        <p:tgtEl>
                                          <p:spTgt spid="7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78"/>
                                        </p:tgtEl>
                                        <p:attrNameLst>
                                          <p:attrName>style.visibility</p:attrName>
                                        </p:attrNameLst>
                                      </p:cBhvr>
                                      <p:to>
                                        <p:strVal val="visible"/>
                                      </p:to>
                                    </p:set>
                                    <p:anim calcmode="lin" valueType="num">
                                      <p:cBhvr additive="base">
                                        <p:cTn id="42" dur="500" fill="hold"/>
                                        <p:tgtEl>
                                          <p:spTgt spid="78"/>
                                        </p:tgtEl>
                                        <p:attrNameLst>
                                          <p:attrName>ppt_x</p:attrName>
                                        </p:attrNameLst>
                                      </p:cBhvr>
                                      <p:tavLst>
                                        <p:tav tm="0">
                                          <p:val>
                                            <p:strVal val="#ppt_x"/>
                                          </p:val>
                                        </p:tav>
                                        <p:tav tm="100000">
                                          <p:val>
                                            <p:strVal val="#ppt_x"/>
                                          </p:val>
                                        </p:tav>
                                      </p:tavLst>
                                    </p:anim>
                                    <p:anim calcmode="lin" valueType="num">
                                      <p:cBhvr additive="base">
                                        <p:cTn id="43" dur="500" fill="hold"/>
                                        <p:tgtEl>
                                          <p:spTgt spid="78"/>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500" fill="hold"/>
                                        <p:tgtEl>
                                          <p:spTgt spid="81"/>
                                        </p:tgtEl>
                                        <p:attrNameLst>
                                          <p:attrName>ppt_x</p:attrName>
                                        </p:attrNameLst>
                                      </p:cBhvr>
                                      <p:tavLst>
                                        <p:tav tm="0">
                                          <p:val>
                                            <p:strVal val="#ppt_x"/>
                                          </p:val>
                                        </p:tav>
                                        <p:tav tm="100000">
                                          <p:val>
                                            <p:strVal val="#ppt_x"/>
                                          </p:val>
                                        </p:tav>
                                      </p:tavLst>
                                    </p:anim>
                                    <p:anim calcmode="lin" valueType="num">
                                      <p:cBhvr additive="base">
                                        <p:cTn id="49" dur="500" fill="hold"/>
                                        <p:tgtEl>
                                          <p:spTgt spid="81"/>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grpId="0" nodeType="clickEffect">
                                  <p:stCondLst>
                                    <p:cond delay="0"/>
                                  </p:stCondLst>
                                  <p:childTnLst>
                                    <p:set>
                                      <p:cBhvr>
                                        <p:cTn id="53" dur="1" fill="hold">
                                          <p:stCondLst>
                                            <p:cond delay="0"/>
                                          </p:stCondLst>
                                        </p:cTn>
                                        <p:tgtEl>
                                          <p:spTgt spid="108"/>
                                        </p:tgtEl>
                                        <p:attrNameLst>
                                          <p:attrName>style.visibility</p:attrName>
                                        </p:attrNameLst>
                                      </p:cBhvr>
                                      <p:to>
                                        <p:strVal val="visible"/>
                                      </p:to>
                                    </p:set>
                                    <p:anim calcmode="lin" valueType="num">
                                      <p:cBhvr additive="base">
                                        <p:cTn id="54" dur="500" fill="hold"/>
                                        <p:tgtEl>
                                          <p:spTgt spid="108"/>
                                        </p:tgtEl>
                                        <p:attrNameLst>
                                          <p:attrName>ppt_x</p:attrName>
                                        </p:attrNameLst>
                                      </p:cBhvr>
                                      <p:tavLst>
                                        <p:tav tm="0">
                                          <p:val>
                                            <p:strVal val="0-#ppt_w/2"/>
                                          </p:val>
                                        </p:tav>
                                        <p:tav tm="100000">
                                          <p:val>
                                            <p:strVal val="#ppt_x"/>
                                          </p:val>
                                        </p:tav>
                                      </p:tavLst>
                                    </p:anim>
                                    <p:anim calcmode="lin" valueType="num">
                                      <p:cBhvr additive="base">
                                        <p:cTn id="55" dur="500" fill="hold"/>
                                        <p:tgtEl>
                                          <p:spTgt spid="108"/>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nodeType="clickEffect">
                                  <p:stCondLst>
                                    <p:cond delay="0"/>
                                  </p:stCondLst>
                                  <p:childTnLst>
                                    <p:set>
                                      <p:cBhvr>
                                        <p:cTn id="59" dur="1" fill="hold">
                                          <p:stCondLst>
                                            <p:cond delay="0"/>
                                          </p:stCondLst>
                                        </p:cTn>
                                        <p:tgtEl>
                                          <p:spTgt spid="69"/>
                                        </p:tgtEl>
                                        <p:attrNameLst>
                                          <p:attrName>style.visibility</p:attrName>
                                        </p:attrNameLst>
                                      </p:cBhvr>
                                      <p:to>
                                        <p:strVal val="visible"/>
                                      </p:to>
                                    </p:set>
                                    <p:anim calcmode="lin" valueType="num">
                                      <p:cBhvr additive="base">
                                        <p:cTn id="60" dur="500" fill="hold"/>
                                        <p:tgtEl>
                                          <p:spTgt spid="69"/>
                                        </p:tgtEl>
                                        <p:attrNameLst>
                                          <p:attrName>ppt_x</p:attrName>
                                        </p:attrNameLst>
                                      </p:cBhvr>
                                      <p:tavLst>
                                        <p:tav tm="0">
                                          <p:val>
                                            <p:strVal val="#ppt_x"/>
                                          </p:val>
                                        </p:tav>
                                        <p:tav tm="100000">
                                          <p:val>
                                            <p:strVal val="#ppt_x"/>
                                          </p:val>
                                        </p:tav>
                                      </p:tavLst>
                                    </p:anim>
                                    <p:anim calcmode="lin" valueType="num">
                                      <p:cBhvr additive="base">
                                        <p:cTn id="61" dur="500" fill="hold"/>
                                        <p:tgtEl>
                                          <p:spTgt spid="69"/>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103"/>
                                        </p:tgtEl>
                                        <p:attrNameLst>
                                          <p:attrName>style.visibility</p:attrName>
                                        </p:attrNameLst>
                                      </p:cBhvr>
                                      <p:to>
                                        <p:strVal val="visible"/>
                                      </p:to>
                                    </p:set>
                                    <p:anim calcmode="lin" valueType="num">
                                      <p:cBhvr additive="base">
                                        <p:cTn id="66" dur="500" fill="hold"/>
                                        <p:tgtEl>
                                          <p:spTgt spid="103"/>
                                        </p:tgtEl>
                                        <p:attrNameLst>
                                          <p:attrName>ppt_x</p:attrName>
                                        </p:attrNameLst>
                                      </p:cBhvr>
                                      <p:tavLst>
                                        <p:tav tm="0">
                                          <p:val>
                                            <p:strVal val="0-#ppt_w/2"/>
                                          </p:val>
                                        </p:tav>
                                        <p:tav tm="100000">
                                          <p:val>
                                            <p:strVal val="#ppt_x"/>
                                          </p:val>
                                        </p:tav>
                                      </p:tavLst>
                                    </p:anim>
                                    <p:anim calcmode="lin" valueType="num">
                                      <p:cBhvr additive="base">
                                        <p:cTn id="67" dur="500" fill="hold"/>
                                        <p:tgtEl>
                                          <p:spTgt spid="103"/>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nodeType="clickEffect">
                                  <p:stCondLst>
                                    <p:cond delay="0"/>
                                  </p:stCondLst>
                                  <p:childTnLst>
                                    <p:set>
                                      <p:cBhvr>
                                        <p:cTn id="71" dur="1" fill="hold">
                                          <p:stCondLst>
                                            <p:cond delay="0"/>
                                          </p:stCondLst>
                                        </p:cTn>
                                        <p:tgtEl>
                                          <p:spTgt spid="84"/>
                                        </p:tgtEl>
                                        <p:attrNameLst>
                                          <p:attrName>style.visibility</p:attrName>
                                        </p:attrNameLst>
                                      </p:cBhvr>
                                      <p:to>
                                        <p:strVal val="visible"/>
                                      </p:to>
                                    </p:set>
                                    <p:anim calcmode="lin" valueType="num">
                                      <p:cBhvr additive="base">
                                        <p:cTn id="72" dur="500" fill="hold"/>
                                        <p:tgtEl>
                                          <p:spTgt spid="84"/>
                                        </p:tgtEl>
                                        <p:attrNameLst>
                                          <p:attrName>ppt_x</p:attrName>
                                        </p:attrNameLst>
                                      </p:cBhvr>
                                      <p:tavLst>
                                        <p:tav tm="0">
                                          <p:val>
                                            <p:strVal val="#ppt_x"/>
                                          </p:val>
                                        </p:tav>
                                        <p:tav tm="100000">
                                          <p:val>
                                            <p:strVal val="#ppt_x"/>
                                          </p:val>
                                        </p:tav>
                                      </p:tavLst>
                                    </p:anim>
                                    <p:anim calcmode="lin" valueType="num">
                                      <p:cBhvr additive="base">
                                        <p:cTn id="73" dur="500" fill="hold"/>
                                        <p:tgtEl>
                                          <p:spTgt spid="84"/>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nodeType="clickEffect">
                                  <p:stCondLst>
                                    <p:cond delay="0"/>
                                  </p:stCondLst>
                                  <p:childTnLst>
                                    <p:set>
                                      <p:cBhvr>
                                        <p:cTn id="77" dur="1" fill="hold">
                                          <p:stCondLst>
                                            <p:cond delay="0"/>
                                          </p:stCondLst>
                                        </p:cTn>
                                        <p:tgtEl>
                                          <p:spTgt spid="87"/>
                                        </p:tgtEl>
                                        <p:attrNameLst>
                                          <p:attrName>style.visibility</p:attrName>
                                        </p:attrNameLst>
                                      </p:cBhvr>
                                      <p:to>
                                        <p:strVal val="visible"/>
                                      </p:to>
                                    </p:set>
                                    <p:anim calcmode="lin" valueType="num">
                                      <p:cBhvr additive="base">
                                        <p:cTn id="78" dur="500" fill="hold"/>
                                        <p:tgtEl>
                                          <p:spTgt spid="87"/>
                                        </p:tgtEl>
                                        <p:attrNameLst>
                                          <p:attrName>ppt_x</p:attrName>
                                        </p:attrNameLst>
                                      </p:cBhvr>
                                      <p:tavLst>
                                        <p:tav tm="0">
                                          <p:val>
                                            <p:strVal val="#ppt_x"/>
                                          </p:val>
                                        </p:tav>
                                        <p:tav tm="100000">
                                          <p:val>
                                            <p:strVal val="#ppt_x"/>
                                          </p:val>
                                        </p:tav>
                                      </p:tavLst>
                                    </p:anim>
                                    <p:anim calcmode="lin" valueType="num">
                                      <p:cBhvr additive="base">
                                        <p:cTn id="79" dur="500" fill="hold"/>
                                        <p:tgtEl>
                                          <p:spTgt spid="87"/>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nodeType="clickEffect">
                                  <p:stCondLst>
                                    <p:cond delay="0"/>
                                  </p:stCondLst>
                                  <p:childTnLst>
                                    <p:set>
                                      <p:cBhvr>
                                        <p:cTn id="83" dur="1" fill="hold">
                                          <p:stCondLst>
                                            <p:cond delay="0"/>
                                          </p:stCondLst>
                                        </p:cTn>
                                        <p:tgtEl>
                                          <p:spTgt spid="90"/>
                                        </p:tgtEl>
                                        <p:attrNameLst>
                                          <p:attrName>style.visibility</p:attrName>
                                        </p:attrNameLst>
                                      </p:cBhvr>
                                      <p:to>
                                        <p:strVal val="visible"/>
                                      </p:to>
                                    </p:set>
                                    <p:anim calcmode="lin" valueType="num">
                                      <p:cBhvr additive="base">
                                        <p:cTn id="84" dur="500" fill="hold"/>
                                        <p:tgtEl>
                                          <p:spTgt spid="90"/>
                                        </p:tgtEl>
                                        <p:attrNameLst>
                                          <p:attrName>ppt_x</p:attrName>
                                        </p:attrNameLst>
                                      </p:cBhvr>
                                      <p:tavLst>
                                        <p:tav tm="0">
                                          <p:val>
                                            <p:strVal val="#ppt_x"/>
                                          </p:val>
                                        </p:tav>
                                        <p:tav tm="100000">
                                          <p:val>
                                            <p:strVal val="#ppt_x"/>
                                          </p:val>
                                        </p:tav>
                                      </p:tavLst>
                                    </p:anim>
                                    <p:anim calcmode="lin" valueType="num">
                                      <p:cBhvr additive="base">
                                        <p:cTn id="85" dur="500" fill="hold"/>
                                        <p:tgtEl>
                                          <p:spTgt spid="90"/>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8" fill="hold" grpId="0" nodeType="clickEffect">
                                  <p:stCondLst>
                                    <p:cond delay="0"/>
                                  </p:stCondLst>
                                  <p:childTnLst>
                                    <p:set>
                                      <p:cBhvr>
                                        <p:cTn id="89" dur="1" fill="hold">
                                          <p:stCondLst>
                                            <p:cond delay="0"/>
                                          </p:stCondLst>
                                        </p:cTn>
                                        <p:tgtEl>
                                          <p:spTgt spid="109"/>
                                        </p:tgtEl>
                                        <p:attrNameLst>
                                          <p:attrName>style.visibility</p:attrName>
                                        </p:attrNameLst>
                                      </p:cBhvr>
                                      <p:to>
                                        <p:strVal val="visible"/>
                                      </p:to>
                                    </p:set>
                                    <p:anim calcmode="lin" valueType="num">
                                      <p:cBhvr additive="base">
                                        <p:cTn id="90" dur="500" fill="hold"/>
                                        <p:tgtEl>
                                          <p:spTgt spid="109"/>
                                        </p:tgtEl>
                                        <p:attrNameLst>
                                          <p:attrName>ppt_x</p:attrName>
                                        </p:attrNameLst>
                                      </p:cBhvr>
                                      <p:tavLst>
                                        <p:tav tm="0">
                                          <p:val>
                                            <p:strVal val="0-#ppt_w/2"/>
                                          </p:val>
                                        </p:tav>
                                        <p:tav tm="100000">
                                          <p:val>
                                            <p:strVal val="#ppt_x"/>
                                          </p:val>
                                        </p:tav>
                                      </p:tavLst>
                                    </p:anim>
                                    <p:anim calcmode="lin" valueType="num">
                                      <p:cBhvr additive="base">
                                        <p:cTn id="91" dur="500" fill="hold"/>
                                        <p:tgtEl>
                                          <p:spTgt spid="109"/>
                                        </p:tgtEl>
                                        <p:attrNameLst>
                                          <p:attrName>ppt_y</p:attrName>
                                        </p:attrNameLst>
                                      </p:cBhvr>
                                      <p:tavLst>
                                        <p:tav tm="0">
                                          <p:val>
                                            <p:strVal val="#ppt_y"/>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72"/>
                                        </p:tgtEl>
                                        <p:attrNameLst>
                                          <p:attrName>style.visibility</p:attrName>
                                        </p:attrNameLst>
                                      </p:cBhvr>
                                      <p:to>
                                        <p:strVal val="visible"/>
                                      </p:to>
                                    </p:set>
                                    <p:anim calcmode="lin" valueType="num">
                                      <p:cBhvr additive="base">
                                        <p:cTn id="96" dur="500" fill="hold"/>
                                        <p:tgtEl>
                                          <p:spTgt spid="72"/>
                                        </p:tgtEl>
                                        <p:attrNameLst>
                                          <p:attrName>ppt_x</p:attrName>
                                        </p:attrNameLst>
                                      </p:cBhvr>
                                      <p:tavLst>
                                        <p:tav tm="0">
                                          <p:val>
                                            <p:strVal val="#ppt_x"/>
                                          </p:val>
                                        </p:tav>
                                        <p:tav tm="100000">
                                          <p:val>
                                            <p:strVal val="#ppt_x"/>
                                          </p:val>
                                        </p:tav>
                                      </p:tavLst>
                                    </p:anim>
                                    <p:anim calcmode="lin" valueType="num">
                                      <p:cBhvr additive="base">
                                        <p:cTn id="97"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标-03"/>
          <p:cNvPicPr>
            <a:picLocks noChangeAspect="1"/>
          </p:cNvPicPr>
          <p:nvPr/>
        </p:nvPicPr>
        <p:blipFill>
          <a:blip r:embed="rId2"/>
          <a:stretch>
            <a:fillRect/>
          </a:stretch>
        </p:blipFill>
        <p:spPr>
          <a:xfrm>
            <a:off x="371474" y="971550"/>
            <a:ext cx="3014663" cy="728663"/>
          </a:xfrm>
          <a:prstGeom prst="rect">
            <a:avLst/>
          </a:prstGeom>
        </p:spPr>
      </p:pic>
      <p:sp>
        <p:nvSpPr>
          <p:cNvPr id="3" name="文本框 2"/>
          <p:cNvSpPr txBox="1"/>
          <p:nvPr/>
        </p:nvSpPr>
        <p:spPr>
          <a:xfrm>
            <a:off x="746760" y="1064895"/>
            <a:ext cx="1620957" cy="523220"/>
          </a:xfrm>
          <a:prstGeom prst="rect">
            <a:avLst/>
          </a:prstGeom>
          <a:noFill/>
        </p:spPr>
        <p:txBody>
          <a:bodyPr wrap="none" rtlCol="0">
            <a:spAutoFit/>
          </a:bodyPr>
          <a:lstStyle/>
          <a:p>
            <a:pPr lvl="0"/>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课堂反馈</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sp>
        <p:nvSpPr>
          <p:cNvPr id="4" name="Rectangle 9"/>
          <p:cNvSpPr/>
          <p:nvPr/>
        </p:nvSpPr>
        <p:spPr>
          <a:xfrm>
            <a:off x="746442" y="1901825"/>
            <a:ext cx="10288351" cy="3446649"/>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buNone/>
            </a:pPr>
            <a:r>
              <a:rPr lang="en-US" altLang="zh-CN" sz="3000" b="1" dirty="0" smtClean="0">
                <a:latin typeface="宋体" pitchFamily="2" charset="-122"/>
                <a:ea typeface="宋体" pitchFamily="2" charset="-122"/>
              </a:rPr>
              <a:t>1.</a:t>
            </a:r>
            <a:r>
              <a:rPr lang="zh-CN" altLang="en-US" sz="3000" b="1" dirty="0" smtClean="0">
                <a:latin typeface="宋体" pitchFamily="2" charset="-122"/>
                <a:ea typeface="宋体" pitchFamily="2" charset="-122"/>
              </a:rPr>
              <a:t>因为电压是使电荷发生定向移动形成电流的原因，而电阻是导体对电流的阻碍作用，所以我们猜想导体中的电流大小应该与导体两端的</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和导体的</a:t>
            </a:r>
            <a:r>
              <a:rPr lang="en-US" altLang="zh-CN" sz="3000" b="1" dirty="0" smtClean="0">
                <a:latin typeface="宋体" pitchFamily="2" charset="-122"/>
                <a:ea typeface="宋体" pitchFamily="2" charset="-122"/>
              </a:rPr>
              <a:t>________</a:t>
            </a:r>
            <a:r>
              <a:rPr lang="zh-CN" altLang="en-US" sz="3000" b="1" dirty="0" smtClean="0">
                <a:latin typeface="宋体" pitchFamily="2" charset="-122"/>
                <a:ea typeface="宋体" pitchFamily="2" charset="-122"/>
              </a:rPr>
              <a:t>有关。因为猜想不只有一个因素会影响电流的大小，所以在探究影响电流大小因素时应该采用</a:t>
            </a:r>
            <a:r>
              <a:rPr lang="en-US" altLang="zh-CN" sz="3000" b="1" dirty="0" smtClean="0">
                <a:latin typeface="宋体" pitchFamily="2" charset="-122"/>
                <a:ea typeface="宋体" pitchFamily="2" charset="-122"/>
              </a:rPr>
              <a:t>____________</a:t>
            </a:r>
            <a:r>
              <a:rPr lang="zh-CN" altLang="en-US" sz="3000" b="1" dirty="0" smtClean="0">
                <a:latin typeface="宋体" pitchFamily="2" charset="-122"/>
                <a:ea typeface="宋体" pitchFamily="2" charset="-122"/>
              </a:rPr>
              <a:t>法。</a:t>
            </a:r>
          </a:p>
        </p:txBody>
      </p:sp>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9" name="矩形 8"/>
          <p:cNvSpPr/>
          <p:nvPr/>
        </p:nvSpPr>
        <p:spPr>
          <a:xfrm>
            <a:off x="4216738" y="3401329"/>
            <a:ext cx="928697"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电压</a:t>
            </a:r>
          </a:p>
        </p:txBody>
      </p:sp>
      <p:sp>
        <p:nvSpPr>
          <p:cNvPr id="7" name="矩形 6"/>
          <p:cNvSpPr/>
          <p:nvPr/>
        </p:nvSpPr>
        <p:spPr>
          <a:xfrm>
            <a:off x="7375809" y="3445241"/>
            <a:ext cx="928697"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电阻</a:t>
            </a:r>
          </a:p>
        </p:txBody>
      </p:sp>
      <p:sp>
        <p:nvSpPr>
          <p:cNvPr id="8" name="矩形 7"/>
          <p:cNvSpPr/>
          <p:nvPr/>
        </p:nvSpPr>
        <p:spPr>
          <a:xfrm>
            <a:off x="4707518" y="4713520"/>
            <a:ext cx="1538299"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控制变量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dissolve">
                                      <p:cBhvr>
                                        <p:cTn id="18" dur="5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dissolv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617856" y="1074120"/>
            <a:ext cx="10786796" cy="1284006"/>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buNone/>
            </a:pPr>
            <a:r>
              <a:rPr lang="en-US" altLang="zh-CN" sz="2800" b="1" dirty="0" smtClean="0">
                <a:latin typeface="宋体" pitchFamily="2" charset="-122"/>
                <a:ea typeface="宋体" pitchFamily="2" charset="-122"/>
              </a:rPr>
              <a:t>2</a:t>
            </a:r>
            <a:r>
              <a:rPr lang="zh-CN" altLang="en-US" sz="2800" b="1" dirty="0" smtClean="0">
                <a:latin typeface="宋体" pitchFamily="2" charset="-122"/>
                <a:ea typeface="宋体" pitchFamily="2" charset="-122"/>
              </a:rPr>
              <a:t>．表一、表二是张华同学在根据如图</a:t>
            </a:r>
            <a:r>
              <a:rPr lang="en-US" altLang="zh-CN" sz="2800" b="1" dirty="0" smtClean="0">
                <a:latin typeface="宋体" pitchFamily="2" charset="-122"/>
                <a:ea typeface="宋体" pitchFamily="2" charset="-122"/>
              </a:rPr>
              <a:t>16</a:t>
            </a:r>
            <a:r>
              <a:rPr lang="zh-CN" altLang="en-US" sz="2800" b="1" dirty="0" smtClean="0">
                <a:latin typeface="宋体" pitchFamily="2" charset="-122"/>
                <a:ea typeface="宋体" pitchFamily="2" charset="-122"/>
              </a:rPr>
              <a:t>－</a:t>
            </a:r>
            <a:r>
              <a:rPr lang="en-US" altLang="zh-CN" sz="2800" b="1" dirty="0" smtClean="0">
                <a:latin typeface="宋体" pitchFamily="2" charset="-122"/>
                <a:ea typeface="宋体" pitchFamily="2" charset="-122"/>
              </a:rPr>
              <a:t>1</a:t>
            </a:r>
            <a:r>
              <a:rPr lang="zh-CN" altLang="en-US" sz="2800" b="1" dirty="0" smtClean="0">
                <a:latin typeface="宋体" pitchFamily="2" charset="-122"/>
                <a:ea typeface="宋体" pitchFamily="2" charset="-122"/>
              </a:rPr>
              <a:t>所示的电路探究导体中的电流跟电压、电阻关系的实验过程中记录的实验数据。</a:t>
            </a:r>
          </a:p>
        </p:txBody>
      </p:sp>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grpSp>
        <p:nvGrpSpPr>
          <p:cNvPr id="14" name="组合 13"/>
          <p:cNvGrpSpPr/>
          <p:nvPr/>
        </p:nvGrpSpPr>
        <p:grpSpPr>
          <a:xfrm>
            <a:off x="8786569" y="2338955"/>
            <a:ext cx="2109795" cy="2328283"/>
            <a:chOff x="8786569" y="2509433"/>
            <a:chExt cx="2109795" cy="2328283"/>
          </a:xfrm>
        </p:grpSpPr>
        <p:sp>
          <p:nvSpPr>
            <p:cNvPr id="5121" name="Rectangle 1"/>
            <p:cNvSpPr>
              <a:spLocks noChangeArrowheads="1"/>
            </p:cNvSpPr>
            <p:nvPr/>
          </p:nvSpPr>
          <p:spPr bwMode="auto">
            <a:xfrm>
              <a:off x="9004515" y="4200041"/>
              <a:ext cx="1449436" cy="637675"/>
            </a:xfrm>
            <a:prstGeom prst="rect">
              <a:avLst/>
            </a:prstGeom>
          </p:spPr>
          <p:txBody>
            <a:bodyPr vert="horz" wrap="none" lIns="91440" tIns="45720" rIns="91440" bIns="45720" numCol="1" anchor="ctr" anchorCtr="0" compatLnSpc="1">
              <a:prstTxWarp prst="textNoShape">
                <a:avLst/>
              </a:prstTxWarp>
              <a:spAutoFit/>
            </a:bodyPr>
            <a:lstStyle/>
            <a:p>
              <a:pPr marR="0" lvl="0" eaLnBrk="0" fontAlgn="base" hangingPunct="0">
                <a:lnSpc>
                  <a:spcPct val="150000"/>
                </a:lnSpc>
                <a:spcBef>
                  <a:spcPct val="20000"/>
                </a:spcBef>
                <a:spcAft>
                  <a:spcPct val="0"/>
                </a:spcAft>
                <a:buClrTx/>
                <a:buSzTx/>
                <a:tabLst/>
              </a:pPr>
              <a:r>
                <a:rPr lang="zh-CN" altLang="zh-CN" sz="2800" b="1" dirty="0" smtClean="0">
                  <a:latin typeface="宋体" pitchFamily="2" charset="-122"/>
                  <a:ea typeface="宋体" pitchFamily="2" charset="-122"/>
                </a:rPr>
                <a:t>图16－1</a:t>
              </a:r>
            </a:p>
          </p:txBody>
        </p:sp>
        <p:pic>
          <p:nvPicPr>
            <p:cNvPr id="5122" name="Picture 2" descr="C:\Users\ADMINI~1\AppData\Local\Temp\ksohtml\wps2CD7.tmp.png"/>
            <p:cNvPicPr>
              <a:picLocks noChangeAspect="1" noChangeArrowheads="1"/>
            </p:cNvPicPr>
            <p:nvPr/>
          </p:nvPicPr>
          <p:blipFill>
            <a:blip r:embed="rId2"/>
            <a:srcRect/>
            <a:stretch>
              <a:fillRect/>
            </a:stretch>
          </p:blipFill>
          <p:spPr bwMode="auto">
            <a:xfrm>
              <a:off x="8786569" y="2509433"/>
              <a:ext cx="2109795" cy="1628614"/>
            </a:xfrm>
            <a:prstGeom prst="rect">
              <a:avLst/>
            </a:prstGeom>
            <a:noFill/>
          </p:spPr>
        </p:pic>
      </p:grpSp>
      <p:sp>
        <p:nvSpPr>
          <p:cNvPr id="18" name="矩形 17"/>
          <p:cNvSpPr/>
          <p:nvPr/>
        </p:nvSpPr>
        <p:spPr>
          <a:xfrm>
            <a:off x="678439" y="2980866"/>
            <a:ext cx="1087157" cy="637675"/>
          </a:xfrm>
          <a:prstGeom prst="rect">
            <a:avLst/>
          </a:prstGeom>
        </p:spPr>
        <p:txBody>
          <a:bodyPr wrap="none">
            <a:spAutoFit/>
          </a:bodyPr>
          <a:lstStyle/>
          <a:p>
            <a:pPr eaLnBrk="0" fontAlgn="base" hangingPunct="0">
              <a:lnSpc>
                <a:spcPct val="150000"/>
              </a:lnSpc>
              <a:spcBef>
                <a:spcPct val="20000"/>
              </a:spcBef>
              <a:spcAft>
                <a:spcPct val="0"/>
              </a:spcAft>
            </a:pPr>
            <a:r>
              <a:rPr lang="zh-CN" altLang="en-US" sz="2800" b="1" dirty="0" smtClean="0">
                <a:latin typeface="宋体" pitchFamily="2" charset="-122"/>
                <a:ea typeface="宋体" pitchFamily="2" charset="-122"/>
              </a:rPr>
              <a:t>表一 </a:t>
            </a:r>
          </a:p>
        </p:txBody>
      </p:sp>
      <p:sp>
        <p:nvSpPr>
          <p:cNvPr id="19" name="矩形 18"/>
          <p:cNvSpPr/>
          <p:nvPr/>
        </p:nvSpPr>
        <p:spPr>
          <a:xfrm>
            <a:off x="768845" y="4791585"/>
            <a:ext cx="1087157" cy="637675"/>
          </a:xfrm>
          <a:prstGeom prst="rect">
            <a:avLst/>
          </a:prstGeom>
        </p:spPr>
        <p:txBody>
          <a:bodyPr wrap="none">
            <a:spAutoFit/>
          </a:bodyPr>
          <a:lstStyle/>
          <a:p>
            <a:pPr eaLnBrk="0" fontAlgn="base" hangingPunct="0">
              <a:lnSpc>
                <a:spcPct val="150000"/>
              </a:lnSpc>
              <a:spcBef>
                <a:spcPct val="20000"/>
              </a:spcBef>
              <a:spcAft>
                <a:spcPct val="0"/>
              </a:spcAft>
            </a:pPr>
            <a:r>
              <a:rPr lang="zh-CN" altLang="en-US" sz="2800" b="1" dirty="0" smtClean="0">
                <a:latin typeface="宋体" pitchFamily="2" charset="-122"/>
                <a:ea typeface="宋体" pitchFamily="2" charset="-122"/>
              </a:rPr>
              <a:t>表二 </a:t>
            </a:r>
          </a:p>
        </p:txBody>
      </p:sp>
      <p:graphicFrame>
        <p:nvGraphicFramePr>
          <p:cNvPr id="20" name="表格 19"/>
          <p:cNvGraphicFramePr>
            <a:graphicFrameLocks noGrp="1"/>
          </p:cNvGraphicFramePr>
          <p:nvPr/>
        </p:nvGraphicFramePr>
        <p:xfrm>
          <a:off x="2299476" y="4384667"/>
          <a:ext cx="5465174" cy="1894524"/>
        </p:xfrm>
        <a:graphic>
          <a:graphicData uri="http://schemas.openxmlformats.org/drawingml/2006/table">
            <a:tbl>
              <a:tblPr/>
              <a:tblGrid>
                <a:gridCol w="1711812"/>
                <a:gridCol w="1673946"/>
                <a:gridCol w="1039708"/>
                <a:gridCol w="1039708"/>
              </a:tblGrid>
              <a:tr h="517062">
                <a:tc>
                  <a:txBody>
                    <a:bodyPr/>
                    <a:lstStyle/>
                    <a:p>
                      <a:pPr marL="0" marR="0" indent="0" algn="ctr" defTabSz="914400" rtl="0" eaLnBrk="0" fontAlgn="base" latinLnBrk="0" hangingPunct="0">
                        <a:lnSpc>
                          <a:spcPct val="150000"/>
                        </a:lnSpc>
                        <a:spcBef>
                          <a:spcPct val="20000"/>
                        </a:spcBef>
                        <a:spcAft>
                          <a:spcPct val="0"/>
                        </a:spcAft>
                        <a:buNone/>
                      </a:pPr>
                      <a:r>
                        <a:rPr lang="zh-CN" altLang="en-US" sz="2800" b="1" kern="1200" dirty="0" smtClean="0">
                          <a:solidFill>
                            <a:schemeClr val="tx1"/>
                          </a:solidFill>
                          <a:latin typeface="宋体" pitchFamily="2" charset="-122"/>
                          <a:ea typeface="宋体" pitchFamily="2" charset="-122"/>
                          <a:cs typeface="+mn-cs"/>
                        </a:rPr>
                        <a:t>电压</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U＝2 V</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defTabSz="914400" rtl="0" eaLnBrk="0" fontAlgn="base" latinLnBrk="0" hangingPunct="0">
                        <a:lnSpc>
                          <a:spcPct val="150000"/>
                        </a:lnSpc>
                        <a:spcBef>
                          <a:spcPct val="20000"/>
                        </a:spcBef>
                        <a:spcAft>
                          <a:spcPct val="0"/>
                        </a:spcAft>
                        <a:buNone/>
                      </a:pP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defTabSz="914400" rtl="0" eaLnBrk="0" fontAlgn="base" latinLnBrk="0" hangingPunct="0">
                        <a:lnSpc>
                          <a:spcPct val="150000"/>
                        </a:lnSpc>
                        <a:spcBef>
                          <a:spcPct val="20000"/>
                        </a:spcBef>
                        <a:spcAft>
                          <a:spcPct val="0"/>
                        </a:spcAft>
                        <a:buNone/>
                      </a:pP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062">
                <a:tc>
                  <a:txBody>
                    <a:bodyPr/>
                    <a:lstStyle/>
                    <a:p>
                      <a:pPr marL="0" marR="0" indent="0" algn="ctr" defTabSz="914400" rtl="0" eaLnBrk="0" fontAlgn="base" latinLnBrk="0" hangingPunct="0">
                        <a:lnSpc>
                          <a:spcPct val="150000"/>
                        </a:lnSpc>
                        <a:spcBef>
                          <a:spcPct val="20000"/>
                        </a:spcBef>
                        <a:spcAft>
                          <a:spcPct val="0"/>
                        </a:spcAft>
                        <a:buNone/>
                      </a:pPr>
                      <a:r>
                        <a:rPr lang="zh-CN" altLang="en-US" sz="2800" b="1" kern="1200" dirty="0" smtClean="0">
                          <a:solidFill>
                            <a:schemeClr val="tx1"/>
                          </a:solidFill>
                          <a:latin typeface="宋体" pitchFamily="2" charset="-122"/>
                          <a:ea typeface="宋体" pitchFamily="2" charset="-122"/>
                          <a:cs typeface="+mn-cs"/>
                        </a:rPr>
                        <a:t>电阻</a:t>
                      </a:r>
                      <a:r>
                        <a:rPr lang="en-US" altLang="zh-CN" sz="2800" b="1" kern="1200" dirty="0" smtClean="0">
                          <a:solidFill>
                            <a:schemeClr val="tx1"/>
                          </a:solidFill>
                          <a:latin typeface="宋体" pitchFamily="2" charset="-122"/>
                          <a:ea typeface="宋体" pitchFamily="2" charset="-122"/>
                          <a:cs typeface="+mn-cs"/>
                        </a:rPr>
                        <a:t>/</a:t>
                      </a:r>
                      <a:r>
                        <a:rPr lang="el-GR" altLang="zh-CN" sz="2800" b="1" kern="1200" dirty="0" smtClean="0">
                          <a:solidFill>
                            <a:schemeClr val="tx1"/>
                          </a:solidFill>
                          <a:latin typeface="宋体" pitchFamily="2" charset="-122"/>
                          <a:ea typeface="宋体" pitchFamily="2" charset="-122"/>
                          <a:cs typeface="+mn-cs"/>
                        </a:rPr>
                        <a:t>Ω</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5</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10</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20</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062">
                <a:tc>
                  <a:txBody>
                    <a:bodyPr/>
                    <a:lstStyle/>
                    <a:p>
                      <a:pPr marL="0" marR="0" indent="0" algn="ctr" defTabSz="914400" rtl="0" eaLnBrk="0" fontAlgn="base" latinLnBrk="0" hangingPunct="0">
                        <a:lnSpc>
                          <a:spcPct val="150000"/>
                        </a:lnSpc>
                        <a:spcBef>
                          <a:spcPct val="20000"/>
                        </a:spcBef>
                        <a:spcAft>
                          <a:spcPct val="0"/>
                        </a:spcAft>
                        <a:buNone/>
                      </a:pPr>
                      <a:r>
                        <a:rPr lang="zh-CN" altLang="en-US" sz="2800" b="1" kern="1200" dirty="0" smtClean="0">
                          <a:solidFill>
                            <a:schemeClr val="tx1"/>
                          </a:solidFill>
                          <a:latin typeface="宋体" pitchFamily="2" charset="-122"/>
                          <a:ea typeface="宋体" pitchFamily="2" charset="-122"/>
                          <a:cs typeface="+mn-cs"/>
                        </a:rPr>
                        <a:t>电流</a:t>
                      </a:r>
                      <a:r>
                        <a:rPr lang="en-US" altLang="zh-CN" sz="2800" b="1" kern="1200" dirty="0" smtClean="0">
                          <a:solidFill>
                            <a:schemeClr val="tx1"/>
                          </a:solidFill>
                          <a:latin typeface="宋体" pitchFamily="2" charset="-122"/>
                          <a:ea typeface="宋体" pitchFamily="2" charset="-122"/>
                          <a:cs typeface="+mn-cs"/>
                        </a:rPr>
                        <a:t>/A</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0.4</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0.2</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0.1</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graphicFrame>
        <p:nvGraphicFramePr>
          <p:cNvPr id="21" name="表格 20"/>
          <p:cNvGraphicFramePr>
            <a:graphicFrameLocks noGrp="1"/>
          </p:cNvGraphicFramePr>
          <p:nvPr/>
        </p:nvGraphicFramePr>
        <p:xfrm>
          <a:off x="2092269" y="2386741"/>
          <a:ext cx="5920353" cy="1894524"/>
        </p:xfrm>
        <a:graphic>
          <a:graphicData uri="http://schemas.openxmlformats.org/drawingml/2006/table">
            <a:tbl>
              <a:tblPr/>
              <a:tblGrid>
                <a:gridCol w="1621549"/>
                <a:gridCol w="1998240"/>
                <a:gridCol w="1065405"/>
                <a:gridCol w="1235159"/>
              </a:tblGrid>
              <a:tr h="557940">
                <a:tc>
                  <a:txBody>
                    <a:bodyPr/>
                    <a:lstStyle/>
                    <a:p>
                      <a:pPr marL="0" marR="0" indent="0" algn="ctr" defTabSz="914400" rtl="0" eaLnBrk="0" fontAlgn="base" latinLnBrk="0" hangingPunct="0">
                        <a:lnSpc>
                          <a:spcPct val="150000"/>
                        </a:lnSpc>
                        <a:spcBef>
                          <a:spcPct val="20000"/>
                        </a:spcBef>
                        <a:spcAft>
                          <a:spcPct val="0"/>
                        </a:spcAft>
                        <a:buNone/>
                      </a:pPr>
                      <a:r>
                        <a:rPr lang="zh-CN" altLang="en-US" sz="2800" b="1" kern="1200" dirty="0" smtClean="0">
                          <a:solidFill>
                            <a:schemeClr val="tx1"/>
                          </a:solidFill>
                          <a:latin typeface="宋体" pitchFamily="2" charset="-122"/>
                          <a:ea typeface="宋体" pitchFamily="2" charset="-122"/>
                          <a:cs typeface="+mn-cs"/>
                        </a:rPr>
                        <a:t>电阻</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R＝10 </a:t>
                      </a:r>
                      <a:r>
                        <a:rPr lang="el-GR" altLang="zh-CN" sz="2800" b="1" kern="1200" dirty="0" smtClean="0">
                          <a:solidFill>
                            <a:schemeClr val="tx1"/>
                          </a:solidFill>
                          <a:latin typeface="宋体" pitchFamily="2" charset="-122"/>
                          <a:ea typeface="宋体" pitchFamily="2" charset="-122"/>
                          <a:cs typeface="+mn-cs"/>
                        </a:rPr>
                        <a:t>Ω</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defTabSz="914400" rtl="0" eaLnBrk="0" fontAlgn="base" latinLnBrk="0" hangingPunct="0">
                        <a:lnSpc>
                          <a:spcPct val="150000"/>
                        </a:lnSpc>
                        <a:spcBef>
                          <a:spcPct val="20000"/>
                        </a:spcBef>
                        <a:spcAft>
                          <a:spcPct val="0"/>
                        </a:spcAft>
                        <a:buNone/>
                      </a:pP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marL="0" marR="0" indent="0" algn="ctr" defTabSz="914400" rtl="0" eaLnBrk="0" fontAlgn="base" latinLnBrk="0" hangingPunct="0">
                        <a:lnSpc>
                          <a:spcPct val="150000"/>
                        </a:lnSpc>
                        <a:spcBef>
                          <a:spcPct val="20000"/>
                        </a:spcBef>
                        <a:spcAft>
                          <a:spcPct val="0"/>
                        </a:spcAft>
                        <a:buNone/>
                      </a:pP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3438">
                <a:tc>
                  <a:txBody>
                    <a:bodyPr/>
                    <a:lstStyle/>
                    <a:p>
                      <a:pPr marL="0" marR="0" indent="0" algn="ctr" defTabSz="914400" rtl="0" eaLnBrk="0" fontAlgn="base" latinLnBrk="0" hangingPunct="0">
                        <a:lnSpc>
                          <a:spcPct val="150000"/>
                        </a:lnSpc>
                        <a:spcBef>
                          <a:spcPct val="20000"/>
                        </a:spcBef>
                        <a:spcAft>
                          <a:spcPct val="0"/>
                        </a:spcAft>
                        <a:buNone/>
                      </a:pPr>
                      <a:r>
                        <a:rPr lang="zh-CN" altLang="en-US" sz="2800" b="1" kern="1200" dirty="0" smtClean="0">
                          <a:solidFill>
                            <a:schemeClr val="tx1"/>
                          </a:solidFill>
                          <a:latin typeface="宋体" pitchFamily="2" charset="-122"/>
                          <a:ea typeface="宋体" pitchFamily="2" charset="-122"/>
                          <a:cs typeface="+mn-cs"/>
                        </a:rPr>
                        <a:t>电压</a:t>
                      </a:r>
                      <a:r>
                        <a:rPr lang="en-US" altLang="zh-CN" sz="2800" b="1" kern="1200" dirty="0" smtClean="0">
                          <a:solidFill>
                            <a:schemeClr val="tx1"/>
                          </a:solidFill>
                          <a:latin typeface="宋体" pitchFamily="2" charset="-122"/>
                          <a:ea typeface="宋体" pitchFamily="2" charset="-122"/>
                          <a:cs typeface="+mn-cs"/>
                        </a:rPr>
                        <a:t>/V</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1.5</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2</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2.5</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73438">
                <a:tc>
                  <a:txBody>
                    <a:bodyPr/>
                    <a:lstStyle/>
                    <a:p>
                      <a:pPr marL="0" marR="0" indent="0" algn="ctr" defTabSz="914400" rtl="0" eaLnBrk="0" fontAlgn="base" latinLnBrk="0" hangingPunct="0">
                        <a:lnSpc>
                          <a:spcPct val="150000"/>
                        </a:lnSpc>
                        <a:spcBef>
                          <a:spcPct val="20000"/>
                        </a:spcBef>
                        <a:spcAft>
                          <a:spcPct val="0"/>
                        </a:spcAft>
                        <a:buNone/>
                      </a:pPr>
                      <a:r>
                        <a:rPr lang="zh-CN" altLang="en-US" sz="2800" b="1" kern="1200" dirty="0" smtClean="0">
                          <a:solidFill>
                            <a:schemeClr val="tx1"/>
                          </a:solidFill>
                          <a:latin typeface="宋体" pitchFamily="2" charset="-122"/>
                          <a:ea typeface="宋体" pitchFamily="2" charset="-122"/>
                          <a:cs typeface="+mn-cs"/>
                        </a:rPr>
                        <a:t>电流</a:t>
                      </a:r>
                      <a:r>
                        <a:rPr lang="en-US" altLang="zh-CN" sz="2800" b="1" kern="1200" dirty="0" smtClean="0">
                          <a:solidFill>
                            <a:schemeClr val="tx1"/>
                          </a:solidFill>
                          <a:latin typeface="宋体" pitchFamily="2" charset="-122"/>
                          <a:ea typeface="宋体" pitchFamily="2" charset="-122"/>
                          <a:cs typeface="+mn-cs"/>
                        </a:rPr>
                        <a:t>/A</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0.15</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0.2</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ctr" defTabSz="914400" rtl="0" eaLnBrk="0" fontAlgn="base" latinLnBrk="0" hangingPunct="0">
                        <a:lnSpc>
                          <a:spcPct val="150000"/>
                        </a:lnSpc>
                        <a:spcBef>
                          <a:spcPct val="20000"/>
                        </a:spcBef>
                        <a:spcAft>
                          <a:spcPct val="0"/>
                        </a:spcAft>
                        <a:buNone/>
                      </a:pPr>
                      <a:r>
                        <a:rPr lang="en-US" altLang="zh-CN" sz="2800" b="1" kern="1200" dirty="0" smtClean="0">
                          <a:solidFill>
                            <a:schemeClr val="tx1"/>
                          </a:solidFill>
                          <a:latin typeface="宋体" pitchFamily="2" charset="-122"/>
                          <a:ea typeface="宋体" pitchFamily="2" charset="-122"/>
                          <a:cs typeface="+mn-cs"/>
                        </a:rPr>
                        <a:t>0.25</a:t>
                      </a:r>
                      <a:endParaRPr lang="zh-CN" altLang="en-US" sz="2800" b="1" kern="1200" dirty="0" smtClean="0">
                        <a:solidFill>
                          <a:schemeClr val="tx1"/>
                        </a:solidFill>
                        <a:latin typeface="宋体" pitchFamily="2" charset="-122"/>
                        <a:ea typeface="宋体" pitchFamily="2" charset="-122"/>
                        <a:cs typeface="+mn-cs"/>
                      </a:endParaRP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 presetClass="entr" presetSubtype="16"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ox(in)">
                                      <p:cBhvr>
                                        <p:cTn id="12" dur="500"/>
                                        <p:tgtEl>
                                          <p:spTgt spid="18"/>
                                        </p:tgtEl>
                                      </p:cBhvr>
                                    </p:animEffect>
                                  </p:childTnLst>
                                </p:cTn>
                              </p:par>
                            </p:childTnLst>
                          </p:cTn>
                        </p:par>
                        <p:par>
                          <p:cTn id="13" fill="hold">
                            <p:stCondLst>
                              <p:cond delay="1500"/>
                            </p:stCondLst>
                            <p:childTnLst>
                              <p:par>
                                <p:cTn id="14" presetID="4" presetClass="entr" presetSubtype="16"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box(in)">
                                      <p:cBhvr>
                                        <p:cTn id="16" dur="500"/>
                                        <p:tgtEl>
                                          <p:spTgt spid="21"/>
                                        </p:tgtEl>
                                      </p:cBhvr>
                                    </p:animEffect>
                                  </p:childTnLst>
                                </p:cTn>
                              </p:par>
                            </p:childTnLst>
                          </p:cTn>
                        </p:par>
                        <p:par>
                          <p:cTn id="17" fill="hold">
                            <p:stCondLst>
                              <p:cond delay="2500"/>
                            </p:stCondLst>
                            <p:childTnLst>
                              <p:par>
                                <p:cTn id="18" presetID="3" presetClass="entr" presetSubtype="1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blinds(horizontal)">
                                      <p:cBhvr>
                                        <p:cTn id="20" dur="500"/>
                                        <p:tgtEl>
                                          <p:spTgt spid="19"/>
                                        </p:tgtEl>
                                      </p:cBhvr>
                                    </p:animEffect>
                                  </p:childTnLst>
                                </p:cTn>
                              </p:par>
                            </p:childTnLst>
                          </p:cTn>
                        </p:par>
                        <p:par>
                          <p:cTn id="21" fill="hold">
                            <p:stCondLst>
                              <p:cond delay="3000"/>
                            </p:stCondLst>
                            <p:childTnLst>
                              <p:par>
                                <p:cTn id="22" presetID="3" presetClass="entr" presetSubtype="10"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blinds(horizontal)">
                                      <p:cBhvr>
                                        <p:cTn id="24" dur="500"/>
                                        <p:tgtEl>
                                          <p:spTgt spid="20"/>
                                        </p:tgtEl>
                                      </p:cBhvr>
                                    </p:animEffect>
                                  </p:childTnLst>
                                </p:cTn>
                              </p:par>
                            </p:childTnLst>
                          </p:cTn>
                        </p:par>
                        <p:par>
                          <p:cTn id="25" fill="hold">
                            <p:stCondLst>
                              <p:cond delay="3500"/>
                            </p:stCondLst>
                            <p:childTnLst>
                              <p:par>
                                <p:cTn id="26" presetID="3" presetClass="entr" presetSubtype="1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blinds(horizontal)">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Rectangle 5"/>
          <p:cNvSpPr/>
          <p:nvPr/>
        </p:nvSpPr>
        <p:spPr>
          <a:xfrm>
            <a:off x="347948" y="1501374"/>
            <a:ext cx="11431334" cy="1015663"/>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sz="6000" b="1" dirty="0" smtClean="0">
                <a:solidFill>
                  <a:schemeClr val="tx1"/>
                </a:solidFill>
                <a:latin typeface="微软雅黑" panose="020B0503020204020204" charset="-122"/>
                <a:ea typeface="微软雅黑" panose="020B0503020204020204" charset="-122"/>
              </a:rPr>
              <a:t>第</a:t>
            </a:r>
            <a:r>
              <a:rPr lang="en-US" altLang="zh-CN" sz="6000" b="1" dirty="0" smtClean="0">
                <a:solidFill>
                  <a:schemeClr val="tx1"/>
                </a:solidFill>
                <a:latin typeface="微软雅黑" panose="020B0503020204020204" charset="-122"/>
                <a:ea typeface="微软雅黑" panose="020B0503020204020204" charset="-122"/>
              </a:rPr>
              <a:t>1</a:t>
            </a:r>
            <a:r>
              <a:rPr lang="zh-CN" altLang="en-US" sz="6000" b="1" dirty="0" smtClean="0">
                <a:solidFill>
                  <a:schemeClr val="tx1"/>
                </a:solidFill>
                <a:latin typeface="微软雅黑" panose="020B0503020204020204" charset="-122"/>
                <a:ea typeface="微软雅黑" panose="020B0503020204020204" charset="-122"/>
              </a:rPr>
              <a:t>节　电流与电压和电阻的关系</a:t>
            </a:r>
            <a:endParaRPr lang="zh-CN" altLang="en-US" sz="6000" dirty="0">
              <a:solidFill>
                <a:schemeClr val="tx1"/>
              </a:solidFill>
              <a:latin typeface="微软雅黑" panose="020B0503020204020204" charset="-122"/>
              <a:ea typeface="微软雅黑" panose="020B0503020204020204" charset="-122"/>
            </a:endParaRPr>
          </a:p>
        </p:txBody>
      </p:sp>
      <p:grpSp>
        <p:nvGrpSpPr>
          <p:cNvPr id="3" name="组合 2"/>
          <p:cNvGrpSpPr/>
          <p:nvPr/>
        </p:nvGrpSpPr>
        <p:grpSpPr>
          <a:xfrm>
            <a:off x="735965" y="2847658"/>
            <a:ext cx="5051425" cy="1007745"/>
            <a:chOff x="5164" y="4732"/>
            <a:chExt cx="7955" cy="1587"/>
          </a:xfrm>
        </p:grpSpPr>
        <p:pic>
          <p:nvPicPr>
            <p:cNvPr id="9" name="图片 8" descr="图标-02">
              <a:hlinkClick r:id="rId2" action="ppaction://hlinksldjump"/>
            </p:cNvPr>
            <p:cNvPicPr>
              <a:picLocks noChangeAspect="1"/>
            </p:cNvPicPr>
            <p:nvPr/>
          </p:nvPicPr>
          <p:blipFill>
            <a:blip r:embed="rId3"/>
            <a:stretch>
              <a:fillRect/>
            </a:stretch>
          </p:blipFill>
          <p:spPr>
            <a:xfrm>
              <a:off x="5164" y="4732"/>
              <a:ext cx="7955" cy="1587"/>
            </a:xfrm>
            <a:prstGeom prst="rect">
              <a:avLst/>
            </a:prstGeom>
          </p:spPr>
        </p:pic>
        <p:sp>
          <p:nvSpPr>
            <p:cNvPr id="4" name="文本框 3"/>
            <p:cNvSpPr txBox="1"/>
            <p:nvPr/>
          </p:nvSpPr>
          <p:spPr>
            <a:xfrm>
              <a:off x="5980" y="4920"/>
              <a:ext cx="3845" cy="1212"/>
            </a:xfrm>
            <a:prstGeom prst="rect">
              <a:avLst/>
            </a:prstGeom>
            <a:noFill/>
          </p:spPr>
          <p:txBody>
            <a:bodyPr wrap="none" rtlCol="0">
              <a:spAutoFit/>
            </a:bodyPr>
            <a:lstStyle/>
            <a:p>
              <a:pPr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hlinkClick r:id="rId2" action="ppaction://hlinksldjump"/>
                </a:rPr>
                <a:t>导学设计</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6" name="组合 5"/>
          <p:cNvGrpSpPr/>
          <p:nvPr/>
        </p:nvGrpSpPr>
        <p:grpSpPr>
          <a:xfrm>
            <a:off x="584836" y="4192588"/>
            <a:ext cx="4830128" cy="1038225"/>
            <a:chOff x="4926" y="6850"/>
            <a:chExt cx="9349" cy="1635"/>
          </a:xfrm>
        </p:grpSpPr>
        <p:pic>
          <p:nvPicPr>
            <p:cNvPr id="10" name="图片 9" descr="图标-03">
              <a:hlinkClick r:id="rId4" action="ppaction://hlinksldjump"/>
            </p:cNvPr>
            <p:cNvPicPr>
              <a:picLocks noChangeAspect="1"/>
            </p:cNvPicPr>
            <p:nvPr/>
          </p:nvPicPr>
          <p:blipFill>
            <a:blip r:embed="rId5"/>
            <a:stretch>
              <a:fillRect/>
            </a:stretch>
          </p:blipFill>
          <p:spPr>
            <a:xfrm>
              <a:off x="4926" y="6850"/>
              <a:ext cx="9349" cy="1635"/>
            </a:xfrm>
            <a:prstGeom prst="rect">
              <a:avLst/>
            </a:prstGeom>
          </p:spPr>
        </p:pic>
        <p:sp>
          <p:nvSpPr>
            <p:cNvPr id="5" name="文本框 4"/>
            <p:cNvSpPr txBox="1"/>
            <p:nvPr/>
          </p:nvSpPr>
          <p:spPr>
            <a:xfrm>
              <a:off x="5980" y="7119"/>
              <a:ext cx="4726" cy="1212"/>
            </a:xfrm>
            <a:prstGeom prst="rect">
              <a:avLst/>
            </a:prstGeom>
            <a:noFill/>
          </p:spPr>
          <p:txBody>
            <a:bodyPr wrap="none" rtlCol="0">
              <a:spAutoFit/>
            </a:bodyPr>
            <a:lstStyle/>
            <a:p>
              <a:pPr lvl="0"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hlinkClick r:id="rId4" action="ppaction://hlinksldjump"/>
                </a:rPr>
                <a:t>应用示例</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 name="Rectangle 5"/>
          <p:cNvSpPr/>
          <p:nvPr/>
        </p:nvSpPr>
        <p:spPr>
          <a:xfrm>
            <a:off x="1081088" y="110491"/>
            <a:ext cx="3563796"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b="1" dirty="0">
                <a:solidFill>
                  <a:schemeClr val="tx1"/>
                </a:solidFill>
                <a:latin typeface="微软雅黑" panose="020B0503020204020204" charset="-122"/>
                <a:ea typeface="微软雅黑" panose="020B0503020204020204" charset="-122"/>
              </a:rPr>
              <a:t>第</a:t>
            </a:r>
            <a:r>
              <a:rPr b="1" dirty="0" smtClean="0">
                <a:solidFill>
                  <a:schemeClr val="tx1"/>
                </a:solidFill>
                <a:latin typeface="微软雅黑" panose="020B0503020204020204" charset="-122"/>
                <a:ea typeface="微软雅黑" panose="020B0503020204020204" charset="-122"/>
              </a:rPr>
              <a:t>1</a:t>
            </a:r>
            <a:r>
              <a:rPr lang="en-US" b="1" dirty="0" smtClean="0">
                <a:solidFill>
                  <a:schemeClr val="tx1"/>
                </a:solidFill>
                <a:latin typeface="微软雅黑" panose="020B0503020204020204" charset="-122"/>
                <a:ea typeface="微软雅黑" panose="020B0503020204020204" charset="-122"/>
              </a:rPr>
              <a:t>7</a:t>
            </a:r>
            <a:r>
              <a:rPr b="1" dirty="0" smtClean="0">
                <a:solidFill>
                  <a:schemeClr val="tx1"/>
                </a:solidFill>
                <a:latin typeface="微软雅黑" panose="020B0503020204020204" charset="-122"/>
                <a:ea typeface="微软雅黑" panose="020B0503020204020204" charset="-122"/>
              </a:rPr>
              <a:t>章</a:t>
            </a:r>
            <a:r>
              <a:rPr dirty="0">
                <a:solidFill>
                  <a:schemeClr val="tx1"/>
                </a:solidFill>
                <a:latin typeface="微软雅黑" panose="020B0503020204020204" charset="-122"/>
                <a:ea typeface="微软雅黑" panose="020B0503020204020204" charset="-122"/>
              </a:rPr>
              <a:t>　</a:t>
            </a:r>
            <a:r>
              <a:rPr lang="zh-CN" altLang="en-US" smtClean="0">
                <a:solidFill>
                  <a:schemeClr val="tx1"/>
                </a:solidFill>
                <a:latin typeface="微软雅黑" panose="020B0503020204020204" charset="-122"/>
                <a:ea typeface="微软雅黑" panose="020B0503020204020204" charset="-122"/>
              </a:rPr>
              <a:t>欧姆定律</a:t>
            </a:r>
            <a:endParaRPr dirty="0">
              <a:solidFill>
                <a:schemeClr val="tx1"/>
              </a:solidFill>
              <a:latin typeface="微软雅黑" panose="020B0503020204020204" charset="-122"/>
              <a:ea typeface="微软雅黑" panose="020B0503020204020204" charset="-122"/>
            </a:endParaRPr>
          </a:p>
        </p:txBody>
      </p:sp>
      <p:grpSp>
        <p:nvGrpSpPr>
          <p:cNvPr id="14" name="组合 13"/>
          <p:cNvGrpSpPr/>
          <p:nvPr/>
        </p:nvGrpSpPr>
        <p:grpSpPr>
          <a:xfrm>
            <a:off x="6003290" y="2914331"/>
            <a:ext cx="5051425" cy="1007745"/>
            <a:chOff x="5164" y="4732"/>
            <a:chExt cx="7955" cy="1587"/>
          </a:xfrm>
        </p:grpSpPr>
        <p:pic>
          <p:nvPicPr>
            <p:cNvPr id="15" name="图片 14" descr="图标-02">
              <a:hlinkClick r:id="rId2" action="ppaction://hlinksldjump"/>
            </p:cNvPr>
            <p:cNvPicPr>
              <a:picLocks noChangeAspect="1"/>
            </p:cNvPicPr>
            <p:nvPr/>
          </p:nvPicPr>
          <p:blipFill>
            <a:blip r:embed="rId3"/>
            <a:stretch>
              <a:fillRect/>
            </a:stretch>
          </p:blipFill>
          <p:spPr>
            <a:xfrm>
              <a:off x="5164" y="4732"/>
              <a:ext cx="7955" cy="1587"/>
            </a:xfrm>
            <a:prstGeom prst="rect">
              <a:avLst/>
            </a:prstGeom>
          </p:spPr>
        </p:pic>
        <p:sp>
          <p:nvSpPr>
            <p:cNvPr id="16" name="文本框 3"/>
            <p:cNvSpPr txBox="1"/>
            <p:nvPr/>
          </p:nvSpPr>
          <p:spPr>
            <a:xfrm>
              <a:off x="5980" y="4920"/>
              <a:ext cx="3845" cy="1212"/>
            </a:xfrm>
            <a:prstGeom prst="rect">
              <a:avLst/>
            </a:prstGeom>
            <a:noFill/>
          </p:spPr>
          <p:txBody>
            <a:bodyPr wrap="none" rtlCol="0">
              <a:spAutoFit/>
            </a:bodyPr>
            <a:lstStyle/>
            <a:p>
              <a:pPr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hlinkClick r:id="rId6" action="ppaction://hlinksldjump"/>
                </a:rPr>
                <a:t>课堂小结</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grpSp>
        <p:nvGrpSpPr>
          <p:cNvPr id="17" name="组合 16"/>
          <p:cNvGrpSpPr/>
          <p:nvPr/>
        </p:nvGrpSpPr>
        <p:grpSpPr>
          <a:xfrm>
            <a:off x="5852161" y="4259261"/>
            <a:ext cx="4830128" cy="1038225"/>
            <a:chOff x="4926" y="6850"/>
            <a:chExt cx="9349" cy="1635"/>
          </a:xfrm>
        </p:grpSpPr>
        <p:pic>
          <p:nvPicPr>
            <p:cNvPr id="18" name="图片 17" descr="图标-03">
              <a:hlinkClick r:id="rId4" action="ppaction://hlinksldjump"/>
            </p:cNvPr>
            <p:cNvPicPr>
              <a:picLocks noChangeAspect="1"/>
            </p:cNvPicPr>
            <p:nvPr/>
          </p:nvPicPr>
          <p:blipFill>
            <a:blip r:embed="rId5"/>
            <a:stretch>
              <a:fillRect/>
            </a:stretch>
          </p:blipFill>
          <p:spPr>
            <a:xfrm>
              <a:off x="4926" y="6850"/>
              <a:ext cx="9349" cy="1635"/>
            </a:xfrm>
            <a:prstGeom prst="rect">
              <a:avLst/>
            </a:prstGeom>
          </p:spPr>
        </p:pic>
        <p:sp>
          <p:nvSpPr>
            <p:cNvPr id="19" name="文本框 4"/>
            <p:cNvSpPr txBox="1"/>
            <p:nvPr/>
          </p:nvSpPr>
          <p:spPr>
            <a:xfrm>
              <a:off x="5980" y="7119"/>
              <a:ext cx="4726" cy="1212"/>
            </a:xfrm>
            <a:prstGeom prst="rect">
              <a:avLst/>
            </a:prstGeom>
            <a:noFill/>
          </p:spPr>
          <p:txBody>
            <a:bodyPr wrap="none" rtlCol="0">
              <a:spAutoFit/>
            </a:bodyPr>
            <a:lstStyle/>
            <a:p>
              <a:pPr lvl="0" algn="l"/>
              <a:r>
                <a:rPr lang="zh-CN" altLang="en-US" sz="44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hlinkClick r:id="rId7" action="ppaction://hlinksldjump"/>
                </a:rPr>
                <a:t>课堂反馈</a:t>
              </a:r>
              <a:endParaRPr lang="zh-CN" altLang="en-US" sz="44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617856" y="1244598"/>
            <a:ext cx="10786796" cy="2954655"/>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buNone/>
            </a:pPr>
            <a:r>
              <a:rPr lang="zh-CN" altLang="en-US" sz="3000" b="1" smtClean="0">
                <a:latin typeface="宋体" pitchFamily="2" charset="-122"/>
                <a:ea typeface="宋体" pitchFamily="2" charset="-122"/>
              </a:rPr>
              <a:t>分析表一可以得出结论：</a:t>
            </a:r>
            <a:r>
              <a:rPr lang="en-US" altLang="zh-CN" sz="3000" b="1" smtClean="0">
                <a:latin typeface="宋体" pitchFamily="2" charset="-122"/>
                <a:ea typeface="宋体" pitchFamily="2" charset="-122"/>
              </a:rPr>
              <a:t>________</a:t>
            </a:r>
            <a:r>
              <a:rPr lang="zh-CN" altLang="en-US" sz="3000" b="1" smtClean="0">
                <a:latin typeface="宋体" pitchFamily="2" charset="-122"/>
                <a:ea typeface="宋体" pitchFamily="2" charset="-122"/>
              </a:rPr>
              <a:t>时，</a:t>
            </a:r>
            <a:r>
              <a:rPr lang="en-US" altLang="zh-CN" sz="3000" b="1" smtClean="0">
                <a:latin typeface="宋体" pitchFamily="2" charset="-122"/>
                <a:ea typeface="宋体" pitchFamily="2" charset="-122"/>
              </a:rPr>
              <a:t>________________________________</a:t>
            </a:r>
            <a:r>
              <a:rPr lang="zh-CN" altLang="en-US" sz="3000" b="1" smtClean="0">
                <a:latin typeface="宋体" pitchFamily="2" charset="-122"/>
                <a:ea typeface="宋体" pitchFamily="2" charset="-122"/>
              </a:rPr>
              <a:t>；</a:t>
            </a:r>
          </a:p>
          <a:p>
            <a:pPr marL="0" indent="0">
              <a:lnSpc>
                <a:spcPct val="150000"/>
              </a:lnSpc>
              <a:buNone/>
            </a:pPr>
            <a:r>
              <a:rPr lang="zh-CN" altLang="en-US" sz="3000" b="1" smtClean="0">
                <a:latin typeface="宋体" pitchFamily="2" charset="-122"/>
                <a:ea typeface="宋体" pitchFamily="2" charset="-122"/>
              </a:rPr>
              <a:t>分析表二可以得出结论：</a:t>
            </a:r>
            <a:r>
              <a:rPr lang="en-US" altLang="zh-CN" sz="3000" b="1" smtClean="0">
                <a:latin typeface="宋体" pitchFamily="2" charset="-122"/>
                <a:ea typeface="宋体" pitchFamily="2" charset="-122"/>
              </a:rPr>
              <a:t>________</a:t>
            </a:r>
            <a:r>
              <a:rPr lang="zh-CN" altLang="en-US" sz="3000" b="1" smtClean="0">
                <a:latin typeface="宋体" pitchFamily="2" charset="-122"/>
                <a:ea typeface="宋体" pitchFamily="2" charset="-122"/>
              </a:rPr>
              <a:t>时，</a:t>
            </a:r>
            <a:r>
              <a:rPr lang="en-US" altLang="zh-CN" sz="3000" b="1" smtClean="0">
                <a:latin typeface="宋体" pitchFamily="2" charset="-122"/>
                <a:ea typeface="宋体" pitchFamily="2" charset="-122"/>
              </a:rPr>
              <a:t>________________________________</a:t>
            </a:r>
            <a:r>
              <a:rPr lang="zh-CN" altLang="en-US" sz="3000" b="1" smtClean="0">
                <a:latin typeface="宋体" pitchFamily="2" charset="-122"/>
                <a:ea typeface="宋体" pitchFamily="2" charset="-122"/>
              </a:rPr>
              <a:t>。</a:t>
            </a:r>
            <a:endParaRPr lang="zh-CN" altLang="en-US" sz="3000" b="1" dirty="0" smtClean="0">
              <a:latin typeface="宋体" pitchFamily="2" charset="-122"/>
              <a:ea typeface="宋体" pitchFamily="2" charset="-122"/>
            </a:endParaRPr>
          </a:p>
        </p:txBody>
      </p:sp>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9" name="矩形 8"/>
          <p:cNvSpPr/>
          <p:nvPr/>
        </p:nvSpPr>
        <p:spPr>
          <a:xfrm>
            <a:off x="4943959" y="1372020"/>
            <a:ext cx="1425844"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电阻一定</a:t>
            </a:r>
          </a:p>
        </p:txBody>
      </p:sp>
      <p:sp>
        <p:nvSpPr>
          <p:cNvPr id="11" name="矩形 10"/>
          <p:cNvSpPr/>
          <p:nvPr/>
        </p:nvSpPr>
        <p:spPr>
          <a:xfrm>
            <a:off x="767413" y="2064438"/>
            <a:ext cx="5881359"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导体中的电流跟导体两端的电压成正比</a:t>
            </a:r>
          </a:p>
        </p:txBody>
      </p:sp>
      <p:sp>
        <p:nvSpPr>
          <p:cNvPr id="7" name="矩形 6"/>
          <p:cNvSpPr/>
          <p:nvPr/>
        </p:nvSpPr>
        <p:spPr>
          <a:xfrm>
            <a:off x="4974957" y="2826277"/>
            <a:ext cx="1456840" cy="461665"/>
          </a:xfrm>
          <a:prstGeom prst="rect">
            <a:avLst/>
          </a:prstGeom>
        </p:spPr>
        <p:txBody>
          <a:bodyPr wrap="square" anchor="ctr">
            <a:spAutoFit/>
          </a:bodyPr>
          <a:lstStyle/>
          <a:p>
            <a:r>
              <a:rPr lang="zh-CN" altLang="en-US" sz="2400" b="1" dirty="0" smtClean="0">
                <a:solidFill>
                  <a:srgbClr val="C50023"/>
                </a:solidFill>
                <a:latin typeface="Arial" panose="020B0604020202020204" pitchFamily="34" charset="0"/>
              </a:rPr>
              <a:t>电压一定</a:t>
            </a:r>
          </a:p>
        </p:txBody>
      </p:sp>
      <p:sp>
        <p:nvSpPr>
          <p:cNvPr id="8" name="矩形 7"/>
          <p:cNvSpPr/>
          <p:nvPr/>
        </p:nvSpPr>
        <p:spPr>
          <a:xfrm>
            <a:off x="842322" y="3518695"/>
            <a:ext cx="6069922" cy="461665"/>
          </a:xfrm>
          <a:prstGeom prst="rect">
            <a:avLst/>
          </a:prstGeom>
          <a:noFill/>
          <a:ln w="9525">
            <a:noFill/>
          </a:ln>
        </p:spPr>
        <p:txBody>
          <a:bodyPr wrap="square" anchor="ctr">
            <a:spAutoFit/>
          </a:bodyPr>
          <a:lstStyle/>
          <a:p>
            <a:r>
              <a:rPr lang="zh-CN" altLang="en-US" sz="2400" b="1" dirty="0" smtClean="0">
                <a:solidFill>
                  <a:srgbClr val="C50023"/>
                </a:solidFill>
                <a:latin typeface="Arial" panose="020B0604020202020204" pitchFamily="34" charset="0"/>
              </a:rPr>
              <a:t>导体中的电流跟导体的电阻成反比</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dissolv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dissolv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9"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dissolve">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P spid="11" grpId="0"/>
      <p:bldP spid="7" grpId="0"/>
      <p:bldP spid="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4" name="Rectangle 9"/>
          <p:cNvSpPr/>
          <p:nvPr/>
        </p:nvSpPr>
        <p:spPr>
          <a:xfrm>
            <a:off x="511446" y="1260097"/>
            <a:ext cx="11422250" cy="4315027"/>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nSpc>
                <a:spcPct val="150000"/>
              </a:lnSpc>
              <a:buNone/>
            </a:pPr>
            <a:r>
              <a:rPr lang="en-US" altLang="zh-CN" sz="2800" b="1" dirty="0" smtClean="0">
                <a:latin typeface="宋体" pitchFamily="2" charset="-122"/>
                <a:ea typeface="宋体" pitchFamily="2" charset="-122"/>
              </a:rPr>
              <a:t>3</a:t>
            </a:r>
            <a:r>
              <a:rPr lang="zh-CN" altLang="en-US" sz="2800" b="1" dirty="0" smtClean="0">
                <a:latin typeface="宋体" pitchFamily="2" charset="-122"/>
                <a:ea typeface="宋体" pitchFamily="2" charset="-122"/>
              </a:rPr>
              <a:t>．在研究“电流与电压的关系”和“电流与电阻的关系”实验中，滑动变阻器的主要作用是</a:t>
            </a:r>
            <a:r>
              <a:rPr lang="en-US" altLang="zh-CN" sz="2800" b="1" dirty="0" smtClean="0">
                <a:latin typeface="宋体" pitchFamily="2" charset="-122"/>
                <a:ea typeface="宋体" pitchFamily="2" charset="-122"/>
              </a:rPr>
              <a:t>(    )</a:t>
            </a:r>
            <a:endParaRPr lang="zh-CN" altLang="en-US" sz="2800" b="1" dirty="0" smtClean="0">
              <a:latin typeface="宋体" pitchFamily="2" charset="-122"/>
              <a:ea typeface="宋体" pitchFamily="2" charset="-122"/>
            </a:endParaRPr>
          </a:p>
          <a:p>
            <a:pPr>
              <a:lnSpc>
                <a:spcPct val="150000"/>
              </a:lnSpc>
              <a:buNone/>
            </a:pPr>
            <a:r>
              <a:rPr lang="en-US" altLang="zh-CN" sz="2800" b="1" dirty="0" smtClean="0">
                <a:latin typeface="宋体" pitchFamily="2" charset="-122"/>
                <a:ea typeface="宋体" pitchFamily="2" charset="-122"/>
              </a:rPr>
              <a:t>A</a:t>
            </a:r>
            <a:r>
              <a:rPr lang="zh-CN" altLang="en-US" sz="2800" b="1" dirty="0" smtClean="0">
                <a:latin typeface="宋体" pitchFamily="2" charset="-122"/>
                <a:ea typeface="宋体" pitchFamily="2" charset="-122"/>
              </a:rPr>
              <a:t>．使电阻</a:t>
            </a:r>
            <a:r>
              <a:rPr lang="en-US" altLang="zh-CN" sz="2800" b="1" dirty="0" smtClean="0">
                <a:latin typeface="宋体" pitchFamily="2" charset="-122"/>
                <a:ea typeface="宋体" pitchFamily="2" charset="-122"/>
              </a:rPr>
              <a:t>R</a:t>
            </a:r>
            <a:r>
              <a:rPr lang="zh-CN" altLang="en-US" sz="2800" b="1" dirty="0" smtClean="0">
                <a:latin typeface="宋体" pitchFamily="2" charset="-122"/>
                <a:ea typeface="宋体" pitchFamily="2" charset="-122"/>
              </a:rPr>
              <a:t>两端的电压成倍数变化</a:t>
            </a:r>
          </a:p>
          <a:p>
            <a:pPr>
              <a:lnSpc>
                <a:spcPct val="150000"/>
              </a:lnSpc>
              <a:buNone/>
            </a:pPr>
            <a:r>
              <a:rPr lang="en-US" altLang="zh-CN" sz="2800" b="1" dirty="0" smtClean="0">
                <a:latin typeface="宋体" pitchFamily="2" charset="-122"/>
                <a:ea typeface="宋体" pitchFamily="2" charset="-122"/>
              </a:rPr>
              <a:t>B</a:t>
            </a:r>
            <a:r>
              <a:rPr lang="zh-CN" altLang="en-US" sz="2800" b="1" dirty="0" smtClean="0">
                <a:latin typeface="宋体" pitchFamily="2" charset="-122"/>
                <a:ea typeface="宋体" pitchFamily="2" charset="-122"/>
              </a:rPr>
              <a:t>．使电阻</a:t>
            </a:r>
            <a:r>
              <a:rPr lang="en-US" altLang="zh-CN" sz="2800" b="1" dirty="0" smtClean="0">
                <a:latin typeface="宋体" pitchFamily="2" charset="-122"/>
                <a:ea typeface="宋体" pitchFamily="2" charset="-122"/>
              </a:rPr>
              <a:t>R</a:t>
            </a:r>
            <a:r>
              <a:rPr lang="zh-CN" altLang="en-US" sz="2800" b="1" dirty="0" smtClean="0">
                <a:latin typeface="宋体" pitchFamily="2" charset="-122"/>
                <a:ea typeface="宋体" pitchFamily="2" charset="-122"/>
              </a:rPr>
              <a:t>两端的电压保持不变</a:t>
            </a:r>
          </a:p>
          <a:p>
            <a:pPr>
              <a:lnSpc>
                <a:spcPct val="150000"/>
              </a:lnSpc>
              <a:buNone/>
            </a:pPr>
            <a:r>
              <a:rPr lang="en-US" altLang="zh-CN" sz="2800" b="1" dirty="0" smtClean="0">
                <a:latin typeface="宋体" pitchFamily="2" charset="-122"/>
                <a:ea typeface="宋体" pitchFamily="2" charset="-122"/>
              </a:rPr>
              <a:t>C</a:t>
            </a:r>
            <a:r>
              <a:rPr lang="zh-CN" altLang="en-US" sz="2800" b="1" dirty="0" smtClean="0">
                <a:latin typeface="宋体" pitchFamily="2" charset="-122"/>
                <a:ea typeface="宋体" pitchFamily="2" charset="-122"/>
              </a:rPr>
              <a:t>．前者是使电阻</a:t>
            </a:r>
            <a:r>
              <a:rPr lang="en-US" altLang="zh-CN" sz="2800" b="1" dirty="0" smtClean="0">
                <a:latin typeface="宋体" pitchFamily="2" charset="-122"/>
                <a:ea typeface="宋体" pitchFamily="2" charset="-122"/>
              </a:rPr>
              <a:t>R</a:t>
            </a:r>
            <a:r>
              <a:rPr lang="zh-CN" altLang="en-US" sz="2800" b="1" dirty="0" smtClean="0">
                <a:latin typeface="宋体" pitchFamily="2" charset="-122"/>
                <a:ea typeface="宋体" pitchFamily="2" charset="-122"/>
              </a:rPr>
              <a:t>两端的电压保持不变，后者是改变电阻</a:t>
            </a:r>
            <a:r>
              <a:rPr lang="en-US" altLang="zh-CN" sz="2800" b="1" dirty="0" smtClean="0">
                <a:latin typeface="宋体" pitchFamily="2" charset="-122"/>
                <a:ea typeface="宋体" pitchFamily="2" charset="-122"/>
              </a:rPr>
              <a:t>R</a:t>
            </a:r>
            <a:r>
              <a:rPr lang="zh-CN" altLang="en-US" sz="2800" b="1" dirty="0" smtClean="0">
                <a:latin typeface="宋体" pitchFamily="2" charset="-122"/>
                <a:ea typeface="宋体" pitchFamily="2" charset="-122"/>
              </a:rPr>
              <a:t>两端的电压</a:t>
            </a:r>
          </a:p>
          <a:p>
            <a:pPr>
              <a:lnSpc>
                <a:spcPct val="150000"/>
              </a:lnSpc>
              <a:buNone/>
            </a:pPr>
            <a:r>
              <a:rPr lang="en-US" altLang="zh-CN" sz="2800" b="1" dirty="0" smtClean="0">
                <a:latin typeface="宋体" pitchFamily="2" charset="-122"/>
                <a:ea typeface="宋体" pitchFamily="2" charset="-122"/>
              </a:rPr>
              <a:t>D</a:t>
            </a:r>
            <a:r>
              <a:rPr lang="zh-CN" altLang="en-US" sz="2800" b="1" dirty="0" smtClean="0">
                <a:latin typeface="宋体" pitchFamily="2" charset="-122"/>
                <a:ea typeface="宋体" pitchFamily="2" charset="-122"/>
              </a:rPr>
              <a:t>．前者是改变电阻</a:t>
            </a:r>
            <a:r>
              <a:rPr lang="en-US" altLang="zh-CN" sz="2800" b="1" dirty="0" smtClean="0">
                <a:latin typeface="宋体" pitchFamily="2" charset="-122"/>
                <a:ea typeface="宋体" pitchFamily="2" charset="-122"/>
              </a:rPr>
              <a:t>R</a:t>
            </a:r>
            <a:r>
              <a:rPr lang="zh-CN" altLang="en-US" sz="2800" b="1" dirty="0" smtClean="0">
                <a:latin typeface="宋体" pitchFamily="2" charset="-122"/>
                <a:ea typeface="宋体" pitchFamily="2" charset="-122"/>
              </a:rPr>
              <a:t>两端的电压，后者是使电阻</a:t>
            </a:r>
            <a:r>
              <a:rPr lang="en-US" altLang="zh-CN" sz="2800" b="1" dirty="0" smtClean="0">
                <a:latin typeface="宋体" pitchFamily="2" charset="-122"/>
                <a:ea typeface="宋体" pitchFamily="2" charset="-122"/>
              </a:rPr>
              <a:t>R</a:t>
            </a:r>
            <a:r>
              <a:rPr lang="zh-CN" altLang="en-US" sz="2800" b="1" dirty="0" smtClean="0">
                <a:latin typeface="宋体" pitchFamily="2" charset="-122"/>
                <a:ea typeface="宋体" pitchFamily="2" charset="-122"/>
              </a:rPr>
              <a:t>两端的电压保持不变</a:t>
            </a:r>
          </a:p>
        </p:txBody>
      </p:sp>
      <p:sp>
        <p:nvSpPr>
          <p:cNvPr id="9" name="矩形 8"/>
          <p:cNvSpPr/>
          <p:nvPr/>
        </p:nvSpPr>
        <p:spPr>
          <a:xfrm>
            <a:off x="4909171" y="2083803"/>
            <a:ext cx="617521" cy="461665"/>
          </a:xfrm>
          <a:prstGeom prst="rect">
            <a:avLst/>
          </a:prstGeom>
          <a:noFill/>
          <a:ln w="9525">
            <a:noFill/>
          </a:ln>
        </p:spPr>
        <p:txBody>
          <a:bodyPr wrap="square" anchor="ctr">
            <a:spAutoFit/>
          </a:bodyPr>
          <a:lstStyle/>
          <a:p>
            <a:pPr>
              <a:lnSpc>
                <a:spcPct val="100000"/>
              </a:lnSpc>
            </a:pPr>
            <a:r>
              <a:rPr lang="en-US" altLang="zh-CN" sz="2400" b="1" dirty="0" smtClean="0">
                <a:solidFill>
                  <a:srgbClr val="C50023"/>
                </a:solidFill>
                <a:latin typeface="Arial" panose="020B0604020202020204" pitchFamily="34" charset="0"/>
              </a:rPr>
              <a:t>D</a:t>
            </a:r>
            <a:endParaRPr lang="zh-CN" altLang="en-US" sz="2400" b="1" dirty="0">
              <a:solidFill>
                <a:srgbClr val="C50023"/>
              </a:solidFill>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617856" y="1244598"/>
            <a:ext cx="10786796" cy="2862322"/>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buNone/>
            </a:pP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b="1" dirty="0" smtClean="0">
                <a:solidFill>
                  <a:schemeClr val="accent5">
                    <a:lumMod val="75000"/>
                  </a:schemeClr>
                </a:solidFill>
                <a:latin typeface="Adobe 黑体 Std R" pitchFamily="34" charset="-122"/>
                <a:ea typeface="Adobe 黑体 Std R" pitchFamily="34" charset="-122"/>
              </a:rPr>
              <a:t>解析</a:t>
            </a: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dirty="0" smtClean="0">
                <a:latin typeface="Adobe 仿宋 Std R" pitchFamily="18" charset="-122"/>
                <a:ea typeface="Adobe 仿宋 Std R" pitchFamily="18" charset="-122"/>
                <a:sym typeface="+mn-ea"/>
              </a:rPr>
              <a:t>研究电流与电压的关系时，应使电阻阻值不变，改变电阻两端电压，故滑动变阻器的作用是改变电阻</a:t>
            </a:r>
            <a:r>
              <a:rPr lang="en-US" altLang="zh-CN" sz="3000" dirty="0" smtClean="0">
                <a:latin typeface="Adobe 仿宋 Std R" pitchFamily="18" charset="-122"/>
                <a:ea typeface="Adobe 仿宋 Std R" pitchFamily="18" charset="-122"/>
                <a:sym typeface="+mn-ea"/>
              </a:rPr>
              <a:t>R</a:t>
            </a:r>
            <a:r>
              <a:rPr lang="zh-CN" altLang="en-US" sz="3000" dirty="0" smtClean="0">
                <a:latin typeface="Adobe 仿宋 Std R" pitchFamily="18" charset="-122"/>
                <a:ea typeface="Adobe 仿宋 Std R" pitchFamily="18" charset="-122"/>
                <a:sym typeface="+mn-ea"/>
              </a:rPr>
              <a:t>两端的电压；研究电流与电阻的关系时，需控制电阻两端电压不变，故滑动变阻器的作用是使电阻</a:t>
            </a:r>
            <a:r>
              <a:rPr lang="en-US" altLang="zh-CN" sz="3000" dirty="0" smtClean="0">
                <a:latin typeface="Adobe 仿宋 Std R" pitchFamily="18" charset="-122"/>
                <a:ea typeface="Adobe 仿宋 Std R" pitchFamily="18" charset="-122"/>
                <a:sym typeface="+mn-ea"/>
              </a:rPr>
              <a:t>R</a:t>
            </a:r>
            <a:r>
              <a:rPr lang="zh-CN" altLang="en-US" sz="3000" dirty="0" smtClean="0">
                <a:latin typeface="Adobe 仿宋 Std R" pitchFamily="18" charset="-122"/>
                <a:ea typeface="Adobe 仿宋 Std R" pitchFamily="18" charset="-122"/>
                <a:sym typeface="+mn-ea"/>
              </a:rPr>
              <a:t>两端的电压保持不变。</a:t>
            </a:r>
          </a:p>
        </p:txBody>
      </p:sp>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4" name="Rectangle 9"/>
          <p:cNvSpPr/>
          <p:nvPr/>
        </p:nvSpPr>
        <p:spPr>
          <a:xfrm>
            <a:off x="511446" y="1260097"/>
            <a:ext cx="11422250" cy="3046988"/>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a:lnSpc>
                <a:spcPct val="150000"/>
              </a:lnSpc>
              <a:buNone/>
            </a:pPr>
            <a:r>
              <a:rPr lang="en-US" altLang="zh-CN" sz="3000" b="1" dirty="0" smtClean="0">
                <a:latin typeface="宋体" pitchFamily="2" charset="-122"/>
                <a:ea typeface="宋体" pitchFamily="2" charset="-122"/>
              </a:rPr>
              <a:t>4</a:t>
            </a:r>
            <a:r>
              <a:rPr lang="zh-CN" altLang="en-US" sz="3000" b="1" dirty="0" smtClean="0">
                <a:latin typeface="宋体" pitchFamily="2" charset="-122"/>
                <a:ea typeface="宋体" pitchFamily="2" charset="-122"/>
              </a:rPr>
              <a:t>．下列图象中能正确反映导体中的电流和它两端电压、电阻关系的分别是</a:t>
            </a:r>
            <a:r>
              <a:rPr lang="en-US" altLang="zh-CN" sz="3000" b="1" dirty="0" smtClean="0">
                <a:latin typeface="宋体" pitchFamily="2" charset="-122"/>
                <a:ea typeface="宋体" pitchFamily="2" charset="-122"/>
              </a:rPr>
              <a:t>(    )</a:t>
            </a:r>
            <a:endParaRPr lang="zh-CN" altLang="en-US" sz="3000" b="1" dirty="0" smtClean="0">
              <a:latin typeface="宋体" pitchFamily="2" charset="-122"/>
              <a:ea typeface="宋体" pitchFamily="2" charset="-122"/>
            </a:endParaRPr>
          </a:p>
          <a:p>
            <a:pPr>
              <a:lnSpc>
                <a:spcPct val="150000"/>
              </a:lnSpc>
              <a:buNone/>
            </a:pPr>
            <a:r>
              <a:rPr lang="en-US" altLang="zh-CN" sz="3000" b="1" dirty="0" smtClean="0">
                <a:latin typeface="宋体" pitchFamily="2" charset="-122"/>
                <a:ea typeface="宋体" pitchFamily="2" charset="-122"/>
              </a:rPr>
              <a:t>A</a:t>
            </a:r>
            <a:r>
              <a:rPr lang="zh-CN" altLang="en-US" sz="3000" b="1" dirty="0" smtClean="0">
                <a:latin typeface="宋体" pitchFamily="2" charset="-122"/>
                <a:ea typeface="宋体" pitchFamily="2" charset="-122"/>
              </a:rPr>
              <a:t>．①④  </a:t>
            </a:r>
            <a:r>
              <a:rPr lang="en-US" altLang="zh-CN" sz="3000" b="1" dirty="0" smtClean="0">
                <a:latin typeface="宋体" pitchFamily="2" charset="-122"/>
                <a:ea typeface="宋体" pitchFamily="2" charset="-122"/>
              </a:rPr>
              <a:t>B</a:t>
            </a:r>
            <a:r>
              <a:rPr lang="zh-CN" altLang="en-US" sz="3000" b="1" dirty="0" smtClean="0">
                <a:latin typeface="宋体" pitchFamily="2" charset="-122"/>
                <a:ea typeface="宋体" pitchFamily="2" charset="-122"/>
              </a:rPr>
              <a:t>．①②  </a:t>
            </a:r>
            <a:endParaRPr lang="en-US" altLang="zh-CN" sz="3000" b="1" dirty="0" smtClean="0">
              <a:latin typeface="宋体" pitchFamily="2" charset="-122"/>
              <a:ea typeface="宋体" pitchFamily="2" charset="-122"/>
            </a:endParaRPr>
          </a:p>
          <a:p>
            <a:pPr>
              <a:lnSpc>
                <a:spcPct val="150000"/>
              </a:lnSpc>
              <a:buNone/>
            </a:pPr>
            <a:r>
              <a:rPr lang="en-US" altLang="zh-CN" sz="3000" b="1" dirty="0" smtClean="0">
                <a:latin typeface="宋体" pitchFamily="2" charset="-122"/>
                <a:ea typeface="宋体" pitchFamily="2" charset="-122"/>
              </a:rPr>
              <a:t>C</a:t>
            </a:r>
            <a:r>
              <a:rPr lang="zh-CN" altLang="en-US" sz="3000" b="1" dirty="0" smtClean="0">
                <a:latin typeface="宋体" pitchFamily="2" charset="-122"/>
                <a:ea typeface="宋体" pitchFamily="2" charset="-122"/>
              </a:rPr>
              <a:t>．③②  </a:t>
            </a:r>
            <a:r>
              <a:rPr lang="en-US" altLang="zh-CN" sz="3000" b="1" dirty="0" smtClean="0">
                <a:latin typeface="宋体" pitchFamily="2" charset="-122"/>
                <a:ea typeface="宋体" pitchFamily="2" charset="-122"/>
              </a:rPr>
              <a:t>D</a:t>
            </a:r>
            <a:r>
              <a:rPr lang="zh-CN" altLang="en-US" sz="3000" b="1" dirty="0" smtClean="0">
                <a:latin typeface="宋体" pitchFamily="2" charset="-122"/>
                <a:ea typeface="宋体" pitchFamily="2" charset="-122"/>
              </a:rPr>
              <a:t>．③④</a:t>
            </a:r>
          </a:p>
        </p:txBody>
      </p:sp>
      <p:sp>
        <p:nvSpPr>
          <p:cNvPr id="9" name="矩形 8"/>
          <p:cNvSpPr/>
          <p:nvPr/>
        </p:nvSpPr>
        <p:spPr>
          <a:xfrm>
            <a:off x="2863395" y="2130298"/>
            <a:ext cx="617521" cy="461665"/>
          </a:xfrm>
          <a:prstGeom prst="rect">
            <a:avLst/>
          </a:prstGeom>
          <a:noFill/>
          <a:ln w="9525">
            <a:noFill/>
          </a:ln>
        </p:spPr>
        <p:txBody>
          <a:bodyPr wrap="square" anchor="ctr">
            <a:spAutoFit/>
          </a:bodyPr>
          <a:lstStyle/>
          <a:p>
            <a:pPr>
              <a:lnSpc>
                <a:spcPct val="100000"/>
              </a:lnSpc>
            </a:pPr>
            <a:r>
              <a:rPr lang="en-US" altLang="zh-CN" sz="2400" b="1" dirty="0" smtClean="0">
                <a:solidFill>
                  <a:srgbClr val="C50023"/>
                </a:solidFill>
                <a:latin typeface="Arial" panose="020B0604020202020204" pitchFamily="34" charset="0"/>
              </a:rPr>
              <a:t>A</a:t>
            </a:r>
            <a:endParaRPr lang="zh-CN" altLang="en-US" sz="2400" b="1" dirty="0">
              <a:solidFill>
                <a:srgbClr val="C50023"/>
              </a:solidFill>
              <a:latin typeface="Arial" panose="020B0604020202020204" pitchFamily="34" charset="0"/>
            </a:endParaRPr>
          </a:p>
        </p:txBody>
      </p:sp>
      <p:grpSp>
        <p:nvGrpSpPr>
          <p:cNvPr id="7" name="组合 6"/>
          <p:cNvGrpSpPr/>
          <p:nvPr/>
        </p:nvGrpSpPr>
        <p:grpSpPr>
          <a:xfrm>
            <a:off x="4245566" y="2834899"/>
            <a:ext cx="6950953" cy="2328281"/>
            <a:chOff x="4245566" y="2834899"/>
            <a:chExt cx="6950953" cy="2328281"/>
          </a:xfrm>
        </p:grpSpPr>
        <p:sp>
          <p:nvSpPr>
            <p:cNvPr id="27649" name="Rectangle 1"/>
            <p:cNvSpPr>
              <a:spLocks noChangeArrowheads="1"/>
            </p:cNvSpPr>
            <p:nvPr/>
          </p:nvSpPr>
          <p:spPr bwMode="auto">
            <a:xfrm>
              <a:off x="6710766" y="4525505"/>
              <a:ext cx="1449436" cy="637675"/>
            </a:xfrm>
            <a:prstGeom prst="rect">
              <a:avLst/>
            </a:prstGeom>
          </p:spPr>
          <p:txBody>
            <a:bodyPr vert="horz" wrap="none" lIns="91440" tIns="45720" rIns="91440" bIns="45720" numCol="1" anchor="ctr" anchorCtr="0" compatLnSpc="1">
              <a:prstTxWarp prst="textNoShape">
                <a:avLst/>
              </a:prstTxWarp>
              <a:spAutoFit/>
            </a:bodyPr>
            <a:lstStyle/>
            <a:p>
              <a:pPr marL="342900" marR="0" lvl="0" indent="-342900" eaLnBrk="0" fontAlgn="base" hangingPunct="0">
                <a:lnSpc>
                  <a:spcPct val="150000"/>
                </a:lnSpc>
                <a:spcBef>
                  <a:spcPct val="20000"/>
                </a:spcBef>
                <a:spcAft>
                  <a:spcPct val="0"/>
                </a:spcAft>
                <a:buClrTx/>
                <a:buSzTx/>
                <a:tabLst/>
              </a:pPr>
              <a:r>
                <a:rPr lang="zh-CN" altLang="zh-CN" sz="2800" b="1" dirty="0" smtClean="0">
                  <a:latin typeface="宋体" pitchFamily="2" charset="-122"/>
                  <a:ea typeface="宋体" pitchFamily="2" charset="-122"/>
                </a:rPr>
                <a:t>图16－2</a:t>
              </a:r>
            </a:p>
          </p:txBody>
        </p:sp>
        <p:pic>
          <p:nvPicPr>
            <p:cNvPr id="27650" name="Picture 2" descr="C:\Users\ADMINI~1\AppData\Local\Temp\ksohtml\wpsC35D.tmp.png"/>
            <p:cNvPicPr>
              <a:picLocks noChangeAspect="1" noChangeArrowheads="1"/>
            </p:cNvPicPr>
            <p:nvPr/>
          </p:nvPicPr>
          <p:blipFill>
            <a:blip r:embed="rId2"/>
            <a:srcRect/>
            <a:stretch>
              <a:fillRect/>
            </a:stretch>
          </p:blipFill>
          <p:spPr bwMode="auto">
            <a:xfrm>
              <a:off x="4245566" y="2834899"/>
              <a:ext cx="6950953" cy="1504627"/>
            </a:xfrm>
            <a:prstGeom prst="rect">
              <a:avLst/>
            </a:prstGeom>
            <a:noFill/>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dissolve">
                                      <p:cBhvr>
                                        <p:cTn id="1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p:nvPr/>
        </p:nvSpPr>
        <p:spPr>
          <a:xfrm>
            <a:off x="617856" y="1244598"/>
            <a:ext cx="10786796" cy="3554819"/>
          </a:xfrm>
          <a:prstGeom prst="rect">
            <a:avLst/>
          </a:prstGeom>
          <a:noFill/>
          <a:ln w="9525">
            <a:noFill/>
          </a:ln>
        </p:spPr>
        <p:txBody>
          <a:bodyPr wrap="squar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indent="0">
              <a:lnSpc>
                <a:spcPct val="150000"/>
              </a:lnSpc>
              <a:buNone/>
            </a:pP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b="1" dirty="0" smtClean="0">
                <a:solidFill>
                  <a:schemeClr val="accent5">
                    <a:lumMod val="75000"/>
                  </a:schemeClr>
                </a:solidFill>
                <a:latin typeface="Adobe 黑体 Std R" pitchFamily="34" charset="-122"/>
                <a:ea typeface="Adobe 黑体 Std R" pitchFamily="34" charset="-122"/>
              </a:rPr>
              <a:t>解析</a:t>
            </a:r>
            <a:r>
              <a:rPr lang="en-US" altLang="zh-CN" sz="3000" b="1" dirty="0" smtClean="0">
                <a:solidFill>
                  <a:schemeClr val="accent5">
                    <a:lumMod val="75000"/>
                  </a:schemeClr>
                </a:solidFill>
                <a:latin typeface="Adobe 黑体 Std R" pitchFamily="34" charset="-122"/>
                <a:ea typeface="Adobe 黑体 Std R" pitchFamily="34" charset="-122"/>
              </a:rPr>
              <a:t>]</a:t>
            </a:r>
            <a:r>
              <a:rPr lang="zh-CN" altLang="en-US" sz="3000" dirty="0" smtClean="0">
                <a:latin typeface="Adobe 仿宋 Std R" pitchFamily="18" charset="-122"/>
                <a:ea typeface="Adobe 仿宋 Std R" pitchFamily="18" charset="-122"/>
                <a:sym typeface="+mn-ea"/>
              </a:rPr>
              <a:t>因为电阻一定时，导体中的电流跟导体两端的电压成正比，所以</a:t>
            </a:r>
            <a:r>
              <a:rPr lang="en-US" altLang="zh-CN" sz="3000" dirty="0" smtClean="0">
                <a:latin typeface="Adobe 仿宋 Std R" pitchFamily="18" charset="-122"/>
                <a:ea typeface="Adobe 仿宋 Std R" pitchFamily="18" charset="-122"/>
                <a:sym typeface="+mn-ea"/>
              </a:rPr>
              <a:t>I</a:t>
            </a:r>
            <a:r>
              <a:rPr lang="zh-CN" altLang="en-US" sz="3000" dirty="0" smtClean="0">
                <a:latin typeface="Adobe 仿宋 Std R" pitchFamily="18" charset="-122"/>
                <a:ea typeface="Adobe 仿宋 Std R" pitchFamily="18" charset="-122"/>
                <a:sym typeface="+mn-ea"/>
              </a:rPr>
              <a:t>－</a:t>
            </a:r>
            <a:r>
              <a:rPr lang="en-US" altLang="zh-CN" sz="3000" dirty="0" smtClean="0">
                <a:latin typeface="Adobe 仿宋 Std R" pitchFamily="18" charset="-122"/>
                <a:ea typeface="Adobe 仿宋 Std R" pitchFamily="18" charset="-122"/>
                <a:sym typeface="+mn-ea"/>
              </a:rPr>
              <a:t>U</a:t>
            </a:r>
            <a:r>
              <a:rPr lang="zh-CN" altLang="en-US" sz="3000" dirty="0" smtClean="0">
                <a:latin typeface="Adobe 仿宋 Std R" pitchFamily="18" charset="-122"/>
                <a:ea typeface="Adobe 仿宋 Std R" pitchFamily="18" charset="-122"/>
                <a:sym typeface="+mn-ea"/>
              </a:rPr>
              <a:t>图象是一条过原点的直线，①符合规律；而电压一定时，电流随电阻的增大而减小，即导体中的电流跟导体的电阻成反比，所以</a:t>
            </a:r>
            <a:r>
              <a:rPr lang="en-US" altLang="zh-CN" sz="3000" dirty="0" smtClean="0">
                <a:latin typeface="Adobe 仿宋 Std R" pitchFamily="18" charset="-122"/>
                <a:ea typeface="Adobe 仿宋 Std R" pitchFamily="18" charset="-122"/>
                <a:sym typeface="+mn-ea"/>
              </a:rPr>
              <a:t>I</a:t>
            </a:r>
            <a:r>
              <a:rPr lang="zh-CN" altLang="en-US" sz="3000" dirty="0" smtClean="0">
                <a:latin typeface="Adobe 仿宋 Std R" pitchFamily="18" charset="-122"/>
                <a:ea typeface="Adobe 仿宋 Std R" pitchFamily="18" charset="-122"/>
                <a:sym typeface="+mn-ea"/>
              </a:rPr>
              <a:t>－</a:t>
            </a:r>
            <a:r>
              <a:rPr lang="en-US" altLang="zh-CN" sz="3000" dirty="0" smtClean="0">
                <a:latin typeface="Adobe 仿宋 Std R" pitchFamily="18" charset="-122"/>
                <a:ea typeface="Adobe 仿宋 Std R" pitchFamily="18" charset="-122"/>
                <a:sym typeface="+mn-ea"/>
              </a:rPr>
              <a:t>R</a:t>
            </a:r>
            <a:r>
              <a:rPr lang="zh-CN" altLang="en-US" sz="3000" dirty="0" smtClean="0">
                <a:latin typeface="Adobe 仿宋 Std R" pitchFamily="18" charset="-122"/>
                <a:ea typeface="Adobe 仿宋 Std R" pitchFamily="18" charset="-122"/>
                <a:sym typeface="+mn-ea"/>
              </a:rPr>
              <a:t>图象是位于第一象限的一条单曲线，④符合规律。</a:t>
            </a:r>
          </a:p>
        </p:txBody>
      </p:sp>
      <p:sp>
        <p:nvSpPr>
          <p:cNvPr id="15"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16205" y="1045210"/>
            <a:ext cx="3166110" cy="675005"/>
            <a:chOff x="183" y="1646"/>
            <a:chExt cx="4986" cy="1063"/>
          </a:xfrm>
        </p:grpSpPr>
        <p:pic>
          <p:nvPicPr>
            <p:cNvPr id="9" name="图片 8" descr="图标-02"/>
            <p:cNvPicPr>
              <a:picLocks noChangeAspect="1"/>
            </p:cNvPicPr>
            <p:nvPr/>
          </p:nvPicPr>
          <p:blipFill>
            <a:blip r:embed="rId2"/>
            <a:stretch>
              <a:fillRect/>
            </a:stretch>
          </p:blipFill>
          <p:spPr>
            <a:xfrm>
              <a:off x="183" y="1646"/>
              <a:ext cx="4986" cy="1063"/>
            </a:xfrm>
            <a:prstGeom prst="rect">
              <a:avLst/>
            </a:prstGeom>
          </p:spPr>
        </p:pic>
        <p:sp>
          <p:nvSpPr>
            <p:cNvPr id="4" name="文本框 3"/>
            <p:cNvSpPr txBox="1"/>
            <p:nvPr/>
          </p:nvSpPr>
          <p:spPr>
            <a:xfrm>
              <a:off x="878" y="1767"/>
              <a:ext cx="2553" cy="824"/>
            </a:xfrm>
            <a:prstGeom prst="rect">
              <a:avLst/>
            </a:prstGeom>
            <a:noFill/>
          </p:spPr>
          <p:txBody>
            <a:bodyPr wrap="none" rtlCol="0">
              <a:spAutoFit/>
            </a:bodyPr>
            <a:lstStyle/>
            <a:p>
              <a:pPr algn="l"/>
              <a:r>
                <a:rPr lang="zh-CN" altLang="en-US" sz="2800" dirty="0" smtClean="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rPr>
                <a:t>导学设计</a:t>
              </a:r>
              <a:endParaRPr lang="zh-CN" altLang="en-US" sz="2800" dirty="0">
                <a:solidFill>
                  <a:schemeClr val="bg1"/>
                </a:solidFill>
                <a:effectLst>
                  <a:outerShdw blurRad="38100" dist="38100" dir="2700000" algn="tl">
                    <a:srgbClr val="000000">
                      <a:alpha val="43137"/>
                    </a:srgbClr>
                  </a:outerShdw>
                </a:effectLst>
                <a:latin typeface="华文新魏" panose="02010800040101010101" charset="-122"/>
                <a:ea typeface="华文新魏" panose="02010800040101010101" charset="-122"/>
                <a:sym typeface="+mn-ea"/>
              </a:endParaRPr>
            </a:p>
          </p:txBody>
        </p:sp>
      </p:grpSp>
      <p:sp>
        <p:nvSpPr>
          <p:cNvPr id="23557"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pic>
        <p:nvPicPr>
          <p:cNvPr id="7" name="Picture 4"/>
          <p:cNvPicPr>
            <a:picLocks noChangeAspect="1"/>
          </p:cNvPicPr>
          <p:nvPr/>
        </p:nvPicPr>
        <p:blipFill>
          <a:blip r:embed="rId3" cstate="print"/>
          <a:stretch>
            <a:fillRect/>
          </a:stretch>
        </p:blipFill>
        <p:spPr>
          <a:xfrm>
            <a:off x="473075" y="1803975"/>
            <a:ext cx="84455" cy="414020"/>
          </a:xfrm>
          <a:prstGeom prst="rect">
            <a:avLst/>
          </a:prstGeom>
          <a:noFill/>
          <a:ln w="9525">
            <a:noFill/>
          </a:ln>
        </p:spPr>
      </p:pic>
      <p:sp>
        <p:nvSpPr>
          <p:cNvPr id="10" name="Rectangle 8"/>
          <p:cNvSpPr>
            <a:spLocks noChangeArrowheads="1"/>
          </p:cNvSpPr>
          <p:nvPr/>
        </p:nvSpPr>
        <p:spPr bwMode="auto">
          <a:xfrm>
            <a:off x="855879" y="1697097"/>
            <a:ext cx="7039106" cy="637675"/>
          </a:xfrm>
          <a:prstGeom prst="rect">
            <a:avLst/>
          </a:prstGeom>
          <a:noFill/>
          <a:ln w="9525" algn="ctr">
            <a:noFill/>
            <a:miter lim="800000"/>
            <a:headEnd/>
            <a:tailEnd/>
          </a:ln>
          <a:effectLst/>
        </p:spPr>
        <p:txBody>
          <a:bodyPr wrap="none" anchor="ctr">
            <a:spAutoFit/>
          </a:bodyPr>
          <a:lstStyle/>
          <a:p>
            <a:pPr eaLnBrk="0" fontAlgn="base" hangingPunct="0">
              <a:lnSpc>
                <a:spcPct val="150000"/>
              </a:lnSpc>
              <a:spcBef>
                <a:spcPct val="0"/>
              </a:spcBef>
              <a:spcAft>
                <a:spcPct val="0"/>
              </a:spcAft>
            </a:pPr>
            <a:r>
              <a:rPr lang="zh-CN" altLang="en-US" sz="2800" b="1" dirty="0" smtClean="0">
                <a:solidFill>
                  <a:srgbClr val="CC0066"/>
                </a:solidFill>
                <a:latin typeface="宋体" pitchFamily="2" charset="-122"/>
                <a:ea typeface="宋体" pitchFamily="2" charset="-122"/>
              </a:rPr>
              <a:t>学点</a:t>
            </a:r>
            <a:r>
              <a:rPr lang="en-US" altLang="zh-CN" sz="2800" b="1" dirty="0" smtClean="0">
                <a:solidFill>
                  <a:srgbClr val="CC0066"/>
                </a:solidFill>
                <a:latin typeface="宋体" pitchFamily="2" charset="-122"/>
                <a:ea typeface="宋体" pitchFamily="2" charset="-122"/>
              </a:rPr>
              <a:t>1</a:t>
            </a:r>
            <a:r>
              <a:rPr lang="zh-CN" altLang="en-US" sz="2800" b="1" dirty="0" smtClean="0">
                <a:solidFill>
                  <a:srgbClr val="CC0066"/>
                </a:solidFill>
                <a:latin typeface="宋体" pitchFamily="2" charset="-122"/>
                <a:ea typeface="宋体" pitchFamily="2" charset="-122"/>
              </a:rPr>
              <a:t>　定量认识电流与电压、电阻的关系 </a:t>
            </a:r>
          </a:p>
        </p:txBody>
      </p:sp>
      <p:sp>
        <p:nvSpPr>
          <p:cNvPr id="15" name="Rectangle 9"/>
          <p:cNvSpPr>
            <a:spLocks noChangeArrowheads="1"/>
          </p:cNvSpPr>
          <p:nvPr/>
        </p:nvSpPr>
        <p:spPr bwMode="auto">
          <a:xfrm>
            <a:off x="395288" y="2205038"/>
            <a:ext cx="11073458" cy="4616648"/>
          </a:xfrm>
          <a:prstGeom prst="rect">
            <a:avLst/>
          </a:prstGeom>
          <a:noFill/>
          <a:ln w="9525" algn="ctr">
            <a:noFill/>
            <a:miter lim="800000"/>
            <a:headEnd/>
            <a:tailEnd/>
          </a:ln>
          <a:effectLst/>
        </p:spPr>
        <p:txBody>
          <a:bodyPr wrap="square" anchor="ctr">
            <a:spAutoFit/>
          </a:bodyPr>
          <a:lstStyle/>
          <a:p>
            <a:pPr>
              <a:lnSpc>
                <a:spcPct val="150000"/>
              </a:lnSpc>
            </a:pPr>
            <a:r>
              <a:rPr lang="zh-CN" altLang="en-US" sz="2800" b="1" dirty="0">
                <a:latin typeface="宋体" pitchFamily="2" charset="-122"/>
                <a:ea typeface="宋体" pitchFamily="2" charset="-122"/>
              </a:rPr>
              <a:t>问题</a:t>
            </a:r>
            <a:r>
              <a:rPr lang="en-US" altLang="zh-CN" sz="2800" b="1" dirty="0">
                <a:latin typeface="宋体" pitchFamily="2" charset="-122"/>
                <a:ea typeface="宋体" pitchFamily="2" charset="-122"/>
              </a:rPr>
              <a:t>1</a:t>
            </a:r>
            <a:r>
              <a:rPr lang="zh-CN" altLang="en-US" sz="2800" b="1" dirty="0">
                <a:latin typeface="宋体" pitchFamily="2" charset="-122"/>
                <a:ea typeface="宋体" pitchFamily="2" charset="-122"/>
              </a:rPr>
              <a:t>：在电阻一定时，加在导体两端的电压越高，导体中的电流就越</a:t>
            </a:r>
            <a:r>
              <a:rPr lang="en-US" altLang="zh-CN" sz="2800" b="1" dirty="0">
                <a:latin typeface="宋体" pitchFamily="2" charset="-122"/>
                <a:ea typeface="宋体" pitchFamily="2" charset="-122"/>
              </a:rPr>
              <a:t>______</a:t>
            </a:r>
            <a:r>
              <a:rPr lang="zh-CN" altLang="en-US" sz="2800" b="1" dirty="0">
                <a:latin typeface="宋体" pitchFamily="2" charset="-122"/>
                <a:ea typeface="宋体" pitchFamily="2" charset="-122"/>
              </a:rPr>
              <a:t>；在电压一定时，导体的电阻越大，导体中的电流就越</a:t>
            </a:r>
            <a:r>
              <a:rPr lang="en-US" altLang="zh-CN" sz="2800" b="1" dirty="0">
                <a:latin typeface="宋体" pitchFamily="2" charset="-122"/>
                <a:ea typeface="宋体" pitchFamily="2" charset="-122"/>
              </a:rPr>
              <a:t>______</a:t>
            </a:r>
            <a:r>
              <a:rPr lang="zh-CN" altLang="en-US" sz="2800" b="1" dirty="0">
                <a:latin typeface="宋体" pitchFamily="2" charset="-122"/>
                <a:ea typeface="宋体" pitchFamily="2" charset="-122"/>
              </a:rPr>
              <a:t>。</a:t>
            </a:r>
          </a:p>
          <a:p>
            <a:pPr>
              <a:lnSpc>
                <a:spcPct val="150000"/>
              </a:lnSpc>
            </a:pPr>
            <a:r>
              <a:rPr lang="zh-CN" altLang="en-US" sz="2800" b="1" dirty="0">
                <a:latin typeface="宋体" pitchFamily="2" charset="-122"/>
                <a:ea typeface="宋体" pitchFamily="2" charset="-122"/>
              </a:rPr>
              <a:t>问题</a:t>
            </a:r>
            <a:r>
              <a:rPr lang="en-US" altLang="zh-CN" sz="2800" b="1" dirty="0">
                <a:latin typeface="宋体" pitchFamily="2" charset="-122"/>
                <a:ea typeface="宋体" pitchFamily="2" charset="-122"/>
              </a:rPr>
              <a:t>2</a:t>
            </a:r>
            <a:r>
              <a:rPr lang="zh-CN" altLang="en-US" sz="2800" b="1" dirty="0">
                <a:latin typeface="宋体" pitchFamily="2" charset="-122"/>
                <a:ea typeface="宋体" pitchFamily="2" charset="-122"/>
              </a:rPr>
              <a:t>：你认为流过导体的电流与导体的电阻及加在它两端的电压存在怎样的定量关系？答：</a:t>
            </a:r>
            <a:r>
              <a:rPr lang="en-US" altLang="zh-CN" sz="2800" b="1" dirty="0" smtClean="0">
                <a:latin typeface="宋体" pitchFamily="2" charset="-122"/>
                <a:ea typeface="宋体" pitchFamily="2" charset="-122"/>
              </a:rPr>
              <a:t>______________________________________________________________________________________________</a:t>
            </a:r>
            <a:r>
              <a:rPr lang="zh-CN" altLang="en-US" sz="2800" b="1" dirty="0">
                <a:latin typeface="宋体" pitchFamily="2" charset="-122"/>
                <a:ea typeface="宋体" pitchFamily="2" charset="-122"/>
              </a:rPr>
              <a:t>。 </a:t>
            </a:r>
          </a:p>
        </p:txBody>
      </p:sp>
      <p:sp>
        <p:nvSpPr>
          <p:cNvPr id="16" name="Rectangle 10"/>
          <p:cNvSpPr>
            <a:spLocks noChangeArrowheads="1"/>
          </p:cNvSpPr>
          <p:nvPr/>
        </p:nvSpPr>
        <p:spPr bwMode="auto">
          <a:xfrm>
            <a:off x="419770" y="5479727"/>
            <a:ext cx="11051422" cy="1128579"/>
          </a:xfrm>
          <a:prstGeom prst="rect">
            <a:avLst/>
          </a:prstGeom>
        </p:spPr>
        <p:txBody>
          <a:bodyPr wrap="square" anchor="ctr">
            <a:spAutoFit/>
          </a:bodyPr>
          <a:lstStyle/>
          <a:p>
            <a:pPr>
              <a:lnSpc>
                <a:spcPct val="150000"/>
              </a:lnSpc>
            </a:pPr>
            <a:r>
              <a:rPr lang="zh-CN" altLang="en-US" sz="2400" b="1" dirty="0">
                <a:solidFill>
                  <a:srgbClr val="C50023"/>
                </a:solidFill>
                <a:latin typeface="Arial" panose="020B0604020202020204" pitchFamily="34" charset="0"/>
              </a:rPr>
              <a:t>在电阻一定时，流过导体的电流与加在它两端的电压成正比；在电压一定时，流过导体的电流与它的电阻成反比 </a:t>
            </a:r>
          </a:p>
        </p:txBody>
      </p:sp>
      <p:sp>
        <p:nvSpPr>
          <p:cNvPr id="17" name="Rectangle 11"/>
          <p:cNvSpPr>
            <a:spLocks noChangeArrowheads="1"/>
          </p:cNvSpPr>
          <p:nvPr/>
        </p:nvSpPr>
        <p:spPr bwMode="auto">
          <a:xfrm>
            <a:off x="1137161" y="2939242"/>
            <a:ext cx="494046" cy="461665"/>
          </a:xfrm>
          <a:prstGeom prst="rect">
            <a:avLst/>
          </a:prstGeom>
        </p:spPr>
        <p:txBody>
          <a:bodyPr wrap="none" anchor="ctr">
            <a:spAutoFit/>
          </a:bodyPr>
          <a:lstStyle/>
          <a:p>
            <a:r>
              <a:rPr lang="zh-CN" altLang="en-US" sz="2400" b="1" dirty="0">
                <a:solidFill>
                  <a:srgbClr val="C50023"/>
                </a:solidFill>
                <a:latin typeface="Arial" panose="020B0604020202020204" pitchFamily="34" charset="0"/>
              </a:rPr>
              <a:t>大</a:t>
            </a:r>
          </a:p>
        </p:txBody>
      </p:sp>
      <p:sp>
        <p:nvSpPr>
          <p:cNvPr id="18" name="Rectangle 12"/>
          <p:cNvSpPr>
            <a:spLocks noChangeArrowheads="1"/>
          </p:cNvSpPr>
          <p:nvPr/>
        </p:nvSpPr>
        <p:spPr bwMode="auto">
          <a:xfrm>
            <a:off x="835563" y="3610003"/>
            <a:ext cx="494046" cy="461665"/>
          </a:xfrm>
          <a:prstGeom prst="rect">
            <a:avLst/>
          </a:prstGeom>
        </p:spPr>
        <p:txBody>
          <a:bodyPr wrap="none" anchor="ctr">
            <a:spAutoFit/>
          </a:bodyPr>
          <a:lstStyle/>
          <a:p>
            <a:r>
              <a:rPr lang="zh-CN" altLang="en-US" sz="2400" b="1" dirty="0">
                <a:solidFill>
                  <a:srgbClr val="C50023"/>
                </a:solidFill>
                <a:latin typeface="Arial" panose="020B0604020202020204" pitchFamily="34" charset="0"/>
              </a:rPr>
              <a:t>小</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heckerboard(across)">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box(i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checkerboard(across)">
                                      <p:cBhvr>
                                        <p:cTn id="23" dur="500"/>
                                        <p:tgtEl>
                                          <p:spTgt spid="18"/>
                                        </p:tgtEl>
                                      </p:cBhvr>
                                    </p:animEffect>
                                  </p:childTnLst>
                                </p:cTn>
                              </p:par>
                            </p:childTnLst>
                          </p:cTn>
                        </p:par>
                      </p:childTnLst>
                    </p:cTn>
                  </p:par>
                  <p:par>
                    <p:cTn id="24" fill="hold">
                      <p:stCondLst>
                        <p:cond delay="indefinite"/>
                      </p:stCondLst>
                      <p:childTnLst>
                        <p:par>
                          <p:cTn id="25" fill="hold">
                            <p:stCondLst>
                              <p:cond delay="0"/>
                            </p:stCondLst>
                            <p:childTnLst>
                              <p:par>
                                <p:cTn id="26" presetID="8" presetClass="entr" presetSubtype="16"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diamond(in)">
                                      <p:cBhvr>
                                        <p:cTn id="2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8"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9" name="Rectangle 3"/>
          <p:cNvSpPr>
            <a:spLocks noChangeArrowheads="1"/>
          </p:cNvSpPr>
          <p:nvPr/>
        </p:nvSpPr>
        <p:spPr bwMode="auto">
          <a:xfrm>
            <a:off x="1122947" y="1868154"/>
            <a:ext cx="9716754" cy="2862322"/>
          </a:xfrm>
          <a:prstGeom prst="rect">
            <a:avLst/>
          </a:prstGeom>
          <a:noFill/>
          <a:ln w="9525" algn="ctr">
            <a:noFill/>
            <a:miter lim="800000"/>
            <a:headEnd/>
            <a:tailEnd/>
          </a:ln>
          <a:effectLst/>
        </p:spPr>
        <p:txBody>
          <a:bodyPr wrap="square" anchor="ctr">
            <a:spAutoFit/>
          </a:bodyPr>
          <a:lstStyle/>
          <a:p>
            <a:pPr>
              <a:lnSpc>
                <a:spcPct val="150000"/>
              </a:lnSpc>
            </a:pPr>
            <a:r>
              <a:rPr lang="en-US" altLang="zh-CN" sz="3000" b="1" dirty="0">
                <a:latin typeface="宋体" pitchFamily="2" charset="-122"/>
                <a:ea typeface="宋体" pitchFamily="2" charset="-122"/>
              </a:rPr>
              <a:t>[</a:t>
            </a:r>
            <a:r>
              <a:rPr lang="zh-CN" altLang="en-US" sz="3000" b="1" dirty="0">
                <a:latin typeface="宋体" pitchFamily="2" charset="-122"/>
                <a:ea typeface="宋体" pitchFamily="2" charset="-122"/>
              </a:rPr>
              <a:t>点拨</a:t>
            </a:r>
            <a:r>
              <a:rPr lang="en-US" altLang="zh-CN" sz="3000" b="1" dirty="0">
                <a:latin typeface="宋体" pitchFamily="2" charset="-122"/>
                <a:ea typeface="宋体" pitchFamily="2" charset="-122"/>
              </a:rPr>
              <a:t>] </a:t>
            </a:r>
            <a:r>
              <a:rPr lang="zh-CN" altLang="en-US" sz="3000" b="1" dirty="0">
                <a:latin typeface="宋体" pitchFamily="2" charset="-122"/>
                <a:ea typeface="宋体" pitchFamily="2" charset="-122"/>
              </a:rPr>
              <a:t>定量分析指分析一个被研究对象所包含成分的数量关系或所具备性质间的数量关系，也可以对几个被研究对象的某些性质、特征、相互关系从数量上进行分析比较，研究的结果也用“数量”加以描述。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heckerboard(across)">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38916" name="Rectangle 4"/>
          <p:cNvSpPr>
            <a:spLocks noChangeArrowheads="1"/>
          </p:cNvSpPr>
          <p:nvPr/>
        </p:nvSpPr>
        <p:spPr bwMode="auto">
          <a:xfrm>
            <a:off x="658201" y="1050888"/>
            <a:ext cx="5957080" cy="637675"/>
          </a:xfrm>
          <a:prstGeom prst="rect">
            <a:avLst/>
          </a:prstGeom>
          <a:noFill/>
          <a:ln w="9525" algn="ctr">
            <a:noFill/>
            <a:miter lim="800000"/>
            <a:headEnd/>
            <a:tailEnd/>
          </a:ln>
          <a:effectLst/>
        </p:spPr>
        <p:txBody>
          <a:bodyPr wrap="none" anchor="ctr">
            <a:spAutoFit/>
          </a:bodyPr>
          <a:lstStyle/>
          <a:p>
            <a:pPr eaLnBrk="0" fontAlgn="base" hangingPunct="0">
              <a:lnSpc>
                <a:spcPct val="150000"/>
              </a:lnSpc>
              <a:spcBef>
                <a:spcPct val="0"/>
              </a:spcBef>
              <a:spcAft>
                <a:spcPct val="0"/>
              </a:spcAft>
            </a:pPr>
            <a:r>
              <a:rPr lang="zh-CN" altLang="en-US" sz="2800" b="1" dirty="0" smtClean="0">
                <a:solidFill>
                  <a:srgbClr val="CC0066"/>
                </a:solidFill>
                <a:latin typeface="宋体" pitchFamily="2" charset="-122"/>
                <a:ea typeface="宋体" pitchFamily="2" charset="-122"/>
              </a:rPr>
              <a:t>学点</a:t>
            </a:r>
            <a:r>
              <a:rPr lang="en-US" altLang="zh-CN" sz="2800" b="1" dirty="0" smtClean="0">
                <a:solidFill>
                  <a:srgbClr val="CC0066"/>
                </a:solidFill>
                <a:latin typeface="宋体" pitchFamily="2" charset="-122"/>
                <a:ea typeface="宋体" pitchFamily="2" charset="-122"/>
              </a:rPr>
              <a:t>2</a:t>
            </a:r>
            <a:r>
              <a:rPr lang="zh-CN" altLang="en-US" sz="2800" b="1" dirty="0" smtClean="0">
                <a:solidFill>
                  <a:srgbClr val="CC0066"/>
                </a:solidFill>
                <a:latin typeface="宋体" pitchFamily="2" charset="-122"/>
                <a:ea typeface="宋体" pitchFamily="2" charset="-122"/>
              </a:rPr>
              <a:t>　探究电流与电压之间的关系 </a:t>
            </a:r>
            <a:endParaRPr lang="zh-CN" altLang="en-US" sz="2800" b="1" dirty="0">
              <a:solidFill>
                <a:srgbClr val="CC0066"/>
              </a:solidFill>
              <a:latin typeface="宋体" pitchFamily="2" charset="-122"/>
              <a:ea typeface="宋体" pitchFamily="2" charset="-122"/>
            </a:endParaRPr>
          </a:p>
        </p:txBody>
      </p:sp>
      <p:sp>
        <p:nvSpPr>
          <p:cNvPr id="12"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pic>
        <p:nvPicPr>
          <p:cNvPr id="13" name="Picture 4"/>
          <p:cNvPicPr>
            <a:picLocks noChangeAspect="1"/>
          </p:cNvPicPr>
          <p:nvPr/>
        </p:nvPicPr>
        <p:blipFill>
          <a:blip r:embed="rId4" cstate="print"/>
          <a:stretch>
            <a:fillRect/>
          </a:stretch>
        </p:blipFill>
        <p:spPr>
          <a:xfrm>
            <a:off x="505160" y="1170172"/>
            <a:ext cx="84455" cy="414020"/>
          </a:xfrm>
          <a:prstGeom prst="rect">
            <a:avLst/>
          </a:prstGeom>
          <a:noFill/>
          <a:ln w="9525">
            <a:noFill/>
          </a:ln>
        </p:spPr>
      </p:pic>
      <p:grpSp>
        <p:nvGrpSpPr>
          <p:cNvPr id="14" name="Group 7"/>
          <p:cNvGrpSpPr>
            <a:grpSpLocks/>
          </p:cNvGrpSpPr>
          <p:nvPr/>
        </p:nvGrpSpPr>
        <p:grpSpPr bwMode="auto">
          <a:xfrm>
            <a:off x="802106" y="1545724"/>
            <a:ext cx="8683626" cy="4959350"/>
            <a:chOff x="0" y="1077"/>
            <a:chExt cx="5470" cy="3124"/>
          </a:xfrm>
        </p:grpSpPr>
        <p:sp>
          <p:nvSpPr>
            <p:cNvPr id="15" name="Rectangle 5"/>
            <p:cNvSpPr>
              <a:spLocks noChangeArrowheads="1"/>
            </p:cNvSpPr>
            <p:nvPr/>
          </p:nvSpPr>
          <p:spPr bwMode="auto">
            <a:xfrm>
              <a:off x="0" y="1077"/>
              <a:ext cx="5470" cy="426"/>
            </a:xfrm>
            <a:prstGeom prst="rect">
              <a:avLst/>
            </a:prstGeom>
            <a:noFill/>
            <a:ln w="9525" algn="ctr">
              <a:noFill/>
              <a:miter lim="800000"/>
              <a:headEnd/>
              <a:tailEnd/>
            </a:ln>
            <a:effectLst/>
          </p:spPr>
          <p:txBody>
            <a:bodyPr wrap="none" anchor="ctr">
              <a:spAutoFit/>
            </a:bodyPr>
            <a:lstStyle/>
            <a:p>
              <a:pPr>
                <a:lnSpc>
                  <a:spcPct val="150000"/>
                </a:lnSpc>
              </a:pPr>
              <a:r>
                <a:rPr lang="zh-CN" altLang="en-US" sz="3000" b="1" dirty="0">
                  <a:latin typeface="宋体" pitchFamily="2" charset="-122"/>
                  <a:ea typeface="宋体" pitchFamily="2" charset="-122"/>
                </a:rPr>
                <a:t>实验设计：请根据提示完成本实验电路图的设计。</a:t>
              </a:r>
            </a:p>
          </p:txBody>
        </p:sp>
        <p:pic>
          <p:nvPicPr>
            <p:cNvPr id="16" name="Picture 4"/>
            <p:cNvPicPr>
              <a:picLocks noChangeAspect="1" noChangeArrowheads="1"/>
            </p:cNvPicPr>
            <p:nvPr/>
          </p:nvPicPr>
          <p:blipFill>
            <a:blip r:embed="rId5"/>
            <a:srcRect/>
            <a:stretch>
              <a:fillRect/>
            </a:stretch>
          </p:blipFill>
          <p:spPr bwMode="auto">
            <a:xfrm>
              <a:off x="975" y="1441"/>
              <a:ext cx="3674" cy="2760"/>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wipe(down)">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fill="hold"/>
                                        <p:tgtEl>
                                          <p:spTgt spid="14"/>
                                        </p:tgtEl>
                                        <p:attrNameLst>
                                          <p:attrName>ppt_x</p:attrName>
                                        </p:attrNameLst>
                                      </p:cBhvr>
                                      <p:tavLst>
                                        <p:tav tm="0">
                                          <p:val>
                                            <p:strVal val="#ppt_x"/>
                                          </p:val>
                                        </p:tav>
                                        <p:tav tm="100000">
                                          <p:val>
                                            <p:strVal val="#ppt_x"/>
                                          </p:val>
                                        </p:tav>
                                      </p:tavLst>
                                    </p:anim>
                                    <p:anim calcmode="lin" valueType="num">
                                      <p:cBhvr additive="base">
                                        <p:cTn id="1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7"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sp>
        <p:nvSpPr>
          <p:cNvPr id="8" name="Rectangle 3"/>
          <p:cNvSpPr>
            <a:spLocks noChangeArrowheads="1"/>
          </p:cNvSpPr>
          <p:nvPr/>
        </p:nvSpPr>
        <p:spPr bwMode="auto">
          <a:xfrm>
            <a:off x="1718094" y="1220454"/>
            <a:ext cx="2502608" cy="676660"/>
          </a:xfrm>
          <a:prstGeom prst="rect">
            <a:avLst/>
          </a:prstGeom>
          <a:noFill/>
          <a:ln w="9525" algn="ctr">
            <a:noFill/>
            <a:miter lim="800000"/>
            <a:headEnd/>
            <a:tailEnd/>
          </a:ln>
          <a:effectLst/>
        </p:spPr>
        <p:txBody>
          <a:bodyPr wrap="none" anchor="ctr">
            <a:spAutoFit/>
          </a:bodyPr>
          <a:lstStyle/>
          <a:p>
            <a:pPr>
              <a:lnSpc>
                <a:spcPct val="150000"/>
              </a:lnSpc>
            </a:pPr>
            <a:r>
              <a:rPr lang="zh-CN" altLang="en-US" sz="3000" b="1" dirty="0">
                <a:latin typeface="宋体" pitchFamily="2" charset="-122"/>
                <a:ea typeface="宋体" pitchFamily="2" charset="-122"/>
              </a:rPr>
              <a:t>分析与论证：</a:t>
            </a:r>
          </a:p>
        </p:txBody>
      </p:sp>
      <p:graphicFrame>
        <p:nvGraphicFramePr>
          <p:cNvPr id="9" name="Group 108"/>
          <p:cNvGraphicFramePr>
            <a:graphicFrameLocks noGrp="1"/>
          </p:cNvGraphicFramePr>
          <p:nvPr/>
        </p:nvGraphicFramePr>
        <p:xfrm>
          <a:off x="1403350" y="2205038"/>
          <a:ext cx="5468938" cy="2173670"/>
        </p:xfrm>
        <a:graphic>
          <a:graphicData uri="http://schemas.openxmlformats.org/drawingml/2006/table">
            <a:tbl>
              <a:tblPr/>
              <a:tblGrid>
                <a:gridCol w="1873250"/>
                <a:gridCol w="863600"/>
                <a:gridCol w="792163"/>
                <a:gridCol w="719137"/>
                <a:gridCol w="576263"/>
                <a:gridCol w="644525"/>
              </a:tblGrid>
              <a:tr h="833438">
                <a:tc gridSpan="6">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sz="3000" b="1" kern="1200" dirty="0" smtClean="0">
                          <a:solidFill>
                            <a:schemeClr val="tx1"/>
                          </a:solidFill>
                          <a:latin typeface="宋体" pitchFamily="2" charset="-122"/>
                          <a:ea typeface="宋体" pitchFamily="2" charset="-122"/>
                          <a:cs typeface="+mn-cs"/>
                        </a:rPr>
                        <a:t>电阻</a:t>
                      </a:r>
                      <a:r>
                        <a:rPr lang="en-US" altLang="zh-CN" sz="3000" b="1" kern="1200" dirty="0" smtClean="0">
                          <a:solidFill>
                            <a:schemeClr val="tx1"/>
                          </a:solidFill>
                          <a:latin typeface="宋体" pitchFamily="2" charset="-122"/>
                          <a:ea typeface="宋体" pitchFamily="2" charset="-122"/>
                          <a:cs typeface="+mn-cs"/>
                        </a:rPr>
                        <a:t>R</a:t>
                      </a:r>
                      <a:r>
                        <a:rPr lang="zh-CN" altLang="en-US" sz="3000" b="1" kern="1200" dirty="0" smtClean="0">
                          <a:solidFill>
                            <a:schemeClr val="tx1"/>
                          </a:solidFill>
                          <a:latin typeface="宋体" pitchFamily="2" charset="-122"/>
                          <a:ea typeface="宋体" pitchFamily="2" charset="-122"/>
                          <a:cs typeface="+mn-cs"/>
                        </a:rPr>
                        <a:t>＝</a:t>
                      </a:r>
                      <a:r>
                        <a:rPr lang="en-US" altLang="zh-CN" sz="3000" b="1" kern="1200" dirty="0" smtClean="0">
                          <a:solidFill>
                            <a:schemeClr val="tx1"/>
                          </a:solidFill>
                          <a:latin typeface="宋体" pitchFamily="2" charset="-122"/>
                          <a:ea typeface="宋体" pitchFamily="2" charset="-122"/>
                          <a:cs typeface="+mn-cs"/>
                        </a:rPr>
                        <a:t>________Ω</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320675">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sz="3000" b="1" kern="1200" dirty="0" smtClean="0">
                          <a:solidFill>
                            <a:schemeClr val="tx1"/>
                          </a:solidFill>
                          <a:latin typeface="宋体" pitchFamily="2" charset="-122"/>
                          <a:ea typeface="宋体" pitchFamily="2" charset="-122"/>
                          <a:cs typeface="+mn-cs"/>
                        </a:rPr>
                        <a:t>电压</a:t>
                      </a:r>
                      <a:r>
                        <a:rPr lang="en-US" altLang="zh-CN" sz="3000" b="1" kern="1200" dirty="0" smtClean="0">
                          <a:solidFill>
                            <a:schemeClr val="tx1"/>
                          </a:solidFill>
                          <a:latin typeface="宋体" pitchFamily="2" charset="-122"/>
                          <a:ea typeface="宋体" pitchFamily="2" charset="-122"/>
                          <a:cs typeface="+mn-cs"/>
                        </a:rPr>
                        <a:t>U/V</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20675">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lang="zh-CN" altLang="en-US" sz="3000" b="1" kern="1200" dirty="0" smtClean="0">
                          <a:solidFill>
                            <a:schemeClr val="tx1"/>
                          </a:solidFill>
                          <a:latin typeface="宋体" pitchFamily="2" charset="-122"/>
                          <a:ea typeface="宋体" pitchFamily="2" charset="-122"/>
                          <a:cs typeface="+mn-cs"/>
                        </a:rPr>
                        <a:t>电流</a:t>
                      </a:r>
                      <a:r>
                        <a:rPr lang="en-US" altLang="zh-CN" sz="3000" b="1" kern="1200" dirty="0" smtClean="0">
                          <a:solidFill>
                            <a:schemeClr val="tx1"/>
                          </a:solidFill>
                          <a:latin typeface="宋体" pitchFamily="2" charset="-122"/>
                          <a:ea typeface="宋体" pitchFamily="2" charset="-122"/>
                          <a:cs typeface="+mn-cs"/>
                        </a:rPr>
                        <a:t>I/A</a:t>
                      </a: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endParaRPr lang="zh-CN" altLang="en-US" sz="3000" b="1" kern="1200" dirty="0" smtClean="0">
                        <a:solidFill>
                          <a:schemeClr val="tx1"/>
                        </a:solidFill>
                        <a:latin typeface="宋体" pitchFamily="2" charset="-122"/>
                        <a:ea typeface="宋体" pitchFamily="2" charset="-122"/>
                        <a:cs typeface="+mn-cs"/>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0" name="Rectangle 99"/>
          <p:cNvSpPr>
            <a:spLocks noChangeArrowheads="1"/>
          </p:cNvSpPr>
          <p:nvPr/>
        </p:nvSpPr>
        <p:spPr bwMode="auto">
          <a:xfrm>
            <a:off x="692902" y="4790072"/>
            <a:ext cx="10423046" cy="676660"/>
          </a:xfrm>
          <a:prstGeom prst="rect">
            <a:avLst/>
          </a:prstGeom>
          <a:noFill/>
          <a:ln w="9525" algn="ctr">
            <a:noFill/>
            <a:miter lim="800000"/>
            <a:headEnd/>
            <a:tailEnd/>
          </a:ln>
          <a:effectLst/>
        </p:spPr>
        <p:txBody>
          <a:bodyPr wrap="none" anchor="ctr">
            <a:spAutoFit/>
          </a:bodyPr>
          <a:lstStyle/>
          <a:p>
            <a:pPr>
              <a:lnSpc>
                <a:spcPct val="150000"/>
              </a:lnSpc>
            </a:pPr>
            <a:r>
              <a:rPr lang="zh-CN" altLang="en-US" sz="3000" b="1" dirty="0">
                <a:latin typeface="宋体" pitchFamily="2" charset="-122"/>
                <a:ea typeface="宋体" pitchFamily="2" charset="-122"/>
              </a:rPr>
              <a:t>请运用两种以上的方法写出分析处理实验数据的具体过程。 </a:t>
            </a: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ox(in)">
                                      <p:cBhvr>
                                        <p:cTn id="7" dur="500"/>
                                        <p:tgtEl>
                                          <p:spTgt spid="8"/>
                                        </p:tgtEl>
                                      </p:cBhvr>
                                    </p:animEffect>
                                  </p:childTnLst>
                                </p:cTn>
                              </p:par>
                              <p:par>
                                <p:cTn id="8" presetID="4"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ox(in)">
                                      <p:cBhvr>
                                        <p:cTn id="10" dur="500"/>
                                        <p:tgtEl>
                                          <p:spTgt spid="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ox(in)">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9"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7"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grpSp>
        <p:nvGrpSpPr>
          <p:cNvPr id="11" name="Group 8"/>
          <p:cNvGrpSpPr>
            <a:grpSpLocks/>
          </p:cNvGrpSpPr>
          <p:nvPr/>
        </p:nvGrpSpPr>
        <p:grpSpPr bwMode="auto">
          <a:xfrm>
            <a:off x="796256" y="1077412"/>
            <a:ext cx="10417176" cy="5472113"/>
            <a:chOff x="158" y="709"/>
            <a:chExt cx="6562" cy="3447"/>
          </a:xfrm>
        </p:grpSpPr>
        <p:sp>
          <p:nvSpPr>
            <p:cNvPr id="12" name="Rectangle 4"/>
            <p:cNvSpPr>
              <a:spLocks noChangeArrowheads="1"/>
            </p:cNvSpPr>
            <p:nvPr/>
          </p:nvSpPr>
          <p:spPr bwMode="auto">
            <a:xfrm>
              <a:off x="372" y="709"/>
              <a:ext cx="5762" cy="931"/>
            </a:xfrm>
            <a:prstGeom prst="rect">
              <a:avLst/>
            </a:prstGeom>
            <a:noFill/>
            <a:ln w="9525" algn="ctr">
              <a:noFill/>
              <a:miter lim="800000"/>
              <a:headEnd/>
              <a:tailEnd/>
            </a:ln>
            <a:effectLst/>
          </p:spPr>
          <p:txBody>
            <a:bodyPr wrap="square" anchor="ctr">
              <a:spAutoFit/>
            </a:bodyPr>
            <a:lstStyle/>
            <a:p>
              <a:pPr>
                <a:lnSpc>
                  <a:spcPct val="150000"/>
                </a:lnSpc>
              </a:pPr>
              <a:r>
                <a:rPr lang="zh-CN" altLang="en-US" sz="3000" b="1" dirty="0">
                  <a:latin typeface="宋体" pitchFamily="2" charset="-122"/>
                  <a:ea typeface="宋体" pitchFamily="2" charset="-122"/>
                </a:rPr>
                <a:t>方法一：图象法。将所得数据绘制成图象，通过图象分析电流与电压之间的变化关系。</a:t>
              </a:r>
            </a:p>
          </p:txBody>
        </p:sp>
        <p:pic>
          <p:nvPicPr>
            <p:cNvPr id="13" name="Picture 3" descr="J:\新建文件夹\4SEE-294.EPS"/>
            <p:cNvPicPr>
              <a:picLocks noChangeAspect="1" noChangeArrowheads="1"/>
            </p:cNvPicPr>
            <p:nvPr/>
          </p:nvPicPr>
          <p:blipFill>
            <a:blip r:embed="rId4" r:link="rId5"/>
            <a:srcRect/>
            <a:stretch>
              <a:fillRect/>
            </a:stretch>
          </p:blipFill>
          <p:spPr bwMode="auto">
            <a:xfrm>
              <a:off x="1746" y="1571"/>
              <a:ext cx="1451" cy="1387"/>
            </a:xfrm>
            <a:prstGeom prst="rect">
              <a:avLst/>
            </a:prstGeom>
            <a:noFill/>
          </p:spPr>
        </p:pic>
        <p:sp>
          <p:nvSpPr>
            <p:cNvPr id="14" name="Rectangle 5"/>
            <p:cNvSpPr>
              <a:spLocks noChangeArrowheads="1"/>
            </p:cNvSpPr>
            <p:nvPr/>
          </p:nvSpPr>
          <p:spPr bwMode="auto">
            <a:xfrm>
              <a:off x="2018" y="2977"/>
              <a:ext cx="1457" cy="426"/>
            </a:xfrm>
            <a:prstGeom prst="rect">
              <a:avLst/>
            </a:prstGeom>
            <a:noFill/>
            <a:ln w="9525" algn="ctr">
              <a:noFill/>
              <a:miter lim="800000"/>
              <a:headEnd/>
              <a:tailEnd/>
            </a:ln>
            <a:effectLst/>
          </p:spPr>
          <p:txBody>
            <a:bodyPr wrap="none" anchor="ctr">
              <a:spAutoFit/>
            </a:bodyPr>
            <a:lstStyle/>
            <a:p>
              <a:pPr>
                <a:lnSpc>
                  <a:spcPct val="150000"/>
                </a:lnSpc>
              </a:pPr>
              <a:r>
                <a:rPr lang="zh-CN" altLang="en-US" sz="3000" b="1" dirty="0">
                  <a:latin typeface="宋体" pitchFamily="2" charset="-122"/>
                  <a:ea typeface="宋体" pitchFamily="2" charset="-122"/>
                </a:rPr>
                <a:t>图</a:t>
              </a:r>
              <a:r>
                <a:rPr lang="en-US" altLang="zh-CN" sz="3000" b="1" dirty="0">
                  <a:latin typeface="宋体" pitchFamily="2" charset="-122"/>
                  <a:ea typeface="宋体" pitchFamily="2" charset="-122"/>
                </a:rPr>
                <a:t>17</a:t>
              </a:r>
              <a:r>
                <a:rPr lang="zh-CN" altLang="en-US" sz="3000" b="1" dirty="0">
                  <a:latin typeface="宋体" pitchFamily="2" charset="-122"/>
                  <a:ea typeface="宋体" pitchFamily="2" charset="-122"/>
                </a:rPr>
                <a:t>－</a:t>
              </a:r>
              <a:r>
                <a:rPr lang="en-US" altLang="zh-CN" sz="3000" b="1" dirty="0">
                  <a:latin typeface="宋体" pitchFamily="2" charset="-122"/>
                  <a:ea typeface="宋体" pitchFamily="2" charset="-122"/>
                </a:rPr>
                <a:t>1</a:t>
              </a:r>
              <a:r>
                <a:rPr lang="zh-CN" altLang="en-US" sz="3000" b="1" dirty="0">
                  <a:latin typeface="宋体" pitchFamily="2" charset="-122"/>
                  <a:ea typeface="宋体" pitchFamily="2" charset="-122"/>
                </a:rPr>
                <a:t>－</a:t>
              </a:r>
              <a:r>
                <a:rPr lang="en-US" altLang="zh-CN" sz="3000" b="1" dirty="0">
                  <a:latin typeface="宋体" pitchFamily="2" charset="-122"/>
                  <a:ea typeface="宋体" pitchFamily="2" charset="-122"/>
                </a:rPr>
                <a:t>5 </a:t>
              </a:r>
            </a:p>
          </p:txBody>
        </p:sp>
        <p:sp>
          <p:nvSpPr>
            <p:cNvPr id="15" name="Rectangle 7"/>
            <p:cNvSpPr>
              <a:spLocks noChangeArrowheads="1"/>
            </p:cNvSpPr>
            <p:nvPr/>
          </p:nvSpPr>
          <p:spPr bwMode="auto">
            <a:xfrm>
              <a:off x="158" y="3294"/>
              <a:ext cx="6562" cy="862"/>
            </a:xfrm>
            <a:prstGeom prst="rect">
              <a:avLst/>
            </a:prstGeom>
          </p:spPr>
          <p:txBody>
            <a:bodyPr wrap="square" anchor="ctr">
              <a:spAutoFit/>
            </a:bodyPr>
            <a:lstStyle/>
            <a:p>
              <a:pPr>
                <a:lnSpc>
                  <a:spcPct val="150000"/>
                </a:lnSpc>
              </a:pPr>
              <a:r>
                <a:rPr lang="zh-CN" altLang="en-US" sz="3000" b="1" dirty="0">
                  <a:latin typeface="宋体" pitchFamily="2" charset="-122"/>
                  <a:ea typeface="宋体" pitchFamily="2" charset="-122"/>
                </a:rPr>
                <a:t>方法二：计算法。将所得数据进行处理，用电压值与电流值之比分析电流与电压之间的关系。</a:t>
              </a:r>
            </a:p>
          </p:txBody>
        </p:sp>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descr="C:\Documents and Settings\Administrator\桌面\人教物理九上新教案课件资料\例1.EPS"/>
          <p:cNvPicPr>
            <a:picLocks noChangeAspect="1" noChangeArrowheads="1"/>
          </p:cNvPicPr>
          <p:nvPr/>
        </p:nvPicPr>
        <p:blipFill>
          <a:blip r:embed="rId2" r:link="rId3"/>
          <a:srcRect/>
          <a:stretch>
            <a:fillRect/>
          </a:stretch>
        </p:blipFill>
        <p:spPr bwMode="auto">
          <a:xfrm>
            <a:off x="-2296584" y="3105151"/>
            <a:ext cx="355600" cy="161925"/>
          </a:xfrm>
          <a:prstGeom prst="rect">
            <a:avLst/>
          </a:prstGeom>
          <a:noFill/>
          <a:ln w="9525">
            <a:noFill/>
            <a:miter lim="800000"/>
            <a:headEnd/>
            <a:tailEnd/>
          </a:ln>
        </p:spPr>
      </p:pic>
      <p:sp>
        <p:nvSpPr>
          <p:cNvPr id="38916" name="Rectangle 4"/>
          <p:cNvSpPr>
            <a:spLocks noChangeArrowheads="1"/>
          </p:cNvSpPr>
          <p:nvPr/>
        </p:nvSpPr>
        <p:spPr bwMode="auto">
          <a:xfrm>
            <a:off x="658201" y="938594"/>
            <a:ext cx="5957080" cy="637675"/>
          </a:xfrm>
          <a:prstGeom prst="rect">
            <a:avLst/>
          </a:prstGeom>
          <a:noFill/>
          <a:ln w="9525" algn="ctr">
            <a:noFill/>
            <a:miter lim="800000"/>
            <a:headEnd/>
            <a:tailEnd/>
          </a:ln>
          <a:effectLst/>
        </p:spPr>
        <p:txBody>
          <a:bodyPr wrap="none" anchor="ctr">
            <a:spAutoFit/>
          </a:bodyPr>
          <a:lstStyle/>
          <a:p>
            <a:pPr eaLnBrk="0" fontAlgn="base" hangingPunct="0">
              <a:lnSpc>
                <a:spcPct val="150000"/>
              </a:lnSpc>
              <a:spcBef>
                <a:spcPct val="0"/>
              </a:spcBef>
              <a:spcAft>
                <a:spcPct val="0"/>
              </a:spcAft>
            </a:pPr>
            <a:r>
              <a:rPr lang="zh-CN" altLang="en-US" sz="2800" b="1" dirty="0" smtClean="0">
                <a:solidFill>
                  <a:srgbClr val="CC0066"/>
                </a:solidFill>
                <a:latin typeface="宋体" pitchFamily="2" charset="-122"/>
                <a:ea typeface="宋体" pitchFamily="2" charset="-122"/>
              </a:rPr>
              <a:t>学点</a:t>
            </a:r>
            <a:r>
              <a:rPr lang="en-US" altLang="zh-CN" sz="2800" b="1" dirty="0" smtClean="0">
                <a:solidFill>
                  <a:srgbClr val="CC0066"/>
                </a:solidFill>
                <a:latin typeface="宋体" pitchFamily="2" charset="-122"/>
                <a:ea typeface="宋体" pitchFamily="2" charset="-122"/>
              </a:rPr>
              <a:t>3</a:t>
            </a:r>
            <a:r>
              <a:rPr lang="zh-CN" altLang="en-US" sz="2800" b="1" dirty="0" smtClean="0">
                <a:solidFill>
                  <a:srgbClr val="CC0066"/>
                </a:solidFill>
                <a:latin typeface="宋体" pitchFamily="2" charset="-122"/>
                <a:ea typeface="宋体" pitchFamily="2" charset="-122"/>
              </a:rPr>
              <a:t>　探究电流与电阻之间的关系 </a:t>
            </a:r>
          </a:p>
        </p:txBody>
      </p:sp>
      <p:sp>
        <p:nvSpPr>
          <p:cNvPr id="12" name="Rectangle 5"/>
          <p:cNvSpPr/>
          <p:nvPr/>
        </p:nvSpPr>
        <p:spPr>
          <a:xfrm>
            <a:off x="1174115" y="110491"/>
            <a:ext cx="6183103" cy="584775"/>
          </a:xfrm>
          <a:prstGeom prst="rect">
            <a:avLst/>
          </a:prstGeom>
          <a:noFill/>
          <a:ln w="9525">
            <a:noFill/>
          </a:ln>
        </p:spPr>
        <p:txBody>
          <a:bodyPr wrap="none" anchor="ctr">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stStyle>
          <a:p>
            <a:pPr marL="0" lvl="0" indent="0" algn="ctr">
              <a:spcBef>
                <a:spcPct val="0"/>
              </a:spcBef>
              <a:buNone/>
            </a:pPr>
            <a:r>
              <a:rPr lang="zh-CN" altLang="en-US" b="1" dirty="0" smtClean="0">
                <a:solidFill>
                  <a:schemeClr val="tx1"/>
                </a:solidFill>
                <a:latin typeface="微软雅黑" panose="020B0503020204020204" charset="-122"/>
                <a:ea typeface="微软雅黑" panose="020B0503020204020204" charset="-122"/>
              </a:rPr>
              <a:t>第</a:t>
            </a:r>
            <a:r>
              <a:rPr lang="en-US" altLang="zh-CN" b="1" dirty="0" smtClean="0">
                <a:solidFill>
                  <a:schemeClr val="tx1"/>
                </a:solidFill>
                <a:latin typeface="微软雅黑" panose="020B0503020204020204" charset="-122"/>
                <a:ea typeface="微软雅黑" panose="020B0503020204020204" charset="-122"/>
              </a:rPr>
              <a:t>1</a:t>
            </a:r>
            <a:r>
              <a:rPr lang="zh-CN" altLang="en-US" b="1" dirty="0" smtClean="0">
                <a:solidFill>
                  <a:schemeClr val="tx1"/>
                </a:solidFill>
                <a:latin typeface="微软雅黑" panose="020B0503020204020204" charset="-122"/>
                <a:ea typeface="微软雅黑" panose="020B0503020204020204" charset="-122"/>
              </a:rPr>
              <a:t>节　电流与电压和电阻的关系</a:t>
            </a:r>
            <a:endParaRPr lang="zh-CN" altLang="en-US" dirty="0">
              <a:solidFill>
                <a:schemeClr val="tx1"/>
              </a:solidFill>
              <a:latin typeface="微软雅黑" panose="020B0503020204020204" charset="-122"/>
              <a:ea typeface="微软雅黑" panose="020B0503020204020204" charset="-122"/>
            </a:endParaRPr>
          </a:p>
        </p:txBody>
      </p:sp>
      <p:pic>
        <p:nvPicPr>
          <p:cNvPr id="13" name="Picture 4"/>
          <p:cNvPicPr>
            <a:picLocks noChangeAspect="1"/>
          </p:cNvPicPr>
          <p:nvPr/>
        </p:nvPicPr>
        <p:blipFill>
          <a:blip r:embed="rId4" cstate="print"/>
          <a:stretch>
            <a:fillRect/>
          </a:stretch>
        </p:blipFill>
        <p:spPr>
          <a:xfrm>
            <a:off x="505160" y="1057878"/>
            <a:ext cx="84455" cy="414020"/>
          </a:xfrm>
          <a:prstGeom prst="rect">
            <a:avLst/>
          </a:prstGeom>
          <a:noFill/>
          <a:ln w="9525">
            <a:noFill/>
          </a:ln>
        </p:spPr>
      </p:pic>
      <p:grpSp>
        <p:nvGrpSpPr>
          <p:cNvPr id="14" name="Group 7"/>
          <p:cNvGrpSpPr>
            <a:grpSpLocks/>
          </p:cNvGrpSpPr>
          <p:nvPr/>
        </p:nvGrpSpPr>
        <p:grpSpPr bwMode="auto">
          <a:xfrm>
            <a:off x="1235242" y="1372769"/>
            <a:ext cx="8683626" cy="5110163"/>
            <a:chOff x="0" y="986"/>
            <a:chExt cx="5470" cy="3219"/>
          </a:xfrm>
        </p:grpSpPr>
        <p:sp>
          <p:nvSpPr>
            <p:cNvPr id="17" name="Rectangle 5"/>
            <p:cNvSpPr>
              <a:spLocks noChangeArrowheads="1"/>
            </p:cNvSpPr>
            <p:nvPr/>
          </p:nvSpPr>
          <p:spPr bwMode="auto">
            <a:xfrm>
              <a:off x="0" y="986"/>
              <a:ext cx="5470" cy="426"/>
            </a:xfrm>
            <a:prstGeom prst="rect">
              <a:avLst/>
            </a:prstGeom>
            <a:noFill/>
            <a:ln w="9525" algn="ctr">
              <a:noFill/>
              <a:miter lim="800000"/>
              <a:headEnd/>
              <a:tailEnd/>
            </a:ln>
            <a:effectLst/>
          </p:spPr>
          <p:txBody>
            <a:bodyPr wrap="none" anchor="ctr">
              <a:spAutoFit/>
            </a:bodyPr>
            <a:lstStyle/>
            <a:p>
              <a:pPr>
                <a:lnSpc>
                  <a:spcPct val="150000"/>
                </a:lnSpc>
              </a:pPr>
              <a:r>
                <a:rPr lang="zh-CN" altLang="en-US" sz="3000" b="1" dirty="0">
                  <a:latin typeface="宋体" pitchFamily="2" charset="-122"/>
                  <a:ea typeface="宋体" pitchFamily="2" charset="-122"/>
                </a:rPr>
                <a:t>实验设计：请根据提示完成本实验电路图的设计。</a:t>
              </a:r>
            </a:p>
          </p:txBody>
        </p:sp>
        <p:pic>
          <p:nvPicPr>
            <p:cNvPr id="18" name="Picture 4"/>
            <p:cNvPicPr>
              <a:picLocks noChangeAspect="1" noChangeArrowheads="1"/>
            </p:cNvPicPr>
            <p:nvPr/>
          </p:nvPicPr>
          <p:blipFill>
            <a:blip r:embed="rId5"/>
            <a:srcRect/>
            <a:stretch>
              <a:fillRect/>
            </a:stretch>
          </p:blipFill>
          <p:spPr bwMode="auto">
            <a:xfrm>
              <a:off x="975" y="1344"/>
              <a:ext cx="3538" cy="2861"/>
            </a:xfrm>
            <a:prstGeom prst="rect">
              <a:avLst/>
            </a:prstGeom>
            <a:noFill/>
          </p:spPr>
        </p:pic>
      </p:gr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916"/>
                                        </p:tgtEl>
                                        <p:attrNameLst>
                                          <p:attrName>style.visibility</p:attrName>
                                        </p:attrNameLst>
                                      </p:cBhvr>
                                      <p:to>
                                        <p:strVal val="visible"/>
                                      </p:to>
                                    </p:set>
                                    <p:animEffect transition="in" filter="wipe(down)">
                                      <p:cBhvr>
                                        <p:cTn id="7" dur="500"/>
                                        <p:tgtEl>
                                          <p:spTgt spid="38916"/>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ox(in)">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TotalTime>
  <Words>2366</Words>
  <Application>WPS 演示</Application>
  <PresentationFormat>自定义</PresentationFormat>
  <Paragraphs>202</Paragraphs>
  <Slides>34</Slides>
  <Notes>0</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s</cp:lastModifiedBy>
  <cp:revision>55</cp:revision>
  <dcterms:created xsi:type="dcterms:W3CDTF">2018-02-07T00:47:00Z</dcterms:created>
  <dcterms:modified xsi:type="dcterms:W3CDTF">2018-03-06T15:51:19Z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