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132" y="-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7098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7878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6871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22881"/>
          <p:cNvGrpSpPr>
            <a:grpSpLocks/>
          </p:cNvGrpSpPr>
          <p:nvPr/>
        </p:nvGrpSpPr>
        <p:grpSpPr bwMode="auto">
          <a:xfrm>
            <a:off x="6288618" y="5345114"/>
            <a:ext cx="5903383" cy="1512887"/>
            <a:chOff x="2971" y="3367"/>
            <a:chExt cx="2789" cy="953"/>
          </a:xfrm>
        </p:grpSpPr>
        <p:sp>
          <p:nvSpPr>
            <p:cNvPr id="5" name="任意多边形 122882"/>
            <p:cNvSpPr>
              <a:spLocks noChangeArrowheads="1"/>
            </p:cNvSpPr>
            <p:nvPr/>
          </p:nvSpPr>
          <p:spPr bwMode="auto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6" name="任意多边形 122883"/>
            <p:cNvSpPr>
              <a:spLocks noChangeArrowheads="1"/>
            </p:cNvSpPr>
            <p:nvPr/>
          </p:nvSpPr>
          <p:spPr bwMode="auto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7" name="任意多边形 122884"/>
            <p:cNvSpPr>
              <a:spLocks noChangeArrowheads="1"/>
            </p:cNvSpPr>
            <p:nvPr/>
          </p:nvSpPr>
          <p:spPr bwMode="auto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8" name="任意多边形 122885"/>
            <p:cNvSpPr>
              <a:spLocks noChangeArrowheads="1"/>
            </p:cNvSpPr>
            <p:nvPr/>
          </p:nvSpPr>
          <p:spPr bwMode="auto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9" name="任意多边形 122886"/>
            <p:cNvSpPr>
              <a:spLocks noChangeArrowheads="1"/>
            </p:cNvSpPr>
            <p:nvPr/>
          </p:nvSpPr>
          <p:spPr bwMode="auto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" name="任意多边形 122887"/>
            <p:cNvSpPr>
              <a:spLocks noChangeArrowheads="1"/>
            </p:cNvSpPr>
            <p:nvPr/>
          </p:nvSpPr>
          <p:spPr bwMode="auto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1" name="任意多边形 122888"/>
            <p:cNvSpPr>
              <a:spLocks noChangeArrowheads="1"/>
            </p:cNvSpPr>
            <p:nvPr/>
          </p:nvSpPr>
          <p:spPr bwMode="auto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2" name="任意多边形 122889"/>
            <p:cNvSpPr>
              <a:spLocks noChangeArrowheads="1"/>
            </p:cNvSpPr>
            <p:nvPr/>
          </p:nvSpPr>
          <p:spPr bwMode="auto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3" name="任意多边形 122890"/>
            <p:cNvSpPr>
              <a:spLocks noChangeArrowheads="1"/>
            </p:cNvSpPr>
            <p:nvPr/>
          </p:nvSpPr>
          <p:spPr bwMode="auto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4" name="任意多边形 122891"/>
            <p:cNvSpPr>
              <a:spLocks noChangeArrowheads="1"/>
            </p:cNvSpPr>
            <p:nvPr/>
          </p:nvSpPr>
          <p:spPr bwMode="auto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5" name="任意多边形 122892"/>
            <p:cNvSpPr>
              <a:spLocks noChangeArrowheads="1"/>
            </p:cNvSpPr>
            <p:nvPr/>
          </p:nvSpPr>
          <p:spPr bwMode="auto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6" name="任意多边形 122893"/>
            <p:cNvSpPr>
              <a:spLocks noChangeArrowheads="1"/>
            </p:cNvSpPr>
            <p:nvPr/>
          </p:nvSpPr>
          <p:spPr bwMode="auto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7" name="任意多边形 122894"/>
            <p:cNvSpPr>
              <a:spLocks noChangeArrowheads="1"/>
            </p:cNvSpPr>
            <p:nvPr/>
          </p:nvSpPr>
          <p:spPr bwMode="auto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8" name="任意多边形 122895"/>
            <p:cNvSpPr>
              <a:spLocks noChangeArrowheads="1"/>
            </p:cNvSpPr>
            <p:nvPr/>
          </p:nvSpPr>
          <p:spPr bwMode="auto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9" name="任意多边形 122896"/>
            <p:cNvSpPr>
              <a:spLocks noChangeArrowheads="1"/>
            </p:cNvSpPr>
            <p:nvPr/>
          </p:nvSpPr>
          <p:spPr bwMode="auto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</p:grpSp>
      <p:sp>
        <p:nvSpPr>
          <p:cNvPr id="122898" name="标题 122897"/>
          <p:cNvSpPr>
            <a:spLocks noGrp="1"/>
          </p:cNvSpPr>
          <p:nvPr>
            <p:ph type="ctrTitle" sz="quarter"/>
          </p:nvPr>
        </p:nvSpPr>
        <p:spPr>
          <a:xfrm>
            <a:off x="914400" y="1600200"/>
            <a:ext cx="10363200" cy="18288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>
            <a:lvl1pPr lvl="0">
              <a:defRPr sz="5700" kern="1200"/>
            </a:lvl1pPr>
          </a:lstStyle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122899" name="副标题 122898"/>
          <p:cNvSpPr>
            <a:spLocks noGrp="1"/>
          </p:cNvSpPr>
          <p:nvPr>
            <p:ph type="subTitle" sz="quarter" idx="1"/>
          </p:nvPr>
        </p:nvSpPr>
        <p:spPr>
          <a:xfrm>
            <a:off x="1828800" y="3733800"/>
            <a:ext cx="8534400" cy="17526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t"/>
          <a:lstStyle>
            <a:lvl1pPr marL="0" lvl="0" indent="0" algn="ctr">
              <a:buNone/>
              <a:defRPr sz="3600" kern="1200"/>
            </a:lvl1pPr>
            <a:lvl2pPr marL="457200" lvl="1" indent="-457200" algn="ctr">
              <a:buNone/>
              <a:defRPr sz="3600" kern="1200"/>
            </a:lvl2pPr>
            <a:lvl3pPr marL="914400" lvl="2" indent="-914400" algn="ctr">
              <a:buNone/>
              <a:defRPr sz="3600" kern="1200"/>
            </a:lvl3pPr>
            <a:lvl4pPr marL="1371600" lvl="3" indent="-1371600" algn="ctr">
              <a:buNone/>
              <a:defRPr sz="3600" kern="1200"/>
            </a:lvl4pPr>
            <a:lvl5pPr marL="1828800" lvl="4" indent="-1828800" algn="ctr">
              <a:buNone/>
              <a:defRPr sz="3600" kern="1200"/>
            </a:lvl5pPr>
          </a:lstStyle>
          <a:p>
            <a:pPr lvl="0"/>
            <a:r>
              <a:rPr lang="zh-CN" altLang="en-US" noProof="1"/>
              <a:t>单击此处编辑母版副标题样式</a:t>
            </a:r>
          </a:p>
        </p:txBody>
      </p:sp>
      <p:sp>
        <p:nvSpPr>
          <p:cNvPr id="20" name="日期占位符 122899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21" name="页脚占位符 12290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EAEAEA"/>
              </a:solidFill>
            </a:endParaRPr>
          </a:p>
        </p:txBody>
      </p:sp>
      <p:sp>
        <p:nvSpPr>
          <p:cNvPr id="22" name="灯片编号占位符 12290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B4D637-0644-4AFD-9689-FBF0D19AC60F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en-US" altLang="zh-CN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7040409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5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6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B7FD68-8D89-4215-9989-57960219EA93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3357921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5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6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4AD51B-40AF-40A7-929D-FF342FFAAD58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4143038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76672" cy="453072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1"/>
            <a:ext cx="5376672" cy="4530725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6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7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DA99D-E603-47E5-9956-0A88794D0654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6366512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8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9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6B08C9-27AB-448B-B64E-45393F94C9B2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7151274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4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5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04A9FC-E960-41D0-87B3-D69DE1EC82B0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1680185"/>
      </p:ext>
    </p:extLst>
  </p:cSld>
  <p:clrMapOvr>
    <a:masterClrMapping/>
  </p:clrMapOvr>
  <p:transition spd="slow"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3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4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EF53D2-3CE7-4A6F-AE69-6DE102627B52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3626426"/>
      </p:ext>
    </p:extLst>
  </p:cSld>
  <p:clrMapOvr>
    <a:masterClrMapping/>
  </p:clrMapOvr>
  <p:transition spd="slow"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6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7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910DDF-CC51-4433-87A0-D5539726D42D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080612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07335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6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7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0F8D7A-98E5-4C7A-889A-553D80F91622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2007404"/>
      </p:ext>
    </p:extLst>
  </p:cSld>
  <p:clrMapOvr>
    <a:masterClrMapping/>
  </p:clrMapOvr>
  <p:transition spd="slow"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5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6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9AB286-8A81-4162-8627-F52457B66ED8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6864280"/>
      </p:ext>
    </p:extLst>
  </p:cSld>
  <p:clrMapOvr>
    <a:masterClrMapping/>
  </p:clrMapOvr>
  <p:transition spd="slow"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70573" cy="5853112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121874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/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5" name="页脚占位符 121875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6" name="灯片编号占位符 121876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B888DC-CDAF-4AC1-8DA8-B02B3387D164}" type="slidenum">
              <a:rPr lang="zh-CN" altLang="en-US">
                <a:solidFill>
                  <a:srgbClr val="EAEAEA"/>
                </a:solidFill>
              </a:rPr>
              <a:pPr/>
              <a:t>‹#›</a:t>
            </a:fld>
            <a:endParaRPr lang="zh-CN" altLang="en-US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9405158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5200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69162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14411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45186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18805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816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82514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3FDFF-9A44-4465-8B0F-7AB567A4A720}" type="datetimeFigureOut">
              <a:rPr lang="zh-CN" altLang="en-US" smtClean="0"/>
              <a:pPr/>
              <a:t>2018/11/29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EE7F2-41F8-4805-9FC8-40F673C5667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87323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chemeClr val="bg1"/>
            </a:gs>
            <a:gs pos="100000">
              <a:srgbClr val="5D9E9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21857"/>
          <p:cNvGrpSpPr>
            <a:grpSpLocks/>
          </p:cNvGrpSpPr>
          <p:nvPr/>
        </p:nvGrpSpPr>
        <p:grpSpPr bwMode="auto">
          <a:xfrm>
            <a:off x="6288618" y="5345114"/>
            <a:ext cx="5903383" cy="1512887"/>
            <a:chOff x="2971" y="3367"/>
            <a:chExt cx="2789" cy="953"/>
          </a:xfrm>
        </p:grpSpPr>
        <p:sp>
          <p:nvSpPr>
            <p:cNvPr id="1027" name="任意多边形 121858"/>
            <p:cNvSpPr>
              <a:spLocks noChangeArrowheads="1"/>
            </p:cNvSpPr>
            <p:nvPr/>
          </p:nvSpPr>
          <p:spPr bwMode="auto">
            <a:xfrm>
              <a:off x="2971" y="3367"/>
              <a:ext cx="2789" cy="953"/>
            </a:xfrm>
            <a:custGeom>
              <a:avLst/>
              <a:gdLst>
                <a:gd name="T0" fmla="*/ 2768 w 2780"/>
                <a:gd name="T1" fmla="*/ 18 h 953"/>
                <a:gd name="T2" fmla="*/ 2678 w 2780"/>
                <a:gd name="T3" fmla="*/ 24 h 953"/>
                <a:gd name="T4" fmla="*/ 2613 w 2780"/>
                <a:gd name="T5" fmla="*/ 102 h 953"/>
                <a:gd name="T6" fmla="*/ 2511 w 2780"/>
                <a:gd name="T7" fmla="*/ 156 h 953"/>
                <a:gd name="T8" fmla="*/ 2505 w 2780"/>
                <a:gd name="T9" fmla="*/ 222 h 953"/>
                <a:gd name="T10" fmla="*/ 2487 w 2780"/>
                <a:gd name="T11" fmla="*/ 246 h 953"/>
                <a:gd name="T12" fmla="*/ 2469 w 2780"/>
                <a:gd name="T13" fmla="*/ 252 h 953"/>
                <a:gd name="T14" fmla="*/ 2397 w 2780"/>
                <a:gd name="T15" fmla="*/ 210 h 953"/>
                <a:gd name="T16" fmla="*/ 2260 w 2780"/>
                <a:gd name="T17" fmla="*/ 192 h 953"/>
                <a:gd name="T18" fmla="*/ 2236 w 2780"/>
                <a:gd name="T19" fmla="*/ 186 h 953"/>
                <a:gd name="T20" fmla="*/ 2218 w 2780"/>
                <a:gd name="T21" fmla="*/ 192 h 953"/>
                <a:gd name="T22" fmla="*/ 2146 w 2780"/>
                <a:gd name="T23" fmla="*/ 228 h 953"/>
                <a:gd name="T24" fmla="*/ 2110 w 2780"/>
                <a:gd name="T25" fmla="*/ 240 h 953"/>
                <a:gd name="T26" fmla="*/ 2086 w 2780"/>
                <a:gd name="T27" fmla="*/ 246 h 953"/>
                <a:gd name="T28" fmla="*/ 2074 w 2780"/>
                <a:gd name="T29" fmla="*/ 258 h 953"/>
                <a:gd name="T30" fmla="*/ 2074 w 2780"/>
                <a:gd name="T31" fmla="*/ 276 h 953"/>
                <a:gd name="T32" fmla="*/ 2051 w 2780"/>
                <a:gd name="T33" fmla="*/ 300 h 953"/>
                <a:gd name="T34" fmla="*/ 2033 w 2780"/>
                <a:gd name="T35" fmla="*/ 312 h 953"/>
                <a:gd name="T36" fmla="*/ 2021 w 2780"/>
                <a:gd name="T37" fmla="*/ 324 h 953"/>
                <a:gd name="T38" fmla="*/ 2009 w 2780"/>
                <a:gd name="T39" fmla="*/ 336 h 953"/>
                <a:gd name="T40" fmla="*/ 1979 w 2780"/>
                <a:gd name="T41" fmla="*/ 342 h 953"/>
                <a:gd name="T42" fmla="*/ 1913 w 2780"/>
                <a:gd name="T43" fmla="*/ 336 h 953"/>
                <a:gd name="T44" fmla="*/ 1877 w 2780"/>
                <a:gd name="T45" fmla="*/ 330 h 953"/>
                <a:gd name="T46" fmla="*/ 1865 w 2780"/>
                <a:gd name="T47" fmla="*/ 342 h 953"/>
                <a:gd name="T48" fmla="*/ 1853 w 2780"/>
                <a:gd name="T49" fmla="*/ 354 h 953"/>
                <a:gd name="T50" fmla="*/ 1823 w 2780"/>
                <a:gd name="T51" fmla="*/ 360 h 953"/>
                <a:gd name="T52" fmla="*/ 1764 w 2780"/>
                <a:gd name="T53" fmla="*/ 342 h 953"/>
                <a:gd name="T54" fmla="*/ 1740 w 2780"/>
                <a:gd name="T55" fmla="*/ 342 h 953"/>
                <a:gd name="T56" fmla="*/ 1716 w 2780"/>
                <a:gd name="T57" fmla="*/ 354 h 953"/>
                <a:gd name="T58" fmla="*/ 1656 w 2780"/>
                <a:gd name="T59" fmla="*/ 425 h 953"/>
                <a:gd name="T60" fmla="*/ 1614 w 2780"/>
                <a:gd name="T61" fmla="*/ 569 h 953"/>
                <a:gd name="T62" fmla="*/ 1614 w 2780"/>
                <a:gd name="T63" fmla="*/ 593 h 953"/>
                <a:gd name="T64" fmla="*/ 1620 w 2780"/>
                <a:gd name="T65" fmla="*/ 641 h 953"/>
                <a:gd name="T66" fmla="*/ 1638 w 2780"/>
                <a:gd name="T67" fmla="*/ 659 h 953"/>
                <a:gd name="T68" fmla="*/ 1632 w 2780"/>
                <a:gd name="T69" fmla="*/ 671 h 953"/>
                <a:gd name="T70" fmla="*/ 1620 w 2780"/>
                <a:gd name="T71" fmla="*/ 683 h 953"/>
                <a:gd name="T72" fmla="*/ 1542 w 2780"/>
                <a:gd name="T73" fmla="*/ 689 h 953"/>
                <a:gd name="T74" fmla="*/ 1465 w 2780"/>
                <a:gd name="T75" fmla="*/ 629 h 953"/>
                <a:gd name="T76" fmla="*/ 1333 w 2780"/>
                <a:gd name="T77" fmla="*/ 587 h 953"/>
                <a:gd name="T78" fmla="*/ 1184 w 2780"/>
                <a:gd name="T79" fmla="*/ 671 h 953"/>
                <a:gd name="T80" fmla="*/ 1016 w 2780"/>
                <a:gd name="T81" fmla="*/ 731 h 953"/>
                <a:gd name="T82" fmla="*/ 813 w 2780"/>
                <a:gd name="T83" fmla="*/ 743 h 953"/>
                <a:gd name="T84" fmla="*/ 628 w 2780"/>
                <a:gd name="T85" fmla="*/ 701 h 953"/>
                <a:gd name="T86" fmla="*/ 568 w 2780"/>
                <a:gd name="T87" fmla="*/ 695 h 953"/>
                <a:gd name="T88" fmla="*/ 556 w 2780"/>
                <a:gd name="T89" fmla="*/ 701 h 953"/>
                <a:gd name="T90" fmla="*/ 520 w 2780"/>
                <a:gd name="T91" fmla="*/ 731 h 953"/>
                <a:gd name="T92" fmla="*/ 436 w 2780"/>
                <a:gd name="T93" fmla="*/ 809 h 953"/>
                <a:gd name="T94" fmla="*/ 406 w 2780"/>
                <a:gd name="T95" fmla="*/ 821 h 953"/>
                <a:gd name="T96" fmla="*/ 382 w 2780"/>
                <a:gd name="T97" fmla="*/ 821 h 953"/>
                <a:gd name="T98" fmla="*/ 335 w 2780"/>
                <a:gd name="T99" fmla="*/ 827 h 953"/>
                <a:gd name="T100" fmla="*/ 209 w 2780"/>
                <a:gd name="T101" fmla="*/ 851 h 953"/>
                <a:gd name="T102" fmla="*/ 173 w 2780"/>
                <a:gd name="T103" fmla="*/ 857 h 953"/>
                <a:gd name="T104" fmla="*/ 125 w 2780"/>
                <a:gd name="T105" fmla="*/ 851 h 953"/>
                <a:gd name="T106" fmla="*/ 107 w 2780"/>
                <a:gd name="T107" fmla="*/ 857 h 953"/>
                <a:gd name="T108" fmla="*/ 101 w 2780"/>
                <a:gd name="T109" fmla="*/ 875 h 953"/>
                <a:gd name="T110" fmla="*/ 83 w 2780"/>
                <a:gd name="T111" fmla="*/ 887 h 953"/>
                <a:gd name="T112" fmla="*/ 48 w 2780"/>
                <a:gd name="T113" fmla="*/ 899 h 953"/>
                <a:gd name="T114" fmla="*/ 2780 w 2780"/>
                <a:gd name="T115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28" name="任意多边形 121859"/>
            <p:cNvSpPr>
              <a:spLocks noChangeArrowheads="1"/>
            </p:cNvSpPr>
            <p:nvPr/>
          </p:nvSpPr>
          <p:spPr bwMode="auto">
            <a:xfrm>
              <a:off x="4602" y="4014"/>
              <a:ext cx="12" cy="18"/>
            </a:xfrm>
            <a:custGeom>
              <a:avLst/>
              <a:gdLst>
                <a:gd name="T0" fmla="*/ 12 w 12"/>
                <a:gd name="T1" fmla="*/ 18 h 18"/>
                <a:gd name="T2" fmla="*/ 12 w 12"/>
                <a:gd name="T3" fmla="*/ 12 h 18"/>
                <a:gd name="T4" fmla="*/ 6 w 12"/>
                <a:gd name="T5" fmla="*/ 6 h 18"/>
                <a:gd name="T6" fmla="*/ 6 w 12"/>
                <a:gd name="T7" fmla="*/ 6 h 18"/>
                <a:gd name="T8" fmla="*/ 0 w 12"/>
                <a:gd name="T9" fmla="*/ 0 h 18"/>
                <a:gd name="T10" fmla="*/ 12 w 12"/>
                <a:gd name="T11" fmla="*/ 18 h 18"/>
                <a:gd name="T12" fmla="*/ 12 w 12"/>
                <a:gd name="T13" fmla="*/ 18 h 18"/>
                <a:gd name="T14" fmla="*/ 12 w 12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29" name="任意多边形 121860"/>
            <p:cNvSpPr>
              <a:spLocks noChangeArrowheads="1"/>
            </p:cNvSpPr>
            <p:nvPr/>
          </p:nvSpPr>
          <p:spPr bwMode="auto">
            <a:xfrm>
              <a:off x="4596" y="3996"/>
              <a:ext cx="6" cy="18"/>
            </a:xfrm>
            <a:custGeom>
              <a:avLst/>
              <a:gdLst>
                <a:gd name="T0" fmla="*/ 0 w 6"/>
                <a:gd name="T1" fmla="*/ 12 h 18"/>
                <a:gd name="T2" fmla="*/ 6 w 6"/>
                <a:gd name="T3" fmla="*/ 18 h 18"/>
                <a:gd name="T4" fmla="*/ 0 w 6"/>
                <a:gd name="T5" fmla="*/ 0 h 18"/>
                <a:gd name="T6" fmla="*/ 0 w 6"/>
                <a:gd name="T7" fmla="*/ 12 h 18"/>
                <a:gd name="T8" fmla="*/ 0 w 6"/>
                <a:gd name="T9" fmla="*/ 12 h 18"/>
                <a:gd name="T10" fmla="*/ 0 w 6"/>
                <a:gd name="T11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0" name="任意多边形 121861"/>
            <p:cNvSpPr>
              <a:spLocks noChangeArrowheads="1"/>
            </p:cNvSpPr>
            <p:nvPr/>
          </p:nvSpPr>
          <p:spPr bwMode="auto">
            <a:xfrm>
              <a:off x="5180" y="3577"/>
              <a:ext cx="304" cy="741"/>
            </a:xfrm>
            <a:custGeom>
              <a:avLst/>
              <a:gdLst>
                <a:gd name="T0" fmla="*/ 280 w 304"/>
                <a:gd name="T1" fmla="*/ 42 h 741"/>
                <a:gd name="T2" fmla="*/ 274 w 304"/>
                <a:gd name="T3" fmla="*/ 42 h 741"/>
                <a:gd name="T4" fmla="*/ 268 w 304"/>
                <a:gd name="T5" fmla="*/ 42 h 741"/>
                <a:gd name="T6" fmla="*/ 256 w 304"/>
                <a:gd name="T7" fmla="*/ 42 h 741"/>
                <a:gd name="T8" fmla="*/ 238 w 304"/>
                <a:gd name="T9" fmla="*/ 48 h 741"/>
                <a:gd name="T10" fmla="*/ 214 w 304"/>
                <a:gd name="T11" fmla="*/ 12 h 741"/>
                <a:gd name="T12" fmla="*/ 196 w 304"/>
                <a:gd name="T13" fmla="*/ 0 h 741"/>
                <a:gd name="T14" fmla="*/ 196 w 304"/>
                <a:gd name="T15" fmla="*/ 0 h 741"/>
                <a:gd name="T16" fmla="*/ 164 w 304"/>
                <a:gd name="T17" fmla="*/ 167 h 741"/>
                <a:gd name="T18" fmla="*/ 144 w 304"/>
                <a:gd name="T19" fmla="*/ 217 h 741"/>
                <a:gd name="T20" fmla="*/ 110 w 304"/>
                <a:gd name="T21" fmla="*/ 281 h 741"/>
                <a:gd name="T22" fmla="*/ 96 w 304"/>
                <a:gd name="T23" fmla="*/ 327 h 741"/>
                <a:gd name="T24" fmla="*/ 124 w 304"/>
                <a:gd name="T25" fmla="*/ 405 h 741"/>
                <a:gd name="T26" fmla="*/ 100 w 304"/>
                <a:gd name="T27" fmla="*/ 463 h 741"/>
                <a:gd name="T28" fmla="*/ 68 w 304"/>
                <a:gd name="T29" fmla="*/ 503 h 741"/>
                <a:gd name="T30" fmla="*/ 30 w 304"/>
                <a:gd name="T31" fmla="*/ 539 h 741"/>
                <a:gd name="T32" fmla="*/ 24 w 304"/>
                <a:gd name="T33" fmla="*/ 613 h 741"/>
                <a:gd name="T34" fmla="*/ 0 w 304"/>
                <a:gd name="T35" fmla="*/ 741 h 741"/>
                <a:gd name="T36" fmla="*/ 202 w 304"/>
                <a:gd name="T37" fmla="*/ 741 h 741"/>
                <a:gd name="T38" fmla="*/ 180 w 304"/>
                <a:gd name="T39" fmla="*/ 639 h 741"/>
                <a:gd name="T40" fmla="*/ 192 w 304"/>
                <a:gd name="T41" fmla="*/ 589 h 741"/>
                <a:gd name="T42" fmla="*/ 178 w 304"/>
                <a:gd name="T43" fmla="*/ 539 h 741"/>
                <a:gd name="T44" fmla="*/ 190 w 304"/>
                <a:gd name="T45" fmla="*/ 499 h 741"/>
                <a:gd name="T46" fmla="*/ 184 w 304"/>
                <a:gd name="T47" fmla="*/ 465 h 741"/>
                <a:gd name="T48" fmla="*/ 192 w 304"/>
                <a:gd name="T49" fmla="*/ 391 h 741"/>
                <a:gd name="T50" fmla="*/ 216 w 304"/>
                <a:gd name="T51" fmla="*/ 313 h 741"/>
                <a:gd name="T52" fmla="*/ 238 w 304"/>
                <a:gd name="T53" fmla="*/ 249 h 741"/>
                <a:gd name="T54" fmla="*/ 268 w 304"/>
                <a:gd name="T55" fmla="*/ 185 h 741"/>
                <a:gd name="T56" fmla="*/ 284 w 304"/>
                <a:gd name="T57" fmla="*/ 159 h 741"/>
                <a:gd name="T58" fmla="*/ 304 w 304"/>
                <a:gd name="T59" fmla="*/ 12 h 741"/>
                <a:gd name="T60" fmla="*/ 298 w 304"/>
                <a:gd name="T61" fmla="*/ 24 h 741"/>
                <a:gd name="T62" fmla="*/ 292 w 304"/>
                <a:gd name="T63" fmla="*/ 30 h 741"/>
                <a:gd name="T64" fmla="*/ 292 w 304"/>
                <a:gd name="T65" fmla="*/ 36 h 741"/>
                <a:gd name="T66" fmla="*/ 286 w 304"/>
                <a:gd name="T67" fmla="*/ 36 h 741"/>
                <a:gd name="T68" fmla="*/ 286 w 304"/>
                <a:gd name="T69" fmla="*/ 42 h 741"/>
                <a:gd name="T70" fmla="*/ 280 w 304"/>
                <a:gd name="T71" fmla="*/ 42 h 741"/>
                <a:gd name="T72" fmla="*/ 280 w 304"/>
                <a:gd name="T73" fmla="*/ 42 h 741"/>
                <a:gd name="T74" fmla="*/ 280 w 304"/>
                <a:gd name="T75" fmla="*/ 42 h 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1" name="任意多边形 121862"/>
            <p:cNvSpPr>
              <a:spLocks noChangeArrowheads="1"/>
            </p:cNvSpPr>
            <p:nvPr/>
          </p:nvSpPr>
          <p:spPr bwMode="auto">
            <a:xfrm>
              <a:off x="4918" y="3553"/>
              <a:ext cx="314" cy="767"/>
            </a:xfrm>
            <a:custGeom>
              <a:avLst/>
              <a:gdLst>
                <a:gd name="T0" fmla="*/ 284 w 314"/>
                <a:gd name="T1" fmla="*/ 6 h 767"/>
                <a:gd name="T2" fmla="*/ 278 w 314"/>
                <a:gd name="T3" fmla="*/ 6 h 767"/>
                <a:gd name="T4" fmla="*/ 272 w 314"/>
                <a:gd name="T5" fmla="*/ 12 h 767"/>
                <a:gd name="T6" fmla="*/ 254 w 314"/>
                <a:gd name="T7" fmla="*/ 18 h 767"/>
                <a:gd name="T8" fmla="*/ 230 w 314"/>
                <a:gd name="T9" fmla="*/ 24 h 767"/>
                <a:gd name="T10" fmla="*/ 206 w 314"/>
                <a:gd name="T11" fmla="*/ 42 h 767"/>
                <a:gd name="T12" fmla="*/ 188 w 314"/>
                <a:gd name="T13" fmla="*/ 48 h 767"/>
                <a:gd name="T14" fmla="*/ 176 w 314"/>
                <a:gd name="T15" fmla="*/ 54 h 767"/>
                <a:gd name="T16" fmla="*/ 170 w 314"/>
                <a:gd name="T17" fmla="*/ 54 h 767"/>
                <a:gd name="T18" fmla="*/ 150 w 314"/>
                <a:gd name="T19" fmla="*/ 169 h 767"/>
                <a:gd name="T20" fmla="*/ 110 w 314"/>
                <a:gd name="T21" fmla="*/ 225 h 767"/>
                <a:gd name="T22" fmla="*/ 54 w 314"/>
                <a:gd name="T23" fmla="*/ 383 h 767"/>
                <a:gd name="T24" fmla="*/ 82 w 314"/>
                <a:gd name="T25" fmla="*/ 555 h 767"/>
                <a:gd name="T26" fmla="*/ 40 w 314"/>
                <a:gd name="T27" fmla="*/ 679 h 767"/>
                <a:gd name="T28" fmla="*/ 0 w 314"/>
                <a:gd name="T29" fmla="*/ 767 h 767"/>
                <a:gd name="T30" fmla="*/ 108 w 314"/>
                <a:gd name="T31" fmla="*/ 767 h 767"/>
                <a:gd name="T32" fmla="*/ 120 w 314"/>
                <a:gd name="T33" fmla="*/ 611 h 767"/>
                <a:gd name="T34" fmla="*/ 148 w 314"/>
                <a:gd name="T35" fmla="*/ 499 h 767"/>
                <a:gd name="T36" fmla="*/ 160 w 314"/>
                <a:gd name="T37" fmla="*/ 367 h 767"/>
                <a:gd name="T38" fmla="*/ 218 w 314"/>
                <a:gd name="T39" fmla="*/ 327 h 767"/>
                <a:gd name="T40" fmla="*/ 238 w 314"/>
                <a:gd name="T41" fmla="*/ 221 h 767"/>
                <a:gd name="T42" fmla="*/ 296 w 314"/>
                <a:gd name="T43" fmla="*/ 135 h 767"/>
                <a:gd name="T44" fmla="*/ 314 w 314"/>
                <a:gd name="T45" fmla="*/ 0 h 767"/>
                <a:gd name="T46" fmla="*/ 302 w 314"/>
                <a:gd name="T47" fmla="*/ 0 h 767"/>
                <a:gd name="T48" fmla="*/ 296 w 314"/>
                <a:gd name="T49" fmla="*/ 0 h 767"/>
                <a:gd name="T50" fmla="*/ 290 w 314"/>
                <a:gd name="T51" fmla="*/ 0 h 767"/>
                <a:gd name="T52" fmla="*/ 284 w 314"/>
                <a:gd name="T53" fmla="*/ 6 h 767"/>
                <a:gd name="T54" fmla="*/ 284 w 314"/>
                <a:gd name="T55" fmla="*/ 6 h 767"/>
                <a:gd name="T56" fmla="*/ 284 w 314"/>
                <a:gd name="T57" fmla="*/ 6 h 767"/>
                <a:gd name="T58" fmla="*/ 284 w 314"/>
                <a:gd name="T59" fmla="*/ 6 h 7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2" name="任意多边形 121863"/>
            <p:cNvSpPr>
              <a:spLocks noChangeArrowheads="1"/>
            </p:cNvSpPr>
            <p:nvPr/>
          </p:nvSpPr>
          <p:spPr bwMode="auto">
            <a:xfrm>
              <a:off x="4700" y="3697"/>
              <a:ext cx="275" cy="623"/>
            </a:xfrm>
            <a:custGeom>
              <a:avLst/>
              <a:gdLst>
                <a:gd name="T0" fmla="*/ 257 w 275"/>
                <a:gd name="T1" fmla="*/ 12 h 623"/>
                <a:gd name="T2" fmla="*/ 239 w 275"/>
                <a:gd name="T3" fmla="*/ 6 h 623"/>
                <a:gd name="T4" fmla="*/ 203 w 275"/>
                <a:gd name="T5" fmla="*/ 6 h 623"/>
                <a:gd name="T6" fmla="*/ 203 w 275"/>
                <a:gd name="T7" fmla="*/ 6 h 623"/>
                <a:gd name="T8" fmla="*/ 197 w 275"/>
                <a:gd name="T9" fmla="*/ 6 h 623"/>
                <a:gd name="T10" fmla="*/ 185 w 275"/>
                <a:gd name="T11" fmla="*/ 0 h 623"/>
                <a:gd name="T12" fmla="*/ 173 w 275"/>
                <a:gd name="T13" fmla="*/ 0 h 623"/>
                <a:gd name="T14" fmla="*/ 166 w 275"/>
                <a:gd name="T15" fmla="*/ 0 h 623"/>
                <a:gd name="T16" fmla="*/ 160 w 275"/>
                <a:gd name="T17" fmla="*/ 0 h 623"/>
                <a:gd name="T18" fmla="*/ 144 w 275"/>
                <a:gd name="T19" fmla="*/ 117 h 623"/>
                <a:gd name="T20" fmla="*/ 128 w 275"/>
                <a:gd name="T21" fmla="*/ 185 h 623"/>
                <a:gd name="T22" fmla="*/ 58 w 275"/>
                <a:gd name="T23" fmla="*/ 299 h 623"/>
                <a:gd name="T24" fmla="*/ 54 w 275"/>
                <a:gd name="T25" fmla="*/ 441 h 623"/>
                <a:gd name="T26" fmla="*/ 24 w 275"/>
                <a:gd name="T27" fmla="*/ 523 h 623"/>
                <a:gd name="T28" fmla="*/ 0 w 275"/>
                <a:gd name="T29" fmla="*/ 623 h 623"/>
                <a:gd name="T30" fmla="*/ 78 w 275"/>
                <a:gd name="T31" fmla="*/ 623 h 623"/>
                <a:gd name="T32" fmla="*/ 92 w 275"/>
                <a:gd name="T33" fmla="*/ 555 h 623"/>
                <a:gd name="T34" fmla="*/ 134 w 275"/>
                <a:gd name="T35" fmla="*/ 447 h 623"/>
                <a:gd name="T36" fmla="*/ 158 w 275"/>
                <a:gd name="T37" fmla="*/ 315 h 623"/>
                <a:gd name="T38" fmla="*/ 184 w 275"/>
                <a:gd name="T39" fmla="*/ 257 h 623"/>
                <a:gd name="T40" fmla="*/ 216 w 275"/>
                <a:gd name="T41" fmla="*/ 211 h 623"/>
                <a:gd name="T42" fmla="*/ 222 w 275"/>
                <a:gd name="T43" fmla="*/ 145 h 623"/>
                <a:gd name="T44" fmla="*/ 240 w 275"/>
                <a:gd name="T45" fmla="*/ 111 h 623"/>
                <a:gd name="T46" fmla="*/ 262 w 275"/>
                <a:gd name="T47" fmla="*/ 79 h 623"/>
                <a:gd name="T48" fmla="*/ 275 w 275"/>
                <a:gd name="T49" fmla="*/ 6 h 623"/>
                <a:gd name="T50" fmla="*/ 263 w 275"/>
                <a:gd name="T51" fmla="*/ 12 h 623"/>
                <a:gd name="T52" fmla="*/ 257 w 275"/>
                <a:gd name="T53" fmla="*/ 12 h 623"/>
                <a:gd name="T54" fmla="*/ 257 w 275"/>
                <a:gd name="T55" fmla="*/ 12 h 623"/>
                <a:gd name="T56" fmla="*/ 257 w 275"/>
                <a:gd name="T57" fmla="*/ 1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3" name="任意多边形 121864"/>
            <p:cNvSpPr>
              <a:spLocks noChangeArrowheads="1"/>
            </p:cNvSpPr>
            <p:nvPr/>
          </p:nvSpPr>
          <p:spPr bwMode="auto">
            <a:xfrm>
              <a:off x="4522" y="3709"/>
              <a:ext cx="213" cy="611"/>
            </a:xfrm>
            <a:custGeom>
              <a:avLst/>
              <a:gdLst>
                <a:gd name="T0" fmla="*/ 171 w 213"/>
                <a:gd name="T1" fmla="*/ 12 h 611"/>
                <a:gd name="T2" fmla="*/ 159 w 213"/>
                <a:gd name="T3" fmla="*/ 24 h 611"/>
                <a:gd name="T4" fmla="*/ 153 w 213"/>
                <a:gd name="T5" fmla="*/ 36 h 611"/>
                <a:gd name="T6" fmla="*/ 128 w 213"/>
                <a:gd name="T7" fmla="*/ 60 h 611"/>
                <a:gd name="T8" fmla="*/ 110 w 213"/>
                <a:gd name="T9" fmla="*/ 83 h 611"/>
                <a:gd name="T10" fmla="*/ 86 w 213"/>
                <a:gd name="T11" fmla="*/ 119 h 611"/>
                <a:gd name="T12" fmla="*/ 68 w 213"/>
                <a:gd name="T13" fmla="*/ 167 h 611"/>
                <a:gd name="T14" fmla="*/ 68 w 213"/>
                <a:gd name="T15" fmla="*/ 221 h 611"/>
                <a:gd name="T16" fmla="*/ 68 w 213"/>
                <a:gd name="T17" fmla="*/ 227 h 611"/>
                <a:gd name="T18" fmla="*/ 68 w 213"/>
                <a:gd name="T19" fmla="*/ 233 h 611"/>
                <a:gd name="T20" fmla="*/ 68 w 213"/>
                <a:gd name="T21" fmla="*/ 239 h 611"/>
                <a:gd name="T22" fmla="*/ 68 w 213"/>
                <a:gd name="T23" fmla="*/ 245 h 611"/>
                <a:gd name="T24" fmla="*/ 68 w 213"/>
                <a:gd name="T25" fmla="*/ 251 h 611"/>
                <a:gd name="T26" fmla="*/ 68 w 213"/>
                <a:gd name="T27" fmla="*/ 251 h 611"/>
                <a:gd name="T28" fmla="*/ 68 w 213"/>
                <a:gd name="T29" fmla="*/ 257 h 611"/>
                <a:gd name="T30" fmla="*/ 68 w 213"/>
                <a:gd name="T31" fmla="*/ 269 h 611"/>
                <a:gd name="T32" fmla="*/ 74 w 213"/>
                <a:gd name="T33" fmla="*/ 287 h 611"/>
                <a:gd name="T34" fmla="*/ 80 w 213"/>
                <a:gd name="T35" fmla="*/ 305 h 611"/>
                <a:gd name="T36" fmla="*/ 86 w 213"/>
                <a:gd name="T37" fmla="*/ 311 h 611"/>
                <a:gd name="T38" fmla="*/ 86 w 213"/>
                <a:gd name="T39" fmla="*/ 311 h 611"/>
                <a:gd name="T40" fmla="*/ 92 w 213"/>
                <a:gd name="T41" fmla="*/ 317 h 611"/>
                <a:gd name="T42" fmla="*/ 92 w 213"/>
                <a:gd name="T43" fmla="*/ 323 h 611"/>
                <a:gd name="T44" fmla="*/ 92 w 213"/>
                <a:gd name="T45" fmla="*/ 323 h 611"/>
                <a:gd name="T46" fmla="*/ 24 w 213"/>
                <a:gd name="T47" fmla="*/ 437 h 611"/>
                <a:gd name="T48" fmla="*/ 18 w 213"/>
                <a:gd name="T49" fmla="*/ 471 h 611"/>
                <a:gd name="T50" fmla="*/ 0 w 213"/>
                <a:gd name="T51" fmla="*/ 547 h 611"/>
                <a:gd name="T52" fmla="*/ 50 w 213"/>
                <a:gd name="T53" fmla="*/ 611 h 611"/>
                <a:gd name="T54" fmla="*/ 114 w 213"/>
                <a:gd name="T55" fmla="*/ 611 h 611"/>
                <a:gd name="T56" fmla="*/ 104 w 213"/>
                <a:gd name="T57" fmla="*/ 555 h 611"/>
                <a:gd name="T58" fmla="*/ 120 w 213"/>
                <a:gd name="T59" fmla="*/ 515 h 611"/>
                <a:gd name="T60" fmla="*/ 150 w 213"/>
                <a:gd name="T61" fmla="*/ 449 h 611"/>
                <a:gd name="T62" fmla="*/ 166 w 213"/>
                <a:gd name="T63" fmla="*/ 377 h 611"/>
                <a:gd name="T64" fmla="*/ 156 w 213"/>
                <a:gd name="T65" fmla="*/ 295 h 611"/>
                <a:gd name="T66" fmla="*/ 170 w 213"/>
                <a:gd name="T67" fmla="*/ 203 h 611"/>
                <a:gd name="T68" fmla="*/ 212 w 213"/>
                <a:gd name="T69" fmla="*/ 95 h 611"/>
                <a:gd name="T70" fmla="*/ 213 w 213"/>
                <a:gd name="T71" fmla="*/ 0 h 611"/>
                <a:gd name="T72" fmla="*/ 207 w 213"/>
                <a:gd name="T73" fmla="*/ 0 h 611"/>
                <a:gd name="T74" fmla="*/ 201 w 213"/>
                <a:gd name="T75" fmla="*/ 0 h 611"/>
                <a:gd name="T76" fmla="*/ 195 w 213"/>
                <a:gd name="T77" fmla="*/ 0 h 611"/>
                <a:gd name="T78" fmla="*/ 189 w 213"/>
                <a:gd name="T79" fmla="*/ 0 h 611"/>
                <a:gd name="T80" fmla="*/ 183 w 213"/>
                <a:gd name="T81" fmla="*/ 6 h 611"/>
                <a:gd name="T82" fmla="*/ 177 w 213"/>
                <a:gd name="T83" fmla="*/ 6 h 611"/>
                <a:gd name="T84" fmla="*/ 171 w 213"/>
                <a:gd name="T85" fmla="*/ 12 h 611"/>
                <a:gd name="T86" fmla="*/ 171 w 213"/>
                <a:gd name="T87" fmla="*/ 12 h 611"/>
                <a:gd name="T88" fmla="*/ 171 w 213"/>
                <a:gd name="T89" fmla="*/ 12 h 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4" name="任意多边形 121865"/>
            <p:cNvSpPr>
              <a:spLocks noChangeArrowheads="1"/>
            </p:cNvSpPr>
            <p:nvPr/>
          </p:nvSpPr>
          <p:spPr bwMode="auto">
            <a:xfrm>
              <a:off x="4292" y="3936"/>
              <a:ext cx="167" cy="384"/>
            </a:xfrm>
            <a:custGeom>
              <a:avLst/>
              <a:gdLst>
                <a:gd name="T0" fmla="*/ 149 w 167"/>
                <a:gd name="T1" fmla="*/ 60 h 384"/>
                <a:gd name="T2" fmla="*/ 119 w 167"/>
                <a:gd name="T3" fmla="*/ 30 h 384"/>
                <a:gd name="T4" fmla="*/ 89 w 167"/>
                <a:gd name="T5" fmla="*/ 12 h 384"/>
                <a:gd name="T6" fmla="*/ 59 w 167"/>
                <a:gd name="T7" fmla="*/ 0 h 384"/>
                <a:gd name="T8" fmla="*/ 54 w 167"/>
                <a:gd name="T9" fmla="*/ 70 h 384"/>
                <a:gd name="T10" fmla="*/ 46 w 167"/>
                <a:gd name="T11" fmla="*/ 112 h 384"/>
                <a:gd name="T12" fmla="*/ 52 w 167"/>
                <a:gd name="T13" fmla="*/ 168 h 384"/>
                <a:gd name="T14" fmla="*/ 24 w 167"/>
                <a:gd name="T15" fmla="*/ 194 h 384"/>
                <a:gd name="T16" fmla="*/ 16 w 167"/>
                <a:gd name="T17" fmla="*/ 258 h 384"/>
                <a:gd name="T18" fmla="*/ 2 w 167"/>
                <a:gd name="T19" fmla="*/ 300 h 384"/>
                <a:gd name="T20" fmla="*/ 0 w 167"/>
                <a:gd name="T21" fmla="*/ 352 h 384"/>
                <a:gd name="T22" fmla="*/ 47 w 167"/>
                <a:gd name="T23" fmla="*/ 384 h 384"/>
                <a:gd name="T24" fmla="*/ 149 w 167"/>
                <a:gd name="T25" fmla="*/ 384 h 384"/>
                <a:gd name="T26" fmla="*/ 134 w 167"/>
                <a:gd name="T27" fmla="*/ 350 h 384"/>
                <a:gd name="T28" fmla="*/ 104 w 167"/>
                <a:gd name="T29" fmla="*/ 324 h 384"/>
                <a:gd name="T30" fmla="*/ 138 w 167"/>
                <a:gd name="T31" fmla="*/ 274 h 384"/>
                <a:gd name="T32" fmla="*/ 122 w 167"/>
                <a:gd name="T33" fmla="*/ 220 h 384"/>
                <a:gd name="T34" fmla="*/ 132 w 167"/>
                <a:gd name="T35" fmla="*/ 186 h 384"/>
                <a:gd name="T36" fmla="*/ 140 w 167"/>
                <a:gd name="T37" fmla="*/ 154 h 384"/>
                <a:gd name="T38" fmla="*/ 167 w 167"/>
                <a:gd name="T39" fmla="*/ 90 h 384"/>
                <a:gd name="T40" fmla="*/ 149 w 167"/>
                <a:gd name="T41" fmla="*/ 60 h 384"/>
                <a:gd name="T42" fmla="*/ 149 w 167"/>
                <a:gd name="T43" fmla="*/ 60 h 384"/>
                <a:gd name="T44" fmla="*/ 149 w 167"/>
                <a:gd name="T45" fmla="*/ 6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5" name="任意多边形 121866"/>
            <p:cNvSpPr>
              <a:spLocks noChangeArrowheads="1"/>
            </p:cNvSpPr>
            <p:nvPr/>
          </p:nvSpPr>
          <p:spPr bwMode="auto">
            <a:xfrm>
              <a:off x="4100" y="4020"/>
              <a:ext cx="166" cy="300"/>
            </a:xfrm>
            <a:custGeom>
              <a:avLst/>
              <a:gdLst>
                <a:gd name="T0" fmla="*/ 136 w 166"/>
                <a:gd name="T1" fmla="*/ 12 h 300"/>
                <a:gd name="T2" fmla="*/ 100 w 166"/>
                <a:gd name="T3" fmla="*/ 0 h 300"/>
                <a:gd name="T4" fmla="*/ 78 w 166"/>
                <a:gd name="T5" fmla="*/ 64 h 300"/>
                <a:gd name="T6" fmla="*/ 70 w 166"/>
                <a:gd name="T7" fmla="*/ 126 h 300"/>
                <a:gd name="T8" fmla="*/ 46 w 166"/>
                <a:gd name="T9" fmla="*/ 184 h 300"/>
                <a:gd name="T10" fmla="*/ 58 w 166"/>
                <a:gd name="T11" fmla="*/ 232 h 300"/>
                <a:gd name="T12" fmla="*/ 38 w 166"/>
                <a:gd name="T13" fmla="*/ 268 h 300"/>
                <a:gd name="T14" fmla="*/ 0 w 166"/>
                <a:gd name="T15" fmla="*/ 300 h 300"/>
                <a:gd name="T16" fmla="*/ 160 w 166"/>
                <a:gd name="T17" fmla="*/ 300 h 300"/>
                <a:gd name="T18" fmla="*/ 136 w 166"/>
                <a:gd name="T19" fmla="*/ 272 h 300"/>
                <a:gd name="T20" fmla="*/ 98 w 166"/>
                <a:gd name="T21" fmla="*/ 234 h 300"/>
                <a:gd name="T22" fmla="*/ 130 w 166"/>
                <a:gd name="T23" fmla="*/ 188 h 300"/>
                <a:gd name="T24" fmla="*/ 138 w 166"/>
                <a:gd name="T25" fmla="*/ 134 h 300"/>
                <a:gd name="T26" fmla="*/ 144 w 166"/>
                <a:gd name="T27" fmla="*/ 94 h 300"/>
                <a:gd name="T28" fmla="*/ 164 w 166"/>
                <a:gd name="T29" fmla="*/ 60 h 300"/>
                <a:gd name="T30" fmla="*/ 166 w 166"/>
                <a:gd name="T31" fmla="*/ 0 h 300"/>
                <a:gd name="T32" fmla="*/ 136 w 166"/>
                <a:gd name="T33" fmla="*/ 12 h 300"/>
                <a:gd name="T34" fmla="*/ 136 w 166"/>
                <a:gd name="T35" fmla="*/ 12 h 300"/>
                <a:gd name="T36" fmla="*/ 136 w 166"/>
                <a:gd name="T37" fmla="*/ 12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6" name="任意多边形 121867"/>
            <p:cNvSpPr>
              <a:spLocks noChangeArrowheads="1"/>
            </p:cNvSpPr>
            <p:nvPr/>
          </p:nvSpPr>
          <p:spPr bwMode="auto">
            <a:xfrm>
              <a:off x="3910" y="4038"/>
              <a:ext cx="237" cy="282"/>
            </a:xfrm>
            <a:custGeom>
              <a:avLst/>
              <a:gdLst>
                <a:gd name="T0" fmla="*/ 201 w 237"/>
                <a:gd name="T1" fmla="*/ 0 h 282"/>
                <a:gd name="T2" fmla="*/ 183 w 237"/>
                <a:gd name="T3" fmla="*/ 0 h 282"/>
                <a:gd name="T4" fmla="*/ 158 w 237"/>
                <a:gd name="T5" fmla="*/ 50 h 282"/>
                <a:gd name="T6" fmla="*/ 148 w 237"/>
                <a:gd name="T7" fmla="*/ 92 h 282"/>
                <a:gd name="T8" fmla="*/ 120 w 237"/>
                <a:gd name="T9" fmla="*/ 144 h 282"/>
                <a:gd name="T10" fmla="*/ 82 w 237"/>
                <a:gd name="T11" fmla="*/ 182 h 282"/>
                <a:gd name="T12" fmla="*/ 60 w 237"/>
                <a:gd name="T13" fmla="*/ 232 h 282"/>
                <a:gd name="T14" fmla="*/ 0 w 237"/>
                <a:gd name="T15" fmla="*/ 282 h 282"/>
                <a:gd name="T16" fmla="*/ 128 w 237"/>
                <a:gd name="T17" fmla="*/ 282 h 282"/>
                <a:gd name="T18" fmla="*/ 154 w 237"/>
                <a:gd name="T19" fmla="*/ 254 h 282"/>
                <a:gd name="T20" fmla="*/ 158 w 237"/>
                <a:gd name="T21" fmla="*/ 196 h 282"/>
                <a:gd name="T22" fmla="*/ 188 w 237"/>
                <a:gd name="T23" fmla="*/ 148 h 282"/>
                <a:gd name="T24" fmla="*/ 196 w 237"/>
                <a:gd name="T25" fmla="*/ 70 h 282"/>
                <a:gd name="T26" fmla="*/ 237 w 237"/>
                <a:gd name="T27" fmla="*/ 0 h 282"/>
                <a:gd name="T28" fmla="*/ 201 w 237"/>
                <a:gd name="T29" fmla="*/ 0 h 282"/>
                <a:gd name="T30" fmla="*/ 201 w 237"/>
                <a:gd name="T31" fmla="*/ 0 h 282"/>
                <a:gd name="T32" fmla="*/ 201 w 237"/>
                <a:gd name="T33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7" name="任意多边形 121868"/>
            <p:cNvSpPr>
              <a:spLocks noChangeArrowheads="1"/>
            </p:cNvSpPr>
            <p:nvPr/>
          </p:nvSpPr>
          <p:spPr bwMode="auto">
            <a:xfrm>
              <a:off x="3674" y="4086"/>
              <a:ext cx="196" cy="234"/>
            </a:xfrm>
            <a:custGeom>
              <a:avLst/>
              <a:gdLst>
                <a:gd name="T0" fmla="*/ 167 w 196"/>
                <a:gd name="T1" fmla="*/ 54 h 234"/>
                <a:gd name="T2" fmla="*/ 113 w 196"/>
                <a:gd name="T3" fmla="*/ 24 h 234"/>
                <a:gd name="T4" fmla="*/ 83 w 196"/>
                <a:gd name="T5" fmla="*/ 0 h 234"/>
                <a:gd name="T6" fmla="*/ 80 w 196"/>
                <a:gd name="T7" fmla="*/ 62 h 234"/>
                <a:gd name="T8" fmla="*/ 58 w 196"/>
                <a:gd name="T9" fmla="*/ 100 h 234"/>
                <a:gd name="T10" fmla="*/ 54 w 196"/>
                <a:gd name="T11" fmla="*/ 160 h 234"/>
                <a:gd name="T12" fmla="*/ 36 w 196"/>
                <a:gd name="T13" fmla="*/ 202 h 234"/>
                <a:gd name="T14" fmla="*/ 0 w 196"/>
                <a:gd name="T15" fmla="*/ 234 h 234"/>
                <a:gd name="T16" fmla="*/ 146 w 196"/>
                <a:gd name="T17" fmla="*/ 234 h 234"/>
                <a:gd name="T18" fmla="*/ 170 w 196"/>
                <a:gd name="T19" fmla="*/ 198 h 234"/>
                <a:gd name="T20" fmla="*/ 158 w 196"/>
                <a:gd name="T21" fmla="*/ 138 h 234"/>
                <a:gd name="T22" fmla="*/ 196 w 196"/>
                <a:gd name="T23" fmla="*/ 100 h 234"/>
                <a:gd name="T24" fmla="*/ 191 w 196"/>
                <a:gd name="T25" fmla="*/ 54 h 234"/>
                <a:gd name="T26" fmla="*/ 167 w 196"/>
                <a:gd name="T27" fmla="*/ 54 h 234"/>
                <a:gd name="T28" fmla="*/ 167 w 196"/>
                <a:gd name="T29" fmla="*/ 54 h 234"/>
                <a:gd name="T30" fmla="*/ 167 w 196"/>
                <a:gd name="T31" fmla="*/ 54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8" name="任意多边形 121869"/>
            <p:cNvSpPr>
              <a:spLocks noChangeArrowheads="1"/>
            </p:cNvSpPr>
            <p:nvPr/>
          </p:nvSpPr>
          <p:spPr bwMode="auto">
            <a:xfrm>
              <a:off x="3476" y="4068"/>
              <a:ext cx="190" cy="252"/>
            </a:xfrm>
            <a:custGeom>
              <a:avLst/>
              <a:gdLst>
                <a:gd name="T0" fmla="*/ 190 w 190"/>
                <a:gd name="T1" fmla="*/ 0 h 252"/>
                <a:gd name="T2" fmla="*/ 166 w 190"/>
                <a:gd name="T3" fmla="*/ 0 h 252"/>
                <a:gd name="T4" fmla="*/ 158 w 190"/>
                <a:gd name="T5" fmla="*/ 38 h 252"/>
                <a:gd name="T6" fmla="*/ 138 w 190"/>
                <a:gd name="T7" fmla="*/ 120 h 252"/>
                <a:gd name="T8" fmla="*/ 94 w 190"/>
                <a:gd name="T9" fmla="*/ 180 h 252"/>
                <a:gd name="T10" fmla="*/ 62 w 190"/>
                <a:gd name="T11" fmla="*/ 234 h 252"/>
                <a:gd name="T12" fmla="*/ 0 w 190"/>
                <a:gd name="T13" fmla="*/ 252 h 252"/>
                <a:gd name="T14" fmla="*/ 128 w 190"/>
                <a:gd name="T15" fmla="*/ 252 h 252"/>
                <a:gd name="T16" fmla="*/ 142 w 190"/>
                <a:gd name="T17" fmla="*/ 188 h 252"/>
                <a:gd name="T18" fmla="*/ 186 w 190"/>
                <a:gd name="T19" fmla="*/ 90 h 252"/>
                <a:gd name="T20" fmla="*/ 190 w 190"/>
                <a:gd name="T21" fmla="*/ 38 h 252"/>
                <a:gd name="T22" fmla="*/ 190 w 190"/>
                <a:gd name="T23" fmla="*/ 0 h 252"/>
                <a:gd name="T24" fmla="*/ 190 w 190"/>
                <a:gd name="T25" fmla="*/ 0 h 252"/>
                <a:gd name="T26" fmla="*/ 190 w 190"/>
                <a:gd name="T27" fmla="*/ 0 h 252"/>
                <a:gd name="T28" fmla="*/ 190 w 190"/>
                <a:gd name="T29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39" name="任意多边形 121870"/>
            <p:cNvSpPr>
              <a:spLocks noChangeArrowheads="1"/>
            </p:cNvSpPr>
            <p:nvPr/>
          </p:nvSpPr>
          <p:spPr bwMode="auto">
            <a:xfrm>
              <a:off x="3170" y="4188"/>
              <a:ext cx="230" cy="132"/>
            </a:xfrm>
            <a:custGeom>
              <a:avLst/>
              <a:gdLst>
                <a:gd name="T0" fmla="*/ 197 w 230"/>
                <a:gd name="T1" fmla="*/ 0 h 132"/>
                <a:gd name="T2" fmla="*/ 191 w 230"/>
                <a:gd name="T3" fmla="*/ 0 h 132"/>
                <a:gd name="T4" fmla="*/ 185 w 230"/>
                <a:gd name="T5" fmla="*/ 0 h 132"/>
                <a:gd name="T6" fmla="*/ 173 w 230"/>
                <a:gd name="T7" fmla="*/ 0 h 132"/>
                <a:gd name="T8" fmla="*/ 161 w 230"/>
                <a:gd name="T9" fmla="*/ 0 h 132"/>
                <a:gd name="T10" fmla="*/ 155 w 230"/>
                <a:gd name="T11" fmla="*/ 0 h 132"/>
                <a:gd name="T12" fmla="*/ 138 w 230"/>
                <a:gd name="T13" fmla="*/ 6 h 132"/>
                <a:gd name="T14" fmla="*/ 132 w 230"/>
                <a:gd name="T15" fmla="*/ 6 h 132"/>
                <a:gd name="T16" fmla="*/ 35 w 230"/>
                <a:gd name="T17" fmla="*/ 18 h 132"/>
                <a:gd name="T18" fmla="*/ 11 w 230"/>
                <a:gd name="T19" fmla="*/ 30 h 132"/>
                <a:gd name="T20" fmla="*/ 23 w 230"/>
                <a:gd name="T21" fmla="*/ 54 h 132"/>
                <a:gd name="T22" fmla="*/ 0 w 230"/>
                <a:gd name="T23" fmla="*/ 100 h 132"/>
                <a:gd name="T24" fmla="*/ 0 w 230"/>
                <a:gd name="T25" fmla="*/ 132 h 132"/>
                <a:gd name="T26" fmla="*/ 162 w 230"/>
                <a:gd name="T27" fmla="*/ 132 h 132"/>
                <a:gd name="T28" fmla="*/ 204 w 230"/>
                <a:gd name="T29" fmla="*/ 88 h 132"/>
                <a:gd name="T30" fmla="*/ 230 w 230"/>
                <a:gd name="T31" fmla="*/ 46 h 132"/>
                <a:gd name="T32" fmla="*/ 214 w 230"/>
                <a:gd name="T33" fmla="*/ 24 h 132"/>
                <a:gd name="T34" fmla="*/ 215 w 230"/>
                <a:gd name="T35" fmla="*/ 0 h 132"/>
                <a:gd name="T36" fmla="*/ 209 w 230"/>
                <a:gd name="T37" fmla="*/ 0 h 132"/>
                <a:gd name="T38" fmla="*/ 203 w 230"/>
                <a:gd name="T39" fmla="*/ 0 h 132"/>
                <a:gd name="T40" fmla="*/ 203 w 230"/>
                <a:gd name="T41" fmla="*/ 0 h 132"/>
                <a:gd name="T42" fmla="*/ 197 w 230"/>
                <a:gd name="T43" fmla="*/ 0 h 132"/>
                <a:gd name="T44" fmla="*/ 197 w 230"/>
                <a:gd name="T45" fmla="*/ 0 h 132"/>
                <a:gd name="T46" fmla="*/ 197 w 230"/>
                <a:gd name="T4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40" name="任意多边形 121871"/>
            <p:cNvSpPr>
              <a:spLocks noChangeArrowheads="1"/>
            </p:cNvSpPr>
            <p:nvPr/>
          </p:nvSpPr>
          <p:spPr bwMode="auto">
            <a:xfrm>
              <a:off x="3044" y="4218"/>
              <a:ext cx="89" cy="102"/>
            </a:xfrm>
            <a:custGeom>
              <a:avLst/>
              <a:gdLst>
                <a:gd name="T0" fmla="*/ 71 w 89"/>
                <a:gd name="T1" fmla="*/ 0 h 102"/>
                <a:gd name="T2" fmla="*/ 66 w 89"/>
                <a:gd name="T3" fmla="*/ 48 h 102"/>
                <a:gd name="T4" fmla="*/ 30 w 89"/>
                <a:gd name="T5" fmla="*/ 72 h 102"/>
                <a:gd name="T6" fmla="*/ 0 w 89"/>
                <a:gd name="T7" fmla="*/ 102 h 102"/>
                <a:gd name="T8" fmla="*/ 66 w 89"/>
                <a:gd name="T9" fmla="*/ 102 h 102"/>
                <a:gd name="T10" fmla="*/ 88 w 89"/>
                <a:gd name="T11" fmla="*/ 56 h 102"/>
                <a:gd name="T12" fmla="*/ 89 w 89"/>
                <a:gd name="T13" fmla="*/ 6 h 102"/>
                <a:gd name="T14" fmla="*/ 71 w 89"/>
                <a:gd name="T15" fmla="*/ 0 h 102"/>
                <a:gd name="T16" fmla="*/ 71 w 89"/>
                <a:gd name="T17" fmla="*/ 0 h 102"/>
                <a:gd name="T18" fmla="*/ 71 w 89"/>
                <a:gd name="T1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  <p:sp>
          <p:nvSpPr>
            <p:cNvPr id="1041" name="任意多边形 121872"/>
            <p:cNvSpPr>
              <a:spLocks noChangeArrowheads="1"/>
            </p:cNvSpPr>
            <p:nvPr/>
          </p:nvSpPr>
          <p:spPr bwMode="auto">
            <a:xfrm>
              <a:off x="5482" y="3367"/>
              <a:ext cx="278" cy="953"/>
            </a:xfrm>
            <a:custGeom>
              <a:avLst/>
              <a:gdLst>
                <a:gd name="T0" fmla="*/ 278 w 278"/>
                <a:gd name="T1" fmla="*/ 24 h 953"/>
                <a:gd name="T2" fmla="*/ 272 w 278"/>
                <a:gd name="T3" fmla="*/ 24 h 953"/>
                <a:gd name="T4" fmla="*/ 272 w 278"/>
                <a:gd name="T5" fmla="*/ 18 h 953"/>
                <a:gd name="T6" fmla="*/ 266 w 278"/>
                <a:gd name="T7" fmla="*/ 18 h 953"/>
                <a:gd name="T8" fmla="*/ 254 w 278"/>
                <a:gd name="T9" fmla="*/ 12 h 953"/>
                <a:gd name="T10" fmla="*/ 236 w 278"/>
                <a:gd name="T11" fmla="*/ 6 h 953"/>
                <a:gd name="T12" fmla="*/ 212 w 278"/>
                <a:gd name="T13" fmla="*/ 0 h 953"/>
                <a:gd name="T14" fmla="*/ 206 w 278"/>
                <a:gd name="T15" fmla="*/ 6 h 953"/>
                <a:gd name="T16" fmla="*/ 198 w 278"/>
                <a:gd name="T17" fmla="*/ 129 h 953"/>
                <a:gd name="T18" fmla="*/ 184 w 278"/>
                <a:gd name="T19" fmla="*/ 209 h 953"/>
                <a:gd name="T20" fmla="*/ 182 w 278"/>
                <a:gd name="T21" fmla="*/ 249 h 953"/>
                <a:gd name="T22" fmla="*/ 200 w 278"/>
                <a:gd name="T23" fmla="*/ 339 h 953"/>
                <a:gd name="T24" fmla="*/ 186 w 278"/>
                <a:gd name="T25" fmla="*/ 481 h 953"/>
                <a:gd name="T26" fmla="*/ 176 w 278"/>
                <a:gd name="T27" fmla="*/ 521 h 953"/>
                <a:gd name="T28" fmla="*/ 156 w 278"/>
                <a:gd name="T29" fmla="*/ 601 h 953"/>
                <a:gd name="T30" fmla="*/ 172 w 278"/>
                <a:gd name="T31" fmla="*/ 681 h 953"/>
                <a:gd name="T32" fmla="*/ 138 w 278"/>
                <a:gd name="T33" fmla="*/ 765 h 953"/>
                <a:gd name="T34" fmla="*/ 96 w 278"/>
                <a:gd name="T35" fmla="*/ 847 h 953"/>
                <a:gd name="T36" fmla="*/ 50 w 278"/>
                <a:gd name="T37" fmla="*/ 899 h 953"/>
                <a:gd name="T38" fmla="*/ 0 w 278"/>
                <a:gd name="T39" fmla="*/ 953 h 953"/>
                <a:gd name="T40" fmla="*/ 278 w 278"/>
                <a:gd name="T41" fmla="*/ 953 h 953"/>
                <a:gd name="T42" fmla="*/ 278 w 278"/>
                <a:gd name="T43" fmla="*/ 24 h 953"/>
                <a:gd name="T44" fmla="*/ 278 w 278"/>
                <a:gd name="T45" fmla="*/ 24 h 953"/>
                <a:gd name="T46" fmla="*/ 278 w 278"/>
                <a:gd name="T47" fmla="*/ 24 h 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rgbClr val="008B8B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 sz="3200">
                <a:solidFill>
                  <a:srgbClr val="EAEAEA"/>
                </a:solidFill>
              </a:endParaRPr>
            </a:p>
          </p:txBody>
        </p:sp>
      </p:grpSp>
      <p:sp>
        <p:nvSpPr>
          <p:cNvPr id="121874" name="标题 121873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 anchorCtr="1"/>
          <a:lstStyle/>
          <a:p>
            <a:pPr lvl="0"/>
            <a:r>
              <a:rPr lang="zh-CN" altLang="en-US" noProof="1"/>
              <a:t>单击此处编辑母版标题样式</a:t>
            </a:r>
          </a:p>
        </p:txBody>
      </p:sp>
      <p:sp>
        <p:nvSpPr>
          <p:cNvPr id="121875" name="日期占位符 121874"/>
          <p:cNvSpPr>
            <a:spLocks noGrp="1"/>
          </p:cNvSpPr>
          <p:nvPr>
            <p:ph type="dt" sz="half" idx="2"/>
          </p:nvPr>
        </p:nvSpPr>
        <p:spPr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>
            <a:lvl1pPr>
              <a:defRPr sz="1200" b="0" noProof="1" dirty="0">
                <a:latin typeface="Verdana" panose="020B0604030504040204" pitchFamily="34" charset="0"/>
                <a:cs typeface="+mn-ea"/>
              </a:defRPr>
            </a:lvl1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BB962C8B-B14F-4D97-AF65-F5344CB8AC3E}" type="datetimeFigureOut">
              <a:rPr lang="zh-CN" altLang="en-US">
                <a:solidFill>
                  <a:srgbClr val="EAEAEA"/>
                </a:solidFill>
              </a:rPr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2018/11/29</a:t>
            </a:fld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121876" name="页脚占位符 121875"/>
          <p:cNvSpPr>
            <a:spLocks noGrp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>
            <a:lvl1pPr algn="ctr">
              <a:defRPr sz="1200" b="0" noProof="1" dirty="0">
                <a:latin typeface="Verdana" panose="020B0604030504040204" pitchFamily="34" charset="0"/>
              </a:defRPr>
            </a:lvl1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121877" name="灯片编号占位符 121876"/>
          <p:cNvSpPr>
            <a:spLocks noGrp="1"/>
          </p:cNvSpPr>
          <p:nvPr>
            <p:ph type="sldNum" sz="quarter" idx="4"/>
          </p:nvPr>
        </p:nvSpPr>
        <p:spPr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b"/>
          <a:lstStyle>
            <a:lvl1pPr algn="r">
              <a:defRPr sz="1200" b="0" noProof="1" dirty="0">
                <a:latin typeface="Verdana" panose="020B0604030504040204" pitchFamily="34" charset="0"/>
                <a:cs typeface="+mn-ea"/>
              </a:defRPr>
            </a:lvl1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fld id="{EC4FBCAA-6EE9-4DD4-94AA-167402E198C0}" type="slidenum">
              <a:rPr lang="zh-CN" altLang="en-US">
                <a:solidFill>
                  <a:srgbClr val="EAEAEA"/>
                </a:solidFill>
              </a:rPr>
              <a: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t>‹#›</a:t>
            </a:fld>
            <a:endParaRPr lang="zh-CN" altLang="en-US">
              <a:solidFill>
                <a:srgbClr val="EAEAEA"/>
              </a:solidFill>
              <a:cs typeface="+mn-cs"/>
            </a:endParaRPr>
          </a:p>
        </p:txBody>
      </p:sp>
      <p:sp>
        <p:nvSpPr>
          <p:cNvPr id="121878" name="文本占位符 121877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xmlns="" val="21896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randomBar dir="vert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u"/>
        <a:defRPr sz="3200" kern="1200">
          <a:solidFill>
            <a:schemeClr val="tx1"/>
          </a:solidFill>
          <a:effectLst>
            <a:outerShdw blurRad="38100" dist="38100" dir="2700000">
              <a:srgbClr val="C0C0C0"/>
            </a:outerShdw>
          </a:effectLst>
          <a:latin typeface="+mn-lt"/>
          <a:ea typeface="+mn-ea"/>
          <a:cs typeface="+mn-cs"/>
        </a:defRPr>
      </a:lvl1pPr>
      <a:lvl2pPr marL="742950" lvl="1" indent="-28575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800" kern="1200">
          <a:solidFill>
            <a:schemeClr val="tx1"/>
          </a:solidFill>
          <a:effectLst>
            <a:outerShdw blurRad="38100" dist="38100" dir="2700000">
              <a:srgbClr val="C0C0C0"/>
            </a:outerShdw>
          </a:effectLst>
          <a:latin typeface="+mn-lt"/>
          <a:ea typeface="+mn-ea"/>
          <a:cs typeface="+mn-cs"/>
        </a:defRPr>
      </a:lvl2pPr>
      <a:lvl3pPr marL="1143000" lvl="2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u"/>
        <a:defRPr sz="2400" kern="1200">
          <a:solidFill>
            <a:schemeClr val="tx1"/>
          </a:solidFill>
          <a:effectLst>
            <a:outerShdw blurRad="38100" dist="38100" dir="2700000">
              <a:srgbClr val="C0C0C0"/>
            </a:outerShdw>
          </a:effectLst>
          <a:latin typeface="+mn-lt"/>
          <a:ea typeface="+mn-ea"/>
          <a:cs typeface="+mn-cs"/>
        </a:defRPr>
      </a:lvl3pPr>
      <a:lvl4pPr marL="1600200" lvl="3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–"/>
        <a:defRPr sz="2000" kern="1200">
          <a:solidFill>
            <a:schemeClr val="tx1"/>
          </a:solidFill>
          <a:effectLst>
            <a:outerShdw blurRad="38100" dist="38100" dir="2700000">
              <a:srgbClr val="C0C0C0"/>
            </a:outerShdw>
          </a:effectLst>
          <a:latin typeface="+mn-lt"/>
          <a:ea typeface="+mn-ea"/>
          <a:cs typeface="+mn-cs"/>
        </a:defRPr>
      </a:lvl4pPr>
      <a:lvl5pPr marL="2057400" lvl="4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u"/>
        <a:defRPr sz="2000" kern="1200">
          <a:solidFill>
            <a:schemeClr val="tx1"/>
          </a:solidFill>
          <a:effectLst>
            <a:outerShdw blurRad="38100" dist="38100" dir="2700000">
              <a:srgbClr val="C0C0C0"/>
            </a:outerShdw>
          </a:effectLst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u"/>
        <a:defRPr sz="2000" b="0" i="0" u="none" kern="1200" baseline="0">
          <a:solidFill>
            <a:schemeClr val="tx1"/>
          </a:solidFill>
          <a:effectLst>
            <a:outerShdw blurRad="38100" dist="38100" dir="2700000">
              <a:srgbClr val="C0C0C0"/>
            </a:outerShdw>
          </a:effectLst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u"/>
        <a:defRPr sz="2000" b="0" i="0" u="none" kern="1200" baseline="0">
          <a:solidFill>
            <a:schemeClr val="tx1"/>
          </a:solidFill>
          <a:effectLst>
            <a:outerShdw blurRad="38100" dist="38100" dir="2700000">
              <a:srgbClr val="C0C0C0"/>
            </a:outerShdw>
          </a:effectLst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u"/>
        <a:defRPr sz="2000" b="0" i="0" u="none" kern="1200" baseline="0">
          <a:solidFill>
            <a:schemeClr val="tx1"/>
          </a:solidFill>
          <a:effectLst>
            <a:outerShdw blurRad="38100" dist="38100" dir="2700000">
              <a:srgbClr val="C0C0C0"/>
            </a:outerShdw>
          </a:effectLst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u"/>
        <a:defRPr sz="2000" b="0" i="0" u="none" kern="1200" baseline="0">
          <a:solidFill>
            <a:schemeClr val="tx1"/>
          </a:solidFill>
          <a:effectLst>
            <a:outerShdw blurRad="38100" dist="38100" dir="2700000">
              <a:srgbClr val="C0C0C0"/>
            </a:outerShdw>
          </a:effectLst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2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0" fontAlgn="base" latinLnBrk="0" hangingPunct="0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2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0" fontAlgn="base" latinLnBrk="0" hangingPunct="0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2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0" fontAlgn="base" latinLnBrk="0" hangingPunct="0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2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0" fontAlgn="base" latinLnBrk="0" hangingPunct="0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2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0" fontAlgn="base" latinLnBrk="0" hangingPunct="0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2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0" fontAlgn="base" latinLnBrk="0" hangingPunct="0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2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0" fontAlgn="base" latinLnBrk="0" hangingPunct="0">
        <a:lnSpc>
          <a:spcPct val="12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3200" b="1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19.2/&#23567;&#32452;&#25171;&#20998;.doc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19.2/&#23567;&#32452;&#25171;&#20998;.doc" TargetMode="Externa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D:/&#23398;&#31185;&#24503;&#32946;&#28183;&#36879;&#35838;/&#23398;&#31185;&#24503;&#32946;&#35838;&#20110;&#25391;&#26143;/http:/img.jyeoo.net/quiz/images/201108/12/9c233e09.png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标题 38913"/>
          <p:cNvSpPr>
            <a:spLocks noGrp="1"/>
          </p:cNvSpPr>
          <p:nvPr>
            <p:ph type="title" idx="4294967295"/>
          </p:nvPr>
        </p:nvSpPr>
        <p:spPr>
          <a:xfrm>
            <a:off x="1426030" y="2492150"/>
            <a:ext cx="8856663" cy="1584325"/>
          </a:xfrm>
        </p:spPr>
        <p:txBody>
          <a:bodyPr/>
          <a:lstStyle/>
          <a:p>
            <a:r>
              <a:rPr lang="en-US" altLang="zh-CN" b="1" noProof="1">
                <a:solidFill>
                  <a:schemeClr val="tx2">
                    <a:lumMod val="90000"/>
                  </a:schemeClr>
                </a:solidFill>
              </a:rPr>
              <a:t>19.2  </a:t>
            </a:r>
            <a:r>
              <a:rPr lang="zh-CN" altLang="en-US" b="1" noProof="1">
                <a:solidFill>
                  <a:schemeClr val="tx2">
                    <a:lumMod val="90000"/>
                  </a:schemeClr>
                </a:solidFill>
              </a:rPr>
              <a:t>家庭电路中电流过大的原因</a:t>
            </a:r>
            <a:r>
              <a:rPr lang="zh-CN" altLang="en-US" b="1" dirty="0">
                <a:solidFill>
                  <a:schemeClr val="tx2">
                    <a:lumMod val="90000"/>
                  </a:schemeClr>
                </a:solidFill>
              </a:rPr>
              <a:t/>
            </a:r>
            <a:br>
              <a:rPr lang="zh-CN" altLang="en-US" b="1" dirty="0">
                <a:solidFill>
                  <a:schemeClr val="tx2">
                    <a:lumMod val="90000"/>
                  </a:schemeClr>
                </a:solidFill>
              </a:rPr>
            </a:br>
            <a:endParaRPr lang="zh-CN" altLang="en-US" b="1" noProof="1">
              <a:solidFill>
                <a:schemeClr val="tx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4369997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标题 152577"/>
          <p:cNvSpPr>
            <a:spLocks noGrp="1"/>
          </p:cNvSpPr>
          <p:nvPr>
            <p:ph type="title"/>
          </p:nvPr>
        </p:nvSpPr>
        <p:spPr>
          <a:xfrm>
            <a:off x="1882775" y="800101"/>
            <a:ext cx="8229600" cy="1139825"/>
          </a:xfrm>
        </p:spPr>
        <p:txBody>
          <a:bodyPr/>
          <a:lstStyle/>
          <a:p>
            <a:r>
              <a:rPr lang="en-US" altLang="zh-CN" sz="3600" noProof="1"/>
              <a:t>2.</a:t>
            </a:r>
            <a:r>
              <a:rPr lang="zh-CN" altLang="en-US" sz="3600" noProof="1"/>
              <a:t>一定注意：不要让总电流超过家里供电线路和电能表所允许的最大值。</a:t>
            </a:r>
          </a:p>
        </p:txBody>
      </p:sp>
      <p:sp>
        <p:nvSpPr>
          <p:cNvPr id="152579" name="文本占位符 152578"/>
          <p:cNvSpPr>
            <a:spLocks noGrp="1"/>
          </p:cNvSpPr>
          <p:nvPr>
            <p:ph idx="1"/>
          </p:nvPr>
        </p:nvSpPr>
        <p:spPr>
          <a:xfrm>
            <a:off x="1981200" y="2457450"/>
            <a:ext cx="8229600" cy="2038350"/>
          </a:xfrm>
        </p:spPr>
        <p:txBody>
          <a:bodyPr/>
          <a:lstStyle/>
          <a:p>
            <a:r>
              <a:rPr lang="zh-CN" altLang="en-US" b="1" noProof="1">
                <a:solidFill>
                  <a:schemeClr val="accent4">
                    <a:lumMod val="40000"/>
                    <a:lumOff val="60000"/>
                  </a:schemeClr>
                </a:solidFill>
              </a:rPr>
              <a:t>电路中同时使用的用电器的总功率不能太大，否则容易引起线路故障，甚至发生火灾。</a:t>
            </a:r>
          </a:p>
          <a:p>
            <a:pPr marL="0" indent="0">
              <a:buNone/>
            </a:pPr>
            <a:endParaRPr lang="zh-CN" altLang="en-US" b="1" noProof="1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3149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2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标题 15974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noProof="1"/>
          </a:p>
        </p:txBody>
      </p:sp>
      <p:sp>
        <p:nvSpPr>
          <p:cNvPr id="159747" name="文本占位符 159746"/>
          <p:cNvSpPr>
            <a:spLocks noGrp="1"/>
          </p:cNvSpPr>
          <p:nvPr>
            <p:ph idx="1"/>
          </p:nvPr>
        </p:nvSpPr>
        <p:spPr>
          <a:xfrm>
            <a:off x="1955800" y="1593851"/>
            <a:ext cx="8229600" cy="5002213"/>
          </a:xfrm>
        </p:spPr>
        <p:txBody>
          <a:bodyPr/>
          <a:lstStyle/>
          <a:p>
            <a:r>
              <a:rPr lang="zh-CN" altLang="en-US" noProof="1"/>
              <a:t>家庭电路中大功率用电器越来越多，总功率变大，总电流变大，导线和电能表允许通过的电流必须变大，所以电线要换粗的，电能表要换成额定最大电流更大的。 </a:t>
            </a:r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2566989" y="3681413"/>
            <a:ext cx="6561137" cy="2844800"/>
            <a:chOff x="1643" y="5798"/>
            <a:chExt cx="10331" cy="4480"/>
          </a:xfrm>
        </p:grpSpPr>
        <p:pic>
          <p:nvPicPr>
            <p:cNvPr id="13316" name="图片 159747" descr="供电线路增容改造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2" y="5797"/>
              <a:ext cx="6860" cy="4435"/>
            </a:xfrm>
            <a:prstGeom prst="rect">
              <a:avLst/>
            </a:prstGeom>
            <a:noFill/>
            <a:ln w="19050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317" name="图片 159748" descr="电能表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0" y="5797"/>
              <a:ext cx="3415" cy="4480"/>
            </a:xfrm>
            <a:prstGeom prst="rect">
              <a:avLst/>
            </a:prstGeom>
            <a:noFill/>
            <a:ln w="19050">
              <a:solidFill>
                <a:schemeClr val="bg2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9270357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4000" b="1" noProof="1"/>
              <a:t>3.</a:t>
            </a:r>
            <a:r>
              <a:rPr lang="zh-CN" altLang="en-US" sz="4000" b="1" noProof="1"/>
              <a:t>用电器的总功率过大的危害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1862138"/>
          </a:xfrm>
        </p:spPr>
        <p:txBody>
          <a:bodyPr/>
          <a:lstStyle/>
          <a:p>
            <a:r>
              <a:rPr lang="zh-CN" altLang="en-US" b="1" noProof="1">
                <a:solidFill>
                  <a:schemeClr val="accent4">
                    <a:lumMod val="40000"/>
                    <a:lumOff val="60000"/>
                  </a:schemeClr>
                </a:solidFill>
              </a:rPr>
              <a:t>根据焦耳定律可知：电阻和通电时间一定时，电流过大，产生的热量越多，越容易引起火灾。</a:t>
            </a:r>
          </a:p>
        </p:txBody>
      </p:sp>
      <p:pic>
        <p:nvPicPr>
          <p:cNvPr id="4" name="图片 3" descr="19-2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638"/>
          <a:stretch>
            <a:fillRect/>
          </a:stretch>
        </p:blipFill>
        <p:spPr bwMode="auto">
          <a:xfrm>
            <a:off x="4476750" y="4041776"/>
            <a:ext cx="275748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9" descr="E:\李燃\教师教学用书\2012人教教师用书项目\ppt\物理\图标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17063" y="2254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01648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81201" y="277814"/>
            <a:ext cx="2314575" cy="1139825"/>
          </a:xfrm>
        </p:spPr>
        <p:txBody>
          <a:bodyPr/>
          <a:lstStyle/>
          <a:p>
            <a:pPr algn="l"/>
            <a:r>
              <a:rPr lang="zh-CN" altLang="en-US" b="1" noProof="1"/>
              <a:t>例题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2259013"/>
          </a:xfrm>
        </p:spPr>
        <p:txBody>
          <a:bodyPr/>
          <a:lstStyle/>
          <a:p>
            <a:r>
              <a:rPr lang="zh-CN" altLang="en-US" b="1" noProof="1">
                <a:sym typeface="+mn-ea"/>
              </a:rPr>
              <a:t>你家里现正在使用的用电器的总功率是</a:t>
            </a:r>
            <a:r>
              <a:rPr lang="en-US" altLang="zh-CN" b="1" noProof="1">
                <a:sym typeface="+mn-ea"/>
              </a:rPr>
              <a:t>3300 W</a:t>
            </a:r>
            <a:r>
              <a:rPr lang="zh-CN" altLang="en-US" b="1" noProof="1">
                <a:sym typeface="+mn-ea"/>
              </a:rPr>
              <a:t>，电能表如图所示。请通过计算说明：从安全用电的角度考虑，你家的电路是否允许再安装一台</a:t>
            </a:r>
            <a:r>
              <a:rPr lang="en-US" altLang="zh-CN" b="1" noProof="1">
                <a:sym typeface="+mn-ea"/>
              </a:rPr>
              <a:t>1000 W</a:t>
            </a:r>
            <a:r>
              <a:rPr lang="zh-CN" altLang="en-US" b="1" noProof="1">
                <a:sym typeface="+mn-ea"/>
              </a:rPr>
              <a:t>空调？</a:t>
            </a:r>
            <a:endParaRPr lang="zh-CN" altLang="en-US" noProof="1"/>
          </a:p>
        </p:txBody>
      </p:sp>
      <p:pic>
        <p:nvPicPr>
          <p:cNvPr id="34825" name="图片 348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6475" y="3897313"/>
            <a:ext cx="2127250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48568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文本框 155649"/>
          <p:cNvSpPr txBox="1"/>
          <p:nvPr/>
        </p:nvSpPr>
        <p:spPr>
          <a:xfrm>
            <a:off x="2317751" y="2457450"/>
            <a:ext cx="6742113" cy="609398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CACACA">
                    <a:lumMod val="40000"/>
                    <a:lumOff val="60000"/>
                  </a:srgbClr>
                </a:solidFill>
                <a:latin typeface="Verdana" panose="020B0604030504040204" pitchFamily="34" charset="0"/>
                <a:cs typeface="+mn-ea"/>
              </a:rPr>
              <a:t>解：</a:t>
            </a:r>
            <a:r>
              <a:rPr lang="zh-CN" altLang="en-US" noProof="1">
                <a:solidFill>
                  <a:srgbClr val="EAEAEA"/>
                </a:solidFill>
                <a:latin typeface="Verdana" panose="020B0604030504040204" pitchFamily="34" charset="0"/>
                <a:cs typeface="+mn-ea"/>
              </a:rPr>
              <a:t> </a:t>
            </a:r>
            <a:r>
              <a:rPr lang="en-US" altLang="x-none" sz="2800" b="1" i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P</a:t>
            </a:r>
            <a:r>
              <a:rPr lang="en-US" altLang="zh-CN" sz="2800" b="1" i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 </a:t>
            </a:r>
            <a:r>
              <a:rPr lang="en-US" altLang="x-none" sz="2800" b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=</a:t>
            </a:r>
            <a:r>
              <a:rPr lang="en-US" altLang="x-none" sz="2800" b="1" i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P</a:t>
            </a:r>
            <a:r>
              <a:rPr lang="en-US" altLang="x-none" sz="2800" b="1" baseline="-25000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1</a:t>
            </a:r>
            <a:r>
              <a:rPr lang="en-US" altLang="x-none" sz="2800" b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+</a:t>
            </a:r>
            <a:r>
              <a:rPr lang="en-US" altLang="x-none" sz="2800" b="1" i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P</a:t>
            </a:r>
            <a:r>
              <a:rPr lang="en-US" altLang="x-none" sz="2800" b="1" baseline="-25000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2</a:t>
            </a:r>
            <a:r>
              <a:rPr lang="en-US" altLang="x-none" sz="2800" b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=1 000 W +</a:t>
            </a:r>
            <a:r>
              <a:rPr lang="en-US" altLang="zh-CN" sz="2800" b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3300</a:t>
            </a:r>
            <a:r>
              <a:rPr lang="en-US" altLang="x-none" sz="2800" b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 W=</a:t>
            </a:r>
            <a:r>
              <a:rPr lang="en-US" altLang="zh-CN" sz="2800" b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4300</a:t>
            </a:r>
            <a:r>
              <a:rPr lang="en-US" altLang="x-none" sz="2800" b="1" noProof="1">
                <a:solidFill>
                  <a:srgbClr val="EAEAEA"/>
                </a:solidFill>
                <a:latin typeface="Times New Roman" panose="02020603050405020304" pitchFamily="18" charset="0"/>
                <a:cs typeface="+mn-ea"/>
              </a:rPr>
              <a:t> W</a:t>
            </a:r>
            <a:endParaRPr lang="en-US" altLang="x-none" sz="2800" b="1" noProof="1">
              <a:solidFill>
                <a:srgbClr val="EAEAEA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5651" name="文本框 155650"/>
          <p:cNvSpPr txBox="1">
            <a:spLocks noChangeArrowheads="1"/>
          </p:cNvSpPr>
          <p:nvPr/>
        </p:nvSpPr>
        <p:spPr bwMode="auto">
          <a:xfrm>
            <a:off x="2387601" y="3681413"/>
            <a:ext cx="49307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i="1">
                <a:solidFill>
                  <a:srgbClr val="EAEAEA"/>
                </a:solidFill>
                <a:latin typeface="Times New Roman" panose="02020603050405020304" pitchFamily="18" charset="0"/>
              </a:rPr>
              <a:t>P</a:t>
            </a:r>
            <a:r>
              <a:rPr lang="en-US" sz="2800" baseline="-25000">
                <a:solidFill>
                  <a:srgbClr val="EAEAEA"/>
                </a:solidFill>
                <a:latin typeface="Times New Roman" panose="02020603050405020304" pitchFamily="18" charset="0"/>
              </a:rPr>
              <a:t>0</a:t>
            </a: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=</a:t>
            </a:r>
            <a:r>
              <a:rPr lang="en-US" sz="2800" i="1">
                <a:solidFill>
                  <a:srgbClr val="EAEAEA"/>
                </a:solidFill>
                <a:latin typeface="Times New Roman" panose="02020603050405020304" pitchFamily="18" charset="0"/>
              </a:rPr>
              <a:t>UI</a:t>
            </a:r>
            <a:r>
              <a:rPr lang="en-US" sz="2800" baseline="-25000">
                <a:solidFill>
                  <a:srgbClr val="EAEAEA"/>
                </a:solidFill>
                <a:latin typeface="Times New Roman" panose="02020603050405020304" pitchFamily="18" charset="0"/>
              </a:rPr>
              <a:t>0</a:t>
            </a: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=220</a:t>
            </a:r>
            <a:r>
              <a:rPr lang="en-US" altLang="zh-CN" sz="2800">
                <a:solidFill>
                  <a:srgbClr val="EAEAEA"/>
                </a:solidFill>
                <a:latin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V</a:t>
            </a:r>
            <a:r>
              <a:rPr lang="en-US" sz="2800">
                <a:solidFill>
                  <a:srgbClr val="EAEAEA"/>
                </a:solidFill>
              </a:rPr>
              <a:t>×</a:t>
            </a:r>
            <a:r>
              <a:rPr lang="en-US" altLang="zh-CN" sz="2800">
                <a:solidFill>
                  <a:srgbClr val="EAEAEA"/>
                </a:solidFill>
                <a:latin typeface="Times New Roman" panose="02020603050405020304" pitchFamily="18" charset="0"/>
              </a:rPr>
              <a:t>2</a:t>
            </a: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0</a:t>
            </a:r>
            <a:r>
              <a:rPr lang="en-US" altLang="zh-CN" sz="2800">
                <a:solidFill>
                  <a:srgbClr val="EAEAEA"/>
                </a:solidFill>
                <a:latin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A=</a:t>
            </a:r>
            <a:r>
              <a:rPr lang="en-US" altLang="zh-CN" sz="2800">
                <a:solidFill>
                  <a:srgbClr val="EAEAEA"/>
                </a:solidFill>
                <a:latin typeface="Times New Roman" panose="02020603050405020304" pitchFamily="18" charset="0"/>
              </a:rPr>
              <a:t>44</a:t>
            </a: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00</a:t>
            </a:r>
            <a:r>
              <a:rPr lang="en-US" sz="2800" baseline="-25000">
                <a:solidFill>
                  <a:srgbClr val="EAEAEA"/>
                </a:solidFill>
                <a:latin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 W</a:t>
            </a:r>
          </a:p>
        </p:txBody>
      </p:sp>
      <p:sp>
        <p:nvSpPr>
          <p:cNvPr id="155652" name="文本框 155651"/>
          <p:cNvSpPr txBox="1">
            <a:spLocks noChangeArrowheads="1"/>
          </p:cNvSpPr>
          <p:nvPr/>
        </p:nvSpPr>
        <p:spPr bwMode="auto">
          <a:xfrm>
            <a:off x="7391400" y="3644901"/>
            <a:ext cx="1835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&gt; </a:t>
            </a:r>
            <a:r>
              <a:rPr lang="en-US" altLang="zh-CN" sz="2800">
                <a:solidFill>
                  <a:srgbClr val="EAEAEA"/>
                </a:solidFill>
                <a:latin typeface="Times New Roman" panose="02020603050405020304" pitchFamily="18" charset="0"/>
              </a:rPr>
              <a:t>430</a:t>
            </a: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0 W </a:t>
            </a:r>
          </a:p>
        </p:txBody>
      </p:sp>
      <p:pic>
        <p:nvPicPr>
          <p:cNvPr id="16388" name="Picture 9" descr="E:\李燃\教师教学用书\2012人教教师用书项目\ppt\物理\图标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9113" y="6572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4" name="矩形 155653"/>
          <p:cNvSpPr>
            <a:spLocks noChangeArrowheads="1"/>
          </p:cNvSpPr>
          <p:nvPr/>
        </p:nvSpPr>
        <p:spPr bwMode="auto">
          <a:xfrm>
            <a:off x="2063751" y="4832350"/>
            <a:ext cx="6842125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AEAEA"/>
                </a:solidFill>
                <a:latin typeface="Verdana" panose="020B0604030504040204" pitchFamily="34" charset="0"/>
              </a:rPr>
              <a:t>从安全用电的角度考虑，可以安装这样一台空调。</a:t>
            </a:r>
          </a:p>
        </p:txBody>
      </p:sp>
      <p:sp>
        <p:nvSpPr>
          <p:cNvPr id="16390" name="矩形 155654"/>
          <p:cNvSpPr/>
          <p:nvPr/>
        </p:nvSpPr>
        <p:spPr>
          <a:xfrm>
            <a:off x="2208214" y="1341438"/>
            <a:ext cx="6439583" cy="1126462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none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EAEAEA"/>
                </a:solidFill>
                <a:cs typeface="+mn-ea"/>
              </a:rPr>
              <a:t>①</a:t>
            </a:r>
            <a:r>
              <a:rPr lang="zh-CN" altLang="en-US" sz="2800" b="1" noProof="1">
                <a:solidFill>
                  <a:srgbClr val="EAEAEA"/>
                </a:solidFill>
                <a:latin typeface="Verdana" panose="020B0604030504040204" pitchFamily="34" charset="0"/>
                <a:cs typeface="+mn-ea"/>
              </a:rPr>
              <a:t> </a:t>
            </a:r>
            <a:r>
              <a:rPr lang="zh-CN" altLang="en-US" sz="2800" b="1" noProof="1">
                <a:solidFill>
                  <a:srgbClr val="CACACA">
                    <a:lumMod val="40000"/>
                    <a:lumOff val="60000"/>
                  </a:srgbClr>
                </a:solidFill>
                <a:latin typeface="Verdana" panose="020B0604030504040204" pitchFamily="34" charset="0"/>
                <a:cs typeface="+mn-ea"/>
              </a:rPr>
              <a:t>计算用电器的总功率是否超过电能表</a:t>
            </a:r>
            <a:endParaRPr lang="zh-CN" altLang="en-US" sz="2800" b="1" noProof="1">
              <a:solidFill>
                <a:srgbClr val="CACACA">
                  <a:lumMod val="40000"/>
                  <a:lumOff val="60000"/>
                </a:srgbClr>
              </a:solidFill>
              <a:latin typeface="Verdana" panose="020B060403050404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b="1" noProof="1">
                <a:solidFill>
                  <a:srgbClr val="CACACA">
                    <a:lumMod val="40000"/>
                    <a:lumOff val="60000"/>
                  </a:srgbClr>
                </a:solidFill>
                <a:latin typeface="Verdana" panose="020B0604030504040204" pitchFamily="34" charset="0"/>
                <a:cs typeface="+mn-ea"/>
              </a:rPr>
              <a:t>允许使用的最大功率</a:t>
            </a:r>
            <a:endParaRPr lang="zh-CN" altLang="en-US" sz="2800" b="1" noProof="1">
              <a:solidFill>
                <a:srgbClr val="CACACA">
                  <a:lumMod val="40000"/>
                  <a:lumOff val="60000"/>
                </a:srgbClr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26493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0" grpId="0"/>
      <p:bldP spid="155651" grpId="0"/>
      <p:bldP spid="155652" grpId="0"/>
      <p:bldP spid="15565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674" name="组合 156673"/>
          <p:cNvGrpSpPr>
            <a:grpSpLocks/>
          </p:cNvGrpSpPr>
          <p:nvPr/>
        </p:nvGrpSpPr>
        <p:grpSpPr bwMode="auto">
          <a:xfrm>
            <a:off x="2316164" y="2528888"/>
            <a:ext cx="6048375" cy="946150"/>
            <a:chOff x="1338" y="3498"/>
            <a:chExt cx="3810" cy="596"/>
          </a:xfrm>
        </p:grpSpPr>
        <p:sp>
          <p:nvSpPr>
            <p:cNvPr id="17410" name="矩形 156674"/>
            <p:cNvSpPr>
              <a:spLocks noChangeArrowheads="1"/>
            </p:cNvSpPr>
            <p:nvPr/>
          </p:nvSpPr>
          <p:spPr bwMode="auto">
            <a:xfrm>
              <a:off x="1338" y="3634"/>
              <a:ext cx="381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 i="1">
                  <a:solidFill>
                    <a:srgbClr val="EAEAEA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sz="2800" baseline="-25000">
                  <a:solidFill>
                    <a:srgbClr val="EAEAEA"/>
                  </a:solidFill>
                  <a:latin typeface="Times New Roman" panose="02020603050405020304" pitchFamily="18" charset="0"/>
                </a:rPr>
                <a:t>1</a:t>
              </a:r>
              <a:r>
                <a:rPr lang="en-US" altLang="zh-CN" sz="2800" i="1">
                  <a:solidFill>
                    <a:srgbClr val="EAEAEA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　　</a:t>
              </a:r>
              <a:r>
                <a:rPr lang="en-US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= </a:t>
              </a:r>
              <a:r>
                <a:rPr lang="zh-CN" altLang="en-US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　　　　</a:t>
              </a:r>
              <a:r>
                <a:rPr lang="en-US" altLang="zh-CN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≈ 4.55 A</a:t>
              </a:r>
            </a:p>
          </p:txBody>
        </p:sp>
        <p:sp>
          <p:nvSpPr>
            <p:cNvPr id="17411" name="矩形 156675"/>
            <p:cNvSpPr>
              <a:spLocks noChangeArrowheads="1"/>
            </p:cNvSpPr>
            <p:nvPr/>
          </p:nvSpPr>
          <p:spPr bwMode="auto">
            <a:xfrm>
              <a:off x="1787" y="3498"/>
              <a:ext cx="329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 i="1">
                  <a:solidFill>
                    <a:srgbClr val="EAEAEA"/>
                  </a:solidFill>
                  <a:latin typeface="Times New Roman" panose="02020603050405020304" pitchFamily="18" charset="0"/>
                </a:rPr>
                <a:t>P</a:t>
              </a:r>
              <a:r>
                <a:rPr lang="en-US" altLang="zh-CN" sz="2800" baseline="-25000">
                  <a:solidFill>
                    <a:srgbClr val="EAEAEA"/>
                  </a:solidFill>
                  <a:latin typeface="Times New Roman" panose="02020603050405020304" pitchFamily="18" charset="0"/>
                </a:rPr>
                <a:t>1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 i="1">
                  <a:solidFill>
                    <a:srgbClr val="EAEAEA"/>
                  </a:solidFill>
                  <a:latin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17412" name="直接连接符 156676"/>
            <p:cNvSpPr>
              <a:spLocks noChangeShapeType="1"/>
            </p:cNvSpPr>
            <p:nvPr/>
          </p:nvSpPr>
          <p:spPr bwMode="auto">
            <a:xfrm>
              <a:off x="1794" y="3814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EAEAEA"/>
                </a:solidFill>
              </a:endParaRPr>
            </a:p>
          </p:txBody>
        </p:sp>
        <p:sp>
          <p:nvSpPr>
            <p:cNvPr id="17413" name="矩形 156677"/>
            <p:cNvSpPr>
              <a:spLocks noChangeArrowheads="1"/>
            </p:cNvSpPr>
            <p:nvPr/>
          </p:nvSpPr>
          <p:spPr bwMode="auto">
            <a:xfrm>
              <a:off x="2396" y="3498"/>
              <a:ext cx="696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10</a:t>
              </a:r>
              <a:r>
                <a:rPr lang="en-US" altLang="zh-CN" sz="2800" baseline="30000">
                  <a:solidFill>
                    <a:srgbClr val="EAEAEA"/>
                  </a:solidFill>
                  <a:latin typeface="Times New Roman" panose="02020603050405020304" pitchFamily="18" charset="0"/>
                </a:rPr>
                <a:t>3</a:t>
              </a:r>
              <a:r>
                <a:rPr lang="en-US" altLang="zh-CN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 W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220 V</a:t>
              </a:r>
            </a:p>
          </p:txBody>
        </p:sp>
        <p:sp>
          <p:nvSpPr>
            <p:cNvPr id="17414" name="直接连接符 156678"/>
            <p:cNvSpPr>
              <a:spLocks noChangeShapeType="1"/>
            </p:cNvSpPr>
            <p:nvPr/>
          </p:nvSpPr>
          <p:spPr bwMode="auto">
            <a:xfrm>
              <a:off x="2338" y="3807"/>
              <a:ext cx="79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EAEAEA"/>
                </a:solidFill>
              </a:endParaRPr>
            </a:p>
          </p:txBody>
        </p:sp>
      </p:grpSp>
      <p:sp>
        <p:nvSpPr>
          <p:cNvPr id="156680" name="矩形 156679"/>
          <p:cNvSpPr>
            <a:spLocks noChangeArrowheads="1"/>
          </p:cNvSpPr>
          <p:nvPr/>
        </p:nvSpPr>
        <p:spPr bwMode="auto">
          <a:xfrm>
            <a:off x="1919288" y="1808163"/>
            <a:ext cx="7885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FFCC"/>
                </a:solidFill>
                <a:latin typeface="Verdana" panose="020B0604030504040204" pitchFamily="34" charset="0"/>
              </a:rPr>
              <a:t>解</a:t>
            </a:r>
            <a:r>
              <a:rPr lang="en-US" altLang="zh-CN" sz="2800">
                <a:solidFill>
                  <a:srgbClr val="FFFFCC"/>
                </a:solidFill>
                <a:latin typeface="Verdana" panose="020B0604030504040204" pitchFamily="34" charset="0"/>
              </a:rPr>
              <a:t>:</a:t>
            </a:r>
            <a:r>
              <a:rPr lang="zh-CN" altLang="en-US" sz="2800">
                <a:solidFill>
                  <a:srgbClr val="FFFFCC"/>
                </a:solidFill>
                <a:latin typeface="Verdana" panose="020B0604030504040204" pitchFamily="34" charset="0"/>
              </a:rPr>
              <a:t>　 空调接入家庭电路使用，电压为</a:t>
            </a:r>
            <a:r>
              <a:rPr lang="en-US" sz="2800">
                <a:solidFill>
                  <a:srgbClr val="FFFFCC"/>
                </a:solidFill>
                <a:latin typeface="Verdana" panose="020B0604030504040204" pitchFamily="34" charset="0"/>
              </a:rPr>
              <a:t>220 V</a:t>
            </a:r>
            <a:r>
              <a:rPr lang="zh-CN" altLang="en-US" sz="2800">
                <a:solidFill>
                  <a:srgbClr val="FFFFCC"/>
                </a:solidFill>
                <a:latin typeface="Verdana" panose="020B0604030504040204" pitchFamily="34" charset="0"/>
              </a:rPr>
              <a:t>。</a:t>
            </a:r>
          </a:p>
        </p:txBody>
      </p:sp>
      <p:sp>
        <p:nvSpPr>
          <p:cNvPr id="17416" name="矩形 156680"/>
          <p:cNvSpPr>
            <a:spLocks noChangeArrowheads="1"/>
          </p:cNvSpPr>
          <p:nvPr/>
        </p:nvSpPr>
        <p:spPr bwMode="auto">
          <a:xfrm>
            <a:off x="2135189" y="620713"/>
            <a:ext cx="625633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AEAEA"/>
                </a:solidFill>
              </a:rPr>
              <a:t>②</a:t>
            </a:r>
            <a:r>
              <a:rPr lang="zh-CN" altLang="en-US" sz="2800">
                <a:solidFill>
                  <a:srgbClr val="EAEAEA"/>
                </a:solidFill>
                <a:latin typeface="Verdana" panose="020B0604030504040204" pitchFamily="34" charset="0"/>
              </a:rPr>
              <a:t>计算同时使用所有用电器时的总电流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AEAEA"/>
                </a:solidFill>
                <a:latin typeface="Verdana" panose="020B0604030504040204" pitchFamily="34" charset="0"/>
              </a:rPr>
              <a:t>是否超过</a:t>
            </a:r>
            <a:r>
              <a:rPr lang="en-US" sz="2800">
                <a:solidFill>
                  <a:srgbClr val="EAEAEA"/>
                </a:solidFill>
                <a:latin typeface="Verdana" panose="020B0604030504040204" pitchFamily="34" charset="0"/>
              </a:rPr>
              <a:t>10 A</a:t>
            </a:r>
            <a:r>
              <a:rPr lang="zh-CN" altLang="en-US" sz="2800">
                <a:solidFill>
                  <a:srgbClr val="EAEAEA"/>
                </a:solidFill>
                <a:latin typeface="Verdana" panose="020B0604030504040204" pitchFamily="34" charset="0"/>
              </a:rPr>
              <a:t>。</a:t>
            </a:r>
          </a:p>
        </p:txBody>
      </p:sp>
      <p:sp>
        <p:nvSpPr>
          <p:cNvPr id="156682" name="文本框 156681"/>
          <p:cNvSpPr txBox="1">
            <a:spLocks noChangeArrowheads="1"/>
          </p:cNvSpPr>
          <p:nvPr/>
        </p:nvSpPr>
        <p:spPr bwMode="auto">
          <a:xfrm>
            <a:off x="7356475" y="4545013"/>
            <a:ext cx="15128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&lt; </a:t>
            </a:r>
            <a:r>
              <a:rPr lang="en-US" altLang="zh-CN" sz="2800">
                <a:solidFill>
                  <a:srgbClr val="EAEAEA"/>
                </a:solidFill>
                <a:latin typeface="Times New Roman" panose="02020603050405020304" pitchFamily="18" charset="0"/>
              </a:rPr>
              <a:t>2</a:t>
            </a:r>
            <a:r>
              <a:rPr 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0 A</a:t>
            </a:r>
          </a:p>
        </p:txBody>
      </p:sp>
      <p:sp>
        <p:nvSpPr>
          <p:cNvPr id="156683" name="矩形 156682"/>
          <p:cNvSpPr>
            <a:spLocks noChangeArrowheads="1"/>
          </p:cNvSpPr>
          <p:nvPr/>
        </p:nvSpPr>
        <p:spPr bwMode="auto">
          <a:xfrm>
            <a:off x="2279651" y="4545013"/>
            <a:ext cx="57959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i="1">
                <a:solidFill>
                  <a:srgbClr val="FFFFCC"/>
                </a:solidFill>
                <a:latin typeface="Times New Roman" panose="02020603050405020304" pitchFamily="18" charset="0"/>
              </a:rPr>
              <a:t>I=I</a:t>
            </a:r>
            <a:r>
              <a:rPr lang="en-US" sz="2800" baseline="-25000">
                <a:solidFill>
                  <a:srgbClr val="FFFFCC"/>
                </a:solidFill>
                <a:latin typeface="Times New Roman" panose="02020603050405020304" pitchFamily="18" charset="0"/>
              </a:rPr>
              <a:t>1 </a:t>
            </a:r>
            <a:r>
              <a:rPr lang="en-US" sz="2800">
                <a:solidFill>
                  <a:srgbClr val="FFFFCC"/>
                </a:solidFill>
                <a:latin typeface="Times New Roman" panose="02020603050405020304" pitchFamily="18" charset="0"/>
              </a:rPr>
              <a:t>+</a:t>
            </a:r>
            <a:r>
              <a:rPr lang="en-US" sz="2800" i="1">
                <a:solidFill>
                  <a:srgbClr val="FFFFCC"/>
                </a:solidFill>
                <a:latin typeface="Times New Roman" panose="02020603050405020304" pitchFamily="18" charset="0"/>
              </a:rPr>
              <a:t>I</a:t>
            </a:r>
            <a:r>
              <a:rPr lang="en-US" sz="2800" baseline="-25000">
                <a:solidFill>
                  <a:srgbClr val="FFFFCC"/>
                </a:solidFill>
                <a:latin typeface="Times New Roman" panose="02020603050405020304" pitchFamily="18" charset="0"/>
              </a:rPr>
              <a:t>2</a:t>
            </a:r>
            <a:r>
              <a:rPr lang="en-US" sz="2800">
                <a:solidFill>
                  <a:srgbClr val="FFFFCC"/>
                </a:solidFill>
                <a:latin typeface="Times New Roman" panose="02020603050405020304" pitchFamily="18" charset="0"/>
              </a:rPr>
              <a:t>=4.55 A+</a:t>
            </a:r>
            <a:r>
              <a:rPr lang="en-US" altLang="zh-CN" sz="2400" b="0">
                <a:solidFill>
                  <a:srgbClr val="FFFFCC"/>
                </a:solidFill>
                <a:latin typeface="Verdana" panose="020B0604030504040204" pitchFamily="34" charset="0"/>
              </a:rPr>
              <a:t>15</a:t>
            </a:r>
            <a:r>
              <a:rPr lang="en-US" sz="2400">
                <a:solidFill>
                  <a:srgbClr val="FFFFCC"/>
                </a:solidFill>
                <a:latin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FFFFCC"/>
                </a:solidFill>
                <a:latin typeface="Times New Roman" panose="02020603050405020304" pitchFamily="18" charset="0"/>
              </a:rPr>
              <a:t>A=</a:t>
            </a:r>
            <a:r>
              <a:rPr lang="en-US" altLang="zh-CN" sz="2800">
                <a:solidFill>
                  <a:srgbClr val="FFFFCC"/>
                </a:solidFill>
                <a:latin typeface="Times New Roman" panose="02020603050405020304" pitchFamily="18" charset="0"/>
              </a:rPr>
              <a:t>1</a:t>
            </a:r>
            <a:r>
              <a:rPr lang="en-US" sz="2800">
                <a:solidFill>
                  <a:srgbClr val="FFFFCC"/>
                </a:solidFill>
                <a:latin typeface="Times New Roman" panose="02020603050405020304" pitchFamily="18" charset="0"/>
              </a:rPr>
              <a:t>9.</a:t>
            </a:r>
            <a:r>
              <a:rPr lang="en-US" altLang="zh-CN" sz="2800">
                <a:solidFill>
                  <a:srgbClr val="FFFFCC"/>
                </a:solidFill>
                <a:latin typeface="Times New Roman" panose="02020603050405020304" pitchFamily="18" charset="0"/>
              </a:rPr>
              <a:t>55</a:t>
            </a:r>
            <a:r>
              <a:rPr lang="en-US" sz="2800">
                <a:solidFill>
                  <a:srgbClr val="FFFFCC"/>
                </a:solidFill>
                <a:latin typeface="Times New Roman" panose="02020603050405020304" pitchFamily="18" charset="0"/>
              </a:rPr>
              <a:t> A</a:t>
            </a:r>
          </a:p>
        </p:txBody>
      </p:sp>
      <p:grpSp>
        <p:nvGrpSpPr>
          <p:cNvPr id="156684" name="组合 156683"/>
          <p:cNvGrpSpPr>
            <a:grpSpLocks/>
          </p:cNvGrpSpPr>
          <p:nvPr/>
        </p:nvGrpSpPr>
        <p:grpSpPr bwMode="auto">
          <a:xfrm>
            <a:off x="2279651" y="3465513"/>
            <a:ext cx="6048375" cy="946150"/>
            <a:chOff x="1338" y="3498"/>
            <a:chExt cx="3810" cy="596"/>
          </a:xfrm>
        </p:grpSpPr>
        <p:sp>
          <p:nvSpPr>
            <p:cNvPr id="17420" name="矩形 156684"/>
            <p:cNvSpPr>
              <a:spLocks noChangeArrowheads="1"/>
            </p:cNvSpPr>
            <p:nvPr/>
          </p:nvSpPr>
          <p:spPr bwMode="auto">
            <a:xfrm>
              <a:off x="1338" y="3634"/>
              <a:ext cx="3810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 i="1">
                  <a:solidFill>
                    <a:srgbClr val="EAEAEA"/>
                  </a:solidFill>
                  <a:latin typeface="Times New Roman" panose="02020603050405020304" pitchFamily="18" charset="0"/>
                </a:rPr>
                <a:t>I</a:t>
              </a:r>
              <a:r>
                <a:rPr lang="en-US" altLang="zh-CN" sz="2800" baseline="-25000">
                  <a:solidFill>
                    <a:srgbClr val="EAEAEA"/>
                  </a:solidFill>
                  <a:latin typeface="Times New Roman" panose="02020603050405020304" pitchFamily="18" charset="0"/>
                </a:rPr>
                <a:t>2</a:t>
              </a:r>
              <a:r>
                <a:rPr lang="en-US" altLang="zh-CN" sz="2800" i="1">
                  <a:solidFill>
                    <a:srgbClr val="EAEAEA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=</a:t>
              </a:r>
              <a:r>
                <a:rPr lang="zh-CN" altLang="en-US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　　</a:t>
              </a:r>
              <a:r>
                <a:rPr lang="en-US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= </a:t>
              </a:r>
              <a:r>
                <a:rPr lang="zh-CN" altLang="en-US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　　　　 </a:t>
              </a:r>
              <a:r>
                <a:rPr lang="en-US" sz="1800">
                  <a:solidFill>
                    <a:srgbClr val="EAEAEA"/>
                  </a:solidFill>
                  <a:latin typeface="Verdana" panose="020B0604030504040204" pitchFamily="34" charset="0"/>
                </a:rPr>
                <a:t>=</a:t>
              </a:r>
              <a:r>
                <a:rPr lang="en-US" sz="1800" b="0">
                  <a:solidFill>
                    <a:srgbClr val="EAEAEA"/>
                  </a:solidFill>
                  <a:latin typeface="Verdana" panose="020B0604030504040204" pitchFamily="34" charset="0"/>
                </a:rPr>
                <a:t> </a:t>
              </a:r>
              <a:r>
                <a:rPr lang="en-US" altLang="zh-CN" sz="2400" b="0">
                  <a:solidFill>
                    <a:srgbClr val="EAEAEA"/>
                  </a:solidFill>
                  <a:latin typeface="Verdana" panose="020B0604030504040204" pitchFamily="34" charset="0"/>
                </a:rPr>
                <a:t>15</a:t>
              </a:r>
              <a:r>
                <a:rPr lang="en-US" altLang="zh-CN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17421" name="矩形 156685"/>
            <p:cNvSpPr>
              <a:spLocks noChangeArrowheads="1"/>
            </p:cNvSpPr>
            <p:nvPr/>
          </p:nvSpPr>
          <p:spPr bwMode="auto">
            <a:xfrm>
              <a:off x="1787" y="3498"/>
              <a:ext cx="329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 i="1">
                  <a:solidFill>
                    <a:srgbClr val="EAEAEA"/>
                  </a:solidFill>
                  <a:latin typeface="Times New Roman" panose="02020603050405020304" pitchFamily="18" charset="0"/>
                </a:rPr>
                <a:t>P</a:t>
              </a:r>
              <a:r>
                <a:rPr lang="en-US" altLang="zh-CN" sz="2800" baseline="-25000">
                  <a:solidFill>
                    <a:srgbClr val="EAEAEA"/>
                  </a:solidFill>
                  <a:latin typeface="Times New Roman" panose="02020603050405020304" pitchFamily="18" charset="0"/>
                </a:rPr>
                <a:t>1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 i="1">
                  <a:solidFill>
                    <a:srgbClr val="EAEAEA"/>
                  </a:solidFill>
                  <a:latin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17422" name="直接连接符 156686"/>
            <p:cNvSpPr>
              <a:spLocks noChangeShapeType="1"/>
            </p:cNvSpPr>
            <p:nvPr/>
          </p:nvSpPr>
          <p:spPr bwMode="auto">
            <a:xfrm>
              <a:off x="1794" y="3814"/>
              <a:ext cx="27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EAEAEA"/>
                </a:solidFill>
              </a:endParaRPr>
            </a:p>
          </p:txBody>
        </p:sp>
        <p:sp>
          <p:nvSpPr>
            <p:cNvPr id="17423" name="矩形 156687"/>
            <p:cNvSpPr>
              <a:spLocks noChangeArrowheads="1"/>
            </p:cNvSpPr>
            <p:nvPr/>
          </p:nvSpPr>
          <p:spPr bwMode="auto">
            <a:xfrm>
              <a:off x="2322" y="3498"/>
              <a:ext cx="844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3300 W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r>
                <a:rPr lang="en-US" altLang="zh-CN" sz="2800">
                  <a:solidFill>
                    <a:srgbClr val="EAEAEA"/>
                  </a:solidFill>
                  <a:latin typeface="Times New Roman" panose="02020603050405020304" pitchFamily="18" charset="0"/>
                </a:rPr>
                <a:t>220 V</a:t>
              </a:r>
            </a:p>
          </p:txBody>
        </p:sp>
        <p:sp>
          <p:nvSpPr>
            <p:cNvPr id="17424" name="直接连接符 156688"/>
            <p:cNvSpPr>
              <a:spLocks noChangeShapeType="1"/>
            </p:cNvSpPr>
            <p:nvPr/>
          </p:nvSpPr>
          <p:spPr bwMode="auto">
            <a:xfrm>
              <a:off x="2338" y="3807"/>
              <a:ext cx="79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lvl1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2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base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</a:pPr>
              <a:endParaRPr lang="zh-CN" altLang="en-US">
                <a:solidFill>
                  <a:srgbClr val="EAEAEA"/>
                </a:solidFill>
              </a:endParaRPr>
            </a:p>
          </p:txBody>
        </p:sp>
      </p:grpSp>
      <p:pic>
        <p:nvPicPr>
          <p:cNvPr id="1742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36088" y="512764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91" name="矩形 156690"/>
          <p:cNvSpPr>
            <a:spLocks noChangeArrowheads="1"/>
          </p:cNvSpPr>
          <p:nvPr/>
        </p:nvSpPr>
        <p:spPr bwMode="auto">
          <a:xfrm>
            <a:off x="2243139" y="5373689"/>
            <a:ext cx="6842125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AEAEA"/>
                </a:solidFill>
                <a:latin typeface="Verdana" panose="020B0604030504040204" pitchFamily="34" charset="0"/>
              </a:rPr>
              <a:t>从安全用电的角度考虑，可以安装这样一台空调。</a:t>
            </a:r>
          </a:p>
        </p:txBody>
      </p:sp>
    </p:spTree>
    <p:extLst>
      <p:ext uri="{BB962C8B-B14F-4D97-AF65-F5344CB8AC3E}">
        <p14:creationId xmlns:p14="http://schemas.microsoft.com/office/powerpoint/2010/main" xmlns="" val="14386933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80" grpId="0"/>
      <p:bldP spid="156682" grpId="0"/>
      <p:bldP spid="156683" grpId="0"/>
      <p:bldP spid="15669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矩形 6"/>
          <p:cNvSpPr>
            <a:spLocks noChangeArrowheads="1"/>
          </p:cNvSpPr>
          <p:nvPr/>
        </p:nvSpPr>
        <p:spPr bwMode="auto">
          <a:xfrm>
            <a:off x="2027239" y="2420939"/>
            <a:ext cx="8243887" cy="1501775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　　有时候家庭电路中用电器的总功率并不是很大，但是也会产生电流过大的现象，你认为原因可能是什么？</a:t>
            </a:r>
          </a:p>
        </p:txBody>
      </p:sp>
      <p:sp>
        <p:nvSpPr>
          <p:cNvPr id="18435" name="矩形 31751"/>
          <p:cNvSpPr>
            <a:spLocks noChangeArrowheads="1"/>
          </p:cNvSpPr>
          <p:nvPr/>
        </p:nvSpPr>
        <p:spPr bwMode="auto">
          <a:xfrm>
            <a:off x="1955800" y="1628776"/>
            <a:ext cx="2052638" cy="519113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66CC"/>
                </a:solidFill>
                <a:latin typeface="宋体" panose="02010600030101010101" pitchFamily="2" charset="-122"/>
              </a:rPr>
              <a:t>想想议议</a:t>
            </a:r>
          </a:p>
        </p:txBody>
      </p:sp>
      <p:sp>
        <p:nvSpPr>
          <p:cNvPr id="31753" name="TextBox 5"/>
          <p:cNvSpPr>
            <a:spLocks noChangeArrowheads="1"/>
          </p:cNvSpPr>
          <p:nvPr/>
        </p:nvSpPr>
        <p:spPr bwMode="auto">
          <a:xfrm>
            <a:off x="1982789" y="4211639"/>
            <a:ext cx="7812087" cy="1742392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chemeClr val="tx2">
                    <a:lumMod val="90000"/>
                  </a:schemeClr>
                </a:solidFill>
              </a:rPr>
              <a:t>　　</a:t>
            </a:r>
            <a:r>
              <a:rPr lang="zh-CN" altLang="en-US" sz="2800" dirty="0">
                <a:solidFill>
                  <a:schemeClr val="tx2">
                    <a:lumMod val="90000"/>
                  </a:schemeClr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在短路情况下，根据欧姆定律</a:t>
            </a:r>
            <a:r>
              <a:rPr lang="en-US" altLang="zh-CN" sz="2800" i="1" dirty="0">
                <a:solidFill>
                  <a:schemeClr val="tx2">
                    <a:lumMod val="90000"/>
                  </a:schemeClr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I=U/R</a:t>
            </a:r>
            <a:r>
              <a:rPr lang="en-US" altLang="zh-CN" sz="2800" dirty="0">
                <a:solidFill>
                  <a:schemeClr val="tx2">
                    <a:lumMod val="90000"/>
                  </a:schemeClr>
                </a:solidFill>
                <a:sym typeface="Arial" panose="020B0604020202020204" pitchFamily="34" charset="0"/>
              </a:rPr>
              <a:t> </a:t>
            </a:r>
            <a:r>
              <a:rPr lang="zh-CN" altLang="en-US" sz="2800" dirty="0">
                <a:solidFill>
                  <a:schemeClr val="tx2">
                    <a:lumMod val="90000"/>
                  </a:schemeClr>
                </a:solidFill>
                <a:sym typeface="Arial" panose="020B0604020202020204" pitchFamily="34" charset="0"/>
              </a:rPr>
              <a:t>判断：</a:t>
            </a: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chemeClr val="tx2">
                    <a:lumMod val="90000"/>
                  </a:schemeClr>
                </a:solidFill>
                <a:sym typeface="Arial" panose="020B0604020202020204" pitchFamily="34" charset="0"/>
              </a:rPr>
              <a:t> </a:t>
            </a:r>
            <a:r>
              <a:rPr lang="zh-CN" altLang="en-US" sz="2800" dirty="0">
                <a:solidFill>
                  <a:schemeClr val="tx2">
                    <a:lumMod val="90000"/>
                  </a:schemeClr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因为电压</a:t>
            </a:r>
            <a:r>
              <a:rPr lang="en-US" altLang="zh-CN" sz="2800" i="1" dirty="0">
                <a:solidFill>
                  <a:schemeClr val="tx2">
                    <a:lumMod val="90000"/>
                  </a:schemeClr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U</a:t>
            </a:r>
            <a:r>
              <a:rPr lang="zh-CN" altLang="en-US" sz="2800" dirty="0">
                <a:solidFill>
                  <a:schemeClr val="tx2">
                    <a:lumMod val="90000"/>
                  </a:schemeClr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一定，发生短路时电阻</a:t>
            </a:r>
            <a:r>
              <a:rPr lang="en-US" altLang="zh-CN" sz="2800" i="1" dirty="0">
                <a:solidFill>
                  <a:schemeClr val="tx2">
                    <a:lumMod val="90000"/>
                  </a:schemeClr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R</a:t>
            </a:r>
            <a:r>
              <a:rPr lang="zh-CN" altLang="en-US" sz="2800" dirty="0">
                <a:solidFill>
                  <a:schemeClr val="tx2">
                    <a:lumMod val="90000"/>
                  </a:schemeClr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很小；所以导致电路中的电流</a:t>
            </a:r>
            <a:r>
              <a:rPr lang="en-US" altLang="zh-CN" sz="2800" i="1" dirty="0">
                <a:solidFill>
                  <a:schemeClr val="tx2">
                    <a:lumMod val="90000"/>
                  </a:schemeClr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I</a:t>
            </a:r>
            <a:r>
              <a:rPr lang="zh-CN" altLang="en-US" sz="2800" dirty="0">
                <a:solidFill>
                  <a:schemeClr val="tx2">
                    <a:lumMod val="90000"/>
                  </a:schemeClr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就很大．</a:t>
            </a:r>
          </a:p>
        </p:txBody>
      </p:sp>
      <p:sp>
        <p:nvSpPr>
          <p:cNvPr id="156691" name="矩形 156690"/>
          <p:cNvSpPr>
            <a:spLocks noChangeArrowheads="1"/>
          </p:cNvSpPr>
          <p:nvPr/>
        </p:nvSpPr>
        <p:spPr bwMode="auto">
          <a:xfrm>
            <a:off x="1682750" y="572408"/>
            <a:ext cx="7920038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rgbClr val="CC0000"/>
                </a:solidFill>
              </a:rPr>
              <a:t>1.</a:t>
            </a:r>
            <a:r>
              <a:rPr lang="zh-CN" altLang="en-US" dirty="0">
                <a:solidFill>
                  <a:srgbClr val="CC0000"/>
                </a:solidFill>
              </a:rPr>
              <a:t>短路</a:t>
            </a:r>
            <a:r>
              <a:rPr lang="zh-CN" altLang="en-US" dirty="0">
                <a:solidFill>
                  <a:srgbClr val="FFFFCC"/>
                </a:solidFill>
              </a:rPr>
              <a:t>是家庭电路中电流过大的另一个原因</a:t>
            </a:r>
            <a:r>
              <a:rPr lang="zh-CN" altLang="en-US" dirty="0">
                <a:solidFill>
                  <a:srgbClr val="EAEAEA"/>
                </a:solidFill>
              </a:rPr>
              <a:t>。</a:t>
            </a:r>
            <a:endParaRPr lang="zh-CN" altLang="en-US" sz="2400" dirty="0">
              <a:solidFill>
                <a:srgbClr val="EAEAEA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4889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56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ldLvl="0" animBg="1"/>
      <p:bldP spid="31753" grpId="0" bldLvl="0" animBg="1"/>
      <p:bldP spid="15669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9" name="文本占位符 157698"/>
          <p:cNvSpPr>
            <a:spLocks noGrp="1"/>
          </p:cNvSpPr>
          <p:nvPr>
            <p:ph idx="1"/>
          </p:nvPr>
        </p:nvSpPr>
        <p:spPr>
          <a:xfrm>
            <a:off x="1981200" y="1304925"/>
            <a:ext cx="8229600" cy="4826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b="1" noProof="1"/>
              <a:t>2.</a:t>
            </a:r>
            <a:r>
              <a:rPr lang="zh-CN" altLang="en-US" b="1" noProof="1"/>
              <a:t>火线和零线直接连通造成短路。你知道家庭电路中有时会发生的短路现象有那些？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b="1" noProof="1"/>
              <a:t>（</a:t>
            </a:r>
            <a:r>
              <a:rPr lang="en-US" altLang="zh-CN" b="1" noProof="1"/>
              <a:t>1</a:t>
            </a:r>
            <a:r>
              <a:rPr lang="zh-CN" altLang="en-US" b="1" noProof="1"/>
              <a:t>）改装电路时不小心</a:t>
            </a:r>
            <a:endParaRPr lang="en-US" altLang="zh-CN" b="1" noProof="1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b="1" noProof="1"/>
              <a:t>（</a:t>
            </a:r>
            <a:r>
              <a:rPr lang="en-US" altLang="zh-CN" b="1" noProof="1"/>
              <a:t>2</a:t>
            </a:r>
            <a:r>
              <a:rPr lang="zh-CN" altLang="en-US" b="1" noProof="1"/>
              <a:t>）电线绝缘皮被刮破或烤焦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b="1" noProof="1"/>
              <a:t>（</a:t>
            </a:r>
            <a:r>
              <a:rPr lang="en-US" altLang="zh-CN" b="1" noProof="1"/>
              <a:t>3</a:t>
            </a:r>
            <a:r>
              <a:rPr lang="zh-CN" altLang="en-US" b="1" noProof="1"/>
              <a:t>）绝缘皮破损或老化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CN" altLang="en-US" b="1" noProof="1"/>
              <a:t>（</a:t>
            </a:r>
            <a:r>
              <a:rPr lang="en-US" altLang="zh-CN" b="1" noProof="1"/>
              <a:t>4</a:t>
            </a:r>
            <a:r>
              <a:rPr lang="zh-CN" altLang="en-US" b="1" noProof="1"/>
              <a:t>）用电器进水</a:t>
            </a:r>
          </a:p>
          <a:p>
            <a:pPr>
              <a:lnSpc>
                <a:spcPct val="90000"/>
              </a:lnSpc>
            </a:pPr>
            <a:r>
              <a:rPr lang="en-US" altLang="zh-CN" b="1" noProof="1"/>
              <a:t>3.</a:t>
            </a:r>
            <a:r>
              <a:rPr lang="zh-CN" altLang="en-US" b="1" noProof="1"/>
              <a:t>短路时电路中的电流非常大，会产生大量的热，使导线温度急剧升高，很容易造成火灾。应避免在家庭电路中出现短路。</a:t>
            </a:r>
          </a:p>
          <a:p>
            <a:pPr>
              <a:lnSpc>
                <a:spcPct val="90000"/>
              </a:lnSpc>
            </a:pPr>
            <a:endParaRPr lang="zh-CN" altLang="en-US" b="1" noProof="1"/>
          </a:p>
        </p:txBody>
      </p:sp>
      <p:sp>
        <p:nvSpPr>
          <p:cNvPr id="157700" name="矩形 4"/>
          <p:cNvSpPr>
            <a:spLocks noGrp="1"/>
          </p:cNvSpPr>
          <p:nvPr>
            <p:ph type="title"/>
          </p:nvPr>
        </p:nvSpPr>
        <p:spPr>
          <a:xfrm>
            <a:off x="1981200" y="277813"/>
            <a:ext cx="8229600" cy="811212"/>
          </a:xfrm>
          <a:gradFill rotWithShape="1">
            <a:gsLst>
              <a:gs pos="0">
                <a:srgbClr val="2C5D98">
                  <a:alpha val="100000"/>
                </a:srgbClr>
              </a:gs>
              <a:gs pos="80000">
                <a:srgbClr val="3C7BC7">
                  <a:alpha val="100000"/>
                </a:srgbClr>
              </a:gs>
              <a:gs pos="100000">
                <a:srgbClr val="3A7CCB">
                  <a:alpha val="100000"/>
                </a:srgbClr>
              </a:gs>
              <a:gs pos="100000">
                <a:srgbClr val="3A7CCB"/>
              </a:gs>
            </a:gsLst>
            <a:lin ang="5400000"/>
            <a:tileRect/>
          </a:gradFill>
          <a:ln>
            <a:solidFill>
              <a:srgbClr val="4A7EBB"/>
            </a:solidFill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vert="horz" wrap="square" lIns="91440" tIns="45720" rIns="91440" bIns="45720" anchor="ctr" anchorCtr="1"/>
          <a:lstStyle/>
          <a:p>
            <a:pPr algn="l"/>
            <a:r>
              <a:rPr lang="zh-CN" altLang="en-US" sz="3600" b="1" noProof="1"/>
              <a:t>二、短路对家庭电路的影响</a:t>
            </a:r>
          </a:p>
        </p:txBody>
      </p:sp>
    </p:spTree>
    <p:extLst>
      <p:ext uri="{BB962C8B-B14F-4D97-AF65-F5344CB8AC3E}">
        <p14:creationId xmlns:p14="http://schemas.microsoft.com/office/powerpoint/2010/main" xmlns="" val="6251661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7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图片 29697" descr="19-2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092"/>
          <a:stretch>
            <a:fillRect/>
          </a:stretch>
        </p:blipFill>
        <p:spPr bwMode="auto">
          <a:xfrm>
            <a:off x="2135189" y="2457451"/>
            <a:ext cx="3925887" cy="310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矩形 29700"/>
          <p:cNvSpPr>
            <a:spLocks noChangeArrowheads="1"/>
          </p:cNvSpPr>
          <p:nvPr/>
        </p:nvSpPr>
        <p:spPr bwMode="auto">
          <a:xfrm>
            <a:off x="1955800" y="1268413"/>
            <a:ext cx="813593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AEAEA"/>
                </a:solidFill>
              </a:rPr>
              <a:t>　　为了防止电路中电流过大，发生危险，电路中常常要安装保险丝，以保护用电器或人身安全。</a:t>
            </a:r>
          </a:p>
        </p:txBody>
      </p:sp>
      <p:sp>
        <p:nvSpPr>
          <p:cNvPr id="29702" name="矩形 4"/>
          <p:cNvSpPr>
            <a:spLocks noChangeArrowheads="1"/>
          </p:cNvSpPr>
          <p:nvPr/>
        </p:nvSpPr>
        <p:spPr bwMode="auto">
          <a:xfrm>
            <a:off x="1955800" y="411163"/>
            <a:ext cx="2700338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FFFFFF"/>
                </a:solidFill>
              </a:rPr>
              <a:t>三、保险丝</a:t>
            </a:r>
          </a:p>
        </p:txBody>
      </p:sp>
      <p:pic>
        <p:nvPicPr>
          <p:cNvPr id="29704" name="图片 29703" descr="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2" t="49417" r="48410"/>
          <a:stretch>
            <a:fillRect/>
          </a:stretch>
        </p:blipFill>
        <p:spPr bwMode="auto">
          <a:xfrm>
            <a:off x="6024563" y="2457451"/>
            <a:ext cx="338455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221499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/>
      <p:bldP spid="2970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矩形 28674"/>
          <p:cNvSpPr>
            <a:spLocks noChangeArrowheads="1"/>
          </p:cNvSpPr>
          <p:nvPr/>
        </p:nvSpPr>
        <p:spPr bwMode="auto">
          <a:xfrm>
            <a:off x="1955800" y="1268413"/>
            <a:ext cx="80645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12900" indent="-161290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2800">
                <a:solidFill>
                  <a:srgbClr val="FFFFCC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rgbClr val="FFFFCC"/>
                </a:solidFill>
              </a:rPr>
              <a:t>．</a:t>
            </a:r>
            <a:r>
              <a:rPr lang="zh-CN" altLang="en-US" sz="2800">
                <a:solidFill>
                  <a:srgbClr val="FFFFCC"/>
                </a:solidFill>
                <a:latin typeface="Times New Roman" panose="02020603050405020304" pitchFamily="18" charset="0"/>
              </a:rPr>
              <a:t>保险丝是用</a:t>
            </a:r>
            <a:r>
              <a:rPr lang="zh-CN" altLang="en-US" sz="2800">
                <a:solidFill>
                  <a:srgbClr val="FFFFCC"/>
                </a:solidFill>
                <a:latin typeface="华文新魏" panose="02010800040101010101" pitchFamily="2" charset="-122"/>
              </a:rPr>
              <a:t>铅锑合金制作的，</a:t>
            </a:r>
          </a:p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FFFFCC"/>
                </a:solidFill>
                <a:latin typeface="Times New Roman" panose="02020603050405020304" pitchFamily="18" charset="0"/>
              </a:rPr>
              <a:t>　　　　</a:t>
            </a:r>
            <a:r>
              <a:rPr lang="zh-CN" altLang="en-US" sz="2800">
                <a:solidFill>
                  <a:srgbClr val="FFFFCC"/>
                </a:solidFill>
                <a:latin typeface="宋体" panose="02010600030101010101" pitchFamily="2" charset="-122"/>
              </a:rPr>
              <a:t> 　　</a:t>
            </a:r>
            <a:r>
              <a:rPr lang="zh-CN" altLang="en-US" sz="2800">
                <a:solidFill>
                  <a:srgbClr val="CC0000"/>
                </a:solidFill>
                <a:latin typeface="华文新魏" panose="02010800040101010101" pitchFamily="2" charset="-122"/>
              </a:rPr>
              <a:t>电阻比较大</a:t>
            </a:r>
            <a:r>
              <a:rPr lang="en-US" sz="2800">
                <a:solidFill>
                  <a:srgbClr val="CC0000"/>
                </a:solidFill>
                <a:latin typeface="华文新魏" panose="02010800040101010101" pitchFamily="2" charset="-122"/>
              </a:rPr>
              <a:t>，</a:t>
            </a:r>
            <a:r>
              <a:rPr lang="zh-CN" altLang="en-US" sz="2800">
                <a:solidFill>
                  <a:srgbClr val="CC0000"/>
                </a:solidFill>
                <a:latin typeface="华文新魏" panose="02010800040101010101" pitchFamily="2" charset="-122"/>
              </a:rPr>
              <a:t>熔点比较低</a:t>
            </a:r>
          </a:p>
        </p:txBody>
      </p:sp>
      <p:sp>
        <p:nvSpPr>
          <p:cNvPr id="28677" name="文本框 28676"/>
          <p:cNvSpPr txBox="1">
            <a:spLocks noChangeArrowheads="1"/>
          </p:cNvSpPr>
          <p:nvPr/>
        </p:nvSpPr>
        <p:spPr bwMode="auto">
          <a:xfrm>
            <a:off x="1955800" y="2584451"/>
            <a:ext cx="7200900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0" bIns="10800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EAEAEA"/>
                </a:solidFill>
              </a:rPr>
              <a:t>　　 观察保险盒和闸刀开关上的保险丝。</a:t>
            </a:r>
          </a:p>
        </p:txBody>
      </p:sp>
      <p:sp>
        <p:nvSpPr>
          <p:cNvPr id="21508" name="矩形 4"/>
          <p:cNvSpPr>
            <a:spLocks noChangeArrowheads="1"/>
          </p:cNvSpPr>
          <p:nvPr/>
        </p:nvSpPr>
        <p:spPr bwMode="auto">
          <a:xfrm>
            <a:off x="1955801" y="411163"/>
            <a:ext cx="3852863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FFFFFF"/>
                </a:solidFill>
              </a:rPr>
              <a:t>三、保险丝的作用</a:t>
            </a:r>
          </a:p>
        </p:txBody>
      </p:sp>
      <p:pic>
        <p:nvPicPr>
          <p:cNvPr id="28682" name="图片 28681" descr="开关和保险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3926" y="3213100"/>
            <a:ext cx="1262063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3" name="矩形 28682"/>
          <p:cNvSpPr>
            <a:spLocks noChangeArrowheads="1"/>
          </p:cNvSpPr>
          <p:nvPr/>
        </p:nvSpPr>
        <p:spPr bwMode="auto">
          <a:xfrm>
            <a:off x="2424113" y="3716338"/>
            <a:ext cx="5581650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　</a:t>
            </a:r>
            <a:r>
              <a:rPr lang="zh-CN" altLang="en-US" sz="2800">
                <a:solidFill>
                  <a:srgbClr val="EAEAEA"/>
                </a:solidFill>
              </a:rPr>
              <a:t>保险丝或空气开关通常安装在电能表之后的进户线上，保险丝</a:t>
            </a:r>
            <a:r>
              <a:rPr lang="zh-CN" alt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应</a:t>
            </a:r>
            <a:r>
              <a:rPr lang="zh-CN" altLang="en-US" sz="2800">
                <a:solidFill>
                  <a:srgbClr val="CC0000"/>
                </a:solidFill>
                <a:latin typeface="Times New Roman" panose="02020603050405020304" pitchFamily="18" charset="0"/>
              </a:rPr>
              <a:t>串联</a:t>
            </a:r>
            <a:r>
              <a:rPr lang="zh-CN" altLang="en-US" sz="2800">
                <a:solidFill>
                  <a:srgbClr val="EAEAEA"/>
                </a:solidFill>
                <a:latin typeface="Times New Roman" panose="02020603050405020304" pitchFamily="18" charset="0"/>
              </a:rPr>
              <a:t>在电路中。</a:t>
            </a:r>
          </a:p>
        </p:txBody>
      </p:sp>
    </p:spTree>
    <p:extLst>
      <p:ext uri="{BB962C8B-B14F-4D97-AF65-F5344CB8AC3E}">
        <p14:creationId xmlns:p14="http://schemas.microsoft.com/office/powerpoint/2010/main" xmlns="" val="37651375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7" grpId="0"/>
      <p:bldP spid="2868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图片 1413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87600" y="981076"/>
            <a:ext cx="7740650" cy="520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317" name="矩形 141316"/>
          <p:cNvSpPr/>
          <p:nvPr/>
        </p:nvSpPr>
        <p:spPr>
          <a:xfrm>
            <a:off x="1703388" y="188913"/>
            <a:ext cx="1979612" cy="754062"/>
          </a:xfrm>
          <a:prstGeom prst="rect">
            <a:avLst/>
          </a:prstGeom>
          <a:noFill/>
          <a:ln w="9525">
            <a:noFill/>
            <a:miter/>
          </a:ln>
        </p:spPr>
        <p:txBody>
          <a:bodyPr lIns="18000" tIns="10800" rIns="0" bIns="10800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000" b="1" noProof="1">
                <a:solidFill>
                  <a:srgbClr val="FFFFCC"/>
                </a:solidFill>
                <a:effectLst>
                  <a:outerShdw blurRad="38100" dist="38100" dir="2700000">
                    <a:srgbClr val="C0C0C0"/>
                  </a:outerShdw>
                </a:effectLst>
                <a:cs typeface="+mn-ea"/>
              </a:rPr>
              <a:t>看一看</a:t>
            </a:r>
            <a:endParaRPr lang="zh-CN" altLang="en-US" sz="4000" b="1" noProof="1">
              <a:solidFill>
                <a:srgbClr val="FFFFCC"/>
              </a:solidFill>
              <a:effectLst>
                <a:outerShdw blurRad="38100" dist="38100" dir="2700000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1694349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矩形 26626"/>
          <p:cNvSpPr>
            <a:spLocks noChangeArrowheads="1"/>
          </p:cNvSpPr>
          <p:nvPr/>
        </p:nvSpPr>
        <p:spPr bwMode="auto">
          <a:xfrm>
            <a:off x="1955800" y="3536950"/>
            <a:ext cx="80645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2800">
                <a:solidFill>
                  <a:srgbClr val="FFFFCC"/>
                </a:solidFill>
                <a:latin typeface="Times New Roman" panose="02020603050405020304" pitchFamily="18" charset="0"/>
              </a:rPr>
              <a:t>2．电路中电流过大时，保险丝熔断，自动切断电路，起到保护作用。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2531" name="矩形 4"/>
          <p:cNvSpPr>
            <a:spLocks noChangeArrowheads="1"/>
          </p:cNvSpPr>
          <p:nvPr/>
        </p:nvSpPr>
        <p:spPr bwMode="auto">
          <a:xfrm>
            <a:off x="1955800" y="411163"/>
            <a:ext cx="4103688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FFFFFF"/>
                </a:solidFill>
              </a:rPr>
              <a:t>三、保险丝的作用</a:t>
            </a:r>
          </a:p>
        </p:txBody>
      </p:sp>
      <p:sp>
        <p:nvSpPr>
          <p:cNvPr id="26633" name="文本框 26632"/>
          <p:cNvSpPr txBox="1">
            <a:spLocks noChangeArrowheads="1"/>
          </p:cNvSpPr>
          <p:nvPr/>
        </p:nvSpPr>
        <p:spPr bwMode="auto">
          <a:xfrm>
            <a:off x="1955801" y="5121275"/>
            <a:ext cx="8316913" cy="523220"/>
          </a:xfrm>
          <a:prstGeom prst="rect">
            <a:avLst/>
          </a:prstGeom>
          <a:solidFill>
            <a:srgbClr val="FFCC99"/>
          </a:solidFill>
          <a:ln w="25400">
            <a:solidFill>
              <a:schemeClr val="accent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66CC"/>
                </a:solidFill>
                <a:latin typeface="楷体_GB2312" pitchFamily="49" charset="-122"/>
              </a:rPr>
              <a:t>　　</a:t>
            </a:r>
            <a:r>
              <a:rPr lang="zh-CN" altLang="en-US" sz="2800">
                <a:solidFill>
                  <a:srgbClr val="CC0000"/>
                </a:solidFill>
              </a:rPr>
              <a:t>注意</a:t>
            </a:r>
            <a:r>
              <a:rPr lang="zh-CN" altLang="en-US" sz="2800">
                <a:solidFill>
                  <a:srgbClr val="0066CC"/>
                </a:solidFill>
              </a:rPr>
              <a:t>：不同粗细的保险丝具有不同的额定电流。</a:t>
            </a:r>
            <a:endParaRPr lang="zh-CN" altLang="en-US" sz="2800">
              <a:solidFill>
                <a:srgbClr val="0066CC"/>
              </a:solidFill>
              <a:latin typeface="楷体_GB2312" pitchFamily="49" charset="-122"/>
            </a:endParaRPr>
          </a:p>
        </p:txBody>
      </p:sp>
      <p:sp>
        <p:nvSpPr>
          <p:cNvPr id="26634" name="文本占位符 26633"/>
          <p:cNvSpPr>
            <a:spLocks noGrp="1"/>
          </p:cNvSpPr>
          <p:nvPr>
            <p:ph idx="1"/>
          </p:nvPr>
        </p:nvSpPr>
        <p:spPr>
          <a:xfrm>
            <a:off x="1919288" y="1304925"/>
            <a:ext cx="8424862" cy="2052638"/>
          </a:xfrm>
        </p:spPr>
        <p:txBody>
          <a:bodyPr/>
          <a:lstStyle/>
          <a:p>
            <a:r>
              <a:rPr lang="zh-CN" altLang="en-US" sz="2800" noProof="1"/>
              <a:t>演示实验三：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 noProof="1"/>
              <a:t>  将细的保险丝和较粗一些的保险丝分别接入接入电路中，依次闭合开关，使三盏灯并联在同一电路中。</a:t>
            </a:r>
          </a:p>
          <a:p>
            <a:r>
              <a:rPr lang="zh-CN" altLang="en-US" sz="2800" noProof="1"/>
              <a:t>观察：</a:t>
            </a:r>
            <a:r>
              <a:rPr lang="en-US" altLang="zh-CN" sz="2800" noProof="1"/>
              <a:t>__________________</a:t>
            </a:r>
            <a:r>
              <a:rPr lang="zh-CN" altLang="en-US" sz="2800" noProof="1"/>
              <a:t>。</a:t>
            </a:r>
          </a:p>
        </p:txBody>
      </p:sp>
      <p:sp>
        <p:nvSpPr>
          <p:cNvPr id="3" name="标题 151553"/>
          <p:cNvSpPr>
            <a:spLocks noGrp="1"/>
          </p:cNvSpPr>
          <p:nvPr/>
        </p:nvSpPr>
        <p:spPr>
          <a:xfrm>
            <a:off x="3143250" y="2636838"/>
            <a:ext cx="4986338" cy="730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 anchorCtr="1"/>
          <a:lstStyle>
            <a:lvl1pPr marL="0" lvl="0" indent="0" algn="ctr" defTabSz="91440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noProof="1">
                <a:solidFill>
                  <a:srgbClr val="FFFFCC"/>
                </a:solidFill>
              </a:rPr>
              <a:t>细保险丝熔断，粗的没熔断。</a:t>
            </a:r>
          </a:p>
        </p:txBody>
      </p:sp>
    </p:spTree>
    <p:extLst>
      <p:ext uri="{BB962C8B-B14F-4D97-AF65-F5344CB8AC3E}">
        <p14:creationId xmlns:p14="http://schemas.microsoft.com/office/powerpoint/2010/main" xmlns="" val="37010338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char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66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标题 158721"/>
          <p:cNvSpPr>
            <a:spLocks noGrp="1"/>
          </p:cNvSpPr>
          <p:nvPr>
            <p:ph type="title"/>
          </p:nvPr>
        </p:nvSpPr>
        <p:spPr>
          <a:xfrm>
            <a:off x="1774826" y="657226"/>
            <a:ext cx="8291513" cy="1495425"/>
          </a:xfrm>
        </p:spPr>
        <p:txBody>
          <a:bodyPr/>
          <a:lstStyle/>
          <a:p>
            <a:r>
              <a:rPr lang="zh-CN" altLang="en-US" sz="2800" b="1" noProof="1"/>
              <a:t>小明家的保险丝短路，为了解决这一问题，聪明的小明又换了一根，可是刚换上的保险丝又断了，小明干脆换上了一根铜丝，请问小明这样做行吗？</a:t>
            </a:r>
          </a:p>
        </p:txBody>
      </p:sp>
      <p:sp>
        <p:nvSpPr>
          <p:cNvPr id="158723" name="文本占位符 158722"/>
          <p:cNvSpPr>
            <a:spLocks noGrp="1"/>
          </p:cNvSpPr>
          <p:nvPr>
            <p:ph idx="1"/>
          </p:nvPr>
        </p:nvSpPr>
        <p:spPr>
          <a:xfrm>
            <a:off x="1990725" y="2636839"/>
            <a:ext cx="8229600" cy="3305175"/>
          </a:xfrm>
        </p:spPr>
        <p:txBody>
          <a:bodyPr/>
          <a:lstStyle/>
          <a:p>
            <a:r>
              <a:rPr lang="zh-CN" altLang="en-US" sz="2800" noProof="1">
                <a:sym typeface="+mn-ea"/>
              </a:rPr>
              <a:t>不行，长度、横截面积相同，铜丝电阻小，熔点高，不能熔断，起不到保护电路的作用。</a:t>
            </a:r>
            <a:endParaRPr lang="zh-CN" altLang="en-US" sz="2800" noProof="1"/>
          </a:p>
          <a:p>
            <a:r>
              <a:rPr lang="zh-CN" altLang="en-US" sz="2800" noProof="1"/>
              <a:t>过细的保险丝不能保证用电器正常使用。过粗的保险丝不能起到有效的保险作用，</a:t>
            </a:r>
            <a:r>
              <a:rPr lang="zh-CN" altLang="en-US" sz="2800" b="1" noProof="1">
                <a:solidFill>
                  <a:srgbClr val="FF0000"/>
                </a:solidFill>
              </a:rPr>
              <a:t>禁止用铜丝铁丝代替保险丝。</a:t>
            </a:r>
          </a:p>
          <a:p>
            <a:r>
              <a:rPr lang="zh-CN" altLang="en-US" sz="2800" b="1" noProof="1">
                <a:solidFill>
                  <a:schemeClr val="tx2">
                    <a:lumMod val="75000"/>
                  </a:schemeClr>
                </a:solidFill>
                <a:sym typeface="+mn-ea"/>
              </a:rPr>
              <a:t>选择保险丝时保险丝的额定电流等于或稍大于最大额定电流。</a:t>
            </a:r>
            <a:endParaRPr lang="zh-CN" altLang="en-US" sz="2800" noProof="1"/>
          </a:p>
        </p:txBody>
      </p:sp>
      <p:pic>
        <p:nvPicPr>
          <p:cNvPr id="2355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5013" y="404814"/>
            <a:ext cx="88265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77222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25601"/>
          <p:cNvSpPr>
            <a:spLocks noChangeArrowheads="1"/>
          </p:cNvSpPr>
          <p:nvPr/>
        </p:nvSpPr>
        <p:spPr bwMode="auto">
          <a:xfrm>
            <a:off x="1955800" y="1268413"/>
            <a:ext cx="74168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0" bIns="10800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</a:rPr>
              <a:t>　　</a:t>
            </a:r>
            <a:r>
              <a:rPr lang="zh-CN" altLang="en-US" sz="2800">
                <a:solidFill>
                  <a:srgbClr val="CC0000"/>
                </a:solidFill>
                <a:latin typeface="Times New Roman" panose="02020603050405020304" pitchFamily="18" charset="0"/>
              </a:rPr>
              <a:t>空气开关</a:t>
            </a:r>
          </a:p>
        </p:txBody>
      </p:sp>
      <p:pic>
        <p:nvPicPr>
          <p:cNvPr id="24578" name="图片 25602" descr="漏电保护器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7938" y="2168525"/>
            <a:ext cx="2330450" cy="36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矩形 25603"/>
          <p:cNvSpPr>
            <a:spLocks noChangeArrowheads="1"/>
          </p:cNvSpPr>
          <p:nvPr/>
        </p:nvSpPr>
        <p:spPr bwMode="auto">
          <a:xfrm>
            <a:off x="2819400" y="5929314"/>
            <a:ext cx="1206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FFFFCC"/>
                </a:solidFill>
                <a:latin typeface="Times New Roman" panose="02020603050405020304" pitchFamily="18" charset="0"/>
              </a:rPr>
              <a:t>空气开关</a:t>
            </a:r>
          </a:p>
        </p:txBody>
      </p:sp>
      <p:pic>
        <p:nvPicPr>
          <p:cNvPr id="24580" name="图片 25604" descr="住宅配电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4451" y="2168525"/>
            <a:ext cx="4811713" cy="362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矩形 25605"/>
          <p:cNvSpPr>
            <a:spLocks noChangeArrowheads="1"/>
          </p:cNvSpPr>
          <p:nvPr/>
        </p:nvSpPr>
        <p:spPr bwMode="auto">
          <a:xfrm>
            <a:off x="6780214" y="5857876"/>
            <a:ext cx="14620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000">
                <a:solidFill>
                  <a:srgbClr val="FFFFCC"/>
                </a:solidFill>
                <a:latin typeface="Times New Roman" panose="02020603050405020304" pitchFamily="18" charset="0"/>
              </a:rPr>
              <a:t>住宅配电箱</a:t>
            </a:r>
          </a:p>
        </p:txBody>
      </p:sp>
      <p:sp>
        <p:nvSpPr>
          <p:cNvPr id="24583" name="矩形 4"/>
          <p:cNvSpPr>
            <a:spLocks noChangeArrowheads="1"/>
          </p:cNvSpPr>
          <p:nvPr/>
        </p:nvSpPr>
        <p:spPr bwMode="auto">
          <a:xfrm>
            <a:off x="1955800" y="411163"/>
            <a:ext cx="3887788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>
                <a:solidFill>
                  <a:srgbClr val="FFFFFF"/>
                </a:solidFill>
              </a:rPr>
              <a:t>四、</a:t>
            </a:r>
            <a:r>
              <a:rPr lang="zh-CN" altLang="en-US">
                <a:solidFill>
                  <a:srgbClr val="000000"/>
                </a:solidFill>
              </a:rPr>
              <a:t>新型保险装置：</a:t>
            </a:r>
          </a:p>
        </p:txBody>
      </p:sp>
    </p:spTree>
    <p:extLst>
      <p:ext uri="{BB962C8B-B14F-4D97-AF65-F5344CB8AC3E}">
        <p14:creationId xmlns:p14="http://schemas.microsoft.com/office/powerpoint/2010/main" xmlns="" val="313628100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文本框 24577"/>
          <p:cNvSpPr txBox="1">
            <a:spLocks noChangeArrowheads="1"/>
          </p:cNvSpPr>
          <p:nvPr/>
        </p:nvSpPr>
        <p:spPr bwMode="auto">
          <a:xfrm>
            <a:off x="2279650" y="2997201"/>
            <a:ext cx="3600450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" tIns="10800" rIns="0" bIns="10800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4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lang="zh-CN" altLang="en-US" sz="4800" i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25602" name="对象 24578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p:oleObj spid="_x0000_s1026" r:id="rId3" imgW="116577" imgH="220201" progId="Equation.3">
              <p:embed/>
            </p:oleObj>
          </a:graphicData>
        </a:graphic>
      </p:graphicFrame>
      <p:sp>
        <p:nvSpPr>
          <p:cNvPr id="25605" name="文本框 24584"/>
          <p:cNvSpPr txBox="1">
            <a:spLocks noChangeArrowheads="1"/>
          </p:cNvSpPr>
          <p:nvPr/>
        </p:nvSpPr>
        <p:spPr bwMode="auto">
          <a:xfrm>
            <a:off x="2029563" y="514351"/>
            <a:ext cx="264546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3600" dirty="0">
                <a:solidFill>
                  <a:srgbClr val="FFFFFF"/>
                </a:solidFill>
                <a:latin typeface="宋体" panose="02010600030101010101" pitchFamily="2" charset="-122"/>
              </a:rPr>
              <a:t>课堂小结</a:t>
            </a:r>
          </a:p>
        </p:txBody>
      </p:sp>
      <p:sp>
        <p:nvSpPr>
          <p:cNvPr id="24586" name="TextBox 5"/>
          <p:cNvSpPr>
            <a:spLocks noChangeArrowheads="1"/>
          </p:cNvSpPr>
          <p:nvPr/>
        </p:nvSpPr>
        <p:spPr bwMode="auto">
          <a:xfrm>
            <a:off x="1955801" y="1881188"/>
            <a:ext cx="8074025" cy="118947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chemeClr val="tx2">
                    <a:lumMod val="90000"/>
                  </a:schemeClr>
                </a:solidFill>
              </a:rPr>
              <a:t>　　家庭电路中电流过大的原因有两个，一是电路发生短路，二是电路中用电器的总功 率过大。</a:t>
            </a:r>
            <a:r>
              <a:rPr lang="zh-CN" altLang="en-US" sz="2800" b="0">
                <a:solidFill>
                  <a:schemeClr val="tx2">
                    <a:lumMod val="90000"/>
                  </a:schemeClr>
                </a:solidFill>
              </a:rPr>
              <a:t> </a:t>
            </a:r>
          </a:p>
        </p:txBody>
      </p:sp>
      <p:sp>
        <p:nvSpPr>
          <p:cNvPr id="24587" name="TextBox 5"/>
          <p:cNvSpPr>
            <a:spLocks noChangeArrowheads="1"/>
          </p:cNvSpPr>
          <p:nvPr/>
        </p:nvSpPr>
        <p:spPr bwMode="auto">
          <a:xfrm>
            <a:off x="1955800" y="3681413"/>
            <a:ext cx="8135938" cy="23939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chemeClr val="tx2">
                    <a:lumMod val="90000"/>
                  </a:schemeClr>
                </a:solidFill>
              </a:rPr>
              <a:t>　　保险丝是用电阻比较大、熔点比较低的铅锑合金制作的。把保险丝或空气开关接在 电路中，可以保证电路中的电流过大时，自动切断电路，起到保险的作用。</a:t>
            </a:r>
          </a:p>
        </p:txBody>
      </p:sp>
    </p:spTree>
    <p:extLst>
      <p:ext uri="{BB962C8B-B14F-4D97-AF65-F5344CB8AC3E}">
        <p14:creationId xmlns:p14="http://schemas.microsoft.com/office/powerpoint/2010/main" xmlns="" val="1445151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 animBg="1"/>
      <p:bldP spid="2458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巩固练习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noProof="1"/>
              <a:t> 如图所示的甲、乙两个电路中，电线燃烧起来，甲产生的原因是__________，</a:t>
            </a:r>
          </a:p>
          <a:p>
            <a:pPr marL="0" indent="0">
              <a:buNone/>
            </a:pPr>
            <a:r>
              <a:rPr lang="zh-CN" altLang="en-US" noProof="1"/>
              <a:t>   乙产生的原因是______。</a:t>
            </a:r>
          </a:p>
          <a:p>
            <a:endParaRPr lang="zh-CN" altLang="en-US" noProof="1"/>
          </a:p>
          <a:p>
            <a:endParaRPr lang="zh-CN" altLang="en-US" noProof="1"/>
          </a:p>
          <a:p>
            <a:endParaRPr lang="zh-CN" altLang="en-US" noProof="1"/>
          </a:p>
          <a:p>
            <a:endParaRPr lang="zh-CN" altLang="en-US" noProof="1"/>
          </a:p>
          <a:p>
            <a:endParaRPr lang="zh-CN" altLang="en-US" noProof="1"/>
          </a:p>
          <a:p>
            <a:endParaRPr lang="zh-CN" altLang="en-US" noProof="1"/>
          </a:p>
        </p:txBody>
      </p:sp>
      <p:pic>
        <p:nvPicPr>
          <p:cNvPr id="1073742852" name="Picture 161" descr="www.xkb1.com              新课标第一网不用注册，免费下载！"/>
          <p:cNvPicPr>
            <a:picLocks noChangeAspect="1" noChangeArrowheads="1"/>
          </p:cNvPicPr>
          <p:nvPr/>
        </p:nvPicPr>
        <p:blipFill>
          <a:blip r:embed="rId2" r:link="rId3" cstate="print">
            <a:lum bright="-24000" contrast="5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3726" y="4076700"/>
            <a:ext cx="3611563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标题 1"/>
          <p:cNvSpPr>
            <a:spLocks noGrp="1"/>
          </p:cNvSpPr>
          <p:nvPr/>
        </p:nvSpPr>
        <p:spPr>
          <a:xfrm>
            <a:off x="5988050" y="1952625"/>
            <a:ext cx="4330700" cy="731838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 anchorCtr="1"/>
          <a:lstStyle>
            <a:lvl1pPr marL="0" lvl="0" indent="0" algn="ctr" defTabSz="91440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noProof="1">
                <a:solidFill>
                  <a:srgbClr val="FFFFCC"/>
                </a:solidFill>
              </a:rPr>
              <a:t>用电器的总功率过大</a:t>
            </a: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5303838" y="2528889"/>
            <a:ext cx="1492250" cy="731837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 anchorCtr="1"/>
          <a:lstStyle>
            <a:lvl1pPr marL="0" lvl="0" indent="0" algn="ctr" defTabSz="91440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noProof="1">
                <a:solidFill>
                  <a:srgbClr val="FFFFCC"/>
                </a:solidFill>
              </a:rPr>
              <a:t>短路</a:t>
            </a:r>
          </a:p>
        </p:txBody>
      </p:sp>
    </p:spTree>
    <p:extLst>
      <p:ext uri="{BB962C8B-B14F-4D97-AF65-F5344CB8AC3E}">
        <p14:creationId xmlns:p14="http://schemas.microsoft.com/office/powerpoint/2010/main" xmlns="" val="992498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742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73742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73742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zh-CN" altLang="en-US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某家庭电路，已有两盏电灯正常发光，如果再使用一个电熨斗，则该电路的 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zh-CN" altLang="en-US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（                  ）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zh-CN" altLang="en-US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    </a:t>
            </a:r>
            <a:r>
              <a:rPr lang="en-US" altLang="zh-CN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A</a:t>
            </a:r>
            <a:r>
              <a:rPr lang="zh-CN" altLang="en-US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、总电流变大      </a:t>
            </a:r>
            <a:r>
              <a:rPr lang="en-US" altLang="zh-CN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B</a:t>
            </a:r>
            <a:r>
              <a:rPr lang="zh-CN" altLang="en-US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、总电压变大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altLang="zh-CN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    C</a:t>
            </a:r>
            <a:r>
              <a:rPr lang="zh-CN" altLang="en-US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、总电阻变大      </a:t>
            </a:r>
            <a:r>
              <a:rPr lang="en-US" altLang="zh-CN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D</a:t>
            </a:r>
            <a:r>
              <a:rPr lang="zh-CN" altLang="en-US" noProof="1">
                <a:solidFill>
                  <a:schemeClr val="tx2"/>
                </a:solidFill>
                <a:latin typeface="Times New Roman" panose="02020603050405020304" pitchFamily="18" charset="0"/>
                <a:sym typeface="+mn-ea"/>
              </a:rPr>
              <a:t>、总功率变大</a:t>
            </a:r>
          </a:p>
          <a:p>
            <a:endParaRPr lang="zh-CN" altLang="en-US" noProof="1">
              <a:solidFill>
                <a:schemeClr val="tx2"/>
              </a:solidFill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56324" name="文本框 56323"/>
          <p:cNvSpPr txBox="1">
            <a:spLocks noChangeArrowheads="1"/>
          </p:cNvSpPr>
          <p:nvPr/>
        </p:nvSpPr>
        <p:spPr bwMode="auto">
          <a:xfrm>
            <a:off x="2676525" y="2708276"/>
            <a:ext cx="129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000">
                <a:solidFill>
                  <a:srgbClr val="FF0000"/>
                </a:solidFill>
                <a:latin typeface="Times New Roman" panose="02020603050405020304" pitchFamily="18" charset="0"/>
              </a:rPr>
              <a:t>A  D</a:t>
            </a:r>
          </a:p>
        </p:txBody>
      </p:sp>
    </p:spTree>
    <p:extLst>
      <p:ext uri="{BB962C8B-B14F-4D97-AF65-F5344CB8AC3E}">
        <p14:creationId xmlns:p14="http://schemas.microsoft.com/office/powerpoint/2010/main" xmlns="" val="8186400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noProof="1"/>
              <a:t>在下列现象中，不可能引起家中保险丝熔断的是（        ）</a:t>
            </a:r>
          </a:p>
          <a:p>
            <a:pPr marL="0" indent="0">
              <a:buNone/>
            </a:pPr>
            <a:r>
              <a:rPr lang="zh-CN" altLang="en-US" noProof="1"/>
              <a:t>  A．开关中的两个线头相碰               </a:t>
            </a:r>
          </a:p>
          <a:p>
            <a:pPr marL="0" indent="0">
              <a:buNone/>
            </a:pPr>
            <a:r>
              <a:rPr lang="zh-CN" altLang="en-US" noProof="1"/>
              <a:t>  B．电路中增加了大功率用电器</a:t>
            </a:r>
          </a:p>
          <a:p>
            <a:pPr marL="0" indent="0">
              <a:buNone/>
            </a:pPr>
            <a:r>
              <a:rPr lang="zh-CN" altLang="en-US" noProof="1"/>
              <a:t>  C</a:t>
            </a:r>
            <a:r>
              <a:rPr lang="zh-CN" altLang="en-US" noProof="1">
                <a:sym typeface="+mn-ea"/>
              </a:rPr>
              <a:t>．</a:t>
            </a:r>
            <a:r>
              <a:rPr lang="zh-CN" altLang="en-US" noProof="1"/>
              <a:t>插座中的两个线头相碰                </a:t>
            </a:r>
          </a:p>
          <a:p>
            <a:pPr marL="0" indent="0">
              <a:buNone/>
            </a:pPr>
            <a:r>
              <a:rPr lang="zh-CN" altLang="en-US" noProof="1"/>
              <a:t>  D．室内两根电线绝缘皮破损后接触</a:t>
            </a:r>
          </a:p>
        </p:txBody>
      </p:sp>
      <p:sp>
        <p:nvSpPr>
          <p:cNvPr id="56324" name="文本框 56323"/>
          <p:cNvSpPr txBox="1">
            <a:spLocks noChangeArrowheads="1"/>
          </p:cNvSpPr>
          <p:nvPr/>
        </p:nvSpPr>
        <p:spPr bwMode="auto">
          <a:xfrm>
            <a:off x="3143251" y="1881189"/>
            <a:ext cx="14525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lnSpc>
                <a:spcPct val="120000"/>
              </a:lnSpc>
              <a:spcBef>
                <a:spcPct val="5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CN" sz="4000">
                <a:solidFill>
                  <a:srgbClr val="FF0000"/>
                </a:solidFill>
                <a:latin typeface="Times New Roman" panose="02020603050405020304" pitchFamily="18" charset="0"/>
              </a:rPr>
              <a:t>    A  </a:t>
            </a:r>
          </a:p>
        </p:txBody>
      </p:sp>
    </p:spTree>
    <p:extLst>
      <p:ext uri="{BB962C8B-B14F-4D97-AF65-F5344CB8AC3E}">
        <p14:creationId xmlns:p14="http://schemas.microsoft.com/office/powerpoint/2010/main" xmlns="" val="20220194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2313" y="944564"/>
            <a:ext cx="8229600" cy="1139825"/>
          </a:xfrm>
        </p:spPr>
        <p:txBody>
          <a:bodyPr/>
          <a:lstStyle/>
          <a:p>
            <a:r>
              <a:rPr lang="zh-CN" altLang="en-US" noProof="1"/>
              <a:t>珍爱生命，科学用电！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1200" y="2024063"/>
            <a:ext cx="8229600" cy="4106862"/>
          </a:xfrm>
        </p:spPr>
        <p:txBody>
          <a:bodyPr/>
          <a:lstStyle/>
          <a:p>
            <a:pPr marL="0" indent="0" algn="ctr">
              <a:buNone/>
            </a:pPr>
            <a:endParaRPr lang="zh-CN" altLang="en-US" sz="6600" noProof="1"/>
          </a:p>
          <a:p>
            <a:pPr marL="0" indent="0" algn="ctr">
              <a:buNone/>
            </a:pPr>
            <a:r>
              <a:rPr lang="zh-CN" altLang="en-US" sz="6600" b="1" noProof="1"/>
              <a:t>再 见！</a:t>
            </a:r>
          </a:p>
        </p:txBody>
      </p:sp>
    </p:spTree>
    <p:extLst>
      <p:ext uri="{BB962C8B-B14F-4D97-AF65-F5344CB8AC3E}">
        <p14:creationId xmlns:p14="http://schemas.microsoft.com/office/powerpoint/2010/main" xmlns="" val="2023540907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图片 14233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7014" y="1042989"/>
            <a:ext cx="6657975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11696544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图片 14438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33689" y="1000125"/>
            <a:ext cx="6524625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10370616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图片 14336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64" y="914400"/>
            <a:ext cx="6619875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74349036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标题 14848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noProof="1"/>
          </a:p>
        </p:txBody>
      </p:sp>
      <p:sp>
        <p:nvSpPr>
          <p:cNvPr id="148483" name="文本占位符 14848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noProof="1"/>
              <a:t>火灾事故，会对生命和财产造成巨大的损失。这些危害都是用电时电流过大造成的。</a:t>
            </a:r>
          </a:p>
          <a:p>
            <a:r>
              <a:rPr lang="zh-CN" altLang="en-US" noProof="1"/>
              <a:t>哪些原因会造成家庭电路中电流过大呢？这节课我们就来学习家庭电路中电流过大的原因。</a:t>
            </a:r>
          </a:p>
        </p:txBody>
      </p:sp>
    </p:spTree>
    <p:extLst>
      <p:ext uri="{BB962C8B-B14F-4D97-AF65-F5344CB8AC3E}">
        <p14:creationId xmlns:p14="http://schemas.microsoft.com/office/powerpoint/2010/main" xmlns="" val="10990567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标题 149505"/>
          <p:cNvSpPr>
            <a:spLocks noGrp="1"/>
          </p:cNvSpPr>
          <p:nvPr>
            <p:ph type="title"/>
          </p:nvPr>
        </p:nvSpPr>
        <p:spPr>
          <a:xfrm>
            <a:off x="1811339" y="277814"/>
            <a:ext cx="8605837" cy="1139825"/>
          </a:xfrm>
        </p:spPr>
        <p:txBody>
          <a:bodyPr/>
          <a:lstStyle/>
          <a:p>
            <a:r>
              <a:rPr lang="zh-CN" altLang="en-US" sz="3600" b="1" noProof="1">
                <a:solidFill>
                  <a:srgbClr val="FFFFFF"/>
                </a:solidFill>
              </a:rPr>
              <a:t>一、家用电器的总功率对家庭电路的影响</a:t>
            </a:r>
            <a:r>
              <a:rPr lang="zh-CN" altLang="en-US" sz="3600" b="1" dirty="0">
                <a:solidFill>
                  <a:srgbClr val="FFFFFF"/>
                </a:solidFill>
              </a:rPr>
              <a:t/>
            </a:r>
            <a:br>
              <a:rPr lang="zh-CN" altLang="en-US" sz="3600" b="1" dirty="0">
                <a:solidFill>
                  <a:srgbClr val="FFFFFF"/>
                </a:solidFill>
              </a:rPr>
            </a:br>
            <a:endParaRPr lang="zh-CN" altLang="en-US" sz="3600" b="1" noProof="1">
              <a:solidFill>
                <a:srgbClr val="FFFFFF"/>
              </a:solidFill>
            </a:endParaRPr>
          </a:p>
        </p:txBody>
      </p:sp>
      <p:sp>
        <p:nvSpPr>
          <p:cNvPr id="149507" name="文本占位符 149506"/>
          <p:cNvSpPr>
            <a:spLocks noGrp="1"/>
          </p:cNvSpPr>
          <p:nvPr>
            <p:ph idx="1"/>
          </p:nvPr>
        </p:nvSpPr>
        <p:spPr>
          <a:xfrm>
            <a:off x="1262743" y="1600201"/>
            <a:ext cx="8948057" cy="3629025"/>
          </a:xfrm>
        </p:spPr>
        <p:txBody>
          <a:bodyPr/>
          <a:lstStyle/>
          <a:p>
            <a:r>
              <a:rPr lang="zh-CN" altLang="en-US" sz="2800" noProof="1"/>
              <a:t>演示实验一：</a:t>
            </a:r>
            <a:r>
              <a:rPr lang="en-US" altLang="zh-CN" sz="2800" noProof="1"/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 noProof="1"/>
              <a:t>多个小灯泡并联接入电路中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 noProof="1"/>
              <a:t>观察：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 noProof="1"/>
              <a:t>用电器总功率在</a:t>
            </a:r>
            <a:r>
              <a:rPr lang="en-US" altLang="zh-CN" sz="2800" noProof="1"/>
              <a:t>_____(</a:t>
            </a:r>
            <a:r>
              <a:rPr lang="zh-CN" altLang="en-US" sz="2800" noProof="1"/>
              <a:t>选填“变大”或“变小”</a:t>
            </a:r>
            <a:r>
              <a:rPr lang="en-US" altLang="zh-CN" sz="2800" noProof="1"/>
              <a:t>)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2800" noProof="1"/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800" noProof="1"/>
              <a:t>此时电流表示数</a:t>
            </a:r>
            <a:r>
              <a:rPr lang="en-US" altLang="zh-CN" sz="2800" noProof="1"/>
              <a:t>_____(</a:t>
            </a:r>
            <a:r>
              <a:rPr lang="zh-CN" altLang="en-US" sz="2800" noProof="1"/>
              <a:t>选填“变大”或“变小”</a:t>
            </a:r>
            <a:r>
              <a:rPr lang="en-US" altLang="zh-CN" sz="2800" noProof="1"/>
              <a:t>)</a:t>
            </a:r>
            <a:r>
              <a:rPr lang="zh-CN" altLang="en-US" sz="2800" noProof="1"/>
              <a:t>。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sz="2800" noProof="1"/>
          </a:p>
          <a:p>
            <a:pPr>
              <a:buFont typeface="Wingdings" panose="05000000000000000000" pitchFamily="2" charset="2"/>
              <a:buNone/>
            </a:pPr>
            <a:endParaRPr lang="zh-CN" altLang="en-US" sz="2800" noProof="1"/>
          </a:p>
        </p:txBody>
      </p:sp>
      <p:pic>
        <p:nvPicPr>
          <p:cNvPr id="9219" name="图片 1495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0825" y="1557338"/>
            <a:ext cx="32004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文本框 1"/>
          <p:cNvSpPr txBox="1">
            <a:spLocks noChangeArrowheads="1"/>
          </p:cNvSpPr>
          <p:nvPr/>
        </p:nvSpPr>
        <p:spPr bwMode="auto">
          <a:xfrm>
            <a:off x="1882776" y="800100"/>
            <a:ext cx="1203325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zh-CN" altLang="en-US">
              <a:solidFill>
                <a:srgbClr val="EAEAEA"/>
              </a:solidFill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3877129" y="2907167"/>
            <a:ext cx="1008609" cy="62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2">
                    <a:lumMod val="90000"/>
                  </a:schemeClr>
                </a:solidFill>
                <a:sym typeface="Arial" panose="020B0604020202020204" pitchFamily="34" charset="0"/>
              </a:rPr>
              <a:t>变大</a:t>
            </a:r>
            <a:endParaRPr lang="zh-CN" altLang="en-US" dirty="0">
              <a:solidFill>
                <a:schemeClr val="tx2">
                  <a:lumMod val="90000"/>
                </a:schemeClr>
              </a:solidFill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3905932" y="3887335"/>
            <a:ext cx="1008609" cy="62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2">
                    <a:lumMod val="90000"/>
                  </a:schemeClr>
                </a:solidFill>
                <a:sym typeface="宋体" panose="02010600030101010101" pitchFamily="2" charset="-122"/>
              </a:rPr>
              <a:t>变大</a:t>
            </a:r>
            <a:endParaRPr lang="zh-CN" altLang="en-US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06746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标题 150529"/>
          <p:cNvSpPr>
            <a:spLocks noGrp="1"/>
          </p:cNvSpPr>
          <p:nvPr>
            <p:ph type="title"/>
          </p:nvPr>
        </p:nvSpPr>
        <p:spPr>
          <a:xfrm>
            <a:off x="1703389" y="549276"/>
            <a:ext cx="8569325" cy="1692275"/>
          </a:xfrm>
        </p:spPr>
        <p:txBody>
          <a:bodyPr/>
          <a:lstStyle/>
          <a:p>
            <a:r>
              <a:rPr lang="en-US" altLang="zh-CN" sz="3600" b="1" noProof="1">
                <a:solidFill>
                  <a:srgbClr val="CC0000"/>
                </a:solidFill>
              </a:rPr>
              <a:t>1.</a:t>
            </a:r>
            <a:r>
              <a:rPr lang="zh-CN" altLang="en-US" sz="3600" b="1" noProof="1">
                <a:solidFill>
                  <a:srgbClr val="CC0000"/>
                </a:solidFill>
              </a:rPr>
              <a:t>用电器的总功率过大</a:t>
            </a:r>
            <a:r>
              <a:rPr lang="zh-CN" altLang="en-US" sz="3600" b="1" noProof="1">
                <a:solidFill>
                  <a:schemeClr val="tx1"/>
                </a:solidFill>
              </a:rPr>
              <a:t>是家庭电路中电流过大的原因之一。</a:t>
            </a:r>
          </a:p>
        </p:txBody>
      </p:sp>
      <p:sp>
        <p:nvSpPr>
          <p:cNvPr id="150531" name="文本占位符 150530"/>
          <p:cNvSpPr>
            <a:spLocks noGrp="1"/>
          </p:cNvSpPr>
          <p:nvPr>
            <p:ph idx="1"/>
          </p:nvPr>
        </p:nvSpPr>
        <p:spPr>
          <a:xfrm>
            <a:off x="1992314" y="2781301"/>
            <a:ext cx="8193087" cy="2879725"/>
          </a:xfrm>
        </p:spPr>
        <p:txBody>
          <a:bodyPr/>
          <a:lstStyle/>
          <a:p>
            <a:r>
              <a:rPr lang="zh-CN" altLang="en-US" b="1" noProof="1"/>
              <a:t>家庭电路中的总功率</a:t>
            </a:r>
            <a:r>
              <a:rPr lang="en-US" altLang="x-none" b="1" noProof="1"/>
              <a:t>P</a:t>
            </a:r>
            <a:r>
              <a:rPr lang="zh-CN" altLang="en-US" b="1" noProof="1"/>
              <a:t> </a:t>
            </a:r>
            <a:r>
              <a:rPr lang="en-US" altLang="x-none" b="1" noProof="1"/>
              <a:t>= P1+ P2 + …+ Pn</a:t>
            </a:r>
            <a:r>
              <a:rPr lang="zh-CN" altLang="en-US" b="1" noProof="1"/>
              <a:t>，根据</a:t>
            </a:r>
            <a:r>
              <a:rPr lang="en-US" altLang="x-none" b="1" noProof="1"/>
              <a:t>P =UI</a:t>
            </a:r>
            <a:r>
              <a:rPr lang="zh-CN" altLang="en-US" b="1" noProof="1"/>
              <a:t>，可以得到</a:t>
            </a:r>
            <a:r>
              <a:rPr lang="en-US" altLang="x-none" b="1" noProof="1"/>
              <a:t>I =P</a:t>
            </a:r>
            <a:r>
              <a:rPr lang="en-US" altLang="zh-CN" b="1" noProof="1"/>
              <a:t>/</a:t>
            </a:r>
            <a:r>
              <a:rPr lang="en-US" altLang="x-none" b="1" noProof="1"/>
              <a:t>U</a:t>
            </a:r>
            <a:r>
              <a:rPr lang="zh-CN" altLang="en-US" b="1" noProof="1"/>
              <a:t>。家庭电路中的电压是一定的，</a:t>
            </a:r>
            <a:r>
              <a:rPr lang="en-US" altLang="x-none" b="1" noProof="1"/>
              <a:t>U = 220 V</a:t>
            </a:r>
            <a:r>
              <a:rPr lang="zh-CN" altLang="en-US" b="1" noProof="1"/>
              <a:t>，所以 用电器总电功率</a:t>
            </a:r>
            <a:r>
              <a:rPr lang="en-US" altLang="x-none" b="1" noProof="1"/>
              <a:t>P </a:t>
            </a:r>
            <a:r>
              <a:rPr lang="zh-CN" altLang="en-US" b="1" noProof="1"/>
              <a:t>越大，电路中的电流 </a:t>
            </a:r>
            <a:r>
              <a:rPr lang="en-US" altLang="x-none" b="1" noProof="1"/>
              <a:t>I </a:t>
            </a:r>
            <a:r>
              <a:rPr lang="zh-CN" altLang="en-US" b="1" noProof="1"/>
              <a:t>就越大。 </a:t>
            </a:r>
          </a:p>
        </p:txBody>
      </p:sp>
    </p:spTree>
    <p:extLst>
      <p:ext uri="{BB962C8B-B14F-4D97-AF65-F5344CB8AC3E}">
        <p14:creationId xmlns:p14="http://schemas.microsoft.com/office/powerpoint/2010/main" xmlns="" val="322388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50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5" name="文本占位符 151554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3557588"/>
          </a:xfrm>
        </p:spPr>
        <p:txBody>
          <a:bodyPr/>
          <a:lstStyle/>
          <a:p>
            <a:r>
              <a:rPr lang="zh-CN" altLang="en-US" noProof="1"/>
              <a:t>演示实验二：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noProof="1"/>
              <a:t>将火柴头放入事先做好的导线环中，依次闭</a:t>
            </a:r>
          </a:p>
          <a:p>
            <a:pPr>
              <a:buFont typeface="Wingdings" panose="05000000000000000000" pitchFamily="2" charset="2"/>
              <a:buNone/>
            </a:pPr>
            <a:r>
              <a:rPr lang="zh-CN" altLang="en-US" noProof="1"/>
              <a:t>合开关，使三盏灯并联在同一电路中。</a:t>
            </a:r>
          </a:p>
          <a:p>
            <a:pPr>
              <a:buFont typeface="Wingdings" panose="05000000000000000000" pitchFamily="2" charset="2"/>
              <a:buNone/>
            </a:pPr>
            <a:endParaRPr lang="zh-CN" altLang="en-US" noProof="1"/>
          </a:p>
          <a:p>
            <a:pPr>
              <a:buFont typeface="Wingdings" panose="05000000000000000000" pitchFamily="2" charset="2"/>
              <a:buNone/>
            </a:pPr>
            <a:r>
              <a:rPr lang="zh-CN" altLang="en-US" noProof="1"/>
              <a:t>观察：</a:t>
            </a:r>
            <a:r>
              <a:rPr lang="en-US" altLang="zh-CN" noProof="1"/>
              <a:t>__________________</a:t>
            </a:r>
            <a:r>
              <a:rPr lang="zh-CN" altLang="en-US" noProof="1"/>
              <a:t>。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noProof="1"/>
          </a:p>
        </p:txBody>
      </p:sp>
      <p:sp>
        <p:nvSpPr>
          <p:cNvPr id="3" name="标题 151553"/>
          <p:cNvSpPr>
            <a:spLocks noGrp="1"/>
          </p:cNvSpPr>
          <p:nvPr/>
        </p:nvSpPr>
        <p:spPr>
          <a:xfrm>
            <a:off x="3251200" y="3571875"/>
            <a:ext cx="4986338" cy="730250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 anchorCtr="1"/>
          <a:lstStyle>
            <a:lvl1pPr marL="0" lvl="0" indent="0" algn="ctr" defTabSz="91440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noProof="1">
                <a:solidFill>
                  <a:srgbClr val="FFFFCC"/>
                </a:solidFill>
              </a:rPr>
              <a:t>三盏灯都闭合后，火柴燃烧</a:t>
            </a:r>
          </a:p>
        </p:txBody>
      </p:sp>
    </p:spTree>
    <p:extLst>
      <p:ext uri="{BB962C8B-B14F-4D97-AF65-F5344CB8AC3E}">
        <p14:creationId xmlns:p14="http://schemas.microsoft.com/office/powerpoint/2010/main" xmlns="" val="9819814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iff">
  <a:themeElements>
    <a:clrScheme name="">
      <a:dk1>
        <a:srgbClr val="EAEAEA"/>
      </a:dk1>
      <a:lt1>
        <a:srgbClr val="006666"/>
      </a:lt1>
      <a:dk2>
        <a:srgbClr val="FFFFCC"/>
      </a:dk2>
      <a:lt2>
        <a:srgbClr val="009999"/>
      </a:lt2>
      <a:accent1>
        <a:srgbClr val="339966"/>
      </a:accent1>
      <a:accent2>
        <a:srgbClr val="5E855B"/>
      </a:accent2>
      <a:accent3>
        <a:srgbClr val="AAB9B9"/>
      </a:accent3>
      <a:accent4>
        <a:srgbClr val="CACACA"/>
      </a:accent4>
      <a:accent5>
        <a:srgbClr val="ADCAB9"/>
      </a:accent5>
      <a:accent6>
        <a:srgbClr val="547751"/>
      </a:accent6>
      <a:hlink>
        <a:srgbClr val="EEC85E"/>
      </a:hlink>
      <a:folHlink>
        <a:srgbClr val="AA8456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996</Words>
  <Application>Microsoft Office PowerPoint</Application>
  <PresentationFormat>自定义</PresentationFormat>
  <Paragraphs>111</Paragraphs>
  <Slides>27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0" baseType="lpstr">
      <vt:lpstr>Office 主题</vt:lpstr>
      <vt:lpstr>Cliff</vt:lpstr>
      <vt:lpstr>Microsoft 公式 3.0</vt:lpstr>
      <vt:lpstr>19.2  家庭电路中电流过大的原因 </vt:lpstr>
      <vt:lpstr>幻灯片 2</vt:lpstr>
      <vt:lpstr>幻灯片 3</vt:lpstr>
      <vt:lpstr>幻灯片 4</vt:lpstr>
      <vt:lpstr>幻灯片 5</vt:lpstr>
      <vt:lpstr>幻灯片 6</vt:lpstr>
      <vt:lpstr>一、家用电器的总功率对家庭电路的影响 </vt:lpstr>
      <vt:lpstr>1.用电器的总功率过大是家庭电路中电流过大的原因之一。</vt:lpstr>
      <vt:lpstr>幻灯片 9</vt:lpstr>
      <vt:lpstr>2.一定注意：不要让总电流超过家里供电线路和电能表所允许的最大值。</vt:lpstr>
      <vt:lpstr>幻灯片 11</vt:lpstr>
      <vt:lpstr>3.用电器的总功率过大的危害</vt:lpstr>
      <vt:lpstr>例题</vt:lpstr>
      <vt:lpstr>幻灯片 14</vt:lpstr>
      <vt:lpstr>幻灯片 15</vt:lpstr>
      <vt:lpstr>幻灯片 16</vt:lpstr>
      <vt:lpstr>二、短路对家庭电路的影响</vt:lpstr>
      <vt:lpstr>幻灯片 18</vt:lpstr>
      <vt:lpstr>幻灯片 19</vt:lpstr>
      <vt:lpstr>幻灯片 20</vt:lpstr>
      <vt:lpstr>小明家的保险丝短路，为了解决这一问题，聪明的小明又换了一根，可是刚换上的保险丝又断了，小明干脆换上了一根铜丝，请问小明这样做行吗？</vt:lpstr>
      <vt:lpstr>幻灯片 22</vt:lpstr>
      <vt:lpstr>幻灯片 23</vt:lpstr>
      <vt:lpstr>巩固练习</vt:lpstr>
      <vt:lpstr>幻灯片 25</vt:lpstr>
      <vt:lpstr>幻灯片 26</vt:lpstr>
      <vt:lpstr>珍爱生命，科学用电！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19.2  家庭电路中电流过大的原因 </dc:title>
  <dc:creator>Administrator</dc:creator>
  <cp:lastModifiedBy>China</cp:lastModifiedBy>
  <cp:revision>2</cp:revision>
  <dcterms:created xsi:type="dcterms:W3CDTF">2018-11-28T00:42:27Z</dcterms:created>
  <dcterms:modified xsi:type="dcterms:W3CDTF">2018-11-29T02:22:48Z</dcterms:modified>
</cp:coreProperties>
</file>