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7" r:id="rId3"/>
    <p:sldId id="308" r:id="rId4"/>
    <p:sldId id="316" r:id="rId5"/>
    <p:sldId id="315" r:id="rId6"/>
    <p:sldId id="313" r:id="rId7"/>
    <p:sldId id="311" r:id="rId8"/>
    <p:sldId id="304" r:id="rId9"/>
    <p:sldId id="323" r:id="rId10"/>
    <p:sldId id="306" r:id="rId11"/>
    <p:sldId id="309" r:id="rId12"/>
    <p:sldId id="314" r:id="rId13"/>
    <p:sldId id="310" r:id="rId14"/>
    <p:sldId id="312" r:id="rId15"/>
    <p:sldId id="318" r:id="rId16"/>
    <p:sldId id="319" r:id="rId17"/>
    <p:sldId id="321" r:id="rId18"/>
    <p:sldId id="322" r:id="rId19"/>
    <p:sldId id="324" r:id="rId20"/>
    <p:sldId id="325" r:id="rId21"/>
    <p:sldId id="326" r:id="rId22"/>
    <p:sldId id="305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10B0-DC50-4839-885F-A77A2B6C5219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CAD89-F999-4DA1-BB60-194C75E535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 smtClean="0">
                <a:latin typeface="+mn-ea"/>
              </a:rPr>
              <a:t>请同学们给浸没入水中的石块进行受力分析。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1E826-0793-4F56-9FE9-4DDB67A700F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E4DE8B-BABE-4BAE-A625-7D6E40C58267}" type="datetimeFigureOut">
              <a:rPr lang="zh-CN" altLang="en-US" smtClean="0"/>
              <a:pPr/>
              <a:t>2019-03-16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CAFA63-7631-471F-8988-0E418C1DF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b1dfbb08c26b0c2fc9f23f9215575897_2014111510200330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2000252" y="-2000252"/>
            <a:ext cx="5143500" cy="91440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E:/&#23567;&#26679;/&#22825;&#24220;&#20013;&#32771;&#29289;&#29702;&#20154;&#25945;&#29256;(&#25945;&#29992;)&#65288;&#20570;PPT&#65289;/&#22825;&#24220;&#20013;&#32771;&#29289;&#29702;&#20154;&#25945;&#29256;(&#25945;&#29992;)/K201.T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3539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99"/>
                </a:solidFill>
                <a:latin typeface="华文行楷" pitchFamily="2" charset="-122"/>
                <a:ea typeface="华文行楷" pitchFamily="2" charset="-122"/>
              </a:rPr>
              <a:t>愿你是一只追逐梦想的蝴蝶。</a:t>
            </a:r>
            <a:endParaRPr lang="zh-CN" altLang="en-US" sz="2000" dirty="0">
              <a:solidFill>
                <a:srgbClr val="000099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4866501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愿每一份精彩都源于这里</a:t>
            </a:r>
            <a:endParaRPr lang="zh-CN" altLang="en-US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059582"/>
            <a:ext cx="83744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第二节   阿基米德原理</a:t>
            </a:r>
            <a:endParaRPr lang="zh-CN" altLang="en-US" sz="66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1576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99"/>
                </a:solidFill>
                <a:latin typeface="+mn-ea"/>
              </a:rPr>
              <a:t>2019</a:t>
            </a:r>
            <a:r>
              <a:rPr lang="zh-CN" altLang="en-US" sz="2800" b="1" dirty="0" smtClean="0">
                <a:solidFill>
                  <a:srgbClr val="000099"/>
                </a:solidFill>
                <a:latin typeface="+mn-ea"/>
              </a:rPr>
              <a:t>年</a:t>
            </a:r>
            <a:r>
              <a:rPr lang="en-US" altLang="zh-CN" sz="2800" b="1" dirty="0" smtClean="0">
                <a:solidFill>
                  <a:srgbClr val="000099"/>
                </a:solidFill>
                <a:latin typeface="+mn-ea"/>
              </a:rPr>
              <a:t>3</a:t>
            </a:r>
            <a:r>
              <a:rPr lang="zh-CN" altLang="en-US" sz="2800" b="1" dirty="0" smtClean="0">
                <a:solidFill>
                  <a:srgbClr val="000099"/>
                </a:solidFill>
                <a:latin typeface="+mn-ea"/>
              </a:rPr>
              <a:t>月</a:t>
            </a:r>
            <a:r>
              <a:rPr lang="en-US" altLang="zh-CN" sz="2800" b="1" dirty="0" smtClean="0">
                <a:solidFill>
                  <a:srgbClr val="000099"/>
                </a:solidFill>
                <a:latin typeface="+mn-ea"/>
              </a:rPr>
              <a:t>16</a:t>
            </a:r>
            <a:r>
              <a:rPr lang="zh-CN" altLang="en-US" sz="2800" b="1" dirty="0" smtClean="0">
                <a:solidFill>
                  <a:srgbClr val="000099"/>
                </a:solidFill>
                <a:latin typeface="+mn-ea"/>
              </a:rPr>
              <a:t>日</a:t>
            </a:r>
            <a:endParaRPr lang="zh-CN" altLang="en-US" sz="2800" b="1" dirty="0">
              <a:solidFill>
                <a:srgbClr val="000099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新建文件夹 (2)\IMG_20190124_105045.jpg"/>
          <p:cNvPicPr>
            <a:picLocks noChangeAspect="1" noChangeArrowheads="1"/>
          </p:cNvPicPr>
          <p:nvPr/>
        </p:nvPicPr>
        <p:blipFill>
          <a:blip r:embed="rId2" cstate="print"/>
          <a:srcRect l="38792" t="9092" r="42063" b="13095"/>
          <a:stretch>
            <a:fillRect/>
          </a:stretch>
        </p:blipFill>
        <p:spPr bwMode="auto">
          <a:xfrm>
            <a:off x="395536" y="123478"/>
            <a:ext cx="1152128" cy="3528392"/>
          </a:xfrm>
          <a:prstGeom prst="rect">
            <a:avLst/>
          </a:prstGeom>
          <a:noFill/>
        </p:spPr>
      </p:pic>
      <p:pic>
        <p:nvPicPr>
          <p:cNvPr id="4" name="Picture 2" descr="C:\Users\asus\Desktop\新建文件夹 (2)\IMG_20190124_110946.jpg"/>
          <p:cNvPicPr>
            <a:picLocks noChangeAspect="1" noChangeArrowheads="1"/>
          </p:cNvPicPr>
          <p:nvPr/>
        </p:nvPicPr>
        <p:blipFill>
          <a:blip r:embed="rId3" cstate="print"/>
          <a:srcRect l="32003" r="38660"/>
          <a:stretch>
            <a:fillRect/>
          </a:stretch>
        </p:blipFill>
        <p:spPr bwMode="auto">
          <a:xfrm>
            <a:off x="7524328" y="195486"/>
            <a:ext cx="1224136" cy="3528392"/>
          </a:xfrm>
          <a:prstGeom prst="rect">
            <a:avLst/>
          </a:prstGeom>
          <a:noFill/>
        </p:spPr>
      </p:pic>
      <p:pic>
        <p:nvPicPr>
          <p:cNvPr id="6" name="Picture 3" descr="C:\Users\asus\Desktop\新建文件夹 (2)\IMG_20190124_110405.jpg"/>
          <p:cNvPicPr>
            <a:picLocks noChangeAspect="1" noChangeArrowheads="1"/>
          </p:cNvPicPr>
          <p:nvPr/>
        </p:nvPicPr>
        <p:blipFill>
          <a:blip r:embed="rId4" cstate="print"/>
          <a:srcRect l="38792" r="27265"/>
          <a:stretch>
            <a:fillRect/>
          </a:stretch>
        </p:blipFill>
        <p:spPr bwMode="auto">
          <a:xfrm>
            <a:off x="2483768" y="123478"/>
            <a:ext cx="1224136" cy="3528392"/>
          </a:xfrm>
          <a:prstGeom prst="rect">
            <a:avLst/>
          </a:prstGeom>
          <a:noFill/>
        </p:spPr>
      </p:pic>
      <p:pic>
        <p:nvPicPr>
          <p:cNvPr id="7" name="Picture 4" descr="C:\Users\asus\Desktop\新建文件夹 (2)\IMG_20190124_110835.jpg"/>
          <p:cNvPicPr>
            <a:picLocks noChangeAspect="1" noChangeArrowheads="1"/>
          </p:cNvPicPr>
          <p:nvPr/>
        </p:nvPicPr>
        <p:blipFill>
          <a:blip r:embed="rId5" cstate="print"/>
          <a:srcRect l="31518" r="24841"/>
          <a:stretch>
            <a:fillRect/>
          </a:stretch>
        </p:blipFill>
        <p:spPr bwMode="auto">
          <a:xfrm>
            <a:off x="4932040" y="123478"/>
            <a:ext cx="1224136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3867894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、用弹簧测力计测出空杯的重力</a:t>
            </a:r>
            <a:r>
              <a:rPr lang="en-US" altLang="zh-CN" sz="2400" b="1" dirty="0" smtClean="0">
                <a:latin typeface="+mn-ea"/>
              </a:rPr>
              <a:t>G</a:t>
            </a:r>
            <a:r>
              <a:rPr lang="zh-CN" altLang="en-US" b="1" baseline="-25000" dirty="0" smtClean="0"/>
              <a:t>杯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79588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1</a:t>
            </a:r>
            <a:r>
              <a:rPr lang="zh-CN" altLang="en-US" sz="2000" b="1" dirty="0" smtClean="0"/>
              <a:t>、用弹簧测力计测出圆柱体的重力</a:t>
            </a:r>
            <a:r>
              <a:rPr lang="en-US" altLang="zh-CN" sz="2400" b="1" dirty="0" smtClean="0">
                <a:latin typeface="+mn-ea"/>
              </a:rPr>
              <a:t>G</a:t>
            </a:r>
            <a:r>
              <a:rPr lang="zh-CN" altLang="en-US" b="1" baseline="-25000" dirty="0" smtClean="0">
                <a:latin typeface="+mn-ea"/>
              </a:rPr>
              <a:t>物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3867894"/>
            <a:ext cx="2051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4</a:t>
            </a:r>
            <a:r>
              <a:rPr lang="zh-CN" altLang="en-US" sz="2000" b="1" dirty="0" smtClean="0"/>
              <a:t>、用弹簧测力计测出杯子和水的总重力</a:t>
            </a:r>
            <a:r>
              <a:rPr lang="en-US" altLang="zh-CN" sz="2400" b="1" dirty="0" smtClean="0">
                <a:latin typeface="+mn-ea"/>
              </a:rPr>
              <a:t>G</a:t>
            </a:r>
            <a:r>
              <a:rPr lang="zh-CN" altLang="en-US" b="1" baseline="-25000" dirty="0" smtClean="0">
                <a:latin typeface="+mn-ea"/>
              </a:rPr>
              <a:t>总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379588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n-ea"/>
              </a:rPr>
              <a:t>3</a:t>
            </a:r>
            <a:r>
              <a:rPr lang="zh-CN" altLang="en-US" sz="2000" b="1" dirty="0" smtClean="0">
                <a:latin typeface="+mn-ea"/>
              </a:rPr>
              <a:t>、把圆柱体浸没入溢水杯中，用空杯接圆柱体排开的水，读出此时弹簧测力计的示数</a:t>
            </a:r>
            <a:r>
              <a:rPr lang="en-US" altLang="zh-CN" sz="2000" b="1" dirty="0" smtClean="0">
                <a:latin typeface="+mn-ea"/>
              </a:rPr>
              <a:t>F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zh-CN" altLang="en-US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1520" y="627534"/>
          <a:ext cx="8496943" cy="18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152128"/>
                <a:gridCol w="936104"/>
                <a:gridCol w="1872208"/>
                <a:gridCol w="936104"/>
                <a:gridCol w="1152128"/>
                <a:gridCol w="1296143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研究对象</a:t>
                      </a:r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latin typeface="+mn-ea"/>
                          <a:ea typeface="+mn-ea"/>
                        </a:rPr>
                        <a:t>圆柱体重</a:t>
                      </a:r>
                      <a:r>
                        <a:rPr lang="en-US" altLang="zh-CN" sz="1800" b="1" dirty="0" smtClean="0">
                          <a:latin typeface="+mn-ea"/>
                          <a:ea typeface="+mn-ea"/>
                        </a:rPr>
                        <a:t>G</a:t>
                      </a:r>
                      <a:r>
                        <a:rPr lang="zh-CN" altLang="en-US" sz="1800" b="1" baseline="-25000" dirty="0" smtClean="0">
                          <a:latin typeface="+mn-ea"/>
                          <a:ea typeface="+mn-ea"/>
                        </a:rPr>
                        <a:t>物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baseline="0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800" baseline="0" dirty="0" smtClean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+mn-ea"/>
                          <a:ea typeface="+mn-ea"/>
                        </a:rPr>
                        <a:t>空杯重</a:t>
                      </a:r>
                      <a:r>
                        <a:rPr lang="en-US" altLang="zh-CN" sz="1800" b="1" dirty="0" smtClean="0">
                          <a:latin typeface="+mn-ea"/>
                          <a:ea typeface="+mn-ea"/>
                        </a:rPr>
                        <a:t>G</a:t>
                      </a:r>
                      <a:r>
                        <a:rPr lang="zh-CN" altLang="en-US" sz="1800" b="1" baseline="-25000" dirty="0" smtClean="0">
                          <a:latin typeface="+mn-ea"/>
                          <a:ea typeface="+mn-ea"/>
                        </a:rPr>
                        <a:t>杯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baseline="0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800" baseline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+mn-ea"/>
                        </a:rPr>
                        <a:t>圆柱体浸没入水中时弹簧测力计的示数</a:t>
                      </a:r>
                      <a:r>
                        <a:rPr lang="en-US" altLang="zh-CN" sz="1800" b="1" dirty="0" smtClean="0">
                          <a:latin typeface="+mn-ea"/>
                        </a:rPr>
                        <a:t>F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baseline="0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杯和水的总重</a:t>
                      </a:r>
                      <a:r>
                        <a:rPr lang="en-US" altLang="zh-CN" sz="2000" b="1" dirty="0" smtClean="0">
                          <a:latin typeface="+mn-ea"/>
                        </a:rPr>
                        <a:t>G</a:t>
                      </a:r>
                      <a:r>
                        <a:rPr lang="zh-CN" altLang="en-US" b="1" baseline="-25000" dirty="0" smtClean="0">
                          <a:latin typeface="+mn-ea"/>
                        </a:rPr>
                        <a:t>总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baseline="0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浮力的大小</a:t>
                      </a:r>
                      <a:r>
                        <a:rPr lang="en-US" altLang="zh-CN" sz="1800" b="1" dirty="0" smtClean="0">
                          <a:latin typeface="+mn-ea"/>
                        </a:rPr>
                        <a:t>F</a:t>
                      </a:r>
                      <a:r>
                        <a:rPr lang="zh-CN" altLang="en-US" b="1" baseline="-25000" dirty="0" smtClean="0"/>
                        <a:t>浮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baseline="0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latin typeface="+mn-ea"/>
                        </a:rPr>
                        <a:t>排开水受到的重力</a:t>
                      </a:r>
                      <a:r>
                        <a:rPr lang="en-US" altLang="zh-CN" sz="2000" b="1" dirty="0" smtClean="0">
                          <a:latin typeface="+mn-ea"/>
                        </a:rPr>
                        <a:t>G</a:t>
                      </a:r>
                      <a:r>
                        <a:rPr lang="zh-CN" altLang="en-US" sz="1800" b="1" baseline="-25000" dirty="0" smtClean="0">
                          <a:latin typeface="+mn-ea"/>
                        </a:rPr>
                        <a:t>排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800" b="1" baseline="0" dirty="0" smtClean="0">
                          <a:latin typeface="+mn-ea"/>
                          <a:ea typeface="+mn-ea"/>
                        </a:rPr>
                        <a:t>N</a:t>
                      </a:r>
                      <a:r>
                        <a:rPr lang="zh-CN" altLang="en-US" sz="1800" b="1" baseline="0" dirty="0" smtClean="0">
                          <a:latin typeface="+mn-ea"/>
                          <a:ea typeface="+mn-ea"/>
                        </a:rPr>
                        <a:t>）</a:t>
                      </a:r>
                      <a:endParaRPr lang="zh-CN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zh-CN" altLang="en-US" sz="1800" b="1" dirty="0" smtClean="0">
                          <a:latin typeface="+mn-ea"/>
                          <a:ea typeface="+mn-ea"/>
                        </a:rPr>
                        <a:t>圆柱体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64375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分析数据得出结论：</a:t>
            </a:r>
            <a:endParaRPr lang="zh-CN" altLang="en-US" sz="2400" b="1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547664" y="3075806"/>
            <a:ext cx="1713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+mn-ea"/>
              </a:rPr>
              <a:t>F</a:t>
            </a:r>
            <a:r>
              <a:rPr lang="zh-CN" altLang="en-US" b="1" baseline="-10000" dirty="0" smtClean="0">
                <a:latin typeface="+mn-ea"/>
              </a:rPr>
              <a:t>浮</a:t>
            </a:r>
            <a:r>
              <a:rPr lang="zh-CN" altLang="en-US" sz="2400" dirty="0" smtClean="0">
                <a:latin typeface="+mn-ea"/>
              </a:rPr>
              <a:t>＝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G</a:t>
            </a:r>
            <a:r>
              <a:rPr lang="zh-CN" altLang="en-US" b="1" baseline="-25000" dirty="0" smtClean="0">
                <a:latin typeface="+mn-ea"/>
              </a:rPr>
              <a:t>物</a:t>
            </a:r>
            <a:r>
              <a:rPr lang="en-US" altLang="zh-CN" sz="2400" b="1" dirty="0" smtClean="0">
                <a:latin typeface="+mn-ea"/>
              </a:rPr>
              <a:t>-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F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347864" y="3075806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+mn-ea"/>
              </a:rPr>
              <a:t>＝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1.6N </a:t>
            </a:r>
            <a:r>
              <a:rPr lang="en-US" altLang="zh-CN" sz="2400" b="1" dirty="0" smtClean="0">
                <a:latin typeface="+mn-ea"/>
              </a:rPr>
              <a:t>-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0.8N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47664" y="17796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1.6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27784" y="17796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0.4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0352" y="17796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0.8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36096" y="17796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1.2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6216" y="17796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0.8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5936" y="17796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0.8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868144" y="3075806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+mn-ea"/>
              </a:rPr>
              <a:t>＝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0.8N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403648" y="365187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+mn-ea"/>
              </a:rPr>
              <a:t>G</a:t>
            </a:r>
            <a:r>
              <a:rPr lang="zh-CN" altLang="en-US" b="1" baseline="-25000" dirty="0" smtClean="0">
                <a:latin typeface="+mn-ea"/>
              </a:rPr>
              <a:t>排</a:t>
            </a:r>
            <a:r>
              <a:rPr lang="zh-CN" altLang="en-US" sz="2400" dirty="0" smtClean="0">
                <a:latin typeface="+mn-ea"/>
              </a:rPr>
              <a:t>＝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G</a:t>
            </a:r>
            <a:r>
              <a:rPr lang="zh-CN" altLang="en-US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总</a:t>
            </a:r>
            <a:r>
              <a:rPr lang="en-US" altLang="zh-CN" sz="2400" b="1" dirty="0" smtClean="0">
                <a:latin typeface="+mn-ea"/>
              </a:rPr>
              <a:t>-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lang="en-US" altLang="zh-CN" sz="2400" b="1" dirty="0" smtClean="0">
                <a:latin typeface="+mn-ea"/>
              </a:rPr>
              <a:t>G</a:t>
            </a:r>
            <a:r>
              <a:rPr lang="zh-CN" altLang="en-US" b="1" baseline="-25000" dirty="0" smtClean="0">
                <a:latin typeface="+mn-ea"/>
              </a:rPr>
              <a:t>杯</a:t>
            </a:r>
            <a:endParaRPr lang="en-US" altLang="zh-CN" b="1" dirty="0" smtClean="0">
              <a:latin typeface="+mn-ea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347864" y="3723878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+mn-ea"/>
              </a:rPr>
              <a:t>＝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1.2N </a:t>
            </a:r>
            <a:r>
              <a:rPr lang="en-US" altLang="zh-CN" sz="2400" b="1" dirty="0" smtClean="0">
                <a:latin typeface="+mn-ea"/>
              </a:rPr>
              <a:t>-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0.4N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868144" y="372387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+mn-ea"/>
              </a:rPr>
              <a:t>＝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0.8N</a:t>
            </a:r>
            <a:endParaRPr lang="en-US" altLang="zh-CN" sz="2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512" y="267494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知识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点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699542"/>
            <a:ext cx="374441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kumimoji="1"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二、</a:t>
            </a:r>
            <a:r>
              <a:rPr kumimoji="1" lang="zh-CN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阿基米德原理</a:t>
            </a:r>
            <a:r>
              <a:rPr kumimoji="1" lang="zh-CN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9552" y="1203598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kumimoji="1"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kumimoji="1"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浸入液体中的物体所受浮力的大小等于物体排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开的</a:t>
            </a:r>
            <a:r>
              <a:rPr kumimoji="1"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液体所受重力的大小 </a:t>
            </a:r>
            <a:r>
              <a:rPr kumimoji="1"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139952" y="1923678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kumimoji="1" lang="zh-CN" altLang="en-US" b="1" baseline="-25000" dirty="0" smtClean="0">
                <a:latin typeface="+mn-ea"/>
              </a:rPr>
              <a:t>浮</a:t>
            </a: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＝</a:t>
            </a:r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0072" y="1923678"/>
            <a:ext cx="60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latin typeface="+mn-ea"/>
              </a:rPr>
              <a:t>G</a:t>
            </a:r>
            <a:r>
              <a:rPr lang="zh-CN" altLang="en-US" b="1" baseline="-25000" dirty="0" smtClean="0"/>
              <a:t>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59632" y="84355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kumimoji="1" lang="zh-CN" altLang="en-US" b="1" baseline="-25000" dirty="0" smtClean="0">
                <a:latin typeface="+mn-ea"/>
              </a:rPr>
              <a:t>浮</a:t>
            </a:r>
            <a:r>
              <a:rPr kumimoji="1"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＝</a:t>
            </a:r>
            <a:r>
              <a:rPr kumimoji="1" lang="en-US" altLang="zh-CN" sz="2800" b="1" dirty="0" smtClean="0">
                <a:latin typeface="+mn-ea"/>
              </a:rPr>
              <a:t>G</a:t>
            </a:r>
            <a:r>
              <a:rPr lang="zh-CN" altLang="en-US" b="1" baseline="-25000" dirty="0" smtClean="0"/>
              <a:t>排</a:t>
            </a:r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9512" y="195486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推导：</a:t>
            </a:r>
          </a:p>
        </p:txBody>
      </p:sp>
      <p:sp>
        <p:nvSpPr>
          <p:cNvPr id="16" name="矩形 15"/>
          <p:cNvSpPr/>
          <p:nvPr/>
        </p:nvSpPr>
        <p:spPr>
          <a:xfrm>
            <a:off x="1259632" y="141962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latin typeface="+mn-ea"/>
              </a:rPr>
              <a:t>由 </a:t>
            </a:r>
            <a:r>
              <a:rPr kumimoji="1" lang="en-US" altLang="zh-CN" sz="2400" b="1" dirty="0" smtClean="0">
                <a:latin typeface="+mn-ea"/>
              </a:rPr>
              <a:t>G</a:t>
            </a:r>
            <a:r>
              <a:rPr kumimoji="1"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＝</a:t>
            </a:r>
            <a:r>
              <a:rPr kumimoji="1"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mg </a:t>
            </a:r>
            <a:r>
              <a:rPr kumimoji="1"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得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75656" y="1995686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kumimoji="1" lang="zh-CN" altLang="en-US" b="1" baseline="-25000" dirty="0" smtClean="0">
                <a:latin typeface="+mn-ea"/>
              </a:rPr>
              <a:t>浮</a:t>
            </a:r>
            <a:r>
              <a:rPr kumimoji="1"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＝</a:t>
            </a:r>
            <a:r>
              <a:rPr kumimoji="1" lang="en-US" altLang="zh-CN" sz="2800" b="1" dirty="0" smtClean="0">
                <a:latin typeface="+mn-ea"/>
              </a:rPr>
              <a:t>G</a:t>
            </a:r>
            <a:r>
              <a:rPr lang="zh-CN" altLang="en-US" b="1" baseline="-25000" dirty="0" smtClean="0"/>
              <a:t>排</a:t>
            </a:r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43808" y="1923678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latin typeface="+mn-ea"/>
              </a:rPr>
              <a:t>＝</a:t>
            </a:r>
            <a:r>
              <a:rPr kumimoji="1" lang="en-US" altLang="zh-CN" sz="3200" b="1" dirty="0" smtClean="0">
                <a:latin typeface="+mn-ea"/>
              </a:rPr>
              <a:t>m</a:t>
            </a:r>
            <a:r>
              <a:rPr lang="zh-CN" altLang="en-US" b="1" baseline="-25000" dirty="0" smtClean="0"/>
              <a:t>排</a:t>
            </a:r>
            <a:r>
              <a:rPr kumimoji="1" lang="en-US" altLang="zh-CN" sz="3200" b="1" dirty="0" smtClean="0">
                <a:latin typeface="+mn-ea"/>
              </a:rPr>
              <a:t>g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75656" y="2643758"/>
            <a:ext cx="2448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/>
              <a:t>又</a:t>
            </a:r>
            <a:r>
              <a:rPr kumimoji="1" lang="zh-CN" altLang="en-US" sz="2800" b="1" dirty="0" smtClean="0"/>
              <a:t>  </a:t>
            </a:r>
            <a:r>
              <a:rPr kumimoji="1" lang="en-US" altLang="zh-CN" sz="2800" b="1" dirty="0" smtClean="0">
                <a:latin typeface="+mn-ea"/>
              </a:rPr>
              <a:t>m</a:t>
            </a:r>
            <a:r>
              <a:rPr kumimoji="1" lang="zh-CN" altLang="en-US" sz="2800" b="1" dirty="0" smtClean="0"/>
              <a:t>＝  </a:t>
            </a:r>
            <a:r>
              <a:rPr kumimoji="1" lang="en-US" altLang="zh-CN" sz="3200" b="1" dirty="0" smtClean="0"/>
              <a:t>ρ </a:t>
            </a:r>
            <a:r>
              <a:rPr kumimoji="1" lang="en-US" altLang="zh-CN" sz="3200" b="1" dirty="0" smtClean="0">
                <a:latin typeface="+mn-ea"/>
              </a:rPr>
              <a:t>V </a:t>
            </a:r>
            <a:r>
              <a:rPr kumimoji="1" lang="zh-CN" altLang="en-US" sz="2400" b="1" dirty="0" smtClean="0">
                <a:latin typeface="+mn-ea"/>
              </a:rPr>
              <a:t>得</a:t>
            </a:r>
            <a:endParaRPr kumimoji="1" lang="en-US" altLang="zh-CN" sz="2400" b="1" dirty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47664" y="329183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kumimoji="1" lang="zh-CN" altLang="en-US" b="1" baseline="-25000" dirty="0" smtClean="0">
                <a:latin typeface="+mn-ea"/>
              </a:rPr>
              <a:t>浮</a:t>
            </a:r>
            <a:r>
              <a:rPr kumimoji="1" lang="zh-CN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＝</a:t>
            </a:r>
            <a:r>
              <a:rPr kumimoji="1" lang="en-US" altLang="zh-CN" sz="2800" b="1" dirty="0" smtClean="0">
                <a:latin typeface="+mn-ea"/>
              </a:rPr>
              <a:t>G</a:t>
            </a:r>
            <a:r>
              <a:rPr lang="zh-CN" altLang="en-US" b="1" baseline="-25000" dirty="0" smtClean="0"/>
              <a:t>排</a:t>
            </a:r>
            <a:r>
              <a:rPr kumimoji="1"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15816" y="3219822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>
                <a:latin typeface="+mn-ea"/>
              </a:rPr>
              <a:t>＝</a:t>
            </a:r>
            <a:r>
              <a:rPr kumimoji="1" lang="en-US" altLang="zh-CN" sz="3200" b="1" dirty="0" smtClean="0">
                <a:latin typeface="+mn-ea"/>
              </a:rPr>
              <a:t>m</a:t>
            </a:r>
            <a:r>
              <a:rPr lang="zh-CN" altLang="en-US" b="1" baseline="-25000" dirty="0" smtClean="0"/>
              <a:t>排</a:t>
            </a:r>
            <a:r>
              <a:rPr kumimoji="1" lang="en-US" altLang="zh-CN" sz="3200" b="1" dirty="0" smtClean="0">
                <a:latin typeface="+mn-ea"/>
              </a:rPr>
              <a:t>g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67944" y="3291830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/>
              <a:t>＝  </a:t>
            </a:r>
            <a:r>
              <a:rPr kumimoji="1" lang="en-US" altLang="zh-CN" sz="3200" b="1" dirty="0" smtClean="0"/>
              <a:t>ρ</a:t>
            </a:r>
            <a:r>
              <a:rPr lang="zh-CN" altLang="en-US" b="1" baseline="-25000" dirty="0" smtClean="0"/>
              <a:t>液</a:t>
            </a:r>
            <a:r>
              <a:rPr kumimoji="1" lang="en-US" altLang="zh-CN" sz="3200" b="1" dirty="0" smtClean="0">
                <a:latin typeface="+mn-ea"/>
              </a:rPr>
              <a:t>V</a:t>
            </a:r>
            <a:r>
              <a:rPr lang="zh-CN" altLang="en-US" b="1" baseline="-25000" dirty="0" smtClean="0"/>
              <a:t>排</a:t>
            </a:r>
            <a:r>
              <a:rPr kumimoji="1" lang="en-US" altLang="zh-CN" sz="3200" b="1" dirty="0" smtClean="0">
                <a:latin typeface="+mn-ea"/>
              </a:rPr>
              <a:t>g</a:t>
            </a:r>
            <a:endParaRPr kumimoji="1" lang="en-US" altLang="zh-CN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9552" y="627534"/>
            <a:ext cx="2869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99"/>
                </a:solidFill>
              </a:rPr>
              <a:t>三、浮力的计算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13159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、平衡法：</a:t>
            </a:r>
            <a:endParaRPr lang="zh-CN" altLang="en-US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3888" y="1059582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lang="zh-CN" altLang="en-US" b="1" baseline="-1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浮</a:t>
            </a:r>
            <a:r>
              <a:rPr lang="zh-CN" altLang="en-US" b="1" dirty="0" smtClean="0">
                <a:solidFill>
                  <a:srgbClr val="FF0000"/>
                </a:solidFill>
              </a:rPr>
              <a:t>＝</a:t>
            </a:r>
            <a:r>
              <a:rPr lang="en-US" altLang="zh-CN" sz="2400" b="1" dirty="0" smtClean="0">
                <a:solidFill>
                  <a:srgbClr val="FF3300"/>
                </a:solidFill>
                <a:latin typeface="+mn-ea"/>
              </a:rPr>
              <a:t>G</a:t>
            </a:r>
            <a:r>
              <a:rPr lang="zh-CN" altLang="en-US" b="1" baseline="-25000" dirty="0" smtClean="0">
                <a:solidFill>
                  <a:srgbClr val="FF0000"/>
                </a:solidFill>
              </a:rPr>
              <a:t>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113159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（物体漂浮或悬浮）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163564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、</a:t>
            </a:r>
            <a:r>
              <a:rPr lang="zh-CN" altLang="en-US" sz="2400" b="1" dirty="0" smtClean="0"/>
              <a:t>称重法：</a:t>
            </a:r>
            <a:endParaRPr lang="zh-CN" altLang="en-US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63564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（物体下沉）</a:t>
            </a:r>
            <a:endParaRPr lang="zh-CN" altLang="en-US" sz="2400" b="1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563888" y="1635646"/>
            <a:ext cx="1713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F</a:t>
            </a:r>
            <a:r>
              <a:rPr lang="zh-CN" altLang="en-US" b="1" baseline="-10000" dirty="0" smtClean="0">
                <a:solidFill>
                  <a:srgbClr val="FF0000"/>
                </a:solidFill>
                <a:latin typeface="+mn-ea"/>
              </a:rPr>
              <a:t>浮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＝</a:t>
            </a:r>
            <a:r>
              <a:rPr lang="en-US" altLang="zh-C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G 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F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221171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3</a:t>
            </a:r>
            <a:r>
              <a:rPr lang="zh-CN" altLang="en-US" sz="2400" b="1" dirty="0" smtClean="0">
                <a:latin typeface="+mn-ea"/>
              </a:rPr>
              <a:t>、</a:t>
            </a:r>
            <a:r>
              <a:rPr lang="zh-CN" altLang="en-US" sz="2400" b="1" dirty="0" smtClean="0"/>
              <a:t>压差法：</a:t>
            </a:r>
            <a:endParaRPr lang="zh-CN" altLang="en-US" sz="2400" b="1" dirty="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635896" y="2139702"/>
            <a:ext cx="3200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i="1" dirty="0">
                <a:ea typeface="楷体_GB2312" pitchFamily="49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F</a:t>
            </a:r>
            <a:r>
              <a:rPr lang="zh-CN" altLang="en-US" b="1" baseline="-25000" dirty="0">
                <a:solidFill>
                  <a:srgbClr val="FF0000"/>
                </a:solidFill>
                <a:latin typeface="+mn-ea"/>
              </a:rPr>
              <a:t>浮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= F</a:t>
            </a:r>
            <a:r>
              <a:rPr lang="zh-CN" altLang="en-US" b="1" baseline="-25000" dirty="0">
                <a:solidFill>
                  <a:srgbClr val="FF0000"/>
                </a:solidFill>
                <a:latin typeface="+mn-ea"/>
              </a:rPr>
              <a:t>向上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- F</a:t>
            </a:r>
            <a:r>
              <a:rPr lang="zh-CN" altLang="en-US" b="1" baseline="-25000" dirty="0">
                <a:solidFill>
                  <a:srgbClr val="FF0000"/>
                </a:solidFill>
                <a:latin typeface="+mn-ea"/>
              </a:rPr>
              <a:t>向下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9512" y="123478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知识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点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63688" y="2859782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4</a:t>
            </a:r>
            <a:r>
              <a:rPr kumimoji="1" lang="zh-CN" altLang="en-US" sz="2400" b="1" dirty="0" smtClean="0">
                <a:latin typeface="+mn-ea"/>
              </a:rPr>
              <a:t>、</a:t>
            </a:r>
            <a:r>
              <a:rPr kumimoji="1" lang="zh-CN" altLang="zh-CN" sz="2400" b="1" dirty="0" smtClean="0">
                <a:latin typeface="+mn-ea"/>
              </a:rPr>
              <a:t>阿基米德原理</a:t>
            </a:r>
            <a:r>
              <a:rPr kumimoji="1" lang="zh-CN" altLang="en-US" sz="2400" b="1" dirty="0" smtClean="0">
                <a:latin typeface="+mn-ea"/>
              </a:rPr>
              <a:t>法：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4860032" y="285978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kumimoji="1" lang="zh-CN" altLang="en-US" b="1" baseline="-25000" dirty="0" smtClean="0">
                <a:solidFill>
                  <a:srgbClr val="FF0000"/>
                </a:solidFill>
                <a:latin typeface="+mn-ea"/>
              </a:rPr>
              <a:t>浮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＝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+mn-ea"/>
              </a:rPr>
              <a:t>G</a:t>
            </a:r>
            <a:r>
              <a:rPr lang="zh-CN" altLang="en-US" b="1" baseline="-25000" dirty="0" smtClean="0">
                <a:solidFill>
                  <a:srgbClr val="FF0000"/>
                </a:solidFill>
              </a:rPr>
              <a:t>排</a:t>
            </a: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07704" y="3579862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 smtClean="0">
                <a:latin typeface="+mn-ea"/>
              </a:rPr>
              <a:t>5</a:t>
            </a:r>
            <a:r>
              <a:rPr kumimoji="1" lang="zh-CN" altLang="en-US" sz="2400" b="1" dirty="0" smtClean="0">
                <a:latin typeface="+mn-ea"/>
              </a:rPr>
              <a:t>、公式法：</a:t>
            </a:r>
            <a:endParaRPr lang="zh-CN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3995936" y="3507854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kumimoji="1" lang="zh-CN" altLang="en-US" b="1" baseline="-25000" dirty="0" smtClean="0">
                <a:solidFill>
                  <a:srgbClr val="FF0000"/>
                </a:solidFill>
                <a:latin typeface="+mn-ea"/>
              </a:rPr>
              <a:t>浮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＝  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ρ</a:t>
            </a:r>
            <a:r>
              <a:rPr lang="zh-CN" altLang="en-US" b="1" baseline="-25000" dirty="0" smtClean="0">
                <a:solidFill>
                  <a:srgbClr val="FF0000"/>
                </a:solidFill>
              </a:rPr>
              <a:t>液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+mn-ea"/>
              </a:rPr>
              <a:t>V</a:t>
            </a:r>
            <a:r>
              <a:rPr lang="zh-CN" altLang="en-US" b="1" baseline="-25000" dirty="0" smtClean="0">
                <a:solidFill>
                  <a:srgbClr val="FF0000"/>
                </a:solidFill>
              </a:rPr>
              <a:t>排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+mn-ea"/>
              </a:rPr>
              <a:t>g</a:t>
            </a:r>
            <a:endParaRPr kumimoji="1" lang="en-US" altLang="zh-CN" sz="32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1520" y="843558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    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体积为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1×10</a:t>
            </a:r>
            <a:r>
              <a:rPr lang="en-US" altLang="zh-CN" sz="2400" b="1" baseline="30000" dirty="0" smtClean="0">
                <a:latin typeface="+mn-ea"/>
              </a:rPr>
              <a:t>-2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m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3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的铜球浸没在酒精中，它受到的浮力是多少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?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（酒精的密度是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0.8×10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kg/m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   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475656" y="2355726"/>
            <a:ext cx="675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lang="zh-CN" altLang="en-US" sz="2000" b="1" baseline="-10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浮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051720" y="2427734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＝</a:t>
            </a:r>
            <a:r>
              <a:rPr kumimoji="1" lang="en-US" altLang="zh-CN" sz="3200" b="1" dirty="0" smtClean="0"/>
              <a:t>ρ</a:t>
            </a:r>
            <a:r>
              <a:rPr lang="zh-CN" altLang="en-US" sz="2000" b="1" baseline="-25000" dirty="0" smtClean="0"/>
              <a:t>酒</a:t>
            </a:r>
            <a:r>
              <a:rPr kumimoji="1" lang="en-US" altLang="zh-CN" sz="3200" b="1" dirty="0" smtClean="0">
                <a:latin typeface="+mn-ea"/>
              </a:rPr>
              <a:t>V</a:t>
            </a:r>
            <a:r>
              <a:rPr kumimoji="1" lang="zh-CN" altLang="en-US" sz="2000" b="1" baseline="-25000" dirty="0" smtClean="0">
                <a:latin typeface="+mn-ea"/>
              </a:rPr>
              <a:t>排</a:t>
            </a:r>
            <a:r>
              <a:rPr kumimoji="1" lang="en-US" altLang="zh-CN" sz="3200" b="1" dirty="0" smtClean="0">
                <a:latin typeface="+mn-ea"/>
              </a:rPr>
              <a:t>g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23528" y="2355726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解：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403648" y="3003798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＝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+mn-ea"/>
              </a:rPr>
              <a:t>0.8×10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+mn-ea"/>
              </a:rPr>
              <a:t>kg/m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+mn-ea"/>
              </a:rPr>
              <a:t>×1×10</a:t>
            </a:r>
            <a:r>
              <a:rPr lang="en-US" altLang="zh-CN" sz="2800" b="1" baseline="30000" dirty="0" smtClean="0">
                <a:latin typeface="+mn-ea"/>
              </a:rPr>
              <a:t>-2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+mn-ea"/>
              </a:rPr>
              <a:t>m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+mn-ea"/>
              </a:rPr>
              <a:t> ×</a:t>
            </a:r>
            <a:r>
              <a:rPr kumimoji="1" lang="en-US" altLang="zh-CN" sz="2800" b="1" dirty="0">
                <a:solidFill>
                  <a:srgbClr val="000000"/>
                </a:solidFill>
                <a:latin typeface="+mn-ea"/>
              </a:rPr>
              <a:t>10N/kg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1547664" y="3579862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＝</a:t>
            </a:r>
            <a:r>
              <a:rPr lang="en-US" altLang="zh-CN" sz="2800" b="1" dirty="0">
                <a:latin typeface="+mn-ea"/>
              </a:rPr>
              <a:t>80N</a:t>
            </a:r>
          </a:p>
        </p:txBody>
      </p:sp>
      <p:sp>
        <p:nvSpPr>
          <p:cNvPr id="8" name="矩形 7"/>
          <p:cNvSpPr/>
          <p:nvPr/>
        </p:nvSpPr>
        <p:spPr>
          <a:xfrm>
            <a:off x="179512" y="123478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+mn-ea"/>
              </a:rPr>
              <a:t>例题：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2" grpId="0"/>
      <p:bldP spid="20496" grpId="0"/>
      <p:bldP spid="20497" grpId="0"/>
      <p:bldP spid="205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520" y="195486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   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 2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、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空气的密度是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1.29kg/m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3 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，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一个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10m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的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氢气球，在空气中受到多大的浮力？（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g=10N/kg)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95536" y="127560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解：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051720" y="2283718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＝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1.29kg/m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 ×10m</a:t>
            </a:r>
            <a:r>
              <a:rPr kumimoji="1" lang="en-US" altLang="zh-CN" sz="2400" b="1" baseline="30000" dirty="0" smtClean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 ×10N/kg</a:t>
            </a:r>
            <a:r>
              <a:rPr kumimoji="1" lang="en-US" altLang="zh-CN" sz="2400" b="1" dirty="0" smtClean="0">
                <a:latin typeface="+mn-ea"/>
              </a:rPr>
              <a:t> </a:t>
            </a:r>
            <a:endParaRPr kumimoji="1" lang="en-US" altLang="zh-CN" sz="2400" b="1" dirty="0">
              <a:latin typeface="+mn-ea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123728" y="3003798"/>
            <a:ext cx="1488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＝</a:t>
            </a:r>
            <a:r>
              <a:rPr lang="en-US" altLang="zh-CN" sz="2400" b="1" dirty="0">
                <a:latin typeface="+mn-ea"/>
              </a:rPr>
              <a:t>129N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331640" y="1491630"/>
            <a:ext cx="675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lang="zh-CN" altLang="en-US" sz="2000" b="1" baseline="-10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浮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907704" y="1563638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＝</a:t>
            </a:r>
            <a:r>
              <a:rPr kumimoji="1" lang="en-US" altLang="zh-CN" sz="3200" b="1" dirty="0" smtClean="0"/>
              <a:t>ρ</a:t>
            </a:r>
            <a:r>
              <a:rPr lang="zh-CN" altLang="en-US" sz="2000" b="1" baseline="-25000" dirty="0" smtClean="0">
                <a:latin typeface="+mn-ea"/>
              </a:rPr>
              <a:t>气</a:t>
            </a:r>
            <a:r>
              <a:rPr kumimoji="1" lang="en-US" altLang="zh-CN" sz="3200" b="1" dirty="0" smtClean="0">
                <a:latin typeface="+mn-ea"/>
              </a:rPr>
              <a:t>V</a:t>
            </a:r>
            <a:r>
              <a:rPr kumimoji="1" lang="zh-CN" altLang="en-US" sz="2000" b="1" baseline="-25000" dirty="0" smtClean="0">
                <a:latin typeface="+mn-ea"/>
              </a:rPr>
              <a:t>排</a:t>
            </a:r>
            <a:r>
              <a:rPr kumimoji="1" lang="en-US" altLang="zh-CN" sz="3200" b="1" dirty="0" smtClean="0">
                <a:latin typeface="+mn-ea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19" grpId="0"/>
      <p:bldP spid="2152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1520" y="195486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    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3 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、如图所示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,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有三个体积相同的木球、铜球和铁球，当它们在水中静止时所受浮力大小关系是：</a:t>
            </a:r>
            <a:r>
              <a:rPr kumimoji="1" lang="zh-CN" altLang="en-US" sz="2400" b="1" u="sng" dirty="0">
                <a:solidFill>
                  <a:srgbClr val="000000"/>
                </a:solidFill>
                <a:latin typeface="+mn-ea"/>
              </a:rPr>
              <a:t>    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zh-CN" altLang="en-US" sz="2400" b="1" u="sng" dirty="0">
                <a:solidFill>
                  <a:srgbClr val="000000"/>
                </a:solidFill>
                <a:latin typeface="+mn-ea"/>
              </a:rPr>
              <a:t> </a:t>
            </a:r>
            <a:endParaRPr kumimoji="1" lang="zh-CN" altLang="en-US" sz="2400" b="1" dirty="0">
              <a:solidFill>
                <a:srgbClr val="000000"/>
              </a:solidFill>
              <a:latin typeface="+mn-ea"/>
            </a:endParaRPr>
          </a:p>
          <a:p>
            <a:r>
              <a:rPr kumimoji="1" lang="zh-CN" altLang="en-US" sz="2400" b="1" u="sng" dirty="0">
                <a:solidFill>
                  <a:srgbClr val="000000"/>
                </a:solidFill>
                <a:latin typeface="+mn-ea"/>
              </a:rPr>
              <a:t>      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403648" y="1707654"/>
            <a:ext cx="4320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1720" y="1059582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+mn-ea"/>
              </a:rPr>
              <a:t>＝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491880" y="1059582"/>
            <a:ext cx="494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n-ea"/>
              </a:rPr>
              <a:t>＞</a:t>
            </a:r>
          </a:p>
        </p:txBody>
      </p:sp>
      <p:sp>
        <p:nvSpPr>
          <p:cNvPr id="10" name="矩形 9"/>
          <p:cNvSpPr/>
          <p:nvPr/>
        </p:nvSpPr>
        <p:spPr>
          <a:xfrm>
            <a:off x="1403648" y="1059582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n-ea"/>
              </a:rPr>
              <a:t>F</a:t>
            </a:r>
            <a:r>
              <a:rPr lang="zh-CN" altLang="en-US" sz="2400" b="1" baseline="-25000" dirty="0" smtClean="0">
                <a:latin typeface="+mn-ea"/>
              </a:rPr>
              <a:t>铁</a:t>
            </a:r>
            <a:r>
              <a:rPr lang="en-US" altLang="zh-CN" sz="2800" b="1" dirty="0" smtClean="0">
                <a:latin typeface="+mn-ea"/>
              </a:rPr>
              <a:t> 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2699792" y="1059582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n-ea"/>
              </a:rPr>
              <a:t>F</a:t>
            </a:r>
            <a:r>
              <a:rPr lang="zh-CN" altLang="en-US" sz="2400" b="1" baseline="-25000" dirty="0" smtClean="0">
                <a:latin typeface="+mn-ea"/>
              </a:rPr>
              <a:t>铜</a:t>
            </a:r>
            <a:r>
              <a:rPr lang="en-US" altLang="zh-CN" sz="2800" b="1" dirty="0" smtClean="0">
                <a:latin typeface="+mn-ea"/>
              </a:rPr>
              <a:t> </a:t>
            </a:r>
            <a:endParaRPr lang="zh-CN" altLang="en-US" sz="2800" b="1" dirty="0"/>
          </a:p>
        </p:txBody>
      </p:sp>
      <p:sp>
        <p:nvSpPr>
          <p:cNvPr id="12" name="矩形 11"/>
          <p:cNvSpPr/>
          <p:nvPr/>
        </p:nvSpPr>
        <p:spPr>
          <a:xfrm>
            <a:off x="4139952" y="1059582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n-ea"/>
              </a:rPr>
              <a:t>F</a:t>
            </a:r>
            <a:r>
              <a:rPr lang="zh-CN" altLang="en-US" sz="2400" b="1" baseline="-25000" dirty="0" smtClean="0">
                <a:latin typeface="+mn-ea"/>
              </a:rPr>
              <a:t>木</a:t>
            </a:r>
            <a:r>
              <a:rPr lang="en-US" altLang="zh-CN" sz="2800" b="1" dirty="0" smtClean="0">
                <a:latin typeface="+mn-ea"/>
              </a:rPr>
              <a:t> </a:t>
            </a:r>
            <a:endParaRPr lang="zh-CN" altLang="en-US" sz="28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283968" y="2067694"/>
            <a:ext cx="3888432" cy="2808312"/>
            <a:chOff x="5410200" y="1991064"/>
            <a:chExt cx="914400" cy="1620000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410200" y="1991064"/>
              <a:ext cx="0" cy="162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410200" y="3600450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6324600" y="1991064"/>
              <a:ext cx="0" cy="162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5410200" y="2171700"/>
              <a:ext cx="90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V="1">
              <a:off x="5562600" y="234315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6019800" y="23431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5486400" y="25717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5791200" y="25717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096000" y="25717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5486400" y="280035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6019800" y="280035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5486400" y="30289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5791200" y="30289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6096000" y="30289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5486400" y="325755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6019800" y="3257550"/>
              <a:ext cx="228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5486400" y="34861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5791200" y="34861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6096000" y="34861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68144" y="1851670"/>
            <a:ext cx="900000" cy="900000"/>
            <a:chOff x="755576" y="1995686"/>
            <a:chExt cx="900000" cy="900000"/>
          </a:xfrm>
        </p:grpSpPr>
        <p:sp>
          <p:nvSpPr>
            <p:cNvPr id="33" name="椭圆 32"/>
            <p:cNvSpPr/>
            <p:nvPr/>
          </p:nvSpPr>
          <p:spPr>
            <a:xfrm>
              <a:off x="755576" y="1995686"/>
              <a:ext cx="900000" cy="900000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971600" y="22837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 smtClean="0">
                  <a:solidFill>
                    <a:srgbClr val="FF0000"/>
                  </a:solidFill>
                  <a:latin typeface="+mn-ea"/>
                </a:rPr>
                <a:t>木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88224" y="3147814"/>
            <a:ext cx="900000" cy="900000"/>
            <a:chOff x="755576" y="1995686"/>
            <a:chExt cx="900000" cy="900000"/>
          </a:xfrm>
        </p:grpSpPr>
        <p:sp>
          <p:nvSpPr>
            <p:cNvPr id="37" name="椭圆 36"/>
            <p:cNvSpPr/>
            <p:nvPr/>
          </p:nvSpPr>
          <p:spPr>
            <a:xfrm>
              <a:off x="755576" y="1995686"/>
              <a:ext cx="900000" cy="900000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971600" y="22837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 smtClean="0">
                  <a:solidFill>
                    <a:srgbClr val="FF0000"/>
                  </a:solidFill>
                  <a:latin typeface="+mn-ea"/>
                </a:rPr>
                <a:t>铜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04048" y="3939902"/>
            <a:ext cx="900000" cy="900000"/>
            <a:chOff x="755576" y="1995686"/>
            <a:chExt cx="900000" cy="900000"/>
          </a:xfrm>
        </p:grpSpPr>
        <p:sp>
          <p:nvSpPr>
            <p:cNvPr id="40" name="椭圆 39"/>
            <p:cNvSpPr/>
            <p:nvPr/>
          </p:nvSpPr>
          <p:spPr>
            <a:xfrm>
              <a:off x="755576" y="1995686"/>
              <a:ext cx="900000" cy="900000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971600" y="22837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 smtClean="0">
                  <a:solidFill>
                    <a:srgbClr val="FF0000"/>
                  </a:solidFill>
                  <a:latin typeface="+mn-ea"/>
                </a:rPr>
                <a:t>铁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512" y="123478"/>
            <a:ext cx="8663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       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4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、将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三个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体积、密度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均相同的金属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块挂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在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弹簧秤上，然后把金属块浸入水中，如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图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所示，若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弹簧秤的读数依次为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，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，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zh-CN" altLang="en-US" sz="2400" b="1" dirty="0">
                <a:solidFill>
                  <a:srgbClr val="000000"/>
                </a:solidFill>
                <a:latin typeface="+mn-ea"/>
              </a:rPr>
              <a:t>，则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(         </a:t>
            </a:r>
            <a:r>
              <a:rPr kumimoji="1" lang="en-US" altLang="zh-CN" sz="2400" b="1" dirty="0" smtClean="0">
                <a:solidFill>
                  <a:srgbClr val="000000"/>
                </a:solidFill>
                <a:latin typeface="+mn-ea"/>
              </a:rPr>
              <a:t>)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ea"/>
              </a:rPr>
              <a:t>。</a:t>
            </a:r>
            <a:endParaRPr kumimoji="1" lang="en-US" altLang="zh-CN" sz="2400" b="1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    A. 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=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=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3</a:t>
            </a:r>
            <a:endParaRPr kumimoji="1" lang="en-US" altLang="zh-CN" sz="2400" b="1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    B. 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&gt;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=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3</a:t>
            </a:r>
            <a:endParaRPr kumimoji="1" lang="en-US" altLang="zh-CN" sz="2400" b="1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    C. 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&gt;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&gt;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3</a:t>
            </a:r>
            <a:endParaRPr kumimoji="1" lang="en-US" altLang="zh-CN" sz="2400" b="1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    D. 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&lt;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&lt;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3</a:t>
            </a:r>
            <a:endParaRPr kumimoji="1" lang="en-US" altLang="zh-CN" sz="2400" b="1" dirty="0">
              <a:solidFill>
                <a:srgbClr val="00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    E. 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&lt;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2</a:t>
            </a:r>
            <a:r>
              <a:rPr kumimoji="1" lang="en-US" altLang="zh-CN" sz="2400" b="1" dirty="0">
                <a:solidFill>
                  <a:srgbClr val="000000"/>
                </a:solidFill>
                <a:latin typeface="+mn-ea"/>
              </a:rPr>
              <a:t>=</a:t>
            </a:r>
            <a:r>
              <a:rPr kumimoji="1" lang="en-US" altLang="zh-CN" sz="2400" b="1" i="1" dirty="0">
                <a:solidFill>
                  <a:srgbClr val="000000"/>
                </a:solidFill>
                <a:latin typeface="+mn-ea"/>
              </a:rPr>
              <a:t>F</a:t>
            </a:r>
            <a:r>
              <a:rPr kumimoji="1" lang="en-US" altLang="zh-CN" sz="2400" b="1" baseline="-30000" dirty="0">
                <a:solidFill>
                  <a:srgbClr val="000000"/>
                </a:solidFill>
                <a:latin typeface="+mn-ea"/>
              </a:rPr>
              <a:t>3</a:t>
            </a:r>
            <a:endParaRPr kumimoji="1" lang="en-US" altLang="zh-CN" sz="2400" b="1" dirty="0">
              <a:latin typeface="+mn-ea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339752" y="915566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E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059832" y="3219822"/>
            <a:ext cx="5616624" cy="1656184"/>
            <a:chOff x="3059832" y="2715766"/>
            <a:chExt cx="5616624" cy="2160240"/>
          </a:xfrm>
        </p:grpSpPr>
        <p:grpSp>
          <p:nvGrpSpPr>
            <p:cNvPr id="5" name="组合 4"/>
            <p:cNvGrpSpPr/>
            <p:nvPr/>
          </p:nvGrpSpPr>
          <p:grpSpPr>
            <a:xfrm>
              <a:off x="3059832" y="2715766"/>
              <a:ext cx="5616624" cy="2160240"/>
              <a:chOff x="5410200" y="1991064"/>
              <a:chExt cx="914400" cy="1620000"/>
            </a:xfrm>
          </p:grpSpPr>
          <p:sp>
            <p:nvSpPr>
              <p:cNvPr id="6" name="Line 18"/>
              <p:cNvSpPr>
                <a:spLocks noChangeShapeType="1"/>
              </p:cNvSpPr>
              <p:nvPr/>
            </p:nvSpPr>
            <p:spPr bwMode="auto">
              <a:xfrm>
                <a:off x="5410200" y="1991064"/>
                <a:ext cx="0" cy="1620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" name="Line 19"/>
              <p:cNvSpPr>
                <a:spLocks noChangeShapeType="1"/>
              </p:cNvSpPr>
              <p:nvPr/>
            </p:nvSpPr>
            <p:spPr bwMode="auto">
              <a:xfrm>
                <a:off x="5410200" y="3600450"/>
                <a:ext cx="914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" name="Line 20"/>
              <p:cNvSpPr>
                <a:spLocks noChangeShapeType="1"/>
              </p:cNvSpPr>
              <p:nvPr/>
            </p:nvSpPr>
            <p:spPr bwMode="auto">
              <a:xfrm>
                <a:off x="6324600" y="1991064"/>
                <a:ext cx="0" cy="1620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9" name="Line 21"/>
              <p:cNvSpPr>
                <a:spLocks noChangeShapeType="1"/>
              </p:cNvSpPr>
              <p:nvPr/>
            </p:nvSpPr>
            <p:spPr bwMode="auto">
              <a:xfrm>
                <a:off x="5410200" y="2171700"/>
                <a:ext cx="9142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auto">
              <a:xfrm flipV="1">
                <a:off x="5480538" y="2369064"/>
                <a:ext cx="2109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" name="Line 25"/>
              <p:cNvSpPr>
                <a:spLocks noChangeShapeType="1"/>
              </p:cNvSpPr>
              <p:nvPr/>
            </p:nvSpPr>
            <p:spPr bwMode="auto">
              <a:xfrm flipV="1">
                <a:off x="6054969" y="2369064"/>
                <a:ext cx="2109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>
                <a:off x="5433646" y="2585064"/>
                <a:ext cx="1172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>
                <a:off x="5797062" y="2585064"/>
                <a:ext cx="1172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6183923" y="2585064"/>
                <a:ext cx="1172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5220072" y="3219822"/>
              <a:ext cx="129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355976" y="3507854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6660232" y="3507854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5292080" y="3795886"/>
              <a:ext cx="129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563888" y="3795886"/>
              <a:ext cx="129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7020272" y="3795886"/>
              <a:ext cx="129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203848" y="4083918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4211960" y="4083918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292080" y="4083918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6444208" y="4083918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7740352" y="4083918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3203848" y="4659982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7" name="Line 26"/>
            <p:cNvSpPr>
              <a:spLocks noChangeShapeType="1"/>
            </p:cNvSpPr>
            <p:nvPr/>
          </p:nvSpPr>
          <p:spPr bwMode="auto">
            <a:xfrm>
              <a:off x="4283968" y="4659982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5436096" y="4659982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6588224" y="4659982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7740352" y="4659982"/>
              <a:ext cx="72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3419872" y="4371950"/>
              <a:ext cx="129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5220072" y="4371950"/>
              <a:ext cx="129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 flipV="1">
              <a:off x="6948264" y="4371950"/>
              <a:ext cx="129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3707904" y="1203598"/>
            <a:ext cx="44644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707904" y="1203598"/>
            <a:ext cx="1224136" cy="2520280"/>
            <a:chOff x="3779912" y="987574"/>
            <a:chExt cx="1224136" cy="2664296"/>
          </a:xfrm>
        </p:grpSpPr>
        <p:sp>
          <p:nvSpPr>
            <p:cNvPr id="51" name="未知"/>
            <p:cNvSpPr>
              <a:spLocks/>
            </p:cNvSpPr>
            <p:nvPr/>
          </p:nvSpPr>
          <p:spPr bwMode="auto">
            <a:xfrm rot="5400000">
              <a:off x="3487685" y="1756273"/>
              <a:ext cx="1188000" cy="3240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80" y="0"/>
                </a:cxn>
                <a:cxn ang="0">
                  <a:pos x="160" y="280"/>
                </a:cxn>
                <a:cxn ang="0">
                  <a:pos x="240" y="0"/>
                </a:cxn>
                <a:cxn ang="0">
                  <a:pos x="320" y="280"/>
                </a:cxn>
                <a:cxn ang="0">
                  <a:pos x="400" y="0"/>
                </a:cxn>
                <a:cxn ang="0">
                  <a:pos x="480" y="280"/>
                </a:cxn>
                <a:cxn ang="0">
                  <a:pos x="560" y="0"/>
                </a:cxn>
                <a:cxn ang="0">
                  <a:pos x="640" y="280"/>
                </a:cxn>
                <a:cxn ang="0">
                  <a:pos x="720" y="0"/>
                </a:cxn>
                <a:cxn ang="0">
                  <a:pos x="800" y="280"/>
                </a:cxn>
                <a:cxn ang="0">
                  <a:pos x="880" y="0"/>
                </a:cxn>
                <a:cxn ang="0">
                  <a:pos x="960" y="280"/>
                </a:cxn>
                <a:cxn ang="0">
                  <a:pos x="1040" y="0"/>
                </a:cxn>
                <a:cxn ang="0">
                  <a:pos x="1120" y="280"/>
                </a:cxn>
                <a:cxn ang="0">
                  <a:pos x="1200" y="0"/>
                </a:cxn>
                <a:cxn ang="0">
                  <a:pos x="1280" y="280"/>
                </a:cxn>
                <a:cxn ang="0">
                  <a:pos x="1360" y="0"/>
                </a:cxn>
                <a:cxn ang="0">
                  <a:pos x="1440" y="280"/>
                </a:cxn>
                <a:cxn ang="0">
                  <a:pos x="1520" y="0"/>
                </a:cxn>
                <a:cxn ang="0">
                  <a:pos x="1600" y="280"/>
                </a:cxn>
                <a:cxn ang="0">
                  <a:pos x="1680" y="140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4104000" y="98757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067944" y="2499742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3779912" y="2859782"/>
              <a:ext cx="576064" cy="792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箭头连接符 54"/>
            <p:cNvCxnSpPr/>
            <p:nvPr/>
          </p:nvCxnSpPr>
          <p:spPr>
            <a:xfrm>
              <a:off x="4067944" y="2643758"/>
              <a:ext cx="3600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499992" y="2427734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+mn-ea"/>
                </a:rPr>
                <a:t>F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latin typeface="+mn-ea"/>
                </a:rPr>
                <a:t>1</a:t>
              </a:r>
              <a:endParaRPr lang="zh-CN" altLang="en-US" sz="2400" b="1" baseline="-250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08304" y="1203598"/>
            <a:ext cx="1224136" cy="3557584"/>
            <a:chOff x="3779912" y="987574"/>
            <a:chExt cx="1224136" cy="3760875"/>
          </a:xfrm>
        </p:grpSpPr>
        <p:sp>
          <p:nvSpPr>
            <p:cNvPr id="65" name="未知"/>
            <p:cNvSpPr>
              <a:spLocks/>
            </p:cNvSpPr>
            <p:nvPr/>
          </p:nvSpPr>
          <p:spPr bwMode="auto">
            <a:xfrm rot="5400000">
              <a:off x="3487685" y="1756273"/>
              <a:ext cx="1188000" cy="3240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80" y="0"/>
                </a:cxn>
                <a:cxn ang="0">
                  <a:pos x="160" y="280"/>
                </a:cxn>
                <a:cxn ang="0">
                  <a:pos x="240" y="0"/>
                </a:cxn>
                <a:cxn ang="0">
                  <a:pos x="320" y="280"/>
                </a:cxn>
                <a:cxn ang="0">
                  <a:pos x="400" y="0"/>
                </a:cxn>
                <a:cxn ang="0">
                  <a:pos x="480" y="280"/>
                </a:cxn>
                <a:cxn ang="0">
                  <a:pos x="560" y="0"/>
                </a:cxn>
                <a:cxn ang="0">
                  <a:pos x="640" y="280"/>
                </a:cxn>
                <a:cxn ang="0">
                  <a:pos x="720" y="0"/>
                </a:cxn>
                <a:cxn ang="0">
                  <a:pos x="800" y="280"/>
                </a:cxn>
                <a:cxn ang="0">
                  <a:pos x="880" y="0"/>
                </a:cxn>
                <a:cxn ang="0">
                  <a:pos x="960" y="280"/>
                </a:cxn>
                <a:cxn ang="0">
                  <a:pos x="1040" y="0"/>
                </a:cxn>
                <a:cxn ang="0">
                  <a:pos x="1120" y="280"/>
                </a:cxn>
                <a:cxn ang="0">
                  <a:pos x="1200" y="0"/>
                </a:cxn>
                <a:cxn ang="0">
                  <a:pos x="1280" y="280"/>
                </a:cxn>
                <a:cxn ang="0">
                  <a:pos x="1360" y="0"/>
                </a:cxn>
                <a:cxn ang="0">
                  <a:pos x="1440" y="280"/>
                </a:cxn>
                <a:cxn ang="0">
                  <a:pos x="1520" y="0"/>
                </a:cxn>
                <a:cxn ang="0">
                  <a:pos x="1600" y="280"/>
                </a:cxn>
                <a:cxn ang="0">
                  <a:pos x="1680" y="140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4104000" y="98757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4067944" y="2499742"/>
              <a:ext cx="0" cy="14461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67"/>
            <p:cNvSpPr/>
            <p:nvPr/>
          </p:nvSpPr>
          <p:spPr>
            <a:xfrm>
              <a:off x="3779912" y="3956361"/>
              <a:ext cx="576064" cy="792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直接箭头连接符 68"/>
            <p:cNvCxnSpPr/>
            <p:nvPr/>
          </p:nvCxnSpPr>
          <p:spPr>
            <a:xfrm>
              <a:off x="4067944" y="2643758"/>
              <a:ext cx="3600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499992" y="2427735"/>
              <a:ext cx="504056" cy="48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+mn-ea"/>
                </a:rPr>
                <a:t>F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latin typeface="+mn-ea"/>
                </a:rPr>
                <a:t>3</a:t>
              </a:r>
              <a:endParaRPr lang="zh-CN" altLang="en-US" sz="2400" b="1" baseline="-250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580000" y="1203598"/>
            <a:ext cx="1224248" cy="3217674"/>
            <a:chOff x="3779800" y="987574"/>
            <a:chExt cx="1224248" cy="3401543"/>
          </a:xfrm>
        </p:grpSpPr>
        <p:sp>
          <p:nvSpPr>
            <p:cNvPr id="72" name="未知"/>
            <p:cNvSpPr>
              <a:spLocks/>
            </p:cNvSpPr>
            <p:nvPr/>
          </p:nvSpPr>
          <p:spPr bwMode="auto">
            <a:xfrm rot="5400000">
              <a:off x="3487685" y="1756273"/>
              <a:ext cx="1188000" cy="32400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80" y="0"/>
                </a:cxn>
                <a:cxn ang="0">
                  <a:pos x="160" y="280"/>
                </a:cxn>
                <a:cxn ang="0">
                  <a:pos x="240" y="0"/>
                </a:cxn>
                <a:cxn ang="0">
                  <a:pos x="320" y="280"/>
                </a:cxn>
                <a:cxn ang="0">
                  <a:pos x="400" y="0"/>
                </a:cxn>
                <a:cxn ang="0">
                  <a:pos x="480" y="280"/>
                </a:cxn>
                <a:cxn ang="0">
                  <a:pos x="560" y="0"/>
                </a:cxn>
                <a:cxn ang="0">
                  <a:pos x="640" y="280"/>
                </a:cxn>
                <a:cxn ang="0">
                  <a:pos x="720" y="0"/>
                </a:cxn>
                <a:cxn ang="0">
                  <a:pos x="800" y="280"/>
                </a:cxn>
                <a:cxn ang="0">
                  <a:pos x="880" y="0"/>
                </a:cxn>
                <a:cxn ang="0">
                  <a:pos x="960" y="280"/>
                </a:cxn>
                <a:cxn ang="0">
                  <a:pos x="1040" y="0"/>
                </a:cxn>
                <a:cxn ang="0">
                  <a:pos x="1120" y="280"/>
                </a:cxn>
                <a:cxn ang="0">
                  <a:pos x="1200" y="0"/>
                </a:cxn>
                <a:cxn ang="0">
                  <a:pos x="1280" y="280"/>
                </a:cxn>
                <a:cxn ang="0">
                  <a:pos x="1360" y="0"/>
                </a:cxn>
                <a:cxn ang="0">
                  <a:pos x="1440" y="280"/>
                </a:cxn>
                <a:cxn ang="0">
                  <a:pos x="1520" y="0"/>
                </a:cxn>
                <a:cxn ang="0">
                  <a:pos x="1600" y="280"/>
                </a:cxn>
                <a:cxn ang="0">
                  <a:pos x="1680" y="140"/>
                </a:cxn>
              </a:cxnLst>
              <a:rect l="0" t="0" r="r" b="b"/>
              <a:pathLst>
                <a:path w="1680" h="280">
                  <a:moveTo>
                    <a:pt x="0" y="140"/>
                  </a:moveTo>
                  <a:lnTo>
                    <a:pt x="80" y="0"/>
                  </a:lnTo>
                  <a:lnTo>
                    <a:pt x="160" y="280"/>
                  </a:lnTo>
                  <a:lnTo>
                    <a:pt x="240" y="0"/>
                  </a:lnTo>
                  <a:lnTo>
                    <a:pt x="320" y="280"/>
                  </a:lnTo>
                  <a:lnTo>
                    <a:pt x="400" y="0"/>
                  </a:lnTo>
                  <a:lnTo>
                    <a:pt x="480" y="280"/>
                  </a:lnTo>
                  <a:lnTo>
                    <a:pt x="560" y="0"/>
                  </a:lnTo>
                  <a:lnTo>
                    <a:pt x="640" y="280"/>
                  </a:lnTo>
                  <a:lnTo>
                    <a:pt x="720" y="0"/>
                  </a:lnTo>
                  <a:lnTo>
                    <a:pt x="800" y="280"/>
                  </a:lnTo>
                  <a:lnTo>
                    <a:pt x="880" y="0"/>
                  </a:lnTo>
                  <a:lnTo>
                    <a:pt x="960" y="280"/>
                  </a:lnTo>
                  <a:lnTo>
                    <a:pt x="1040" y="0"/>
                  </a:lnTo>
                  <a:lnTo>
                    <a:pt x="1120" y="280"/>
                  </a:lnTo>
                  <a:lnTo>
                    <a:pt x="1200" y="0"/>
                  </a:lnTo>
                  <a:lnTo>
                    <a:pt x="1280" y="280"/>
                  </a:lnTo>
                  <a:lnTo>
                    <a:pt x="1360" y="0"/>
                  </a:lnTo>
                  <a:lnTo>
                    <a:pt x="1440" y="280"/>
                  </a:lnTo>
                  <a:lnTo>
                    <a:pt x="1520" y="0"/>
                  </a:lnTo>
                  <a:lnTo>
                    <a:pt x="1600" y="280"/>
                  </a:lnTo>
                  <a:lnTo>
                    <a:pt x="1680" y="140"/>
                  </a:ln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4104000" y="98757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4067944" y="2499743"/>
              <a:ext cx="0" cy="1103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矩形 74"/>
            <p:cNvSpPr/>
            <p:nvPr/>
          </p:nvSpPr>
          <p:spPr>
            <a:xfrm>
              <a:off x="3779800" y="3597029"/>
              <a:ext cx="576064" cy="792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6" name="直接箭头连接符 75"/>
            <p:cNvCxnSpPr/>
            <p:nvPr/>
          </p:nvCxnSpPr>
          <p:spPr>
            <a:xfrm>
              <a:off x="4067944" y="2643758"/>
              <a:ext cx="36004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499992" y="2427735"/>
              <a:ext cx="504056" cy="48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+mn-ea"/>
                </a:rPr>
                <a:t>F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latin typeface="+mn-ea"/>
                </a:rPr>
                <a:t>2</a:t>
              </a:r>
              <a:endParaRPr lang="zh-CN" altLang="en-US" sz="2400" b="1" baseline="-25000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2347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         5</a:t>
            </a:r>
            <a:r>
              <a:rPr lang="zh-CN" altLang="en-US" sz="2400" b="1" dirty="0" smtClean="0"/>
              <a:t>、小</a:t>
            </a:r>
            <a:r>
              <a:rPr lang="zh-CN" altLang="en-US" sz="2400" b="1" dirty="0" smtClean="0"/>
              <a:t>明同学在探究影响浮力大小的因素时，做了如图所示的</a:t>
            </a:r>
            <a:r>
              <a:rPr lang="zh-CN" altLang="en-US" sz="2400" b="1" dirty="0" smtClean="0"/>
              <a:t>实验。请</a:t>
            </a:r>
            <a:r>
              <a:rPr lang="zh-CN" altLang="en-US" sz="2400" b="1" dirty="0" smtClean="0"/>
              <a:t>你根据小明的实验探究回答下列</a:t>
            </a:r>
            <a:r>
              <a:rPr lang="zh-CN" altLang="en-US" sz="2400" b="1" dirty="0" smtClean="0"/>
              <a:t>问题。</a:t>
            </a:r>
            <a:endParaRPr lang="zh-CN" altLang="en-US" dirty="0"/>
          </a:p>
        </p:txBody>
      </p:sp>
      <p:pic>
        <p:nvPicPr>
          <p:cNvPr id="3" name="图片 660490" descr="E:/小样/天府中考物理人教版(教用)（做PPT）/天府中考物理人教版(教用)/K201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1203598"/>
            <a:ext cx="800325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512" y="123478"/>
            <a:ext cx="1391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复习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7544" y="483518"/>
            <a:ext cx="2209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 smtClean="0">
                <a:solidFill>
                  <a:srgbClr val="000099"/>
                </a:solidFill>
              </a:rPr>
              <a:t>一、</a:t>
            </a:r>
            <a:r>
              <a:rPr kumimoji="1" lang="en-US" altLang="zh-CN" sz="2400" b="1" dirty="0" smtClean="0">
                <a:solidFill>
                  <a:srgbClr val="000099"/>
                </a:solidFill>
              </a:rPr>
              <a:t> </a:t>
            </a:r>
            <a:r>
              <a:rPr kumimoji="1" lang="zh-CN" altLang="en-US" sz="2400" b="1" dirty="0">
                <a:solidFill>
                  <a:srgbClr val="000099"/>
                </a:solidFill>
              </a:rPr>
              <a:t>浮力定义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43608" y="915566"/>
            <a:ext cx="7391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400" b="1" dirty="0" smtClean="0"/>
              <a:t>      液体和气体对浸在其中的物体都有竖直向上的浮力</a:t>
            </a:r>
            <a:r>
              <a:rPr kumimoji="1" lang="zh-CN" altLang="en-US" sz="2400" b="1" dirty="0"/>
              <a:t>。 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7544" y="1275606"/>
            <a:ext cx="2869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99"/>
                </a:solidFill>
              </a:rPr>
              <a:t>二、浮力</a:t>
            </a:r>
            <a:r>
              <a:rPr lang="zh-CN" altLang="en-US" sz="2400" b="1" dirty="0">
                <a:solidFill>
                  <a:srgbClr val="000099"/>
                </a:solidFill>
              </a:rPr>
              <a:t>的三要素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475656" y="1707654"/>
            <a:ext cx="2027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+mn-ea"/>
              </a:rPr>
              <a:t>1</a:t>
            </a:r>
            <a:r>
              <a:rPr lang="zh-CN" altLang="en-US" sz="2400" b="1" dirty="0" smtClean="0">
                <a:latin typeface="+mn-ea"/>
              </a:rPr>
              <a:t>、作用点</a:t>
            </a:r>
            <a:r>
              <a:rPr lang="zh-CN" altLang="en-US" sz="2400" b="1" dirty="0">
                <a:latin typeface="+mn-ea"/>
              </a:rPr>
              <a:t>：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9872" y="1707654"/>
            <a:ext cx="995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重心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475656" y="2211710"/>
            <a:ext cx="1523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+mn-ea"/>
              </a:rPr>
              <a:t>2</a:t>
            </a:r>
            <a:r>
              <a:rPr lang="zh-CN" altLang="en-US" sz="2400" b="1" dirty="0" smtClean="0">
                <a:latin typeface="+mn-ea"/>
              </a:rPr>
              <a:t>、方向</a:t>
            </a:r>
            <a:r>
              <a:rPr lang="zh-CN" altLang="en-US" sz="2400" b="1" dirty="0">
                <a:latin typeface="+mn-ea"/>
              </a:rPr>
              <a:t>：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75856" y="2211710"/>
            <a:ext cx="1520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竖直向上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475656" y="2787774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+mn-ea"/>
              </a:rPr>
              <a:t>3</a:t>
            </a:r>
            <a:r>
              <a:rPr lang="zh-CN" altLang="en-US" sz="2400" b="1" dirty="0" smtClean="0">
                <a:latin typeface="+mn-ea"/>
              </a:rPr>
              <a:t>、大小</a:t>
            </a:r>
            <a:r>
              <a:rPr lang="zh-CN" altLang="en-US" sz="2400" b="1" dirty="0">
                <a:latin typeface="+mn-ea"/>
              </a:rPr>
              <a:t>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321982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）平衡法：</a:t>
            </a:r>
            <a:endParaRPr lang="zh-CN" altLang="en-US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3928" y="3147814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lang="zh-CN" altLang="en-US" b="1" baseline="-1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浮</a:t>
            </a:r>
            <a:r>
              <a:rPr lang="zh-CN" altLang="en-US" b="1" dirty="0" smtClean="0">
                <a:solidFill>
                  <a:srgbClr val="FF0000"/>
                </a:solidFill>
              </a:rPr>
              <a:t>＝</a:t>
            </a:r>
            <a:r>
              <a:rPr lang="en-US" altLang="zh-CN" sz="2400" b="1" dirty="0" smtClean="0">
                <a:solidFill>
                  <a:srgbClr val="FF3300"/>
                </a:solidFill>
                <a:latin typeface="+mn-ea"/>
              </a:rPr>
              <a:t>G</a:t>
            </a:r>
            <a:r>
              <a:rPr lang="zh-CN" altLang="en-US" b="1" baseline="-25000" dirty="0" smtClean="0">
                <a:solidFill>
                  <a:srgbClr val="FF0000"/>
                </a:solidFill>
              </a:rPr>
              <a:t>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321982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（物体漂浮或悬浮）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72387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2</a:t>
            </a:r>
            <a:r>
              <a:rPr lang="zh-CN" altLang="en-US" sz="2400" b="1" dirty="0" smtClean="0"/>
              <a:t>）称重法：</a:t>
            </a:r>
            <a:endParaRPr lang="zh-CN" altLang="en-US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372387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（物体下沉）</a:t>
            </a:r>
            <a:endParaRPr lang="zh-CN" altLang="en-US" sz="2400" b="1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923928" y="3723878"/>
            <a:ext cx="1713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F</a:t>
            </a:r>
            <a:r>
              <a:rPr lang="zh-CN" altLang="en-US" sz="2400" b="1" baseline="-10000" dirty="0" smtClean="0">
                <a:solidFill>
                  <a:srgbClr val="FF0000"/>
                </a:solidFill>
                <a:latin typeface="+mn-ea"/>
              </a:rPr>
              <a:t>浮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＝</a:t>
            </a:r>
            <a:r>
              <a:rPr lang="en-US" altLang="zh-C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G 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F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429994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3</a:t>
            </a:r>
            <a:r>
              <a:rPr lang="zh-CN" altLang="en-US" sz="2400" b="1" dirty="0" smtClean="0"/>
              <a:t>）压差法：</a:t>
            </a:r>
            <a:endParaRPr lang="zh-CN" altLang="en-US" sz="2400" b="1" dirty="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851920" y="4227934"/>
            <a:ext cx="3200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i="1" dirty="0">
                <a:ea typeface="楷体_GB2312" pitchFamily="49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</a:rPr>
              <a:t>浮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= 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</a:rPr>
              <a:t>向上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</a:rPr>
              <a:t>- 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+mn-ea"/>
              </a:rPr>
              <a:t>向下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54338"/>
          <p:cNvSpPr txBox="1">
            <a:spLocks noChangeArrowheads="1"/>
          </p:cNvSpPr>
          <p:nvPr/>
        </p:nvSpPr>
        <p:spPr>
          <a:xfrm>
            <a:off x="323528" y="267494"/>
            <a:ext cx="8352928" cy="46926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、在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E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两图中，保持了排开液体的体积不变，研究浮力与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__________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的关系；根据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E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两图所标的实验数据，可知物体浸没在盐水中所受的浮力为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________ 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、小明对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四个步骤进行了观察研究，发现浮力的大小有时与深度有关，有时与深度又无关．对此正确的解释是浮力的大小随着排开水的体积的增大而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；当物体浸没在水中后排开水的体积不变，浮力的大小与深度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     (3)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、在小明实验的基础上，根据有关实验数据，可以计算出盐水的密度为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____________ kg/m</a:t>
            </a:r>
            <a:r>
              <a:rPr kumimoji="0" lang="en-US" altLang="zh-CN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．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51720" y="627534"/>
            <a:ext cx="1731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FF0000"/>
                </a:solidFill>
              </a:rPr>
              <a:t>液体密度　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516216" y="915566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2.4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　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600" y="2427734"/>
            <a:ext cx="1035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FF0000"/>
                </a:solidFill>
              </a:rPr>
              <a:t>增大</a:t>
            </a:r>
            <a:r>
              <a:rPr lang="zh-CN" altLang="en-US" b="1" dirty="0"/>
              <a:t>　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71800" y="2859782"/>
            <a:ext cx="1112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FF0000"/>
                </a:solidFill>
              </a:rPr>
              <a:t>无关　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79912" y="3579862"/>
            <a:ext cx="1608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1.2×10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b="1" dirty="0">
                <a:ea typeface="宋体" pitchFamily="2" charset="-122"/>
              </a:rPr>
              <a:t>　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9512" y="19548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+mn-ea"/>
              </a:rPr>
              <a:t>(4</a:t>
            </a:r>
            <a:r>
              <a:rPr lang="en-US" altLang="zh-CN" sz="2000" b="1" dirty="0" smtClean="0">
                <a:latin typeface="+mn-ea"/>
              </a:rPr>
              <a:t>) </a:t>
            </a:r>
            <a:r>
              <a:rPr lang="zh-CN" altLang="en-US" sz="2000" b="1" dirty="0" smtClean="0">
                <a:latin typeface="+mn-ea"/>
              </a:rPr>
              <a:t>做</a:t>
            </a:r>
            <a:r>
              <a:rPr lang="en-US" altLang="zh-CN" sz="2000" b="1" dirty="0" smtClean="0">
                <a:latin typeface="+mn-ea"/>
              </a:rPr>
              <a:t>A</a:t>
            </a:r>
            <a:r>
              <a:rPr lang="zh-CN" altLang="en-US" sz="2000" b="1" dirty="0" smtClean="0">
                <a:latin typeface="+mn-ea"/>
              </a:rPr>
              <a:t>、</a:t>
            </a:r>
            <a:r>
              <a:rPr lang="en-US" altLang="zh-CN" sz="2000" b="1" dirty="0" smtClean="0">
                <a:latin typeface="+mn-ea"/>
              </a:rPr>
              <a:t>B</a:t>
            </a:r>
            <a:r>
              <a:rPr lang="zh-CN" altLang="en-US" sz="2000" b="1" dirty="0" smtClean="0">
                <a:latin typeface="+mn-ea"/>
              </a:rPr>
              <a:t>、</a:t>
            </a:r>
            <a:r>
              <a:rPr lang="en-US" altLang="zh-CN" sz="2000" b="1" dirty="0" smtClean="0">
                <a:latin typeface="+mn-ea"/>
              </a:rPr>
              <a:t>C</a:t>
            </a:r>
            <a:r>
              <a:rPr lang="zh-CN" altLang="en-US" sz="2000" b="1" dirty="0" smtClean="0">
                <a:latin typeface="+mn-ea"/>
              </a:rPr>
              <a:t>三次实验是为了探究浮力的大小与</a:t>
            </a:r>
            <a:r>
              <a:rPr lang="en-US" altLang="zh-CN" sz="2000" b="1" u="sng" dirty="0" smtClean="0">
                <a:latin typeface="+mn-ea"/>
              </a:rPr>
              <a:t>____     _   _____</a:t>
            </a:r>
            <a:r>
              <a:rPr lang="zh-CN" altLang="en-US" sz="2000" b="1" dirty="0" smtClean="0">
                <a:latin typeface="+mn-ea"/>
              </a:rPr>
              <a:t>的</a:t>
            </a:r>
            <a:r>
              <a:rPr lang="zh-CN" altLang="en-US" sz="2000" b="1" dirty="0" smtClean="0">
                <a:latin typeface="+mn-ea"/>
              </a:rPr>
              <a:t>关系，得出的结论是</a:t>
            </a:r>
            <a:r>
              <a:rPr lang="en-US" altLang="zh-CN" sz="2000" b="1" u="sng" dirty="0" smtClean="0">
                <a:latin typeface="+mn-ea"/>
              </a:rPr>
              <a:t>_______                             _____________</a:t>
            </a:r>
            <a:r>
              <a:rPr lang="zh-CN" altLang="en-US" sz="2000" b="1" dirty="0" smtClean="0">
                <a:latin typeface="+mn-ea"/>
              </a:rPr>
              <a:t>。</a:t>
            </a:r>
            <a:r>
              <a:rPr lang="en-US" altLang="zh-CN" sz="2000" b="1" u="sng" dirty="0" smtClean="0">
                <a:latin typeface="+mn-ea"/>
              </a:rPr>
              <a:t>          </a:t>
            </a:r>
            <a:endParaRPr lang="zh-CN" altLang="en-US" sz="2000" b="1" dirty="0" smtClean="0">
              <a:latin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796136" y="123478"/>
            <a:ext cx="23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</a:rPr>
              <a:t>物体排开液体的体积</a:t>
            </a:r>
            <a:r>
              <a:rPr lang="zh-CN" altLang="en-US" b="1" dirty="0" smtClean="0"/>
              <a:t>　</a:t>
            </a:r>
            <a:endParaRPr lang="zh-CN" altLang="en-US" b="1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267744" y="483518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</a:rPr>
              <a:t>液体</a:t>
            </a:r>
            <a:r>
              <a:rPr lang="zh-CN" altLang="en-US" b="1" dirty="0">
                <a:solidFill>
                  <a:srgbClr val="FF0000"/>
                </a:solidFill>
              </a:rPr>
              <a:t>密度相同时，物体排开液体体积越</a:t>
            </a:r>
            <a:r>
              <a:rPr lang="zh-CN" altLang="en-US" b="1" dirty="0" smtClean="0">
                <a:solidFill>
                  <a:srgbClr val="FF0000"/>
                </a:solidFill>
              </a:rPr>
              <a:t>大受到的</a:t>
            </a:r>
            <a:r>
              <a:rPr lang="zh-CN" altLang="en-US" b="1" dirty="0" smtClean="0">
                <a:solidFill>
                  <a:srgbClr val="FF0000"/>
                </a:solidFill>
              </a:rPr>
              <a:t>浮力</a:t>
            </a:r>
            <a:r>
              <a:rPr lang="zh-CN" altLang="en-US" b="1" dirty="0" smtClean="0">
                <a:solidFill>
                  <a:srgbClr val="FF0000"/>
                </a:solidFill>
              </a:rPr>
              <a:t>越大。</a:t>
            </a:r>
            <a:r>
              <a:rPr lang="zh-CN" altLang="en-US" b="1" dirty="0"/>
              <a:t>　</a:t>
            </a:r>
            <a:r>
              <a:rPr lang="zh-CN" altLang="en-US" dirty="0"/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395536" y="156363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+mn-ea"/>
              </a:rPr>
              <a:t>(5)</a:t>
            </a:r>
            <a:r>
              <a:rPr lang="zh-CN" altLang="en-US" sz="2000" b="1" dirty="0" smtClean="0">
                <a:latin typeface="+mn-ea"/>
              </a:rPr>
              <a:t>分析</a:t>
            </a:r>
            <a:r>
              <a:rPr lang="en-US" altLang="zh-CN" sz="2000" b="1" dirty="0" smtClean="0">
                <a:latin typeface="+mn-ea"/>
              </a:rPr>
              <a:t>______________</a:t>
            </a:r>
            <a:r>
              <a:rPr lang="zh-CN" altLang="en-US" sz="2000" b="1" dirty="0" smtClean="0">
                <a:latin typeface="+mn-ea"/>
              </a:rPr>
              <a:t>三次的实验数据，可知浮力的大小与物体浸没在液体内的深度</a:t>
            </a:r>
            <a:r>
              <a:rPr lang="zh-CN" altLang="en-US" sz="2000" b="1" dirty="0" smtClean="0">
                <a:latin typeface="+mn-ea"/>
              </a:rPr>
              <a:t>无关。</a:t>
            </a:r>
            <a:endParaRPr lang="zh-CN" altLang="en-US" sz="2000" b="1" dirty="0" smtClean="0">
              <a:latin typeface="+mn-ea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691680" y="1491630"/>
            <a:ext cx="123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A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D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　</a:t>
            </a:r>
            <a:endParaRPr lang="zh-CN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3528" y="285978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n-ea"/>
              </a:rPr>
              <a:t>(</a:t>
            </a:r>
            <a:r>
              <a:rPr lang="en-US" altLang="zh-CN" b="1" dirty="0" smtClean="0">
                <a:latin typeface="+mn-ea"/>
              </a:rPr>
              <a:t>6)</a:t>
            </a:r>
            <a:r>
              <a:rPr lang="zh-CN" altLang="en-US" b="1" dirty="0" smtClean="0">
                <a:latin typeface="+mn-ea"/>
              </a:rPr>
              <a:t>做</a:t>
            </a:r>
            <a:r>
              <a:rPr lang="en-US" altLang="zh-CN" b="1" dirty="0" smtClean="0">
                <a:latin typeface="+mn-ea"/>
              </a:rPr>
              <a:t>__________</a:t>
            </a:r>
            <a:r>
              <a:rPr lang="zh-CN" altLang="en-US" b="1" dirty="0" smtClean="0">
                <a:latin typeface="+mn-ea"/>
              </a:rPr>
              <a:t>三次实验可探究浮力的大小与液体密度的关系，可得出的结论</a:t>
            </a:r>
            <a:r>
              <a:rPr lang="zh-CN" altLang="en-US" b="1" dirty="0" smtClean="0">
                <a:latin typeface="+mn-ea"/>
              </a:rPr>
              <a:t>是：</a:t>
            </a:r>
            <a:r>
              <a:rPr lang="en-US" altLang="zh-CN" b="1" dirty="0" smtClean="0">
                <a:latin typeface="+mn-ea"/>
              </a:rPr>
              <a:t>________________________________________________________________</a:t>
            </a:r>
            <a:endParaRPr lang="zh-CN" altLang="en-US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71600" y="2715766"/>
            <a:ext cx="123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zh-CN" b="1" dirty="0">
                <a:solidFill>
                  <a:srgbClr val="FF0000"/>
                </a:solidFill>
                <a:latin typeface="+mn-ea"/>
              </a:rPr>
              <a:t>A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  <a:latin typeface="+mn-ea"/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E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　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83568" y="3075806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b="1" dirty="0">
                <a:solidFill>
                  <a:srgbClr val="FF0000"/>
                </a:solidFill>
              </a:rPr>
              <a:t>在物体排开液体的体积一定时，液体的密度越大，物体受到的浮力越大</a:t>
            </a:r>
            <a:r>
              <a:rPr lang="zh-CN" altLang="en-US" b="1" dirty="0"/>
              <a:t>　</a:t>
            </a:r>
          </a:p>
        </p:txBody>
      </p:sp>
      <p:sp>
        <p:nvSpPr>
          <p:cNvPr id="19" name="矩形 18"/>
          <p:cNvSpPr/>
          <p:nvPr/>
        </p:nvSpPr>
        <p:spPr>
          <a:xfrm>
            <a:off x="395536" y="393990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+mn-ea"/>
              </a:rPr>
              <a:t>(7)</a:t>
            </a:r>
            <a:r>
              <a:rPr lang="zh-CN" altLang="en-US" b="1" dirty="0" smtClean="0">
                <a:latin typeface="+mn-ea"/>
              </a:rPr>
              <a:t>同一物体浸没在水中的不同位置，压强</a:t>
            </a:r>
            <a:r>
              <a:rPr lang="en-US" altLang="zh-CN" b="1" dirty="0" smtClean="0">
                <a:latin typeface="+mn-ea"/>
              </a:rPr>
              <a:t>________</a:t>
            </a:r>
            <a:r>
              <a:rPr lang="zh-CN" altLang="en-US" b="1" dirty="0" smtClean="0">
                <a:latin typeface="+mn-ea"/>
              </a:rPr>
              <a:t>，所受浮力</a:t>
            </a:r>
            <a:r>
              <a:rPr lang="en-US" altLang="zh-CN" b="1" dirty="0" smtClean="0">
                <a:latin typeface="+mn-ea"/>
              </a:rPr>
              <a:t>________</a:t>
            </a:r>
            <a:r>
              <a:rPr lang="zh-CN" altLang="en-US" b="1" dirty="0" smtClean="0">
                <a:latin typeface="+mn-ea"/>
              </a:rPr>
              <a:t>。</a:t>
            </a:r>
            <a:endParaRPr lang="zh-CN" altLang="en-US" b="1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932040" y="3867894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</a:rPr>
              <a:t>不同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914918" y="383982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b="1" dirty="0">
                <a:solidFill>
                  <a:srgbClr val="FF0000"/>
                </a:solidFill>
              </a:rPr>
              <a:t>相同</a:t>
            </a:r>
            <a:r>
              <a:rPr lang="zh-CN" altLang="en-US" b="1" dirty="0"/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9163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谢谢观赏！</a:t>
            </a:r>
            <a:endParaRPr lang="zh-CN" altLang="en-US" sz="120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51085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华文隶书" pitchFamily="2" charset="-122"/>
                <a:ea typeface="华文隶书" pitchFamily="2" charset="-122"/>
              </a:rPr>
              <a:t>您的点击对我来说是最好的回报！</a:t>
            </a:r>
            <a:endParaRPr lang="zh-CN" altLang="en-US" sz="2800" b="1" dirty="0">
              <a:solidFill>
                <a:srgbClr val="7030A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919413" y="8429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 sz="24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123478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称重法求浮力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520" y="699542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000" b="1" dirty="0" smtClean="0">
                <a:latin typeface="+mn-ea"/>
              </a:rPr>
              <a:t>1</a:t>
            </a:r>
            <a:r>
              <a:rPr lang="zh-CN" altLang="en-US" sz="2000" b="1" dirty="0" smtClean="0">
                <a:latin typeface="+mn-ea"/>
              </a:rPr>
              <a:t>、用弹簧测力计测出圆柱体的重力</a:t>
            </a:r>
            <a:r>
              <a:rPr lang="en-US" altLang="zh-CN" sz="2000" b="1" dirty="0" smtClean="0">
                <a:latin typeface="+mn-ea"/>
              </a:rPr>
              <a:t>G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520" y="1491630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000" b="1" dirty="0" smtClean="0">
                <a:latin typeface="+mn-ea"/>
              </a:rPr>
              <a:t>2</a:t>
            </a:r>
            <a:r>
              <a:rPr lang="zh-CN" altLang="en-US" sz="2000" b="1" dirty="0" smtClean="0">
                <a:latin typeface="+mn-ea"/>
              </a:rPr>
              <a:t>、将圆柱体没入水中，记下弹簧测力计此时的示数</a:t>
            </a:r>
            <a:r>
              <a:rPr lang="en-US" altLang="zh-CN" sz="2000" b="1" dirty="0" smtClean="0">
                <a:latin typeface="+mn-ea"/>
              </a:rPr>
              <a:t>F</a:t>
            </a:r>
            <a:r>
              <a:rPr lang="zh-CN" altLang="en-US" sz="2000" b="1" dirty="0" smtClean="0">
                <a:latin typeface="+mn-ea"/>
              </a:rPr>
              <a:t>。</a:t>
            </a:r>
            <a:endParaRPr lang="zh-CN" altLang="en-US" sz="2000" b="1" dirty="0">
              <a:latin typeface="+mn-ea"/>
            </a:endParaRPr>
          </a:p>
        </p:txBody>
      </p:sp>
      <p:pic>
        <p:nvPicPr>
          <p:cNvPr id="4098" name="Picture 2" descr="C:\Users\asus\Documents\Tencent Files\983897146\Image\C2C\JV2(Z)J3~0722P(KHZ0X_MS.jpg"/>
          <p:cNvPicPr>
            <a:picLocks noChangeAspect="1" noChangeArrowheads="1"/>
          </p:cNvPicPr>
          <p:nvPr/>
        </p:nvPicPr>
        <p:blipFill>
          <a:blip r:embed="rId3" cstate="print"/>
          <a:srcRect l="33333" r="20000"/>
          <a:stretch>
            <a:fillRect/>
          </a:stretch>
        </p:blipFill>
        <p:spPr bwMode="auto">
          <a:xfrm>
            <a:off x="4932040" y="267494"/>
            <a:ext cx="1368152" cy="4608512"/>
          </a:xfrm>
          <a:prstGeom prst="rect">
            <a:avLst/>
          </a:prstGeom>
          <a:noFill/>
        </p:spPr>
      </p:pic>
      <p:pic>
        <p:nvPicPr>
          <p:cNvPr id="4099" name="Picture 3" descr="C:\Users\asus\Documents\Tencent Files\983897146\Image\C2C\~XGRS@C4DP8DELYC$RG77HX.jpg"/>
          <p:cNvPicPr>
            <a:picLocks noChangeAspect="1" noChangeArrowheads="1"/>
          </p:cNvPicPr>
          <p:nvPr/>
        </p:nvPicPr>
        <p:blipFill>
          <a:blip r:embed="rId4" cstate="print"/>
          <a:srcRect l="12876" r="7124"/>
          <a:stretch>
            <a:fillRect/>
          </a:stretch>
        </p:blipFill>
        <p:spPr bwMode="auto">
          <a:xfrm>
            <a:off x="6804248" y="309785"/>
            <a:ext cx="2160240" cy="4536504"/>
          </a:xfrm>
          <a:prstGeom prst="rect">
            <a:avLst/>
          </a:prstGeom>
          <a:noFill/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51520" y="2499742"/>
            <a:ext cx="39604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/>
              <a:t>        </a:t>
            </a:r>
            <a:r>
              <a:rPr lang="zh-CN" altLang="en-US" sz="2000" b="1" dirty="0" smtClean="0"/>
              <a:t>石块</a:t>
            </a:r>
            <a:r>
              <a:rPr lang="zh-CN" altLang="en-US" sz="2000" b="1" dirty="0"/>
              <a:t>在三个力的作用下保持静止，所以这三个力互为平衡力，则有：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83568" y="3723878"/>
            <a:ext cx="1713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F</a:t>
            </a:r>
            <a:r>
              <a:rPr lang="zh-CN" altLang="en-US" sz="2400" b="1" baseline="-10000" dirty="0" smtClean="0">
                <a:solidFill>
                  <a:srgbClr val="FF0000"/>
                </a:solidFill>
                <a:latin typeface="+mn-ea"/>
              </a:rPr>
              <a:t>浮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＝</a:t>
            </a:r>
            <a:r>
              <a:rPr lang="en-US" altLang="zh-CN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G 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F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379588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（称重法）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 flipV="1">
            <a:off x="7956375" y="2231131"/>
            <a:ext cx="0" cy="1200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8172400" y="2427734"/>
            <a:ext cx="501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lang="zh-CN" altLang="en-US" b="1" baseline="-1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浮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8108775" y="4459981"/>
            <a:ext cx="423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G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H="1" flipV="1">
            <a:off x="7956376" y="2700000"/>
            <a:ext cx="0" cy="792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7956375" y="3488431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 flipH="1">
            <a:off x="7812000" y="3363838"/>
            <a:ext cx="3600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dirty="0" smtClean="0">
                <a:solidFill>
                  <a:srgbClr val="FF0000"/>
                </a:solidFill>
              </a:rPr>
              <a:t>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0392" y="199568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7824" y="19548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浮力的</a:t>
            </a:r>
            <a:r>
              <a:rPr lang="zh-CN" altLang="en-US" sz="2400" b="1" dirty="0" smtClean="0"/>
              <a:t>大小与哪些</a:t>
            </a:r>
            <a:r>
              <a:rPr lang="zh-CN" altLang="en-US" sz="2400" b="1" dirty="0" smtClean="0"/>
              <a:t>因素有关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347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实验探究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7155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提出问题：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0758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、浮力的大小是否与物体浸没在液体中的深度有关？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56363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、浮力的大小是否与液体的密度有关？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28371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、浮力的大小是否与物体排开液体的体积有关？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进行实验：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552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       1</a:t>
            </a:r>
            <a:r>
              <a:rPr lang="zh-CN" altLang="en-US" sz="2400" b="1" dirty="0" smtClean="0"/>
              <a:t>、把鸡蛋放入清水中，然后逐渐加盐，改变液体的密度，直至鸡蛋上浮至液面。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827584" y="192367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    2</a:t>
            </a:r>
            <a:r>
              <a:rPr lang="zh-CN" altLang="en-US" sz="2400" b="1" dirty="0" smtClean="0">
                <a:latin typeface="+mn-ea"/>
              </a:rPr>
              <a:t>、用弹簧测力计吊着一圆柱体，慢慢把</a:t>
            </a:r>
            <a:r>
              <a:rPr lang="zh-CN" altLang="en-US" sz="2400" b="1" dirty="0" smtClean="0">
                <a:latin typeface="+mn-ea"/>
              </a:rPr>
              <a:t>圆柱体</a:t>
            </a:r>
            <a:r>
              <a:rPr lang="zh-CN" altLang="en-US" sz="2400" b="1" dirty="0" smtClean="0">
                <a:latin typeface="+mn-ea"/>
              </a:rPr>
              <a:t>浸入水中，观察弹簧</a:t>
            </a:r>
            <a:r>
              <a:rPr lang="zh-CN" altLang="en-US" sz="2400" b="1" dirty="0" smtClean="0">
                <a:latin typeface="+mn-ea"/>
              </a:rPr>
              <a:t>测力计的示</a:t>
            </a:r>
            <a:r>
              <a:rPr lang="zh-CN" altLang="en-US" sz="2400" b="1" dirty="0" smtClean="0">
                <a:latin typeface="+mn-ea"/>
              </a:rPr>
              <a:t>数的变化情况。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343584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ea"/>
              </a:rPr>
              <a:t>    3</a:t>
            </a:r>
            <a:r>
              <a:rPr lang="zh-CN" altLang="en-US" sz="2400" b="1" dirty="0" smtClean="0">
                <a:latin typeface="+mn-ea"/>
              </a:rPr>
              <a:t>、用弹簧测力计吊着一圆柱体，把</a:t>
            </a:r>
            <a:r>
              <a:rPr lang="zh-CN" altLang="en-US" sz="2400" b="1" dirty="0" smtClean="0">
                <a:latin typeface="+mn-ea"/>
              </a:rPr>
              <a:t>圆柱体</a:t>
            </a:r>
            <a:r>
              <a:rPr lang="zh-CN" altLang="en-US" sz="2400" b="1" dirty="0" smtClean="0">
                <a:latin typeface="+mn-ea"/>
              </a:rPr>
              <a:t>浸没入水中的不同深处，观察弹簧</a:t>
            </a:r>
            <a:r>
              <a:rPr lang="zh-CN" altLang="en-US" sz="2400" b="1" dirty="0" smtClean="0">
                <a:latin typeface="+mn-ea"/>
              </a:rPr>
              <a:t>测力计的示</a:t>
            </a:r>
            <a:r>
              <a:rPr lang="zh-CN" altLang="en-US" sz="2400" b="1" dirty="0" smtClean="0">
                <a:latin typeface="+mn-ea"/>
              </a:rPr>
              <a:t>数的变化情况。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832" y="1419622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浮力</a:t>
            </a:r>
            <a:r>
              <a:rPr lang="zh-CN" altLang="en-US" sz="2400" b="1" dirty="0" smtClean="0"/>
              <a:t>大小与</a:t>
            </a:r>
            <a:r>
              <a:rPr lang="zh-CN" altLang="en-US" sz="2400" b="1" dirty="0" smtClean="0"/>
              <a:t>液体的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密度</a:t>
            </a:r>
            <a:r>
              <a:rPr lang="zh-CN" altLang="en-US" sz="2400" b="1" dirty="0" smtClean="0"/>
              <a:t>有关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987824" y="2859782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浮力大小</a:t>
            </a:r>
            <a:r>
              <a:rPr lang="zh-CN" altLang="en-US" sz="2400" b="1" dirty="0" smtClean="0"/>
              <a:t>与</a:t>
            </a:r>
            <a:r>
              <a:rPr lang="zh-CN" altLang="en-US" sz="2400" b="1" dirty="0" smtClean="0"/>
              <a:t>物体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排开液体的体积</a:t>
            </a:r>
            <a:r>
              <a:rPr lang="zh-CN" altLang="en-US" sz="2400" b="1" dirty="0" smtClean="0"/>
              <a:t>有关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987824" y="4371950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浮力大小</a:t>
            </a:r>
            <a:r>
              <a:rPr lang="zh-CN" altLang="en-US" sz="2400" b="1" dirty="0" smtClean="0"/>
              <a:t>与</a:t>
            </a:r>
            <a:r>
              <a:rPr lang="zh-CN" altLang="en-US" sz="2400" b="1" dirty="0" smtClean="0"/>
              <a:t>浸没在液体中的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深度</a:t>
            </a:r>
            <a:r>
              <a:rPr lang="zh-CN" altLang="en-US" sz="2400" b="1" dirty="0" smtClean="0"/>
              <a:t>无关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3568" y="771550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一、影响</a:t>
            </a:r>
            <a:r>
              <a:rPr lang="zh-CN" altLang="en-US" sz="2400" b="1" dirty="0"/>
              <a:t>浮力大小的因素：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5536" y="1347614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/>
              <a:t>         </a:t>
            </a:r>
            <a:r>
              <a:rPr lang="en-US" altLang="zh-CN" sz="2400" dirty="0" smtClean="0"/>
              <a:t> </a:t>
            </a:r>
            <a:r>
              <a:rPr lang="zh-CN" altLang="en-US" sz="2400" b="1" dirty="0" smtClean="0"/>
              <a:t>物体</a:t>
            </a:r>
            <a:r>
              <a:rPr lang="zh-CN" altLang="en-US" sz="2400" b="1" dirty="0"/>
              <a:t>在液体中所受的浮力</a:t>
            </a:r>
            <a:r>
              <a:rPr lang="zh-CN" altLang="en-US" sz="2400" b="1" dirty="0" smtClean="0"/>
              <a:t>大小不仅与</a:t>
            </a:r>
            <a:r>
              <a:rPr lang="zh-CN" altLang="en-US" sz="2400" b="1" dirty="0"/>
              <a:t>液体的</a:t>
            </a:r>
            <a:r>
              <a:rPr lang="zh-CN" altLang="en-US" sz="2400" b="1" dirty="0">
                <a:solidFill>
                  <a:srgbClr val="FF0000"/>
                </a:solidFill>
              </a:rPr>
              <a:t>密度</a:t>
            </a:r>
            <a:r>
              <a:rPr lang="zh-CN" altLang="en-US" sz="2400" b="1" dirty="0"/>
              <a:t>有关</a:t>
            </a:r>
            <a:r>
              <a:rPr lang="zh-CN" altLang="en-US" sz="2400" b="1" dirty="0" smtClean="0"/>
              <a:t>，还与</a:t>
            </a:r>
            <a:r>
              <a:rPr lang="zh-CN" altLang="en-US" sz="2400" b="1" dirty="0"/>
              <a:t>物体</a:t>
            </a:r>
            <a:r>
              <a:rPr lang="zh-CN" altLang="en-US" sz="2400" b="1" dirty="0">
                <a:solidFill>
                  <a:srgbClr val="FF0000"/>
                </a:solidFill>
              </a:rPr>
              <a:t>排开液体的体积</a:t>
            </a:r>
            <a:r>
              <a:rPr lang="zh-CN" altLang="en-US" sz="2400" b="1" dirty="0"/>
              <a:t>有关</a:t>
            </a:r>
            <a:r>
              <a:rPr lang="zh-CN" altLang="en-US" sz="2400" b="1" dirty="0" smtClean="0"/>
              <a:t>，而与</a:t>
            </a:r>
            <a:r>
              <a:rPr lang="zh-CN" altLang="en-US" sz="2400" b="1" dirty="0"/>
              <a:t>浸没在液体中的</a:t>
            </a:r>
            <a:r>
              <a:rPr lang="zh-CN" altLang="en-US" sz="2400" b="1" dirty="0">
                <a:solidFill>
                  <a:srgbClr val="FF0000"/>
                </a:solidFill>
              </a:rPr>
              <a:t>深度</a:t>
            </a:r>
            <a:r>
              <a:rPr lang="zh-CN" altLang="en-US" sz="2400" b="1" dirty="0"/>
              <a:t>无关。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95486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知识点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3568" y="483518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影响浮力大小的因素：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1520" y="987574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        </a:t>
            </a:r>
            <a:r>
              <a:rPr lang="en-US" altLang="zh-CN" sz="2800" dirty="0" smtClean="0"/>
              <a:t> </a:t>
            </a:r>
            <a:r>
              <a:rPr lang="zh-CN" altLang="en-US" sz="2800" b="1" dirty="0" smtClean="0"/>
              <a:t>物体</a:t>
            </a:r>
            <a:r>
              <a:rPr lang="zh-CN" altLang="en-US" sz="2800" b="1" dirty="0"/>
              <a:t>在液体中所受的浮力</a:t>
            </a:r>
            <a:r>
              <a:rPr lang="zh-CN" altLang="en-US" sz="2800" b="1" dirty="0" smtClean="0"/>
              <a:t>大小不公与</a:t>
            </a:r>
            <a:r>
              <a:rPr lang="zh-CN" altLang="en-US" sz="2800" b="1" dirty="0"/>
              <a:t>液体的</a:t>
            </a:r>
            <a:r>
              <a:rPr lang="zh-CN" altLang="en-US" sz="2800" b="1" dirty="0">
                <a:solidFill>
                  <a:srgbClr val="FF0000"/>
                </a:solidFill>
              </a:rPr>
              <a:t>密度</a:t>
            </a:r>
            <a:r>
              <a:rPr lang="zh-CN" altLang="en-US" sz="2800" b="1" dirty="0"/>
              <a:t>有关</a:t>
            </a:r>
            <a:r>
              <a:rPr lang="zh-CN" altLang="en-US" sz="2800" b="1" dirty="0" smtClean="0"/>
              <a:t>，还与</a:t>
            </a:r>
            <a:r>
              <a:rPr lang="zh-CN" altLang="en-US" sz="2800" b="1" dirty="0"/>
              <a:t>物体</a:t>
            </a:r>
            <a:r>
              <a:rPr lang="zh-CN" altLang="en-US" sz="2800" b="1" dirty="0">
                <a:solidFill>
                  <a:srgbClr val="FF0000"/>
                </a:solidFill>
              </a:rPr>
              <a:t>排开液体的体积</a:t>
            </a:r>
            <a:r>
              <a:rPr lang="zh-CN" altLang="en-US" sz="2800" b="1" dirty="0"/>
              <a:t>有关</a:t>
            </a:r>
            <a:r>
              <a:rPr lang="zh-CN" altLang="en-US" sz="2800" b="1" dirty="0" smtClean="0"/>
              <a:t>，而与</a:t>
            </a:r>
            <a:r>
              <a:rPr lang="zh-CN" altLang="en-US" sz="2800" b="1" dirty="0"/>
              <a:t>浸没在液体中的</a:t>
            </a:r>
            <a:r>
              <a:rPr lang="zh-CN" altLang="en-US" sz="2800" b="1" dirty="0">
                <a:solidFill>
                  <a:srgbClr val="FF0000"/>
                </a:solidFill>
              </a:rPr>
              <a:t>深度</a:t>
            </a:r>
            <a:r>
              <a:rPr lang="zh-CN" altLang="en-US" sz="2800" b="1" dirty="0"/>
              <a:t>无关。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3528" y="2787774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       </a:t>
            </a:r>
            <a:r>
              <a:rPr lang="zh-CN" altLang="en-US" sz="2800" b="1" dirty="0"/>
              <a:t>怎么样找出浮力与液体的</a:t>
            </a:r>
            <a:r>
              <a:rPr lang="zh-CN" altLang="en-US" sz="2800" b="1" dirty="0">
                <a:solidFill>
                  <a:srgbClr val="FF0000"/>
                </a:solidFill>
              </a:rPr>
              <a:t>密度</a:t>
            </a:r>
            <a:r>
              <a:rPr lang="zh-CN" altLang="en-US" sz="2800" b="1" dirty="0"/>
              <a:t>和物体</a:t>
            </a:r>
            <a:r>
              <a:rPr lang="zh-CN" altLang="en-US" sz="2800" b="1" dirty="0">
                <a:solidFill>
                  <a:srgbClr val="FF0000"/>
                </a:solidFill>
              </a:rPr>
              <a:t>排开液体的体积</a:t>
            </a:r>
            <a:r>
              <a:rPr lang="zh-CN" altLang="en-US" sz="2800" b="1" dirty="0"/>
              <a:t>的定量关系呢？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知识回顾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4" y="228371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深入探究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2" y="4227934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从阿基米德说起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3.so.qhmsg.com/sdr/400__/t01d9616d5162159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5486"/>
            <a:ext cx="3027723" cy="417646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804248" y="451596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阿基米德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26742"/>
            <a:ext cx="56886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  </a:t>
            </a:r>
            <a:r>
              <a:rPr lang="zh-CN" altLang="en-US" sz="2000" b="1" dirty="0" smtClean="0"/>
              <a:t>阿基米德</a:t>
            </a:r>
            <a:r>
              <a:rPr lang="zh-CN" altLang="en-US" sz="2000" b="1" dirty="0" smtClean="0"/>
              <a:t>（公元前</a:t>
            </a:r>
            <a:r>
              <a:rPr lang="en-US" altLang="zh-CN" sz="2000" b="1" dirty="0" smtClean="0"/>
              <a:t>287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—</a:t>
            </a:r>
            <a:r>
              <a:rPr lang="zh-CN" altLang="en-US" sz="2000" b="1" dirty="0" smtClean="0"/>
              <a:t>公元前</a:t>
            </a:r>
            <a:r>
              <a:rPr lang="en-US" altLang="zh-CN" sz="2000" b="1" dirty="0" smtClean="0"/>
              <a:t>212</a:t>
            </a:r>
            <a:r>
              <a:rPr lang="zh-CN" altLang="en-US" sz="2000" b="1" dirty="0" smtClean="0"/>
              <a:t>年），伟大的古希腊哲学家、百科式科学家、数学家、物理学家、力学家，静态力学和流体静力学的</a:t>
            </a:r>
            <a:r>
              <a:rPr lang="zh-CN" altLang="en-US" sz="2000" b="1" dirty="0" smtClean="0"/>
              <a:t>奠基人。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        </a:t>
            </a:r>
            <a:r>
              <a:rPr lang="zh-CN" altLang="en-US" sz="2000" b="1" dirty="0" smtClean="0"/>
              <a:t>阿基米德</a:t>
            </a:r>
            <a:r>
              <a:rPr lang="zh-CN" altLang="en-US" sz="2000" b="1" dirty="0" smtClean="0"/>
              <a:t>曾说过：“给我一个支点，我就能撬起</a:t>
            </a:r>
            <a:r>
              <a:rPr lang="zh-CN" altLang="en-US" sz="2000" b="1" dirty="0" smtClean="0"/>
              <a:t>整个地球</a:t>
            </a:r>
            <a:r>
              <a:rPr lang="zh-CN" altLang="en-US" sz="2000" b="1" dirty="0" smtClean="0"/>
              <a:t>。” </a:t>
            </a:r>
          </a:p>
          <a:p>
            <a:r>
              <a:rPr lang="zh-CN" altLang="en-US" sz="2000" b="1" dirty="0" smtClean="0"/>
              <a:t>          阿基米德</a:t>
            </a:r>
            <a:r>
              <a:rPr lang="zh-CN" altLang="en-US" sz="2000" b="1" dirty="0" smtClean="0"/>
              <a:t>证明物体在液体中所受浮力等于它所排开液体的</a:t>
            </a:r>
            <a:r>
              <a:rPr lang="zh-CN" altLang="en-US" sz="2000" b="1" dirty="0" smtClean="0"/>
              <a:t>重力，</a:t>
            </a:r>
            <a:r>
              <a:rPr lang="zh-CN" altLang="en-US" sz="2000" b="1" dirty="0" smtClean="0"/>
              <a:t>这一结果后被称为阿基米德原理</a:t>
            </a:r>
            <a:r>
              <a:rPr lang="zh-CN" altLang="en-US" sz="2000" b="1" dirty="0" smtClean="0"/>
              <a:t>。阿基米德</a:t>
            </a:r>
            <a:r>
              <a:rPr lang="zh-CN" altLang="en-US" sz="2000" b="1" dirty="0" smtClean="0"/>
              <a:t>还采用不断分割法求椭球体、旋转抛物体等的体积，这种方法已具有积分计算的雏形</a:t>
            </a:r>
            <a:r>
              <a:rPr lang="zh-CN" altLang="en-US" sz="2000" b="1" dirty="0" smtClean="0"/>
              <a:t>。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        </a:t>
            </a:r>
            <a:r>
              <a:rPr lang="zh-CN" altLang="en-US" sz="2000" b="1" dirty="0" smtClean="0"/>
              <a:t>阿基米德主要著作：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平面图形的平衡或其重心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抛物线求积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论球和圆柱</a:t>
            </a:r>
            <a:r>
              <a:rPr lang="en-US" altLang="zh-CN" sz="2000" b="1" dirty="0" smtClean="0"/>
              <a:t>》《</a:t>
            </a:r>
            <a:r>
              <a:rPr lang="zh-CN" altLang="en-US" sz="2000" b="1" dirty="0" smtClean="0"/>
              <a:t>圆的度量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论螺线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论浮体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圆锥体和椭球体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数沙</a:t>
            </a:r>
            <a:r>
              <a:rPr lang="zh-CN" altLang="en-US" sz="2000" b="1" dirty="0" smtClean="0"/>
              <a:t>者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论杠杆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9548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zh-CN" sz="2400" b="1" dirty="0" smtClean="0">
                <a:solidFill>
                  <a:srgbClr val="FF0000"/>
                </a:solidFill>
                <a:latin typeface="+mn-ea"/>
              </a:rPr>
              <a:t>阿基米德原理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2035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探究浮力大小与</a:t>
            </a:r>
            <a:r>
              <a:rPr lang="zh-CN" altLang="en-US" sz="2400" b="1" dirty="0" smtClean="0"/>
              <a:t>物体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排开液体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的所受重力的</a:t>
            </a:r>
            <a:r>
              <a:rPr lang="zh-CN" altLang="en-US" sz="2400" b="1" dirty="0" smtClean="0"/>
              <a:t>关系。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83718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         本实验我们利用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称重法</a:t>
            </a:r>
            <a:r>
              <a:rPr lang="zh-CN" altLang="en-US" sz="2400" b="1" dirty="0" smtClean="0"/>
              <a:t>求出浸入液体中的物体受到的浮力，并用弹簧测力计测出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物体排开液体受到的重力</a:t>
            </a:r>
            <a:r>
              <a:rPr lang="zh-CN" altLang="en-US" sz="2400" b="1" dirty="0" smtClean="0"/>
              <a:t>。然后用重力公式：</a:t>
            </a:r>
            <a:r>
              <a:rPr kumimoji="1" lang="en-US" altLang="zh-CN" sz="2400" b="1" dirty="0" smtClean="0">
                <a:latin typeface="+mn-ea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+mn-ea"/>
              </a:rPr>
              <a:t>G</a:t>
            </a:r>
            <a:r>
              <a:rPr kumimoji="1"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＝</a:t>
            </a:r>
            <a:r>
              <a:rPr kumimoji="1"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mg </a:t>
            </a:r>
            <a:r>
              <a:rPr lang="zh-CN" altLang="en-US" sz="2400" b="1" dirty="0" smtClean="0"/>
              <a:t>和密度公式：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+mn-ea"/>
              </a:rPr>
              <a:t>m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＝ 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ρ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+mn-ea"/>
              </a:rPr>
              <a:t>V </a:t>
            </a:r>
            <a:r>
              <a:rPr lang="zh-CN" altLang="en-US" sz="2400" b="1" dirty="0" smtClean="0"/>
              <a:t>推导出</a:t>
            </a:r>
            <a:r>
              <a:rPr lang="zh-CN" altLang="en-US" sz="2400" b="1" dirty="0" smtClean="0"/>
              <a:t>浮力与液体的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密度</a:t>
            </a:r>
            <a:r>
              <a:rPr lang="zh-CN" altLang="en-US" sz="2400" b="1" dirty="0" smtClean="0"/>
              <a:t>和物体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排开液体的体积</a:t>
            </a:r>
            <a:r>
              <a:rPr lang="zh-CN" altLang="en-US" sz="2400" b="1" dirty="0" smtClean="0"/>
              <a:t>的定量</a:t>
            </a:r>
            <a:r>
              <a:rPr lang="zh-CN" altLang="en-US" sz="2400" b="1" dirty="0" smtClean="0"/>
              <a:t>关系。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1522</Words>
  <Application>Microsoft Office PowerPoint</Application>
  <PresentationFormat>全屏显示(16:9)</PresentationFormat>
  <Paragraphs>171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Windows 用户</cp:lastModifiedBy>
  <cp:revision>67</cp:revision>
  <dcterms:created xsi:type="dcterms:W3CDTF">2019-01-05T12:19:59Z</dcterms:created>
  <dcterms:modified xsi:type="dcterms:W3CDTF">2019-03-16T14:32:40Z</dcterms:modified>
</cp:coreProperties>
</file>