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7" r:id="rId3"/>
    <p:sldId id="408" r:id="rId4"/>
    <p:sldId id="418" r:id="rId5"/>
    <p:sldId id="419" r:id="rId6"/>
    <p:sldId id="421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</p:sldIdLst>
  <p:sldSz cx="9144000" cy="5145088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716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50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heme" Target="../theme/theme3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  <p:custDataLst>
              <p:tags r:id="rId4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  <p:custDataLst>
              <p:tags r:id="rId5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709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heme" Target="../theme/theme2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225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>
            <p:custDataLst>
              <p:tags r:id="rId1"/>
            </p:custDataLst>
          </p:nvPr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燕尾形 67"/>
          <p:cNvSpPr/>
          <p:nvPr userDrawn="1">
            <p:custDataLst>
              <p:tags r:id="rId2"/>
            </p:custDataLst>
          </p:nvPr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itchFamily="34" charset="-122"/>
            </a:endParaRPr>
          </a:p>
        </p:txBody>
      </p:sp>
      <p:cxnSp>
        <p:nvCxnSpPr>
          <p:cNvPr id="101" name="直接连接符 100"/>
          <p:cNvCxnSpPr/>
          <p:nvPr userDrawn="1">
            <p:custDataLst>
              <p:tags r:id="rId3"/>
            </p:custDataLst>
          </p:nvPr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>
            <p:custDataLst>
              <p:tags r:id="rId1"/>
            </p:custDataLst>
          </p:nvPr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>
            <p:custDataLst>
              <p:tags r:id="rId2"/>
            </p:custDataLst>
          </p:nvPr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>
            <p:custDataLst>
              <p:tags r:id="rId3"/>
            </p:custDataLst>
          </p:nvPr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16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15.jpe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4.xml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audio" Target="../media/audio2.wav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audio" Target="../media/audio1.wav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18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9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19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hyperlink" Target="../../&#35838;&#20214;/&#22768;&#38899;&#26159;&#20160;&#20040;_&#35838;&#20214;-&#26032;&#35838;&#26631;--&#27743;&#33487;&#30465;/&#22768;&#38899;&#20256;&#25773;.mpg" TargetMode="External"/><Relationship Id="rId5" Type="http://schemas.openxmlformats.org/officeDocument/2006/relationships/tags" Target="../tags/tag13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6.xml"/><Relationship Id="rId7" Type="http://schemas.openxmlformats.org/officeDocument/2006/relationships/hyperlink" Target="../../&#35838;&#20214;/&#22768;&#38899;&#26159;&#20160;&#20040;_&#35838;&#20214;-&#26032;&#35838;&#26631;--&#27743;&#33487;&#30465;/&#22768;&#38899;&#20256;&#25773;.mpg" TargetMode="Externa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audio" Target="../media/audio3.wav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10" Type="http://schemas.openxmlformats.org/officeDocument/2006/relationships/image" Target="../media/image21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6.jpe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.jpeg"/><Relationship Id="rId5" Type="http://schemas.openxmlformats.org/officeDocument/2006/relationships/tags" Target="../tags/tag34.xml"/><Relationship Id="rId10" Type="http://schemas.openxmlformats.org/officeDocument/2006/relationships/image" Target="../media/image3.jpe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audio" Target="../media/audio1.wav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22.png"/><Relationship Id="rId3" Type="http://schemas.microsoft.com/office/2007/relationships/media" Target="file:///E:\&#22791;&#35838;\&#19968;&#12289;&#22768;&#38899;&#26159;&#20160;&#20040;&#65288;2&#35838;&#26102;&#65289;\&#22768;&#27874;&#25671;&#26179;&#28891;&#28976;.mpg" TargetMode="External"/><Relationship Id="rId7" Type="http://schemas.openxmlformats.org/officeDocument/2006/relationships/video" Target="file:///E:\&#22791;&#35838;\&#19968;&#12289;&#22768;&#38899;&#26159;&#20160;&#20040;&#65288;2&#35838;&#26102;&#65289;\&#22768;&#27874;&#38663;&#30862;&#37202;&#26479;.mpg" TargetMode="Externa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microsoft.com/office/2007/relationships/media" Target="file:///E:\&#22791;&#35838;\&#19968;&#12289;&#22768;&#38899;&#26159;&#20160;&#20040;&#65288;2&#35838;&#26102;&#65289;\&#22768;&#27874;&#38663;&#30862;&#37202;&#26479;.mpg" TargetMode="External"/><Relationship Id="rId11" Type="http://schemas.openxmlformats.org/officeDocument/2006/relationships/tags" Target="../tags/tag192.xml"/><Relationship Id="rId5" Type="http://schemas.openxmlformats.org/officeDocument/2006/relationships/tags" Target="../tags/tag188.xml"/><Relationship Id="rId15" Type="http://schemas.openxmlformats.org/officeDocument/2006/relationships/image" Target="../media/image24.png"/><Relationship Id="rId10" Type="http://schemas.openxmlformats.org/officeDocument/2006/relationships/tags" Target="../tags/tag191.xml"/><Relationship Id="rId4" Type="http://schemas.openxmlformats.org/officeDocument/2006/relationships/video" Target="file:///E:\&#22791;&#35838;\&#19968;&#12289;&#22768;&#38899;&#26159;&#20160;&#20040;&#65288;2&#35838;&#26102;&#65289;\&#22768;&#27874;&#25671;&#26179;&#28891;&#28976;.mpg" TargetMode="External"/><Relationship Id="rId9" Type="http://schemas.openxmlformats.org/officeDocument/2006/relationships/tags" Target="../tags/tag190.xml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sina.com.cn/c/p/2008-05-24/171815611052.shtml" TargetMode="External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26.jpeg"/><Relationship Id="rId5" Type="http://schemas.openxmlformats.org/officeDocument/2006/relationships/tags" Target="../tags/tag197.xml"/><Relationship Id="rId10" Type="http://schemas.openxmlformats.org/officeDocument/2006/relationships/hyperlink" Target="http://www.365heart.com/meeting/baicheng/neihuang/hdzz.shtml" TargetMode="External"/><Relationship Id="rId4" Type="http://schemas.openxmlformats.org/officeDocument/2006/relationships/tags" Target="../tags/tag196.xml"/><Relationship Id="rId9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7.png"/><Relationship Id="rId5" Type="http://schemas.openxmlformats.org/officeDocument/2006/relationships/tags" Target="../tags/tag5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9.png"/><Relationship Id="rId5" Type="http://schemas.openxmlformats.org/officeDocument/2006/relationships/tags" Target="../tags/tag7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9.png"/><Relationship Id="rId4" Type="http://schemas.openxmlformats.org/officeDocument/2006/relationships/tags" Target="../tags/tag8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12.jpe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1.jpe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audio" Target="../media/audio1.wav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0028" y="1109690"/>
            <a:ext cx="38684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itchFamily="34" charset="-122"/>
              </a:rPr>
              <a:t>第一章  声现象</a:t>
            </a:r>
          </a:p>
        </p:txBody>
      </p:sp>
      <p:sp>
        <p:nvSpPr>
          <p:cNvPr id="14" name="TextBox 5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79219" y="2051174"/>
            <a:ext cx="269817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itchFamily="34" charset="-122"/>
              </a:rPr>
              <a:t>一、声音是什么</a:t>
            </a:r>
          </a:p>
        </p:txBody>
      </p:sp>
      <p:cxnSp>
        <p:nvCxnSpPr>
          <p:cNvPr id="2" name="直接连接符 1"/>
          <p:cNvCxnSpPr/>
          <p:nvPr>
            <p:custDataLst>
              <p:tags r:id="rId3"/>
            </p:custDataLst>
          </p:nvPr>
        </p:nvCxnSpPr>
        <p:spPr>
          <a:xfrm>
            <a:off x="4344035" y="196342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>
            <a:off x="22586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5466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  <p:sp>
        <p:nvSpPr>
          <p:cNvPr id="4" name="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73100" y="741045"/>
            <a:ext cx="1708785" cy="527050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举例：</a:t>
            </a:r>
          </a:p>
        </p:txBody>
      </p:sp>
      <p:pic>
        <p:nvPicPr>
          <p:cNvPr id="13314" name="图片 13313" descr="IMAG1212485424255795[1]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4400" y="1530350"/>
            <a:ext cx="3276600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>
            <p:custDataLst>
              <p:tags r:id="rId6"/>
            </p:custDataLst>
          </p:nvPr>
        </p:nvSpPr>
        <p:spPr>
          <a:xfrm>
            <a:off x="1600200" y="4100513"/>
            <a:ext cx="1752600" cy="534988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花样游泳</a:t>
            </a:r>
          </a:p>
        </p:txBody>
      </p:sp>
      <p:sp>
        <p:nvSpPr>
          <p:cNvPr id="13316" name="文本框 13315"/>
          <p:cNvSpPr txBox="1"/>
          <p:nvPr>
            <p:custDataLst>
              <p:tags r:id="rId7"/>
            </p:custDataLst>
          </p:nvPr>
        </p:nvSpPr>
        <p:spPr>
          <a:xfrm>
            <a:off x="6019800" y="4100513"/>
            <a:ext cx="2743200" cy="534987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敲缸惊鱼</a:t>
            </a:r>
          </a:p>
        </p:txBody>
      </p:sp>
      <p:grpSp>
        <p:nvGrpSpPr>
          <p:cNvPr id="13317" name="组合 13316"/>
          <p:cNvGrpSpPr/>
          <p:nvPr>
            <p:custDataLst>
              <p:tags r:id="rId8"/>
            </p:custDataLst>
          </p:nvPr>
        </p:nvGrpSpPr>
        <p:grpSpPr>
          <a:xfrm>
            <a:off x="5181600" y="1530537"/>
            <a:ext cx="3200400" cy="2304863"/>
            <a:chOff x="3264" y="1431"/>
            <a:chExt cx="2016" cy="1382"/>
          </a:xfrm>
        </p:grpSpPr>
        <p:pic>
          <p:nvPicPr>
            <p:cNvPr id="13318" name="图片 1331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lum bright="26001" contrast="34000"/>
            </a:blip>
            <a:stretch>
              <a:fillRect/>
            </a:stretch>
          </p:blipFill>
          <p:spPr>
            <a:xfrm>
              <a:off x="3264" y="1431"/>
              <a:ext cx="2016" cy="13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9" name="直接连接符 13318"/>
            <p:cNvSpPr/>
            <p:nvPr>
              <p:custDataLst>
                <p:tags r:id="rId10"/>
              </p:custDataLst>
            </p:nvPr>
          </p:nvSpPr>
          <p:spPr>
            <a:xfrm flipH="1">
              <a:off x="3648" y="1824"/>
              <a:ext cx="384" cy="720"/>
            </a:xfrm>
            <a:prstGeom prst="line">
              <a:avLst/>
            </a:prstGeom>
            <a:ln w="63500" cap="flat" cmpd="sng">
              <a:solidFill>
                <a:schemeClr val="tx2"/>
              </a:solidFill>
              <a:prstDash val="solid"/>
              <a:headEnd type="oval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文本框 14338"/>
          <p:cNvSpPr txBox="1"/>
          <p:nvPr>
            <p:custDataLst>
              <p:tags r:id="rId1"/>
            </p:custDataLst>
          </p:nvPr>
        </p:nvSpPr>
        <p:spPr>
          <a:xfrm>
            <a:off x="609600" y="1503363"/>
            <a:ext cx="5257800" cy="170815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楷体_GB2312" panose="02010609030101010101" pitchFamily="49" charset="-122"/>
              </a:rPr>
              <a:t>        </a:t>
            </a: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将正在发声的手机或音乐芯片悬挂在广口瓶内，再抽出瓶内的空气，声音有何变化？</a:t>
            </a:r>
          </a:p>
        </p:txBody>
      </p:sp>
      <p:sp>
        <p:nvSpPr>
          <p:cNvPr id="14340" name="文本框 14339"/>
          <p:cNvSpPr txBox="1"/>
          <p:nvPr>
            <p:custDataLst>
              <p:tags r:id="rId2"/>
            </p:custDataLst>
          </p:nvPr>
        </p:nvSpPr>
        <p:spPr>
          <a:xfrm>
            <a:off x="609600" y="787400"/>
            <a:ext cx="472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66"/>
                </a:solidFill>
                <a:latin typeface="Arial" panose="020B0604020202020204" pitchFamily="34" charset="0"/>
              </a:rPr>
              <a:t>声音可以在真空中传播吗？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2586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5466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62395" y="1503680"/>
            <a:ext cx="1833245" cy="2562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/>
          <p:nvPr>
            <p:custDataLst>
              <p:tags r:id="rId1"/>
            </p:custDataLst>
          </p:nvPr>
        </p:nvSpPr>
        <p:spPr>
          <a:xfrm>
            <a:off x="76200" y="1689100"/>
            <a:ext cx="8608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声音可以在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:______,_______,_______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中传播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sp>
        <p:nvSpPr>
          <p:cNvPr id="18435" name="文本框 18434"/>
          <p:cNvSpPr txBox="1"/>
          <p:nvPr>
            <p:custDataLst>
              <p:tags r:id="rId2"/>
            </p:custDataLst>
          </p:nvPr>
        </p:nvSpPr>
        <p:spPr>
          <a:xfrm>
            <a:off x="2959100" y="1612900"/>
            <a:ext cx="10337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固体</a:t>
            </a:r>
          </a:p>
        </p:txBody>
      </p:sp>
      <p:sp>
        <p:nvSpPr>
          <p:cNvPr id="18436" name="文本框 18435"/>
          <p:cNvSpPr txBox="1"/>
          <p:nvPr>
            <p:custDataLst>
              <p:tags r:id="rId3"/>
            </p:custDataLst>
          </p:nvPr>
        </p:nvSpPr>
        <p:spPr>
          <a:xfrm>
            <a:off x="4457700" y="1612900"/>
            <a:ext cx="1104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液体</a:t>
            </a:r>
          </a:p>
        </p:txBody>
      </p:sp>
      <p:sp>
        <p:nvSpPr>
          <p:cNvPr id="18437" name="文本框 18436"/>
          <p:cNvSpPr txBox="1"/>
          <p:nvPr>
            <p:custDataLst>
              <p:tags r:id="rId4"/>
            </p:custDataLst>
          </p:nvPr>
        </p:nvSpPr>
        <p:spPr>
          <a:xfrm>
            <a:off x="6134100" y="1612900"/>
            <a:ext cx="1092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气体</a:t>
            </a:r>
          </a:p>
        </p:txBody>
      </p:sp>
      <p:sp>
        <p:nvSpPr>
          <p:cNvPr id="18438" name="文本框 18437"/>
          <p:cNvSpPr txBox="1"/>
          <p:nvPr>
            <p:custDataLst>
              <p:tags r:id="rId5"/>
            </p:custDataLst>
          </p:nvPr>
        </p:nvSpPr>
        <p:spPr>
          <a:xfrm>
            <a:off x="20955" y="2786380"/>
            <a:ext cx="92748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声音在真空中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______(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填“能”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,“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不能”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传播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</a:p>
        </p:txBody>
      </p:sp>
      <p:sp>
        <p:nvSpPr>
          <p:cNvPr id="18439" name="文本框 18438"/>
          <p:cNvSpPr txBox="1"/>
          <p:nvPr>
            <p:custDataLst>
              <p:tags r:id="rId6"/>
            </p:custDataLst>
          </p:nvPr>
        </p:nvSpPr>
        <p:spPr>
          <a:xfrm>
            <a:off x="3035300" y="2641600"/>
            <a:ext cx="11480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66"/>
                </a:solidFill>
                <a:latin typeface="黑体" panose="02010609060101010101" charset="-122"/>
                <a:ea typeface="黑体" panose="02010609060101010101" charset="-122"/>
              </a:rPr>
              <a:t>不能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8"/>
            </p:custDataLst>
          </p:nvPr>
        </p:nvCxnSpPr>
        <p:spPr>
          <a:xfrm>
            <a:off x="22586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45466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1.2</a:t>
            </a:r>
          </a:p>
        </p:txBody>
      </p:sp>
      <p:sp>
        <p:nvSpPr>
          <p:cNvPr id="19463" name="Text Box 13"/>
          <p:cNvSpPr/>
          <p:nvPr>
            <p:custDataLst>
              <p:tags r:id="rId3"/>
            </p:custDataLst>
          </p:nvPr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探究声音的传播</a:t>
            </a:r>
          </a:p>
        </p:txBody>
      </p: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699000" y="1530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声音是一种波</a:t>
            </a:r>
          </a:p>
        </p:txBody>
      </p:sp>
      <p:sp>
        <p:nvSpPr>
          <p:cNvPr id="5123" name="文本框 5122"/>
          <p:cNvSpPr txBox="1"/>
          <p:nvPr>
            <p:custDataLst>
              <p:tags r:id="rId6"/>
            </p:custDataLst>
          </p:nvPr>
        </p:nvSpPr>
        <p:spPr>
          <a:xfrm>
            <a:off x="285750" y="1764030"/>
            <a:ext cx="4863465" cy="600075"/>
          </a:xfrm>
          <a:prstGeom prst="rect">
            <a:avLst/>
          </a:prstGeom>
          <a:noFill/>
          <a:ln w="9525">
            <a:noFill/>
          </a:ln>
        </p:spPr>
        <p:txBody>
          <a:bodyPr wrap="square"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3200" b="1">
                <a:latin typeface="宋体" panose="02010600030101010101" pitchFamily="2" charset="-122"/>
              </a:rPr>
              <a:t>  石子</a:t>
            </a:r>
            <a:r>
              <a:rPr lang="zh-CN" altLang="en-US" sz="3200" b="1">
                <a:latin typeface="宋体" panose="02010600030101010101" pitchFamily="2" charset="-122"/>
              </a:rPr>
              <a:t>落入水中激起水波</a:t>
            </a:r>
          </a:p>
        </p:txBody>
      </p:sp>
      <p:sp>
        <p:nvSpPr>
          <p:cNvPr id="5126" name="右大括号 5125"/>
          <p:cNvSpPr/>
          <p:nvPr>
            <p:custDataLst>
              <p:tags r:id="rId7"/>
            </p:custDataLst>
          </p:nvPr>
        </p:nvSpPr>
        <p:spPr>
          <a:xfrm>
            <a:off x="4038600" y="1916113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直接连接符 5126"/>
          <p:cNvSpPr/>
          <p:nvPr>
            <p:custDataLst>
              <p:tags r:id="rId8"/>
            </p:custDataLst>
          </p:nvPr>
        </p:nvSpPr>
        <p:spPr>
          <a:xfrm>
            <a:off x="4927600" y="2063433"/>
            <a:ext cx="609600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/>
          <a:lstStyle/>
          <a:p>
            <a:endParaRPr/>
          </a:p>
        </p:txBody>
      </p:sp>
      <p:sp>
        <p:nvSpPr>
          <p:cNvPr id="5128" name="文本框 5127"/>
          <p:cNvSpPr txBox="1"/>
          <p:nvPr>
            <p:custDataLst>
              <p:tags r:id="rId9"/>
            </p:custDataLst>
          </p:nvPr>
        </p:nvSpPr>
        <p:spPr>
          <a:xfrm>
            <a:off x="5619115" y="1764030"/>
            <a:ext cx="251460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sym typeface="Arial" panose="020B0604020202020204" pitchFamily="34" charset="0"/>
              </a:rPr>
              <a:t>向四周传播</a:t>
            </a:r>
            <a:endParaRPr lang="en-US" altLang="zh-CN" sz="3200" b="1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1509" name="图片 2150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982595" y="2640330"/>
            <a:ext cx="2554288" cy="231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1.2</a:t>
            </a:r>
          </a:p>
        </p:txBody>
      </p:sp>
      <p:sp>
        <p:nvSpPr>
          <p:cNvPr id="19463" name="Text Box 13"/>
          <p:cNvSpPr/>
          <p:nvPr>
            <p:custDataLst>
              <p:tags r:id="rId3"/>
            </p:custDataLst>
          </p:nvPr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探究声音的传播</a:t>
            </a:r>
          </a:p>
        </p:txBody>
      </p: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699000" y="1530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声音是一种波</a:t>
            </a:r>
          </a:p>
        </p:txBody>
      </p:sp>
      <p:sp>
        <p:nvSpPr>
          <p:cNvPr id="5122" name="文本框 5121"/>
          <p:cNvSpPr txBox="1"/>
          <p:nvPr>
            <p:custDataLst>
              <p:tags r:id="rId6"/>
            </p:custDataLst>
          </p:nvPr>
        </p:nvSpPr>
        <p:spPr>
          <a:xfrm>
            <a:off x="475615" y="5351463"/>
            <a:ext cx="7278688" cy="595312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声音也是一种波，我们把它叫做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声波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5123" name="文本框 5122"/>
          <p:cNvSpPr txBox="1"/>
          <p:nvPr>
            <p:custDataLst>
              <p:tags r:id="rId7"/>
            </p:custDataLst>
          </p:nvPr>
        </p:nvSpPr>
        <p:spPr>
          <a:xfrm>
            <a:off x="285750" y="1764030"/>
            <a:ext cx="8698230" cy="969645"/>
          </a:xfrm>
          <a:prstGeom prst="rect">
            <a:avLst/>
          </a:prstGeom>
          <a:noFill/>
          <a:ln w="9525">
            <a:noFill/>
          </a:ln>
        </p:spPr>
        <p:txBody>
          <a:bodyPr wrap="square"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x-none" sz="2800" b="1">
                <a:latin typeface="宋体" panose="02010600030101010101" pitchFamily="2" charset="-122"/>
              </a:rPr>
              <a:t>  </a:t>
            </a:r>
            <a:r>
              <a:rPr lang="zh-CN" sz="2800" b="1">
                <a:latin typeface="宋体" panose="02010600030101010101" pitchFamily="2" charset="-122"/>
              </a:rPr>
              <a:t>随着音叉的不断振动，空气中就形成了疏密相间的波动，并向远处传播.</a:t>
            </a:r>
          </a:p>
        </p:txBody>
      </p:sp>
      <p:sp>
        <p:nvSpPr>
          <p:cNvPr id="5126" name="右大括号 5125"/>
          <p:cNvSpPr/>
          <p:nvPr>
            <p:custDataLst>
              <p:tags r:id="rId8"/>
            </p:custDataLst>
          </p:nvPr>
        </p:nvSpPr>
        <p:spPr>
          <a:xfrm>
            <a:off x="4038600" y="1916113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54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12" name="图片 21511">
            <a:hlinkClick r:id="rId11" action="ppaction://hlinkfile"/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>
            <a:lum contrast="12000"/>
          </a:blip>
          <a:stretch>
            <a:fillRect/>
          </a:stretch>
        </p:blipFill>
        <p:spPr>
          <a:xfrm>
            <a:off x="2217420" y="2754630"/>
            <a:ext cx="4191000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99000" y="1530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声音是一种波</a:t>
            </a:r>
          </a:p>
        </p:txBody>
      </p:sp>
      <p:sp>
        <p:nvSpPr>
          <p:cNvPr id="5122" name="文本框 5121"/>
          <p:cNvSpPr txBox="1"/>
          <p:nvPr>
            <p:custDataLst>
              <p:tags r:id="rId4"/>
            </p:custDataLst>
          </p:nvPr>
        </p:nvSpPr>
        <p:spPr>
          <a:xfrm>
            <a:off x="822325" y="4233863"/>
            <a:ext cx="7278688" cy="595312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声音也是一种波，我们把它叫做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声波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。</a:t>
            </a:r>
          </a:p>
        </p:txBody>
      </p:sp>
      <p:pic>
        <p:nvPicPr>
          <p:cNvPr id="21512" name="图片 21511">
            <a:hlinkClick r:id="rId7" action="ppaction://hlinkfile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lum contrast="12000"/>
          </a:blip>
          <a:stretch>
            <a:fillRect/>
          </a:stretch>
        </p:blipFill>
        <p:spPr>
          <a:xfrm>
            <a:off x="2044700" y="1268730"/>
            <a:ext cx="4191000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99000" y="1530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声音是一种波</a:t>
            </a:r>
          </a:p>
        </p:txBody>
      </p:sp>
      <p:sp>
        <p:nvSpPr>
          <p:cNvPr id="5122" name="文本框 5121"/>
          <p:cNvSpPr txBox="1"/>
          <p:nvPr>
            <p:custDataLst>
              <p:tags r:id="rId4"/>
            </p:custDataLst>
          </p:nvPr>
        </p:nvSpPr>
        <p:spPr>
          <a:xfrm>
            <a:off x="822325" y="881063"/>
            <a:ext cx="7278688" cy="600075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黑体" panose="02010609060101010101" charset="-122"/>
              </a:rPr>
              <a:t>人耳是怎么听到声音的？</a:t>
            </a:r>
          </a:p>
        </p:txBody>
      </p:sp>
      <p:sp>
        <p:nvSpPr>
          <p:cNvPr id="6149" name="文本框 6148"/>
          <p:cNvSpPr txBox="1"/>
          <p:nvPr>
            <p:custDataLst>
              <p:tags r:id="rId5"/>
            </p:custDataLst>
          </p:nvPr>
        </p:nvSpPr>
        <p:spPr>
          <a:xfrm>
            <a:off x="611188" y="2117725"/>
            <a:ext cx="7918450" cy="117475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声源</a:t>
            </a:r>
            <a:r>
              <a:rPr lang="zh-CN" altLang="en-US" sz="2800" b="1">
                <a:latin typeface="宋体" panose="02010600030101010101" pitchFamily="2" charset="-122"/>
              </a:rPr>
              <a:t>振动在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介质</a:t>
            </a:r>
            <a:r>
              <a:rPr lang="zh-CN" altLang="en-US" sz="2800" b="1">
                <a:latin typeface="宋体" panose="02010600030101010101" pitchFamily="2" charset="-122"/>
              </a:rPr>
              <a:t>中形成疏密相间的波动，传到</a:t>
            </a:r>
            <a:r>
              <a:rPr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人耳</a:t>
            </a:r>
            <a:r>
              <a:rPr lang="zh-CN" altLang="en-US" sz="2800" b="1">
                <a:latin typeface="宋体" panose="02010600030101010101" pitchFamily="2" charset="-122"/>
              </a:rPr>
              <a:t>， 引起鼓膜振动，产生听觉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usic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1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grpSp>
        <p:nvGrpSpPr>
          <p:cNvPr id="11269" name="组合 11268"/>
          <p:cNvGrpSpPr/>
          <p:nvPr>
            <p:custDataLst>
              <p:tags r:id="rId2"/>
            </p:custDataLst>
          </p:nvPr>
        </p:nvGrpSpPr>
        <p:grpSpPr>
          <a:xfrm>
            <a:off x="381000" y="1206500"/>
            <a:ext cx="8004175" cy="1574801"/>
            <a:chOff x="0" y="0"/>
            <a:chExt cx="5042" cy="992"/>
          </a:xfrm>
        </p:grpSpPr>
        <p:sp>
          <p:nvSpPr>
            <p:cNvPr id="11270" name="矩形 11269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00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3333"/>
                </a:avLst>
              </a:prstTxWarp>
              <a:normAutofit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结论：</a:t>
              </a:r>
            </a:p>
          </p:txBody>
        </p:sp>
        <p:sp>
          <p:nvSpPr>
            <p:cNvPr id="11271" name="文本框 11270"/>
            <p:cNvSpPr txBox="1"/>
            <p:nvPr>
              <p:custDataLst>
                <p:tags r:id="rId5"/>
              </p:custDataLst>
            </p:nvPr>
          </p:nvSpPr>
          <p:spPr>
            <a:xfrm>
              <a:off x="450" y="624"/>
              <a:ext cx="459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3200" b="1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charset="-122"/>
                </a:rPr>
                <a:t>声音是一种波，我们把它叫做声波</a:t>
              </a:r>
            </a:p>
          </p:txBody>
        </p:sp>
      </p:grpSp>
      <p:sp>
        <p:nvSpPr>
          <p:cNvPr id="11274" name="文本框 11273"/>
          <p:cNvSpPr txBox="1"/>
          <p:nvPr>
            <p:custDataLst>
              <p:tags r:id="rId3"/>
            </p:custDataLst>
          </p:nvPr>
        </p:nvSpPr>
        <p:spPr>
          <a:xfrm>
            <a:off x="1095375" y="3225800"/>
            <a:ext cx="70770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>
                <a:solidFill>
                  <a:srgbClr val="FF1919"/>
                </a:solidFill>
                <a:latin typeface="Arial" panose="020B0604020202020204" pitchFamily="34" charset="0"/>
                <a:ea typeface="黑体" panose="02010609060101010101" charset="-122"/>
              </a:rPr>
              <a:t>声波遇到障碍物会被反射回来，我们听到的回声，就是声波反射形成的。</a:t>
            </a:r>
            <a:endParaRPr lang="zh-CN" altLang="en-US" sz="320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99000" y="1530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声速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98650" y="1724025"/>
            <a:ext cx="5778500" cy="2735580"/>
          </a:xfrm>
          <a:prstGeom prst="rect">
            <a:avLst/>
          </a:prstGeom>
        </p:spPr>
      </p:pic>
      <p:sp>
        <p:nvSpPr>
          <p:cNvPr id="26627" name="文本框 26626"/>
          <p:cNvSpPr txBox="1"/>
          <p:nvPr>
            <p:custDataLst>
              <p:tags r:id="rId5"/>
            </p:custDataLst>
          </p:nvPr>
        </p:nvSpPr>
        <p:spPr>
          <a:xfrm>
            <a:off x="2568575" y="1028700"/>
            <a:ext cx="3948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charset="0"/>
                <a:ea typeface="方正大黑简体" panose="02010601030101010101" pitchFamily="2" charset="-122"/>
              </a:rPr>
              <a:t>估测声音传播的快慢。</a:t>
            </a:r>
            <a:endParaRPr lang="zh-CN" altLang="en-US" sz="2800">
              <a:latin typeface="Times New Roman"/>
              <a:ea typeface="方正大黑简体" panose="02010601030101010101" pitchFamily="2" charset="-122"/>
            </a:endParaRPr>
          </a:p>
        </p:txBody>
      </p:sp>
      <p:sp>
        <p:nvSpPr>
          <p:cNvPr id="26629" name="文本框 26628"/>
          <p:cNvSpPr txBox="1"/>
          <p:nvPr>
            <p:custDataLst>
              <p:tags r:id="rId6"/>
            </p:custDataLst>
          </p:nvPr>
        </p:nvSpPr>
        <p:spPr>
          <a:xfrm>
            <a:off x="273050" y="1011238"/>
            <a:ext cx="1752600" cy="52197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anose="02020603050405020304" charset="0"/>
                <a:ea typeface="方正大黑简体" panose="02010601030101010101" pitchFamily="2" charset="-122"/>
              </a:rPr>
              <a:t>探究活动</a:t>
            </a:r>
            <a:endParaRPr lang="zh-CN" altLang="en-US" sz="2800">
              <a:solidFill>
                <a:srgbClr val="FFFF00"/>
              </a:solidFill>
              <a:latin typeface="Times New Roman"/>
              <a:ea typeface="方正大黑简体" panose="02010601030101010101" pitchFamily="2" charset="-122"/>
            </a:endParaRPr>
          </a:p>
        </p:txBody>
      </p:sp>
      <p:sp>
        <p:nvSpPr>
          <p:cNvPr id="26628" name="文本框 26627"/>
          <p:cNvSpPr txBox="1"/>
          <p:nvPr>
            <p:custDataLst>
              <p:tags r:id="rId7"/>
            </p:custDataLst>
          </p:nvPr>
        </p:nvSpPr>
        <p:spPr>
          <a:xfrm>
            <a:off x="288925" y="4421505"/>
            <a:ext cx="85502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量出一段</a:t>
            </a:r>
            <a:r>
              <a:rPr lang="en-US" altLang="zh-CN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300m</a:t>
            </a:r>
            <a:r>
              <a:rPr lang="zh-CN" altLang="en-US" sz="2000">
                <a:latin typeface="楷体_GB2312" panose="02010609030101010101" pitchFamily="49" charset="-122"/>
                <a:ea typeface="楷体_GB2312" panose="02010609030101010101" pitchFamily="49" charset="-122"/>
              </a:rPr>
              <a:t>以上的距离，当你看到发令枪冒烟时，按下秒表；听到发令枪声时，按停秒表。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 animBg="1"/>
      <p:bldP spid="266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3725" y="635"/>
            <a:ext cx="5868670" cy="527050"/>
          </a:xfrm>
        </p:spPr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99000" y="6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声速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568575" y="1028700"/>
            <a:ext cx="3948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charset="0"/>
                <a:ea typeface="方正大黑简体" panose="02010601030101010101" pitchFamily="2" charset="-122"/>
              </a:rPr>
              <a:t>估测声音传播的快慢。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3050" y="1011238"/>
            <a:ext cx="1752600" cy="52197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anose="02020603050405020304" charset="0"/>
                <a:ea typeface="方正大黑简体" panose="02010601030101010101" pitchFamily="2" charset="-122"/>
              </a:rPr>
              <a:t>探究活动</a:t>
            </a:r>
          </a:p>
        </p:txBody>
      </p:sp>
      <p:pic>
        <p:nvPicPr>
          <p:cNvPr id="27650" name="图片 276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lum contrast="90000"/>
          </a:blip>
          <a:stretch>
            <a:fillRect/>
          </a:stretch>
        </p:blipFill>
        <p:spPr>
          <a:xfrm>
            <a:off x="5753100" y="2233613"/>
            <a:ext cx="3138488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27650"/>
          <p:cNvSpPr txBox="1"/>
          <p:nvPr>
            <p:custDataLst>
              <p:tags r:id="rId7"/>
            </p:custDataLst>
          </p:nvPr>
        </p:nvSpPr>
        <p:spPr>
          <a:xfrm>
            <a:off x="314325" y="2516505"/>
            <a:ext cx="4797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方正大黑简体" panose="02010601030101010101" pitchFamily="2" charset="-122"/>
                <a:ea typeface="方正大黑简体" panose="02010601030101010101" pitchFamily="2" charset="-122"/>
              </a:rPr>
              <a:t>（</a:t>
            </a:r>
            <a:r>
              <a:rPr lang="en-US" altLang="zh-CN" sz="2800">
                <a:latin typeface="方正大黑简体" panose="02010601030101010101" pitchFamily="2" charset="-122"/>
                <a:ea typeface="方正大黑简体" panose="02010601030101010101" pitchFamily="2" charset="-122"/>
              </a:rPr>
              <a:t>1</a:t>
            </a:r>
            <a:r>
              <a:rPr lang="zh-CN" altLang="en-US" sz="2800">
                <a:latin typeface="方正大黑简体" panose="02010601030101010101" pitchFamily="2" charset="-122"/>
                <a:ea typeface="方正大黑简体" panose="02010601030101010101" pitchFamily="2" charset="-122"/>
              </a:rPr>
              <a:t>）探究音调与频率的关系；</a:t>
            </a:r>
          </a:p>
        </p:txBody>
      </p:sp>
      <p:sp>
        <p:nvSpPr>
          <p:cNvPr id="27653" name="文本框 27652"/>
          <p:cNvSpPr txBox="1"/>
          <p:nvPr>
            <p:custDataLst>
              <p:tags r:id="rId8"/>
            </p:custDataLst>
          </p:nvPr>
        </p:nvSpPr>
        <p:spPr>
          <a:xfrm>
            <a:off x="336550" y="3473450"/>
            <a:ext cx="4777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方正大黑简体" panose="02010601030101010101" pitchFamily="2" charset="-122"/>
                <a:ea typeface="方正大黑简体" panose="02010601030101010101" pitchFamily="2" charset="-122"/>
              </a:rPr>
              <a:t>（</a:t>
            </a:r>
            <a:r>
              <a:rPr lang="en-US" altLang="zh-CN" sz="2800">
                <a:latin typeface="方正大黑简体" panose="02010601030101010101" pitchFamily="2" charset="-122"/>
                <a:ea typeface="方正大黑简体" panose="02010601030101010101" pitchFamily="2" charset="-122"/>
              </a:rPr>
              <a:t>2</a:t>
            </a:r>
            <a:r>
              <a:rPr lang="zh-CN" altLang="en-US" sz="2800">
                <a:latin typeface="方正大黑简体" panose="02010601030101010101" pitchFamily="2" charset="-122"/>
                <a:ea typeface="方正大黑简体" panose="02010601030101010101" pitchFamily="2" charset="-122"/>
              </a:rPr>
              <a:t>）探究响度与振幅的关系。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7651" grpId="0" build="p"/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7" name="Text Box 5"/>
          <p:cNvSpPr txBox="1"/>
          <p:nvPr>
            <p:custDataLst>
              <p:tags r:id="rId4"/>
            </p:custDataLst>
          </p:nvPr>
        </p:nvSpPr>
        <p:spPr>
          <a:xfrm>
            <a:off x="971550" y="703263"/>
            <a:ext cx="7200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声音的世界</a:t>
            </a:r>
          </a:p>
        </p:txBody>
      </p:sp>
      <p:pic>
        <p:nvPicPr>
          <p:cNvPr id="86034" name="图片 86033" descr="20061109113040414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rcRect l="2667"/>
          <a:stretch>
            <a:fillRect/>
          </a:stretch>
        </p:blipFill>
        <p:spPr>
          <a:xfrm>
            <a:off x="1016000" y="3333750"/>
            <a:ext cx="2348230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6" name="图片 86035" descr="03cacd1e698cf212413417c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62355" y="1416050"/>
            <a:ext cx="2316480" cy="173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7" name="图片 860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51705" y="1437005"/>
            <a:ext cx="234823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9" name="图片 86038" descr="zld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51705" y="3333750"/>
            <a:ext cx="2348230" cy="1760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3725" y="635"/>
            <a:ext cx="5868670" cy="527050"/>
          </a:xfrm>
        </p:spPr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99000" y="635"/>
            <a:ext cx="28270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声速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568575" y="1028700"/>
            <a:ext cx="39481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charset="0"/>
                <a:ea typeface="方正大黑简体" panose="02010601030101010101" pitchFamily="2" charset="-122"/>
              </a:rPr>
              <a:t>估测声音传播的快慢。</a:t>
            </a: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73050" y="1011238"/>
            <a:ext cx="1752600" cy="52197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latin typeface="Times New Roman" panose="02020603050405020304" charset="0"/>
                <a:ea typeface="方正大黑简体" panose="02010601030101010101" pitchFamily="2" charset="-122"/>
              </a:rPr>
              <a:t>探究活动</a:t>
            </a:r>
          </a:p>
        </p:txBody>
      </p:sp>
      <p:sp>
        <p:nvSpPr>
          <p:cNvPr id="26627" name="文本框 26626"/>
          <p:cNvSpPr txBox="1"/>
          <p:nvPr>
            <p:custDataLst>
              <p:tags r:id="rId6"/>
            </p:custDataLst>
          </p:nvPr>
        </p:nvSpPr>
        <p:spPr>
          <a:xfrm>
            <a:off x="2041525" y="2875280"/>
            <a:ext cx="4664075" cy="213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800">
              <a:latin typeface="Comic Sans MS" pitchFamily="66" charset="0"/>
            </a:endParaRPr>
          </a:p>
        </p:txBody>
      </p:sp>
      <p:sp>
        <p:nvSpPr>
          <p:cNvPr id="26628" name="矩形 26627"/>
          <p:cNvSpPr/>
          <p:nvPr>
            <p:custDataLst>
              <p:tags r:id="rId7"/>
            </p:custDataLst>
          </p:nvPr>
        </p:nvSpPr>
        <p:spPr>
          <a:xfrm>
            <a:off x="914400" y="1849755"/>
            <a:ext cx="746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通常情况下，声音在空气中的传播速度约为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en-US" altLang="zh-CN" sz="24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   </a:t>
            </a:r>
          </a:p>
        </p:txBody>
      </p:sp>
      <p:sp>
        <p:nvSpPr>
          <p:cNvPr id="26629" name="文本框 26628"/>
          <p:cNvSpPr txBox="1"/>
          <p:nvPr>
            <p:custDataLst>
              <p:tags r:id="rId8"/>
            </p:custDataLst>
          </p:nvPr>
        </p:nvSpPr>
        <p:spPr>
          <a:xfrm>
            <a:off x="3657600" y="2414905"/>
            <a:ext cx="2438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u="sng">
                <a:solidFill>
                  <a:schemeClr val="tx2"/>
                </a:solidFill>
                <a:latin typeface="Comic Sans MS" pitchFamily="66" charset="0"/>
              </a:rPr>
              <a:t>340m/s</a:t>
            </a:r>
          </a:p>
        </p:txBody>
      </p:sp>
      <p:sp>
        <p:nvSpPr>
          <p:cNvPr id="26630" name="矩形 26629"/>
          <p:cNvSpPr/>
          <p:nvPr>
            <p:custDataLst>
              <p:tags r:id="rId9"/>
            </p:custDataLst>
          </p:nvPr>
        </p:nvSpPr>
        <p:spPr>
          <a:xfrm>
            <a:off x="381000" y="3056255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声音在</a:t>
            </a:r>
            <a:r>
              <a:rPr lang="zh-CN" altLang="en-US" sz="2800" b="1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金属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中和</a:t>
            </a:r>
            <a:r>
              <a:rPr lang="zh-CN" altLang="en-US" sz="2800" b="1">
                <a:solidFill>
                  <a:srgbClr val="FF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液体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中的传播速度比它在空气中的要</a:t>
            </a:r>
            <a:r>
              <a:rPr lang="zh-CN" altLang="en-US" sz="24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</a:t>
            </a:r>
          </a:p>
        </p:txBody>
      </p:sp>
      <p:sp>
        <p:nvSpPr>
          <p:cNvPr id="26631" name="文本框 26630"/>
          <p:cNvSpPr txBox="1"/>
          <p:nvPr>
            <p:custDataLst>
              <p:tags r:id="rId10"/>
            </p:custDataLst>
          </p:nvPr>
        </p:nvSpPr>
        <p:spPr>
          <a:xfrm>
            <a:off x="1577975" y="3416300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u="sng">
                <a:solidFill>
                  <a:schemeClr val="tx2"/>
                </a:solidFill>
                <a:latin typeface="Comic Sans MS" pitchFamily="66" charset="0"/>
                <a:ea typeface="华文行楷" panose="02010800040101010101" charset="-122"/>
              </a:rPr>
              <a:t>大</a:t>
            </a:r>
            <a:endParaRPr lang="zh-CN" altLang="en-US" sz="3200" b="1" u="sng">
              <a:solidFill>
                <a:schemeClr val="tx2"/>
              </a:solidFill>
              <a:latin typeface="Comic Sans MS" pitchFamily="66" charset="0"/>
              <a:ea typeface="华文行楷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6627" grpId="0"/>
      <p:bldP spid="26628" grpId="0"/>
      <p:bldP spid="26629" grpId="0"/>
      <p:bldP spid="26630" grpId="0" build="p"/>
      <p:bldP spid="266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pic>
        <p:nvPicPr>
          <p:cNvPr id="12290" name="图片 12289" descr="生活物理社会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5270" y="671513"/>
            <a:ext cx="7681913" cy="452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声波摇晃烛焰.mpg">
            <a:hlinkClick r:id="" action="ppaction://media"/>
          </p:cNvPr>
          <p:cNvPicPr>
            <a:picLocks noRot="1" noChangeAspect="1"/>
          </p:cNvPicPr>
          <p:nvPr>
            <a:vide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3408" y="1671638"/>
            <a:ext cx="3455987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声波震碎酒杯.mpg">
            <a:hlinkClick r:id="" action="ppaction://media"/>
          </p:cNvPr>
          <p:cNvPicPr>
            <a:picLocks noRot="1" noChangeAspect="1"/>
          </p:cNvPicPr>
          <p:nvPr>
            <a:vide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39678" y="2152650"/>
            <a:ext cx="3600450" cy="2700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矩形 12292"/>
          <p:cNvSpPr/>
          <p:nvPr>
            <p:custDataLst>
              <p:tags r:id="rId9"/>
            </p:custDataLst>
          </p:nvPr>
        </p:nvSpPr>
        <p:spPr>
          <a:xfrm>
            <a:off x="1096645" y="4248150"/>
            <a:ext cx="25209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声波摇晃烛焰</a:t>
            </a:r>
          </a:p>
        </p:txBody>
      </p:sp>
      <p:sp>
        <p:nvSpPr>
          <p:cNvPr id="12294" name="文本框 12293"/>
          <p:cNvSpPr txBox="1"/>
          <p:nvPr>
            <p:custDataLst>
              <p:tags r:id="rId10"/>
            </p:custDataLst>
          </p:nvPr>
        </p:nvSpPr>
        <p:spPr>
          <a:xfrm>
            <a:off x="4345305" y="2230755"/>
            <a:ext cx="613410" cy="268414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声波震碎酒杯</a:t>
            </a:r>
          </a:p>
        </p:txBody>
      </p:sp>
      <p:sp>
        <p:nvSpPr>
          <p:cNvPr id="12295" name="文本框 12294"/>
          <p:cNvSpPr txBox="1"/>
          <p:nvPr>
            <p:custDataLst>
              <p:tags r:id="rId11"/>
            </p:custDataLst>
          </p:nvPr>
        </p:nvSpPr>
        <p:spPr>
          <a:xfrm>
            <a:off x="5039995" y="1406525"/>
            <a:ext cx="3657600" cy="595313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声音具有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能量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video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video>
          </p:childTnLst>
        </p:cTn>
      </p:par>
    </p:tnLst>
    <p:bldLst>
      <p:bldP spid="12294" grpId="0"/>
      <p:bldP spid="122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pic>
        <p:nvPicPr>
          <p:cNvPr id="13315" name="图片 13314" descr="U397P1T1D15611052F21DT20080524171840">
            <a:hlinkClick r:id="rId8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5200" y="787400"/>
            <a:ext cx="3233738" cy="227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zz_10">
            <a:hlinkClick r:id="rId10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51743" y="2400300"/>
            <a:ext cx="3248025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>
            <p:custDataLst>
              <p:tags r:id="rId4"/>
            </p:custDataLst>
          </p:nvPr>
        </p:nvSpPr>
        <p:spPr>
          <a:xfrm>
            <a:off x="4846638" y="1308100"/>
            <a:ext cx="3657600" cy="595313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声音可以传递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信息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318" name="矩形 13317"/>
          <p:cNvSpPr/>
          <p:nvPr>
            <p:custDataLst>
              <p:tags r:id="rId5"/>
            </p:custDataLst>
          </p:nvPr>
        </p:nvSpPr>
        <p:spPr>
          <a:xfrm>
            <a:off x="1677988" y="3092450"/>
            <a:ext cx="2016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谈话交流</a:t>
            </a:r>
          </a:p>
        </p:txBody>
      </p:sp>
      <p:sp>
        <p:nvSpPr>
          <p:cNvPr id="13319" name="文本框 13318"/>
          <p:cNvSpPr txBox="1"/>
          <p:nvPr>
            <p:custDataLst>
              <p:tags r:id="rId6"/>
            </p:custDataLst>
          </p:nvPr>
        </p:nvSpPr>
        <p:spPr>
          <a:xfrm>
            <a:off x="4448493" y="2655888"/>
            <a:ext cx="611187" cy="2209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听诊和叩诊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 hidden="1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61700" y="10922000"/>
            <a:ext cx="381000" cy="4699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1.1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幼圆"/>
              <a:ea typeface="幼圆"/>
            </a:endParaRPr>
          </a:p>
        </p:txBody>
      </p:sp>
      <p:sp>
        <p:nvSpPr>
          <p:cNvPr id="19463" name="Text Box 13"/>
          <p:cNvSpPr/>
          <p:nvPr>
            <p:custDataLst>
              <p:tags r:id="rId3"/>
            </p:custDataLst>
          </p:nvPr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探究声音的产生</a:t>
            </a:r>
          </a:p>
        </p:txBody>
      </p: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699000" y="1530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声音的产生</a:t>
            </a:r>
          </a:p>
        </p:txBody>
      </p:sp>
      <p:sp>
        <p:nvSpPr>
          <p:cNvPr id="6146" name="文本框 6145"/>
          <p:cNvSpPr txBox="1"/>
          <p:nvPr>
            <p:custDataLst>
              <p:tags r:id="rId6"/>
            </p:custDataLst>
          </p:nvPr>
        </p:nvSpPr>
        <p:spPr>
          <a:xfrm>
            <a:off x="1857375" y="1592263"/>
            <a:ext cx="7086600" cy="172339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一张纸、一根橡皮筋、一个笔帽、一杯水，怎样使它们发出声音？比比看，谁的方法多？谁的方法与众不同？</a:t>
            </a:r>
          </a:p>
        </p:txBody>
      </p:sp>
      <p:sp>
        <p:nvSpPr>
          <p:cNvPr id="6169" name="文本框 6168"/>
          <p:cNvSpPr txBox="1"/>
          <p:nvPr>
            <p:custDataLst>
              <p:tags r:id="rId7"/>
            </p:custDataLst>
          </p:nvPr>
        </p:nvSpPr>
        <p:spPr>
          <a:xfrm>
            <a:off x="355600" y="17160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试一试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857375" y="3535680"/>
            <a:ext cx="5648325" cy="1184910"/>
          </a:xfrm>
          <a:prstGeom prst="rect">
            <a:avLst/>
          </a:prstGeom>
          <a:noFill/>
          <a:ln w="9525">
            <a:noFill/>
          </a:ln>
        </p:spPr>
        <p:txBody>
          <a:bodyPr wrap="square" lIns="108369" tIns="54184" rIns="108369" bIns="54184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物体发声与不发声时有什么不同？</a:t>
            </a:r>
          </a:p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物体发声时有什么共同特征？</a:t>
            </a: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55600" y="36591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想一想</a:t>
            </a:r>
          </a:p>
        </p:txBody>
      </p:sp>
    </p:spTree>
  </p:cSld>
  <p:clrMapOvr>
    <a:masterClrMapping/>
  </p:clrMapOvr>
  <p:transition spd="med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sp>
        <p:nvSpPr>
          <p:cNvPr id="7171" name="文本框 7170"/>
          <p:cNvSpPr txBox="1"/>
          <p:nvPr>
            <p:custDataLst>
              <p:tags r:id="rId2"/>
            </p:custDataLst>
          </p:nvPr>
        </p:nvSpPr>
        <p:spPr>
          <a:xfrm>
            <a:off x="2781300" y="699770"/>
            <a:ext cx="3124200" cy="595313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charset="-122"/>
              </a:rPr>
              <a:t>体验声音的产生</a:t>
            </a:r>
          </a:p>
        </p:txBody>
      </p:sp>
      <p:pic>
        <p:nvPicPr>
          <p:cNvPr id="7173" name="图片 717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08000" y="1524000"/>
            <a:ext cx="1880235" cy="2270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文本框 7174"/>
          <p:cNvSpPr txBox="1"/>
          <p:nvPr>
            <p:custDataLst>
              <p:tags r:id="rId4"/>
            </p:custDataLst>
          </p:nvPr>
        </p:nvSpPr>
        <p:spPr>
          <a:xfrm>
            <a:off x="469900" y="3962400"/>
            <a:ext cx="2971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）把手指放在喉结附近</a:t>
            </a:r>
          </a:p>
        </p:txBody>
      </p:sp>
      <p:sp>
        <p:nvSpPr>
          <p:cNvPr id="7176" name="文本框 7175"/>
          <p:cNvSpPr txBox="1"/>
          <p:nvPr>
            <p:custDataLst>
              <p:tags r:id="rId5"/>
            </p:custDataLst>
          </p:nvPr>
        </p:nvSpPr>
        <p:spPr>
          <a:xfrm>
            <a:off x="5334000" y="3962400"/>
            <a:ext cx="3352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（</a:t>
            </a:r>
            <a:r>
              <a:rPr lang="en-US" altLang="zh-CN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）将发声的音叉触及面颊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55600" y="7000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做一做</a:t>
            </a:r>
          </a:p>
        </p:txBody>
      </p:sp>
      <p:pic>
        <p:nvPicPr>
          <p:cNvPr id="10248" name="图片 1024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889750" y="1600200"/>
            <a:ext cx="1797050" cy="2221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>
            <p:custDataLst>
              <p:tags r:id="rId8"/>
            </p:custDataLst>
          </p:nvPr>
        </p:nvSpPr>
        <p:spPr>
          <a:xfrm>
            <a:off x="2209800" y="1657985"/>
            <a:ext cx="1981200" cy="1066800"/>
          </a:xfrm>
          <a:prstGeom prst="wedgeRoundRectCallout">
            <a:avLst>
              <a:gd name="adj1" fmla="val -63141"/>
              <a:gd name="adj2" fmla="val 3630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说话时手指有什么感觉？</a:t>
            </a:r>
          </a:p>
        </p:txBody>
      </p:sp>
      <p:sp>
        <p:nvSpPr>
          <p:cNvPr id="5" name="圆角矩形标注 4"/>
          <p:cNvSpPr/>
          <p:nvPr>
            <p:custDataLst>
              <p:tags r:id="rId9"/>
            </p:custDataLst>
          </p:nvPr>
        </p:nvSpPr>
        <p:spPr>
          <a:xfrm flipH="1">
            <a:off x="4552950" y="1657985"/>
            <a:ext cx="2276475" cy="1066800"/>
          </a:xfrm>
          <a:prstGeom prst="wedgeRoundRectCallout">
            <a:avLst>
              <a:gd name="adj1" fmla="val -52677"/>
              <a:gd name="adj2" fmla="val 1755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感觉音叉在振动！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探究新知</a:t>
            </a:r>
            <a:endParaRPr lang="zh-CN" altLang="en-US"/>
          </a:p>
        </p:txBody>
      </p:sp>
      <p:sp>
        <p:nvSpPr>
          <p:cNvPr id="11268" name="文本框 11267"/>
          <p:cNvSpPr txBox="1"/>
          <p:nvPr>
            <p:custDataLst>
              <p:tags r:id="rId2"/>
            </p:custDataLst>
          </p:nvPr>
        </p:nvSpPr>
        <p:spPr>
          <a:xfrm>
            <a:off x="4419600" y="1838325"/>
            <a:ext cx="114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>
                <a:solidFill>
                  <a:srgbClr val="FF1919"/>
                </a:solidFill>
                <a:latin typeface="黑体" panose="02010609060101010101" charset="-122"/>
                <a:ea typeface="黑体" panose="02010609060101010101" charset="-122"/>
              </a:rPr>
              <a:t>振动</a:t>
            </a:r>
          </a:p>
        </p:txBody>
      </p:sp>
      <p:grpSp>
        <p:nvGrpSpPr>
          <p:cNvPr id="11269" name="组合 11268"/>
          <p:cNvGrpSpPr/>
          <p:nvPr>
            <p:custDataLst>
              <p:tags r:id="rId3"/>
            </p:custDataLst>
          </p:nvPr>
        </p:nvGrpSpPr>
        <p:grpSpPr>
          <a:xfrm>
            <a:off x="381000" y="1219200"/>
            <a:ext cx="7086600" cy="1265238"/>
            <a:chOff x="0" y="0"/>
            <a:chExt cx="4464" cy="797"/>
          </a:xfrm>
        </p:grpSpPr>
        <p:sp>
          <p:nvSpPr>
            <p:cNvPr id="11270" name="矩形 11269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200" cy="33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3333"/>
                </a:avLst>
              </a:prstTxWarp>
              <a:normAutofit fontScale="92500" lnSpcReduction="20000"/>
            </a:bodyPr>
            <a:lstStyle/>
            <a:p>
              <a:pPr algn="ctr"/>
              <a:r>
                <a:rPr lang="zh-CN" altLang="en-US" sz="3600" b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结论：</a:t>
              </a:r>
            </a:p>
          </p:txBody>
        </p:sp>
        <p:sp>
          <p:nvSpPr>
            <p:cNvPr id="11271" name="文本框 11270"/>
            <p:cNvSpPr txBox="1"/>
            <p:nvPr>
              <p:custDataLst>
                <p:tags r:id="rId9"/>
              </p:custDataLst>
            </p:nvPr>
          </p:nvSpPr>
          <p:spPr>
            <a:xfrm>
              <a:off x="432" y="432"/>
              <a:ext cx="201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3200" b="1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charset="-122"/>
                </a:rPr>
                <a:t>声音是由于物体</a:t>
              </a:r>
            </a:p>
          </p:txBody>
        </p:sp>
        <p:sp>
          <p:nvSpPr>
            <p:cNvPr id="11272" name="文本框 11271"/>
            <p:cNvSpPr txBox="1"/>
            <p:nvPr>
              <p:custDataLst>
                <p:tags r:id="rId10"/>
              </p:custDataLst>
            </p:nvPr>
          </p:nvSpPr>
          <p:spPr>
            <a:xfrm>
              <a:off x="3408" y="432"/>
              <a:ext cx="105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3200" b="1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charset="-122"/>
                </a:rPr>
                <a:t>产生的</a:t>
              </a:r>
              <a:r>
                <a:rPr lang="zh-CN" altLang="en-US" sz="3200">
                  <a:solidFill>
                    <a:schemeClr val="accent2"/>
                  </a:solidFill>
                  <a:latin typeface="Arial" panose="020B0604020202020204" pitchFamily="34" charset="0"/>
                  <a:ea typeface="黑体" panose="02010609060101010101" charset="-122"/>
                </a:rPr>
                <a:t>。</a:t>
              </a:r>
            </a:p>
          </p:txBody>
        </p:sp>
        <p:sp>
          <p:nvSpPr>
            <p:cNvPr id="11273" name="矩形 11272"/>
            <p:cNvSpPr/>
            <p:nvPr>
              <p:custDataLst>
                <p:tags r:id="rId11"/>
              </p:custDataLst>
            </p:nvPr>
          </p:nvSpPr>
          <p:spPr>
            <a:xfrm>
              <a:off x="2352" y="720"/>
              <a:ext cx="1152" cy="48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</a:pPr>
              <a:endParaRPr lang="zh-CN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74" name="文本框 11273"/>
          <p:cNvSpPr txBox="1"/>
          <p:nvPr>
            <p:custDataLst>
              <p:tags r:id="rId4"/>
            </p:custDataLst>
          </p:nvPr>
        </p:nvSpPr>
        <p:spPr>
          <a:xfrm>
            <a:off x="1095375" y="2590800"/>
            <a:ext cx="65443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>
                <a:solidFill>
                  <a:srgbClr val="FF1919"/>
                </a:solidFill>
                <a:latin typeface="Arial" panose="020B0604020202020204" pitchFamily="34" charset="0"/>
                <a:ea typeface="黑体" panose="02010609060101010101" charset="-122"/>
              </a:rPr>
              <a:t>声源：</a:t>
            </a:r>
            <a:r>
              <a:rPr lang="zh-CN" altLang="en-US" sz="3200">
                <a:latin typeface="Arial" panose="020B0604020202020204" pitchFamily="34" charset="0"/>
                <a:ea typeface="黑体" panose="02010609060101010101" charset="-122"/>
              </a:rPr>
              <a:t>把</a:t>
            </a:r>
            <a:r>
              <a:rPr lang="zh-CN" altLang="en-US" sz="3200" b="1" i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charset="-122"/>
              </a:rPr>
              <a:t>正在发声的物体</a:t>
            </a:r>
            <a:r>
              <a:rPr lang="zh-CN" altLang="en-US" sz="3200">
                <a:latin typeface="Arial" panose="020B0604020202020204" pitchFamily="34" charset="0"/>
                <a:ea typeface="黑体" panose="02010609060101010101" charset="-122"/>
              </a:rPr>
              <a:t>叫声源。</a:t>
            </a:r>
          </a:p>
        </p:txBody>
      </p:sp>
      <p:grpSp>
        <p:nvGrpSpPr>
          <p:cNvPr id="11275" name="组合 11274"/>
          <p:cNvGrpSpPr/>
          <p:nvPr>
            <p:custDataLst>
              <p:tags r:id="rId5"/>
            </p:custDataLst>
          </p:nvPr>
        </p:nvGrpSpPr>
        <p:grpSpPr>
          <a:xfrm>
            <a:off x="1905000" y="3667125"/>
            <a:ext cx="5181600" cy="914400"/>
            <a:chOff x="0" y="0"/>
            <a:chExt cx="2928" cy="576"/>
          </a:xfrm>
        </p:grpSpPr>
        <p:sp>
          <p:nvSpPr>
            <p:cNvPr id="11276" name="矩形标注 11275"/>
            <p:cNvSpPr/>
            <p:nvPr>
              <p:custDataLst>
                <p:tags r:id="rId6"/>
              </p:custDataLst>
            </p:nvPr>
          </p:nvSpPr>
          <p:spPr>
            <a:xfrm rot="10800000">
              <a:off x="0" y="0"/>
              <a:ext cx="2928" cy="576"/>
            </a:xfrm>
            <a:prstGeom prst="wedgeRectCallout">
              <a:avLst>
                <a:gd name="adj1" fmla="val 51666"/>
                <a:gd name="adj2" fmla="val 107083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algn="ctr">
                <a:buFont typeface="Arial" panose="020B0604020202020204" pitchFamily="34" charset="0"/>
              </a:pPr>
              <a:endParaRPr lang="zh-CN" altLang="en-US" sz="3200">
                <a:latin typeface="Arial" panose="020B0604020202020204" pitchFamily="34" charset="0"/>
              </a:endParaRPr>
            </a:p>
          </p:txBody>
        </p:sp>
        <p:sp>
          <p:nvSpPr>
            <p:cNvPr id="11277" name="矩形 11276"/>
            <p:cNvSpPr/>
            <p:nvPr>
              <p:custDataLst>
                <p:tags r:id="rId7"/>
              </p:custDataLst>
            </p:nvPr>
          </p:nvSpPr>
          <p:spPr>
            <a:xfrm>
              <a:off x="288" y="144"/>
              <a:ext cx="2304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algn="ctr"/>
              <a:r>
                <a:rPr lang="zh-CN" altLang="en-US" sz="3200" i="1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effectLst>
                    <a:outerShdw dist="35921" dir="2699999" algn="ctr" rotWithShape="0">
                      <a:srgbClr val="808080">
                        <a:alpha val="76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固体、液体、气体</a:t>
              </a:r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1.2</a:t>
            </a:r>
          </a:p>
        </p:txBody>
      </p:sp>
      <p:sp>
        <p:nvSpPr>
          <p:cNvPr id="19463" name="Text Box 13"/>
          <p:cNvSpPr/>
          <p:nvPr>
            <p:custDataLst>
              <p:tags r:id="rId3"/>
            </p:custDataLst>
          </p:nvPr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探究声音的传播</a:t>
            </a:r>
          </a:p>
        </p:txBody>
      </p: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411095" y="4083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699000" y="1530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  <p:pic>
        <p:nvPicPr>
          <p:cNvPr id="123913" name="图片 1239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rcRect r="43447"/>
          <a:stretch>
            <a:fillRect/>
          </a:stretch>
        </p:blipFill>
        <p:spPr>
          <a:xfrm>
            <a:off x="6919595" y="1692910"/>
            <a:ext cx="2112645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220"/>
          <p:cNvSpPr txBox="1"/>
          <p:nvPr>
            <p:custDataLst>
              <p:tags r:id="rId7"/>
            </p:custDataLst>
          </p:nvPr>
        </p:nvSpPr>
        <p:spPr>
          <a:xfrm>
            <a:off x="457200" y="2416175"/>
            <a:ext cx="6019800" cy="170815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  <a:ea typeface="楷体_GB2312" panose="02010609030101010101" pitchFamily="49" charset="-122"/>
              </a:rPr>
              <a:t>        </a:t>
            </a: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将衣架悬挂在细绳的中央，当同伴用铅笔轻轻敲击衣架时，你能听到声音吗？</a:t>
            </a:r>
          </a:p>
        </p:txBody>
      </p:sp>
      <p:sp>
        <p:nvSpPr>
          <p:cNvPr id="9222" name="文本框 9221"/>
          <p:cNvSpPr txBox="1"/>
          <p:nvPr>
            <p:custDataLst>
              <p:tags r:id="rId8"/>
            </p:custDataLst>
          </p:nvPr>
        </p:nvSpPr>
        <p:spPr>
          <a:xfrm>
            <a:off x="457200" y="4168775"/>
            <a:ext cx="6019800" cy="64135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       声音是通过什么传到你耳中的？</a:t>
            </a:r>
          </a:p>
        </p:txBody>
      </p:sp>
      <p:sp>
        <p:nvSpPr>
          <p:cNvPr id="9223" name="文本框 9222"/>
          <p:cNvSpPr txBox="1"/>
          <p:nvPr>
            <p:custDataLst>
              <p:tags r:id="rId9"/>
            </p:custDataLst>
          </p:nvPr>
        </p:nvSpPr>
        <p:spPr>
          <a:xfrm>
            <a:off x="533400" y="1882775"/>
            <a:ext cx="472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66"/>
                </a:solidFill>
                <a:latin typeface="Arial" panose="020B0604020202020204" pitchFamily="34" charset="0"/>
              </a:rPr>
              <a:t>声音可以在气体中传播吗？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>
            <p:custDataLst>
              <p:tags r:id="rId1"/>
            </p:custDataLst>
          </p:nvPr>
        </p:nvSpPr>
        <p:spPr>
          <a:xfrm>
            <a:off x="609600" y="1389698"/>
            <a:ext cx="5943600" cy="224155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       将细绳的两端分别绕在两只手的食指上，再用食指堵住双耳。当同伴再次敲击时，你还能听到衣架发出的声音吗？</a:t>
            </a:r>
          </a:p>
        </p:txBody>
      </p:sp>
      <p:sp>
        <p:nvSpPr>
          <p:cNvPr id="10244" name="文本框 10243"/>
          <p:cNvSpPr txBox="1"/>
          <p:nvPr>
            <p:custDataLst>
              <p:tags r:id="rId2"/>
            </p:custDataLst>
          </p:nvPr>
        </p:nvSpPr>
        <p:spPr>
          <a:xfrm>
            <a:off x="685800" y="826135"/>
            <a:ext cx="472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66"/>
                </a:solidFill>
                <a:latin typeface="Arial" panose="020B0604020202020204" pitchFamily="34" charset="0"/>
              </a:rPr>
              <a:t>声音可以在固体中传播吗？</a:t>
            </a:r>
          </a:p>
        </p:txBody>
      </p:sp>
      <p:pic>
        <p:nvPicPr>
          <p:cNvPr id="10245" name="Picture 5" descr="扫描00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lum bright="-6000" contrast="-17999"/>
          </a:blip>
          <a:srcRect l="6413" t="19319" r="5872" b="9926"/>
          <a:stretch>
            <a:fillRect/>
          </a:stretch>
        </p:blipFill>
        <p:spPr>
          <a:xfrm>
            <a:off x="2260600" y="3288030"/>
            <a:ext cx="4201795" cy="1856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3" name="图片 1239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l="55567" r="170"/>
          <a:stretch>
            <a:fillRect/>
          </a:stretch>
        </p:blipFill>
        <p:spPr>
          <a:xfrm>
            <a:off x="7148830" y="1054735"/>
            <a:ext cx="1653540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6"/>
            </p:custDataLst>
          </p:nvPr>
        </p:nvCxnSpPr>
        <p:spPr>
          <a:xfrm>
            <a:off x="22586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45466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11266"/>
          <p:cNvSpPr txBox="1"/>
          <p:nvPr>
            <p:custDataLst>
              <p:tags r:id="rId1"/>
            </p:custDataLst>
          </p:nvPr>
        </p:nvSpPr>
        <p:spPr>
          <a:xfrm>
            <a:off x="1485900" y="4510088"/>
            <a:ext cx="1828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隔墙有耳</a:t>
            </a:r>
          </a:p>
        </p:txBody>
      </p:sp>
      <p:sp>
        <p:nvSpPr>
          <p:cNvPr id="11268" name="文本框 11267"/>
          <p:cNvSpPr txBox="1"/>
          <p:nvPr>
            <p:custDataLst>
              <p:tags r:id="rId2"/>
            </p:custDataLst>
          </p:nvPr>
        </p:nvSpPr>
        <p:spPr>
          <a:xfrm>
            <a:off x="5219700" y="4510088"/>
            <a:ext cx="1828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伏地听声</a:t>
            </a:r>
          </a:p>
        </p:txBody>
      </p:sp>
      <p:pic>
        <p:nvPicPr>
          <p:cNvPr id="11269" name="图片 11268" descr="U_9258~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t="18974" b="17673"/>
          <a:stretch>
            <a:fillRect/>
          </a:stretch>
        </p:blipFill>
        <p:spPr>
          <a:xfrm>
            <a:off x="4229100" y="2070100"/>
            <a:ext cx="3429000" cy="1657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5568FE~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96035" y="1456690"/>
            <a:ext cx="1988820" cy="305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6"/>
            </p:custDataLst>
          </p:nvPr>
        </p:nvCxnSpPr>
        <p:spPr>
          <a:xfrm>
            <a:off x="22586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45466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  <p:sp>
        <p:nvSpPr>
          <p:cNvPr id="4" name="标题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673100" y="741045"/>
            <a:ext cx="1708785" cy="527050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举例：</a:t>
            </a:r>
          </a:p>
        </p:txBody>
      </p:sp>
      <p:pic>
        <p:nvPicPr>
          <p:cNvPr id="5" name="图片 4" descr="听火车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190365" y="963295"/>
            <a:ext cx="3696335" cy="352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>
            <p:custDataLst>
              <p:tags r:id="rId1"/>
            </p:custDataLst>
          </p:nvPr>
        </p:nvSpPr>
        <p:spPr>
          <a:xfrm>
            <a:off x="647700" y="1390015"/>
            <a:ext cx="7874000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108369" tIns="54184" rIns="108369" bIns="54184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ea typeface="楷体_GB2312" panose="02010609030101010101" pitchFamily="49" charset="-122"/>
                <a:sym typeface="+mn-ea"/>
              </a:rPr>
              <a:t>在水中摇动小铃铛，你能听到铃声吗？</a:t>
            </a:r>
            <a:endParaRPr lang="zh-CN" altLang="en-US" sz="2800" b="1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0244" name="文本框 10243"/>
          <p:cNvSpPr txBox="1"/>
          <p:nvPr>
            <p:custDataLst>
              <p:tags r:id="rId2"/>
            </p:custDataLst>
          </p:nvPr>
        </p:nvSpPr>
        <p:spPr>
          <a:xfrm>
            <a:off x="685800" y="826135"/>
            <a:ext cx="4724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660066"/>
                </a:solidFill>
                <a:latin typeface="Arial" panose="020B0604020202020204" pitchFamily="34" charset="0"/>
              </a:rPr>
              <a:t>声音可以在液体中传播吗？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cxnSp>
        <p:nvCxnSpPr>
          <p:cNvPr id="8" name="直接箭头连接符 7"/>
          <p:cNvCxnSpPr/>
          <p:nvPr>
            <p:custDataLst>
              <p:tags r:id="rId4"/>
            </p:custDataLst>
          </p:nvPr>
        </p:nvCxnSpPr>
        <p:spPr>
          <a:xfrm>
            <a:off x="22586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546600" y="76835"/>
            <a:ext cx="207772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声音的传播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47215" y="2044700"/>
            <a:ext cx="3362325" cy="3100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Office PowerPoint</Application>
  <PresentationFormat>自定义</PresentationFormat>
  <Paragraphs>115</Paragraphs>
  <Slides>23</Slides>
  <Notes>3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Default Design</vt:lpstr>
      <vt:lpstr>PowerPoint 演示文稿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