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06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260" r:id="rId18"/>
    <p:sldId id="32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7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第四章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光的折射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第四章　光现象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F329678-863D-4F4E-8F7E-66A359B1D7C3}"/>
              </a:ext>
            </a:extLst>
          </p:cNvPr>
          <p:cNvSpPr>
            <a:spLocks noChangeAspect="1"/>
          </p:cNvSpPr>
          <p:nvPr/>
        </p:nvSpPr>
        <p:spPr>
          <a:xfrm>
            <a:off x="455428" y="141861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水槽上方的点光源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发出的光照亮了水中的一点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在图中画出了三条路径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其中能正确表示光线由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u="sng" baseline="-25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2B637587-7A99-4DF0-9739-B4279A80D2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66838"/>
              </p:ext>
            </p:extLst>
          </p:nvPr>
        </p:nvGraphicFramePr>
        <p:xfrm>
          <a:off x="381000" y="2966715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66715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3D71C4AE-6A78-4ADF-BF00-B725FACF4B6E}"/>
              </a:ext>
            </a:extLst>
          </p:cNvPr>
          <p:cNvSpPr/>
          <p:nvPr/>
        </p:nvSpPr>
        <p:spPr>
          <a:xfrm>
            <a:off x="6869754" y="1876056"/>
            <a:ext cx="73252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5023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F7D906-A86C-4D7E-91B5-F15F28844FE8}"/>
              </a:ext>
            </a:extLst>
          </p:cNvPr>
          <p:cNvSpPr>
            <a:spLocks noChangeAspect="1"/>
          </p:cNvSpPr>
          <p:nvPr/>
        </p:nvSpPr>
        <p:spPr>
          <a:xfrm>
            <a:off x="519223" y="1150043"/>
            <a:ext cx="11430000" cy="8778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一束光在空气和玻璃两种介质分界面上同时发生反射和折射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是折射光线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反射角等于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玻璃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F5CF1ED-CC3F-4CCC-BEBF-A5AB8C0FA5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698552"/>
              </p:ext>
            </p:extLst>
          </p:nvPr>
        </p:nvGraphicFramePr>
        <p:xfrm>
          <a:off x="381000" y="2560966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60966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520B8DC6-B6F4-440C-AF5F-F5CCA83D42ED}"/>
              </a:ext>
            </a:extLst>
          </p:cNvPr>
          <p:cNvSpPr/>
          <p:nvPr/>
        </p:nvSpPr>
        <p:spPr>
          <a:xfrm>
            <a:off x="10091421" y="1203208"/>
            <a:ext cx="63683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3B54DD2-CA68-4E89-9592-2AFA275154C9}"/>
              </a:ext>
            </a:extLst>
          </p:cNvPr>
          <p:cNvSpPr/>
          <p:nvPr/>
        </p:nvSpPr>
        <p:spPr>
          <a:xfrm>
            <a:off x="2861282" y="1588977"/>
            <a:ext cx="63683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5A66B2D-9072-4CBF-867B-034731B0F7EC}"/>
              </a:ext>
            </a:extLst>
          </p:cNvPr>
          <p:cNvSpPr/>
          <p:nvPr/>
        </p:nvSpPr>
        <p:spPr>
          <a:xfrm>
            <a:off x="5381202" y="1621903"/>
            <a:ext cx="63683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3956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D856E55-3F30-4E44-AF85-FF59D6051DE6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春天的早晨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温暖的阳光射向平静的湖面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一幅生机盎然的景象。在阳光进入水里的过程中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速度和方向都改变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速度和方向都不变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F117E7-7F3F-4FED-90A6-2C5B26604FF7}"/>
              </a:ext>
            </a:extLst>
          </p:cNvPr>
          <p:cNvSpPr/>
          <p:nvPr/>
        </p:nvSpPr>
        <p:spPr>
          <a:xfrm>
            <a:off x="649709" y="286488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4220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7E255D6-1D85-44F8-B032-46861FC54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342184"/>
              </p:ext>
            </p:extLst>
          </p:nvPr>
        </p:nvGraphicFramePr>
        <p:xfrm>
          <a:off x="285307" y="1180445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307" y="1180445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C3965AC5-F6D3-4B84-B4B9-900D9ED1F3CC}"/>
              </a:ext>
            </a:extLst>
          </p:cNvPr>
          <p:cNvSpPr>
            <a:spLocks noChangeAspect="1"/>
          </p:cNvSpPr>
          <p:nvPr/>
        </p:nvSpPr>
        <p:spPr>
          <a:xfrm>
            <a:off x="593651" y="399267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两块完全相同的直角三角形玻璃砖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放置在同一水平面内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斜边平行且相距一定距离。一条光线从空气中垂直于玻璃砖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的直角边射入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从玻璃砖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的直角边射出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射出后的位置和方向可能是图中的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59D5A0-C1C1-47C4-B689-F23EAADDADF6}"/>
              </a:ext>
            </a:extLst>
          </p:cNvPr>
          <p:cNvSpPr/>
          <p:nvPr/>
        </p:nvSpPr>
        <p:spPr>
          <a:xfrm>
            <a:off x="3977700" y="4927600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366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07A5DA91-E9DF-4BB5-B0CF-EE96EA7C27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255280"/>
              </p:ext>
            </p:extLst>
          </p:nvPr>
        </p:nvGraphicFramePr>
        <p:xfrm>
          <a:off x="476693" y="4414456"/>
          <a:ext cx="11430000" cy="1791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Document" r:id="rId3" imgW="3847376" imgH="603475" progId="Word.Document.12">
                  <p:embed/>
                </p:oleObj>
              </mc:Choice>
              <mc:Fallback>
                <p:oleObj name="Document" r:id="rId3" imgW="3847376" imgH="603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4414456"/>
                        <a:ext cx="11430000" cy="1791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5AE3524-0D9A-4BFC-9EE1-895FAEDC1794}"/>
              </a:ext>
            </a:extLst>
          </p:cNvPr>
          <p:cNvSpPr>
            <a:spLocks noChangeAspect="1"/>
          </p:cNvSpPr>
          <p:nvPr/>
        </p:nvSpPr>
        <p:spPr>
          <a:xfrm>
            <a:off x="476693" y="1194836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一束光线透过容器的玻璃侧壁斜射到容器中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处形成一光斑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在向容器里逐渐加满水的过程中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光斑将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一直向左移动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先向左移动再向右移回到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一直向右移动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先向右移动再向左移回到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F872E9-44DA-4247-8D9C-FB8AEF302AA9}"/>
              </a:ext>
            </a:extLst>
          </p:cNvPr>
          <p:cNvSpPr/>
          <p:nvPr/>
        </p:nvSpPr>
        <p:spPr>
          <a:xfrm>
            <a:off x="3711886" y="1759097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7775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E4072F-1123-451B-B498-9FED46B0E2F4}"/>
              </a:ext>
            </a:extLst>
          </p:cNvPr>
          <p:cNvSpPr>
            <a:spLocks noChangeAspect="1"/>
          </p:cNvSpPr>
          <p:nvPr/>
        </p:nvSpPr>
        <p:spPr>
          <a:xfrm>
            <a:off x="570614" y="133355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一束光射向一块玻璃砖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并穿过玻璃砖。画出这束光进入玻璃砖和离开玻璃砖后的光线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注意标出法线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FA778CD5-1A0F-4B77-867F-580D900437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39933"/>
              </p:ext>
            </p:extLst>
          </p:nvPr>
        </p:nvGraphicFramePr>
        <p:xfrm>
          <a:off x="253410" y="2601783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3410" y="2601783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13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C19BC2-48AF-433D-BB3A-ED4EB8B1C583}"/>
              </a:ext>
            </a:extLst>
          </p:cNvPr>
          <p:cNvSpPr>
            <a:spLocks noChangeAspect="1"/>
          </p:cNvSpPr>
          <p:nvPr/>
        </p:nvSpPr>
        <p:spPr>
          <a:xfrm>
            <a:off x="487326" y="1386716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为岸上的光源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发出的射入潜水员眼睛的两条光线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在图中画出潜水员看到的光源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E2DDAC3D-8C0F-47A4-8849-138DAA761C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558843"/>
              </p:ext>
            </p:extLst>
          </p:nvPr>
        </p:nvGraphicFramePr>
        <p:xfrm>
          <a:off x="306572" y="2367866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572" y="2367866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594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B55EA7-60C7-4157-BAD5-60D669719488}"/>
              </a:ext>
            </a:extLst>
          </p:cNvPr>
          <p:cNvSpPr>
            <a:spLocks noChangeAspect="1"/>
          </p:cNvSpPr>
          <p:nvPr/>
        </p:nvSpPr>
        <p:spPr>
          <a:xfrm>
            <a:off x="497958" y="1258011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某小组同学在探究光的折射规律时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意外发现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当光沿某方向从半圆玻璃砖射向空气时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折射光消失而反射光却变得更亮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老师告诉他们这是光的全反射现象。课后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他们查到光从玻璃射向空气时的一些数据如表所示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20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DCB03B7-CF7E-494D-959D-1EE7EBBFE0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03290"/>
              </p:ext>
            </p:extLst>
          </p:nvPr>
        </p:nvGraphicFramePr>
        <p:xfrm>
          <a:off x="381000" y="2727675"/>
          <a:ext cx="11430000" cy="318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Document" r:id="rId3" imgW="3905117" imgH="1088558" progId="Word.Document.12">
                  <p:embed/>
                </p:oleObj>
              </mc:Choice>
              <mc:Fallback>
                <p:oleObj name="Document" r:id="rId3" imgW="3905117" imgH="10885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27675"/>
                        <a:ext cx="11430000" cy="3187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266EC76-924E-4D86-8D1E-003009FAC2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523463"/>
              </p:ext>
            </p:extLst>
          </p:nvPr>
        </p:nvGraphicFramePr>
        <p:xfrm>
          <a:off x="381000" y="3528529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28529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D438DBEC-B5A1-4820-8D24-4FC0554D7738}"/>
              </a:ext>
            </a:extLst>
          </p:cNvPr>
          <p:cNvSpPr>
            <a:spLocks noChangeAspect="1"/>
          </p:cNvSpPr>
          <p:nvPr/>
        </p:nvSpPr>
        <p:spPr>
          <a:xfrm>
            <a:off x="381000" y="1136068"/>
            <a:ext cx="11430000" cy="2096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分析上表中的光从玻璃斜射向空气时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反射能量与入射角大小的关系可知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光从玻璃斜射向空气时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折射角随入射角的增大而增大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当入射角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41.8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就发生了全反射现象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根据光的折射规律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请猜想当光从空气斜射向玻璃时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发生全反射现象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入射角大于折射角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折射角小于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3F9E4F-D433-41E6-831C-F5E97D789F86}"/>
              </a:ext>
            </a:extLst>
          </p:cNvPr>
          <p:cNvSpPr/>
          <p:nvPr/>
        </p:nvSpPr>
        <p:spPr>
          <a:xfrm>
            <a:off x="1829922" y="1610240"/>
            <a:ext cx="384786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31E3965-3F7A-4B50-A97E-1B54294CC350}"/>
              </a:ext>
            </a:extLst>
          </p:cNvPr>
          <p:cNvSpPr/>
          <p:nvPr/>
        </p:nvSpPr>
        <p:spPr>
          <a:xfrm>
            <a:off x="7475812" y="1599921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5E4890-005A-4D90-95FE-3C1C33D786F4}"/>
              </a:ext>
            </a:extLst>
          </p:cNvPr>
          <p:cNvSpPr/>
          <p:nvPr/>
        </p:nvSpPr>
        <p:spPr>
          <a:xfrm>
            <a:off x="7475812" y="2410240"/>
            <a:ext cx="8388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2E8175-8E72-434E-8436-FAA078875615}"/>
              </a:ext>
            </a:extLst>
          </p:cNvPr>
          <p:cNvSpPr/>
          <p:nvPr/>
        </p:nvSpPr>
        <p:spPr>
          <a:xfrm>
            <a:off x="2935708" y="2818017"/>
            <a:ext cx="454010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8304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4</a:t>
            </a:r>
            <a:r>
              <a:rPr lang="zh-CN" altLang="zh-CN"/>
              <a:t>节　光的折射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3A2FCBC-A407-42DA-A211-E4CD406D2B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492687"/>
              </p:ext>
            </p:extLst>
          </p:nvPr>
        </p:nvGraphicFramePr>
        <p:xfrm>
          <a:off x="1924492" y="1152782"/>
          <a:ext cx="7876954" cy="247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4492" y="1152782"/>
                        <a:ext cx="7876954" cy="2472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96DA1416-DA72-495B-BD5A-7EFF93B9E031}"/>
              </a:ext>
            </a:extLst>
          </p:cNvPr>
          <p:cNvSpPr>
            <a:spLocks noChangeAspect="1"/>
          </p:cNvSpPr>
          <p:nvPr/>
        </p:nvSpPr>
        <p:spPr>
          <a:xfrm>
            <a:off x="381000" y="3925669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光的折射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某同学在做探究光的折射特点实验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如图是光从空气射入水中时的光路。实验中发现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入射光线、折射光线和法线在同一平面内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折射光线和入射光线分别位于法线的两侧。通过实验还得到如下数据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3C0C7624-ADBC-4DDA-A539-C4F03A12E0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057002"/>
              </p:ext>
            </p:extLst>
          </p:nvPr>
        </p:nvGraphicFramePr>
        <p:xfrm>
          <a:off x="381000" y="1047905"/>
          <a:ext cx="11430000" cy="318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3905117" imgH="1088558" progId="Word.Document.12">
                  <p:embed/>
                </p:oleObj>
              </mc:Choice>
              <mc:Fallback>
                <p:oleObj name="Document" r:id="rId3" imgW="3905117" imgH="10885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47905"/>
                        <a:ext cx="11430000" cy="3187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C33E4440-0D94-4C1F-A83C-7A0E2F6FA177}"/>
              </a:ext>
            </a:extLst>
          </p:cNvPr>
          <p:cNvSpPr>
            <a:spLocks noChangeAspect="1"/>
          </p:cNvSpPr>
          <p:nvPr/>
        </p:nvSpPr>
        <p:spPr>
          <a:xfrm>
            <a:off x="381000" y="3336423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光从空气斜射到水面时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将同时发生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反射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折射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光从空气斜射到水面时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折射角随入射角的变化关系是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入射角增大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折射角增大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且折射角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当光从空气垂直射到水面时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折射角等于零。该同学根据上述实验中的发现和结论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总结出了光的折射特点。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请你对该同学通过上述探究实验得出光的折射特点的过程作出评价。是否存在不足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是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请简要说明理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探究过程不完整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还应该做其他多种透明介质之间的折射实验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0098E0-1EDF-458A-B767-0E087D570DEC}"/>
              </a:ext>
            </a:extLst>
          </p:cNvPr>
          <p:cNvSpPr/>
          <p:nvPr/>
        </p:nvSpPr>
        <p:spPr>
          <a:xfrm>
            <a:off x="5183921" y="3800548"/>
            <a:ext cx="68050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E295AC-21AA-4EEA-BD8C-664E686A4904}"/>
              </a:ext>
            </a:extLst>
          </p:cNvPr>
          <p:cNvSpPr/>
          <p:nvPr/>
        </p:nvSpPr>
        <p:spPr>
          <a:xfrm>
            <a:off x="6651214" y="3800548"/>
            <a:ext cx="68050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BA6124-EE0A-4C48-96E3-C3A0A38FBE76}"/>
              </a:ext>
            </a:extLst>
          </p:cNvPr>
          <p:cNvSpPr/>
          <p:nvPr/>
        </p:nvSpPr>
        <p:spPr>
          <a:xfrm>
            <a:off x="7459289" y="4211229"/>
            <a:ext cx="300314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44911E4-7EF1-4AB7-A1AF-FFF39695DDD2}"/>
              </a:ext>
            </a:extLst>
          </p:cNvPr>
          <p:cNvSpPr/>
          <p:nvPr/>
        </p:nvSpPr>
        <p:spPr>
          <a:xfrm>
            <a:off x="899000" y="4610860"/>
            <a:ext cx="68050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5E85CC-173B-4CC3-94DA-4F2833218EEA}"/>
              </a:ext>
            </a:extLst>
          </p:cNvPr>
          <p:cNvSpPr/>
          <p:nvPr/>
        </p:nvSpPr>
        <p:spPr>
          <a:xfrm>
            <a:off x="899000" y="6209246"/>
            <a:ext cx="770274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55A54D3-39EB-47DF-B899-E144E56E9102}"/>
              </a:ext>
            </a:extLst>
          </p:cNvPr>
          <p:cNvSpPr/>
          <p:nvPr/>
        </p:nvSpPr>
        <p:spPr>
          <a:xfrm>
            <a:off x="485450" y="581009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8501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701C991-24B8-47D3-B42E-7107F9130BC5}"/>
              </a:ext>
            </a:extLst>
          </p:cNvPr>
          <p:cNvSpPr>
            <a:spLocks noChangeAspect="1"/>
          </p:cNvSpPr>
          <p:nvPr/>
        </p:nvSpPr>
        <p:spPr>
          <a:xfrm>
            <a:off x="572386" y="117406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生活中的折射现象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如图所示的四种现象中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属于光的折射现象的是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38965D7F-4D46-4D9D-BF03-B16EFF2A5F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840651"/>
              </p:ext>
            </p:extLst>
          </p:nvPr>
        </p:nvGraphicFramePr>
        <p:xfrm>
          <a:off x="2115879" y="2046420"/>
          <a:ext cx="7728098" cy="4444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3" imgW="3847376" imgH="2213461" progId="Word.Document.12">
                  <p:embed/>
                </p:oleObj>
              </mc:Choice>
              <mc:Fallback>
                <p:oleObj name="Document" r:id="rId3" imgW="3847376" imgH="2213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5879" y="2046420"/>
                        <a:ext cx="7728098" cy="4444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9855D9A1-EA44-4888-8BE2-A7B1E3859102}"/>
              </a:ext>
            </a:extLst>
          </p:cNvPr>
          <p:cNvSpPr/>
          <p:nvPr/>
        </p:nvSpPr>
        <p:spPr>
          <a:xfrm>
            <a:off x="6784696" y="1631508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4315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A3EE7D2-4B46-455E-AF8F-1B5C3EDD5632}"/>
              </a:ext>
            </a:extLst>
          </p:cNvPr>
          <p:cNvSpPr>
            <a:spLocks noChangeAspect="1"/>
          </p:cNvSpPr>
          <p:nvPr/>
        </p:nvSpPr>
        <p:spPr>
          <a:xfrm>
            <a:off x="381000" y="1281504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把一根筷子斜插入盛水的玻璃杯中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从正面看过去的情形是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E82B5615-9FFB-49E2-ABDB-E7CB953B49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828504"/>
              </p:ext>
            </p:extLst>
          </p:nvPr>
        </p:nvGraphicFramePr>
        <p:xfrm>
          <a:off x="381000" y="2360659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0659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1FC90501-F653-4F6D-B60E-FCBEF6CB8AB9}"/>
              </a:ext>
            </a:extLst>
          </p:cNvPr>
          <p:cNvSpPr/>
          <p:nvPr/>
        </p:nvSpPr>
        <p:spPr>
          <a:xfrm>
            <a:off x="7996807" y="136258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439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33EA662-F89B-4812-9B56-7AEB66AD7FDB}"/>
              </a:ext>
            </a:extLst>
          </p:cNvPr>
          <p:cNvSpPr>
            <a:spLocks noChangeAspect="1"/>
          </p:cNvSpPr>
          <p:nvPr/>
        </p:nvSpPr>
        <p:spPr>
          <a:xfrm>
            <a:off x="381000" y="1237860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物理课上老师在一只空碗中放一枚硬币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小军同学后退到某处眼睛刚好看不到它。老师慢慢往碗中倒水时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小军同学在该处又看到硬币。可以解释此现象的光路图是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05B6FEF8-1A8E-4248-B383-453810C52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927749"/>
              </p:ext>
            </p:extLst>
          </p:nvPr>
        </p:nvGraphicFramePr>
        <p:xfrm>
          <a:off x="1982086" y="2110215"/>
          <a:ext cx="8227828" cy="4300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3847376" imgH="2011943" progId="Word.Document.12">
                  <p:embed/>
                </p:oleObj>
              </mc:Choice>
              <mc:Fallback>
                <p:oleObj name="Document" r:id="rId3" imgW="3847376" imgH="201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2086" y="2110215"/>
                        <a:ext cx="8227828" cy="4300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2E88D44-F2A8-4693-8952-227A362A3657}"/>
              </a:ext>
            </a:extLst>
          </p:cNvPr>
          <p:cNvSpPr/>
          <p:nvPr/>
        </p:nvSpPr>
        <p:spPr>
          <a:xfrm>
            <a:off x="9410937" y="169530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9224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959AD0-8705-4F6B-8BC1-92578193BB56}"/>
              </a:ext>
            </a:extLst>
          </p:cNvPr>
          <p:cNvSpPr>
            <a:spLocks noChangeAspect="1"/>
          </p:cNvSpPr>
          <p:nvPr/>
        </p:nvSpPr>
        <p:spPr>
          <a:xfrm>
            <a:off x="572386" y="1300541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大漠孤烟直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长河落日圆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的诗句中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诗人观察到的落日并非太阳的实际位置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而是光线经过不均匀的大气时发生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折射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而形成的像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点的人恰好看到地平线上的太阳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他所看到的太阳的实际位置应是图中的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WS195.EPS" descr="id:2147494084;FounderCES">
            <a:extLst>
              <a:ext uri="{FF2B5EF4-FFF2-40B4-BE49-F238E27FC236}">
                <a16:creationId xmlns:a16="http://schemas.microsoft.com/office/drawing/2014/main" id="{79053ECA-9BD1-46FF-B4FD-2F268C06BEB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09014" y="2955851"/>
            <a:ext cx="4408723" cy="30646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416B805-6E73-4A4A-A532-0D2AAC6ED8DF}"/>
              </a:ext>
            </a:extLst>
          </p:cNvPr>
          <p:cNvSpPr/>
          <p:nvPr/>
        </p:nvSpPr>
        <p:spPr>
          <a:xfrm>
            <a:off x="3371644" y="1766618"/>
            <a:ext cx="66872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2A6AB3C-66DF-4B08-B8DD-75981B337373}"/>
              </a:ext>
            </a:extLst>
          </p:cNvPr>
          <p:cNvSpPr/>
          <p:nvPr/>
        </p:nvSpPr>
        <p:spPr>
          <a:xfrm>
            <a:off x="5530054" y="2179530"/>
            <a:ext cx="66872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C1FACB-537E-4A5B-A397-4D2B9027FDB8}"/>
              </a:ext>
            </a:extLst>
          </p:cNvPr>
          <p:cNvSpPr>
            <a:spLocks noChangeAspect="1"/>
          </p:cNvSpPr>
          <p:nvPr/>
        </p:nvSpPr>
        <p:spPr>
          <a:xfrm>
            <a:off x="551121" y="1279277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小猫叉鱼叉不着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觉得很奇怪。请你运用所学的物理知识说明其中的道理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小猫看到的鱼的位置比鱼的实际位置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浅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这是光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从水进入空气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从水进入空气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从空气进入水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发生折射造成的结果。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5CF77105-7321-4242-8B5F-2068CEA383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936594"/>
              </p:ext>
            </p:extLst>
          </p:nvPr>
        </p:nvGraphicFramePr>
        <p:xfrm>
          <a:off x="381000" y="2867597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67597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E8DB5C26-DCA1-482F-A528-07267AFC1B61}"/>
              </a:ext>
            </a:extLst>
          </p:cNvPr>
          <p:cNvSpPr/>
          <p:nvPr/>
        </p:nvSpPr>
        <p:spPr>
          <a:xfrm>
            <a:off x="3892641" y="1745354"/>
            <a:ext cx="50923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D32FDF-720B-435C-962D-CD15C40EBAC1}"/>
              </a:ext>
            </a:extLst>
          </p:cNvPr>
          <p:cNvSpPr/>
          <p:nvPr/>
        </p:nvSpPr>
        <p:spPr>
          <a:xfrm>
            <a:off x="8113765" y="1745354"/>
            <a:ext cx="1742615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7942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4E3097FD-EC0D-472D-988C-CB5AF688776E}" vid="{78F65961-5573-41D5-91AC-4296B067C0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27</TotalTime>
  <Words>674</Words>
  <Application>Microsoft Office PowerPoint</Application>
  <PresentationFormat>宽屏</PresentationFormat>
  <Paragraphs>34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第四章　光现象</vt:lpstr>
      <vt:lpstr>第4节　光的折射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光现象</dc:title>
  <dc:creator>SunXueFeng</dc:creator>
  <cp:lastModifiedBy>SunXueFeng</cp:lastModifiedBy>
  <cp:revision>2</cp:revision>
  <dcterms:created xsi:type="dcterms:W3CDTF">2018-07-02T07:27:55Z</dcterms:created>
  <dcterms:modified xsi:type="dcterms:W3CDTF">2018-07-03T06:37:34Z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