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1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59" r:id="rId2"/>
    <p:sldId id="560" r:id="rId3"/>
    <p:sldId id="578" r:id="rId4"/>
    <p:sldId id="579" r:id="rId5"/>
    <p:sldId id="580" r:id="rId6"/>
    <p:sldId id="581" r:id="rId7"/>
    <p:sldId id="582" r:id="rId8"/>
    <p:sldId id="583" r:id="rId9"/>
    <p:sldId id="584" r:id="rId10"/>
    <p:sldId id="585" r:id="rId11"/>
    <p:sldId id="586" r:id="rId12"/>
    <p:sldId id="587" r:id="rId13"/>
    <p:sldId id="588" r:id="rId14"/>
    <p:sldId id="589" r:id="rId15"/>
    <p:sldId id="590" r:id="rId16"/>
    <p:sldId id="591" r:id="rId17"/>
    <p:sldId id="592" r:id="rId18"/>
    <p:sldId id="593" r:id="rId19"/>
    <p:sldId id="595" r:id="rId20"/>
    <p:sldId id="575" r:id="rId21"/>
    <p:sldId id="576" r:id="rId22"/>
    <p:sldId id="577" r:id="rId23"/>
  </p:sldIdLst>
  <p:sldSz cx="9144000" cy="5143500" type="screen16x9"/>
  <p:notesSz cx="6858000" cy="9144000"/>
  <p:embeddedFontLst>
    <p:embeddedFont>
      <p:font typeface="Tahoma" panose="020B0604030504040204" pitchFamily="34" charset="0"/>
      <p:regular r:id="rId26"/>
      <p:bold r:id="rId27"/>
    </p:embeddedFont>
    <p:embeddedFont>
      <p:font typeface="黑体" panose="02010609060101010101" pitchFamily="49" charset="-122"/>
      <p:regular r:id="rId28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3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038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342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18" Type="http://schemas.openxmlformats.org/officeDocument/2006/relationships/tags" Target="../tags/tag81.xml"/><Relationship Id="rId3" Type="http://schemas.openxmlformats.org/officeDocument/2006/relationships/tags" Target="../tags/tag66.xml"/><Relationship Id="rId21" Type="http://schemas.openxmlformats.org/officeDocument/2006/relationships/tags" Target="../tags/tag84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tags" Target="../tags/tag80.xml"/><Relationship Id="rId2" Type="http://schemas.openxmlformats.org/officeDocument/2006/relationships/tags" Target="../tags/tag65.xml"/><Relationship Id="rId16" Type="http://schemas.openxmlformats.org/officeDocument/2006/relationships/tags" Target="../tags/tag79.xml"/><Relationship Id="rId20" Type="http://schemas.openxmlformats.org/officeDocument/2006/relationships/tags" Target="../tags/tag83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23" Type="http://schemas.openxmlformats.org/officeDocument/2006/relationships/slideLayout" Target="../slideLayouts/slideLayout6.xml"/><Relationship Id="rId10" Type="http://schemas.openxmlformats.org/officeDocument/2006/relationships/tags" Target="../tags/tag73.xml"/><Relationship Id="rId19" Type="http://schemas.openxmlformats.org/officeDocument/2006/relationships/tags" Target="../tags/tag82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Relationship Id="rId22" Type="http://schemas.openxmlformats.org/officeDocument/2006/relationships/tags" Target="../tags/tag8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6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3" Type="http://schemas.openxmlformats.org/officeDocument/2006/relationships/tags" Target="../tags/tag89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5" Type="http://schemas.openxmlformats.org/officeDocument/2006/relationships/tags" Target="../tags/tag91.xml"/><Relationship Id="rId15" Type="http://schemas.openxmlformats.org/officeDocument/2006/relationships/slideLayout" Target="../slideLayouts/slideLayout8.xml"/><Relationship Id="rId10" Type="http://schemas.openxmlformats.org/officeDocument/2006/relationships/tags" Target="../tags/tag96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tags" Target="../tags/tag10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3" Type="http://schemas.openxmlformats.org/officeDocument/2006/relationships/tags" Target="../tags/tag41.xml"/><Relationship Id="rId21" Type="http://schemas.openxmlformats.org/officeDocument/2006/relationships/notesSlide" Target="../notesSlides/notesSlide1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ppt/slides/ppt/slides/ppt/slides/ppt/slides/clipboard/slides/ppt/slides/ppt/slides/ppt/slides/ppt/slides/ppt/slides/ppt/slides/NULL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51720" y="1275606"/>
            <a:ext cx="52337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latin typeface="+mj-ea"/>
                <a:ea typeface="+mj-ea"/>
              </a:rPr>
              <a:t>第</a:t>
            </a:r>
            <a:r>
              <a:rPr lang="en-US" altLang="zh-CN" sz="4800" b="1" dirty="0">
                <a:latin typeface="+mj-ea"/>
                <a:ea typeface="+mj-ea"/>
              </a:rPr>
              <a:t>5</a:t>
            </a:r>
            <a:r>
              <a:rPr lang="zh-CN" altLang="en-US" sz="4800" b="1" dirty="0">
                <a:latin typeface="+mj-ea"/>
                <a:ea typeface="+mj-ea"/>
              </a:rPr>
              <a:t>章 物态变化</a:t>
            </a:r>
            <a:endParaRPr lang="en-US" altLang="zh-CN" sz="4800" b="1" dirty="0">
              <a:latin typeface="+mj-ea"/>
              <a:ea typeface="+mj-ea"/>
            </a:endParaRPr>
          </a:p>
          <a:p>
            <a:pPr algn="ctr"/>
            <a:endParaRPr lang="en-US" altLang="zh-CN" sz="4000" b="1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4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节 升华和凝华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467995" y="1347153"/>
            <a:ext cx="4629150" cy="2867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507989" y="1851670"/>
            <a:ext cx="3281045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  <a:sym typeface="+mn-ea"/>
              </a:rPr>
              <a:t>北方严寒的冬天，一直冰冻的衣服也晾干了。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616" y="915566"/>
            <a:ext cx="7199907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2033134" y="1203598"/>
            <a:ext cx="6016555" cy="36724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115616" y="2329924"/>
            <a:ext cx="826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/>
              <a:t>霜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1475656" y="1101486"/>
            <a:ext cx="2381250" cy="3298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/>
          <p:cNvPicPr/>
          <p:nvPr/>
        </p:nvPicPr>
        <p:blipFill>
          <a:blip r:embed="rId3"/>
          <a:stretch>
            <a:fillRect/>
          </a:stretch>
        </p:blipFill>
        <p:spPr>
          <a:xfrm>
            <a:off x="5652120" y="1203598"/>
            <a:ext cx="2440940" cy="33953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139952" y="1853411"/>
            <a:ext cx="1151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/>
              <a:t>雾凇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5650" y="1203325"/>
            <a:ext cx="4447540" cy="33178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4" name="文本框 3"/>
          <p:cNvSpPr txBox="1"/>
          <p:nvPr/>
        </p:nvSpPr>
        <p:spPr>
          <a:xfrm>
            <a:off x="5321644" y="1851670"/>
            <a:ext cx="320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/>
              <a:t>窗户上的冰花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55650" y="1145867"/>
            <a:ext cx="7992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  </a:t>
            </a:r>
            <a:r>
              <a:rPr lang="zh-CN" altLang="en-US" sz="2400" dirty="0"/>
              <a:t>为什么灯泡用时间长了会发黑，而且怎么擦也擦不干净？</a:t>
            </a:r>
          </a:p>
        </p:txBody>
      </p:sp>
      <p:pic>
        <p:nvPicPr>
          <p:cNvPr id="5" name="图片 4"/>
          <p:cNvPicPr/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9752" y="1863357"/>
            <a:ext cx="4548232" cy="2952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5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915566"/>
            <a:ext cx="7328476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图片 104"/>
          <p:cNvPicPr/>
          <p:nvPr/>
        </p:nvPicPr>
        <p:blipFill>
          <a:blip r:embed="rId3"/>
          <a:stretch>
            <a:fillRect/>
          </a:stretch>
        </p:blipFill>
        <p:spPr>
          <a:xfrm>
            <a:off x="1646806" y="1036007"/>
            <a:ext cx="2995930" cy="38684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971600" y="1419621"/>
            <a:ext cx="554355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宋体" panose="02010600030101010101" pitchFamily="2" charset="-122"/>
                <a:sym typeface="+mn-ea"/>
              </a:rPr>
              <a:t>人工降雨</a:t>
            </a:r>
          </a:p>
        </p:txBody>
      </p:sp>
      <p:sp>
        <p:nvSpPr>
          <p:cNvPr id="72709" name="Text Box 5"/>
          <p:cNvSpPr txBox="1"/>
          <p:nvPr>
            <p:custDataLst>
              <p:tags r:id="rId1"/>
            </p:custDataLst>
          </p:nvPr>
        </p:nvSpPr>
        <p:spPr>
          <a:xfrm>
            <a:off x="4932040" y="1072752"/>
            <a:ext cx="3806765" cy="339451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30000"/>
              </a:lnSpc>
              <a:spcBef>
                <a:spcPts val="50"/>
              </a:spcBef>
            </a:pPr>
            <a:r>
              <a:rPr lang="zh-CN" altLang="en-US" sz="2400" dirty="0">
                <a:latin typeface="Tahoma" panose="020B0604030504040204" pitchFamily="34" charset="0"/>
              </a:rPr>
              <a:t>       用高射炮或飞机在天空中撒下干冰，干冰会</a:t>
            </a:r>
            <a:r>
              <a:rPr lang="zh-CN" altLang="en-US" sz="2400" dirty="0">
                <a:solidFill>
                  <a:srgbClr val="FF0000"/>
                </a:solidFill>
                <a:latin typeface="Tahoma" panose="020B0604030504040204" pitchFamily="34" charset="0"/>
              </a:rPr>
              <a:t>升华</a:t>
            </a:r>
            <a:r>
              <a:rPr lang="zh-CN" altLang="en-US" sz="2400" dirty="0">
                <a:latin typeface="Tahoma" panose="020B0604030504040204" pitchFamily="34" charset="0"/>
              </a:rPr>
              <a:t>吸热，使云层中的温度急剧下降，从而使云层中的水蒸气遇冷</a:t>
            </a:r>
            <a:r>
              <a:rPr lang="zh-CN" altLang="en-US" sz="2400" dirty="0">
                <a:solidFill>
                  <a:srgbClr val="FF0000"/>
                </a:solidFill>
                <a:latin typeface="Tahoma" panose="020B0604030504040204" pitchFamily="34" charset="0"/>
              </a:rPr>
              <a:t>液化</a:t>
            </a:r>
            <a:r>
              <a:rPr lang="zh-CN" altLang="en-US" sz="2400" dirty="0">
                <a:latin typeface="Tahoma" panose="020B0604030504040204" pitchFamily="34" charset="0"/>
              </a:rPr>
              <a:t>成小水滴，或者直接</a:t>
            </a:r>
            <a:r>
              <a:rPr lang="zh-CN" altLang="en-US" sz="2400" dirty="0">
                <a:solidFill>
                  <a:srgbClr val="FF3300"/>
                </a:solidFill>
                <a:latin typeface="Tahoma" panose="020B0604030504040204" pitchFamily="34" charset="0"/>
              </a:rPr>
              <a:t>凝华</a:t>
            </a:r>
            <a:r>
              <a:rPr lang="zh-CN" altLang="en-US" sz="2400" dirty="0">
                <a:latin typeface="Tahoma" panose="020B0604030504040204" pitchFamily="34" charset="0"/>
              </a:rPr>
              <a:t>成小冰晶，落到地上便形成雨。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文本框 163843"/>
          <p:cNvSpPr txBox="1"/>
          <p:nvPr>
            <p:custDataLst>
              <p:tags r:id="rId1"/>
            </p:custDataLst>
          </p:nvPr>
        </p:nvSpPr>
        <p:spPr>
          <a:xfrm>
            <a:off x="809155" y="1020614"/>
            <a:ext cx="3546549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</a:rPr>
              <a:t>干冰（固态二氧化碳）</a:t>
            </a:r>
          </a:p>
        </p:txBody>
      </p:sp>
      <p:sp>
        <p:nvSpPr>
          <p:cNvPr id="163845" name="直接连接符 163844"/>
          <p:cNvSpPr/>
          <p:nvPr>
            <p:custDataLst>
              <p:tags r:id="rId2"/>
            </p:custDataLst>
          </p:nvPr>
        </p:nvSpPr>
        <p:spPr>
          <a:xfrm>
            <a:off x="4302125" y="1423274"/>
            <a:ext cx="971550" cy="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63846" name="文本框 163845"/>
          <p:cNvSpPr txBox="1"/>
          <p:nvPr>
            <p:custDataLst>
              <p:tags r:id="rId3"/>
            </p:custDataLst>
          </p:nvPr>
        </p:nvSpPr>
        <p:spPr>
          <a:xfrm>
            <a:off x="5273675" y="1153001"/>
            <a:ext cx="2484834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</a:rPr>
              <a:t>二氧化碳气体</a:t>
            </a:r>
          </a:p>
        </p:txBody>
      </p:sp>
      <p:sp>
        <p:nvSpPr>
          <p:cNvPr id="163847" name="文本框 163846"/>
          <p:cNvSpPr txBox="1"/>
          <p:nvPr>
            <p:custDataLst>
              <p:tags r:id="rId4"/>
            </p:custDataLst>
          </p:nvPr>
        </p:nvSpPr>
        <p:spPr>
          <a:xfrm>
            <a:off x="4306218" y="903910"/>
            <a:ext cx="97274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升华</a:t>
            </a:r>
          </a:p>
        </p:txBody>
      </p:sp>
      <p:sp>
        <p:nvSpPr>
          <p:cNvPr id="163848" name="文本框 163847"/>
          <p:cNvSpPr txBox="1"/>
          <p:nvPr>
            <p:custDataLst>
              <p:tags r:id="rId5"/>
            </p:custDataLst>
          </p:nvPr>
        </p:nvSpPr>
        <p:spPr>
          <a:xfrm>
            <a:off x="1277343" y="1800701"/>
            <a:ext cx="162044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吸热</a:t>
            </a:r>
          </a:p>
        </p:txBody>
      </p:sp>
      <p:grpSp>
        <p:nvGrpSpPr>
          <p:cNvPr id="163849" name="组合 163848"/>
          <p:cNvGrpSpPr/>
          <p:nvPr/>
        </p:nvGrpSpPr>
        <p:grpSpPr>
          <a:xfrm>
            <a:off x="2087563" y="1530430"/>
            <a:ext cx="323850" cy="864394"/>
            <a:chOff x="793" y="1253"/>
            <a:chExt cx="272" cy="227"/>
          </a:xfrm>
        </p:grpSpPr>
        <p:sp>
          <p:nvSpPr>
            <p:cNvPr id="35866" name="直接连接符 163849"/>
            <p:cNvSpPr/>
            <p:nvPr>
              <p:custDataLst>
                <p:tags r:id="rId20"/>
              </p:custDataLst>
            </p:nvPr>
          </p:nvSpPr>
          <p:spPr>
            <a:xfrm flipV="1">
              <a:off x="793" y="1253"/>
              <a:ext cx="0" cy="227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35867" name="直接连接符 163850"/>
            <p:cNvSpPr/>
            <p:nvPr>
              <p:custDataLst>
                <p:tags r:id="rId21"/>
              </p:custDataLst>
            </p:nvPr>
          </p:nvSpPr>
          <p:spPr>
            <a:xfrm flipV="1">
              <a:off x="929" y="1253"/>
              <a:ext cx="0" cy="227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35868" name="直接连接符 163851"/>
            <p:cNvSpPr/>
            <p:nvPr>
              <p:custDataLst>
                <p:tags r:id="rId22"/>
              </p:custDataLst>
            </p:nvPr>
          </p:nvSpPr>
          <p:spPr>
            <a:xfrm flipV="1">
              <a:off x="1065" y="1253"/>
              <a:ext cx="0" cy="227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</p:grpSp>
      <p:sp>
        <p:nvSpPr>
          <p:cNvPr id="163853" name="文本框 163852"/>
          <p:cNvSpPr txBox="1"/>
          <p:nvPr>
            <p:custDataLst>
              <p:tags r:id="rId6"/>
            </p:custDataLst>
          </p:nvPr>
        </p:nvSpPr>
        <p:spPr>
          <a:xfrm>
            <a:off x="1556208" y="2242869"/>
            <a:ext cx="1710407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空气中的水蒸气</a:t>
            </a:r>
          </a:p>
        </p:txBody>
      </p:sp>
      <p:grpSp>
        <p:nvGrpSpPr>
          <p:cNvPr id="163854" name="组合 163853"/>
          <p:cNvGrpSpPr/>
          <p:nvPr/>
        </p:nvGrpSpPr>
        <p:grpSpPr>
          <a:xfrm>
            <a:off x="3113881" y="2124551"/>
            <a:ext cx="1188244" cy="917972"/>
            <a:chOff x="1565" y="1616"/>
            <a:chExt cx="907" cy="544"/>
          </a:xfrm>
        </p:grpSpPr>
        <p:sp>
          <p:nvSpPr>
            <p:cNvPr id="35864" name="直接连接符 163854"/>
            <p:cNvSpPr/>
            <p:nvPr>
              <p:custDataLst>
                <p:tags r:id="rId18"/>
              </p:custDataLst>
            </p:nvPr>
          </p:nvSpPr>
          <p:spPr>
            <a:xfrm flipV="1">
              <a:off x="1565" y="1616"/>
              <a:ext cx="907" cy="226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35865" name="直接连接符 163855"/>
            <p:cNvSpPr/>
            <p:nvPr>
              <p:custDataLst>
                <p:tags r:id="rId19"/>
              </p:custDataLst>
            </p:nvPr>
          </p:nvSpPr>
          <p:spPr>
            <a:xfrm>
              <a:off x="1565" y="1979"/>
              <a:ext cx="907" cy="181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163857" name="文本框 163856"/>
          <p:cNvSpPr txBox="1"/>
          <p:nvPr>
            <p:custDataLst>
              <p:tags r:id="rId7"/>
            </p:custDataLst>
          </p:nvPr>
        </p:nvSpPr>
        <p:spPr>
          <a:xfrm rot="-1043433">
            <a:off x="3060303" y="1692524"/>
            <a:ext cx="1565672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凝华</a:t>
            </a:r>
          </a:p>
        </p:txBody>
      </p:sp>
      <p:sp>
        <p:nvSpPr>
          <p:cNvPr id="163858" name="文本框 163857"/>
          <p:cNvSpPr txBox="1"/>
          <p:nvPr>
            <p:custDataLst>
              <p:tags r:id="rId8"/>
            </p:custDataLst>
          </p:nvPr>
        </p:nvSpPr>
        <p:spPr>
          <a:xfrm>
            <a:off x="3329385" y="2935367"/>
            <a:ext cx="1081088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液化</a:t>
            </a:r>
          </a:p>
        </p:txBody>
      </p:sp>
      <p:grpSp>
        <p:nvGrpSpPr>
          <p:cNvPr id="163859" name="组合 163858"/>
          <p:cNvGrpSpPr/>
          <p:nvPr/>
        </p:nvGrpSpPr>
        <p:grpSpPr>
          <a:xfrm>
            <a:off x="4705747" y="2124551"/>
            <a:ext cx="1620440" cy="848916"/>
            <a:chOff x="2608" y="1614"/>
            <a:chExt cx="862" cy="713"/>
          </a:xfrm>
        </p:grpSpPr>
        <p:sp>
          <p:nvSpPr>
            <p:cNvPr id="35862" name="文本框 163859"/>
            <p:cNvSpPr txBox="1"/>
            <p:nvPr>
              <p:custDataLst>
                <p:tags r:id="rId16"/>
              </p:custDataLst>
            </p:nvPr>
          </p:nvSpPr>
          <p:spPr>
            <a:xfrm>
              <a:off x="2653" y="1614"/>
              <a:ext cx="817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100" dirty="0">
                  <a:latin typeface="宋体" panose="02010600030101010101" pitchFamily="2" charset="-122"/>
                </a:rPr>
                <a:t>冰晶</a:t>
              </a:r>
            </a:p>
          </p:txBody>
        </p:sp>
        <p:sp>
          <p:nvSpPr>
            <p:cNvPr id="35863" name="文本框 163860"/>
            <p:cNvSpPr txBox="1"/>
            <p:nvPr>
              <p:custDataLst>
                <p:tags r:id="rId17"/>
              </p:custDataLst>
            </p:nvPr>
          </p:nvSpPr>
          <p:spPr>
            <a:xfrm>
              <a:off x="2608" y="1979"/>
              <a:ext cx="862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100" dirty="0">
                  <a:latin typeface="宋体" panose="02010600030101010101" pitchFamily="2" charset="-122"/>
                </a:rPr>
                <a:t>小水珠</a:t>
              </a:r>
            </a:p>
          </p:txBody>
        </p:sp>
      </p:grpSp>
      <p:grpSp>
        <p:nvGrpSpPr>
          <p:cNvPr id="163862" name="组合 163861"/>
          <p:cNvGrpSpPr/>
          <p:nvPr/>
        </p:nvGrpSpPr>
        <p:grpSpPr>
          <a:xfrm>
            <a:off x="4734322" y="3260408"/>
            <a:ext cx="485775" cy="1457325"/>
            <a:chOff x="2699" y="2524"/>
            <a:chExt cx="408" cy="1224"/>
          </a:xfrm>
        </p:grpSpPr>
        <p:sp>
          <p:nvSpPr>
            <p:cNvPr id="35858" name="直接连接符 163862"/>
            <p:cNvSpPr/>
            <p:nvPr>
              <p:custDataLst>
                <p:tags r:id="rId12"/>
              </p:custDataLst>
            </p:nvPr>
          </p:nvSpPr>
          <p:spPr>
            <a:xfrm>
              <a:off x="2699" y="2524"/>
              <a:ext cx="0" cy="1224"/>
            </a:xfrm>
            <a:prstGeom prst="line">
              <a:avLst/>
            </a:prstGeom>
            <a:ln w="22225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5859" name="直接连接符 163863"/>
            <p:cNvSpPr/>
            <p:nvPr>
              <p:custDataLst>
                <p:tags r:id="rId13"/>
              </p:custDataLst>
            </p:nvPr>
          </p:nvSpPr>
          <p:spPr>
            <a:xfrm>
              <a:off x="2835" y="2524"/>
              <a:ext cx="0" cy="1224"/>
            </a:xfrm>
            <a:prstGeom prst="line">
              <a:avLst/>
            </a:prstGeom>
            <a:ln w="22225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5860" name="直接连接符 163864"/>
            <p:cNvSpPr/>
            <p:nvPr>
              <p:custDataLst>
                <p:tags r:id="rId14"/>
              </p:custDataLst>
            </p:nvPr>
          </p:nvSpPr>
          <p:spPr>
            <a:xfrm>
              <a:off x="2971" y="2524"/>
              <a:ext cx="0" cy="1224"/>
            </a:xfrm>
            <a:prstGeom prst="line">
              <a:avLst/>
            </a:prstGeom>
            <a:ln w="22225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5861" name="直接连接符 163865"/>
            <p:cNvSpPr/>
            <p:nvPr>
              <p:custDataLst>
                <p:tags r:id="rId15"/>
              </p:custDataLst>
            </p:nvPr>
          </p:nvSpPr>
          <p:spPr>
            <a:xfrm>
              <a:off x="3107" y="2524"/>
              <a:ext cx="0" cy="1224"/>
            </a:xfrm>
            <a:prstGeom prst="line">
              <a:avLst/>
            </a:prstGeom>
            <a:ln w="22225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163867" name="文本框 163866"/>
          <p:cNvSpPr txBox="1"/>
          <p:nvPr>
            <p:custDataLst>
              <p:tags r:id="rId9"/>
            </p:custDataLst>
          </p:nvPr>
        </p:nvSpPr>
        <p:spPr>
          <a:xfrm>
            <a:off x="5273675" y="3744992"/>
            <a:ext cx="485775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雨</a:t>
            </a:r>
          </a:p>
        </p:txBody>
      </p:sp>
      <p:sp>
        <p:nvSpPr>
          <p:cNvPr id="163868" name="云形标注 163867"/>
          <p:cNvSpPr/>
          <p:nvPr>
            <p:custDataLst>
              <p:tags r:id="rId10"/>
            </p:custDataLst>
          </p:nvPr>
        </p:nvSpPr>
        <p:spPr>
          <a:xfrm flipH="1">
            <a:off x="4302125" y="1962626"/>
            <a:ext cx="1944291" cy="1350169"/>
          </a:xfrm>
          <a:prstGeom prst="cloudCallout">
            <a:avLst>
              <a:gd name="adj1" fmla="val 32241"/>
              <a:gd name="adj2" fmla="val 15870"/>
            </a:avLst>
          </a:prstGeom>
          <a:solidFill>
            <a:schemeClr val="accent1">
              <a:alpha val="0"/>
            </a:schemeClr>
          </a:solidFill>
          <a:ln w="19050" cap="flat" cmpd="sng">
            <a:solidFill>
              <a:srgbClr val="0D0D0D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endParaRPr lang="zh-CN" altLang="en-US" sz="2800" dirty="0">
              <a:latin typeface="宋体" panose="02010600030101010101" pitchFamily="2" charset="-122"/>
            </a:endParaRPr>
          </a:p>
        </p:txBody>
      </p:sp>
      <p:sp>
        <p:nvSpPr>
          <p:cNvPr id="163869" name="椭圆形标注 163868"/>
          <p:cNvSpPr/>
          <p:nvPr>
            <p:custDataLst>
              <p:tags r:id="rId11"/>
            </p:custDataLst>
          </p:nvPr>
        </p:nvSpPr>
        <p:spPr>
          <a:xfrm>
            <a:off x="5896372" y="2792492"/>
            <a:ext cx="2492052" cy="1782365"/>
          </a:xfrm>
          <a:prstGeom prst="wedgeEllipseCallout">
            <a:avLst>
              <a:gd name="adj1" fmla="val -89302"/>
              <a:gd name="adj2" fmla="val -13458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just" eaLnBrk="1" hangingPunct="1"/>
            <a:r>
              <a:rPr lang="zh-CN" altLang="en-US" sz="2800" dirty="0">
                <a:latin typeface="宋体" panose="02010600030101010101" pitchFamily="2" charset="-122"/>
              </a:rPr>
              <a:t>遇到暖空气后，冰晶熔化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63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63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63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3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3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163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4" grpId="0"/>
      <p:bldP spid="163846" grpId="0"/>
      <p:bldP spid="163847" grpId="0"/>
      <p:bldP spid="163848" grpId="0"/>
      <p:bldP spid="163853" grpId="0"/>
      <p:bldP spid="163857" grpId="0"/>
      <p:bldP spid="163858" grpId="0"/>
      <p:bldP spid="163867" grpId="0"/>
      <p:bldP spid="163868" grpId="0" bldLvl="0" animBg="1"/>
      <p:bldP spid="163869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34312" y="1059582"/>
            <a:ext cx="8258168" cy="28623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黄山景色闻名天下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严冬经常会出现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雨凇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现象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如图甲所示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这种现象一般是由在朔风里飘扬的雨滴附在树枝、草等物体上形成的冰晶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而松花江畔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严冬却经常出现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雾凇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现象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如图乙所示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它是由水蒸气遇冷凝结并附在树枝上形成的冰晶。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雨凇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雾凇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的形成过程中发生的物态变化分别是</a:t>
            </a:r>
            <a:r>
              <a:rPr lang="en-US" altLang="zh-CN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400" u="sng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</a:t>
            </a:r>
            <a:r>
              <a:rPr lang="en-US" altLang="zh-CN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400" u="sng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</a:t>
            </a:r>
            <a:r>
              <a:rPr lang="en-US" altLang="zh-CN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</a:t>
            </a: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8372239"/>
              </p:ext>
            </p:extLst>
          </p:nvPr>
        </p:nvGraphicFramePr>
        <p:xfrm>
          <a:off x="3782707" y="3507854"/>
          <a:ext cx="5109773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档" r:id="rId3" imgW="3839210" imgH="972185" progId="Word.Document.12">
                  <p:embed/>
                </p:oleObj>
              </mc:Choice>
              <mc:Fallback>
                <p:oleObj name="文档" r:id="rId3" imgW="3839210" imgH="97218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82707" y="3507854"/>
                        <a:ext cx="5109773" cy="1296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225322" y="3373718"/>
            <a:ext cx="97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凝固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66368" y="3369615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凝华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827584" y="1489848"/>
            <a:ext cx="8064500" cy="1949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zh-CN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1.知道升华和凝华现象。</a:t>
            </a:r>
            <a:endParaRPr lang="en-US" sz="28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</a:pPr>
            <a:r>
              <a:rPr lang="en-US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2.</a:t>
            </a:r>
            <a:r>
              <a:rPr lang="zh-CN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知道升华需要吸热和凝华需要放热。</a:t>
            </a:r>
            <a:endParaRPr lang="en-US" sz="28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</a:pPr>
            <a:r>
              <a:rPr lang="en-US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3.</a:t>
            </a:r>
            <a:r>
              <a:rPr lang="zh-CN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能用物理语言简单解释常见的升华和凝华现象。</a:t>
            </a:r>
            <a:endParaRPr lang="zh-CN" altLang="en-US" sz="28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>
            <p:custDataLst>
              <p:tags r:id="rId1"/>
            </p:custDataLst>
          </p:nvPr>
        </p:nvSpPr>
        <p:spPr>
          <a:xfrm>
            <a:off x="1057224" y="1915367"/>
            <a:ext cx="693738" cy="2246769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 dirty="0">
                <a:latin typeface="Arial" panose="020B0604020202020204" pitchFamily="34" charset="0"/>
              </a:rPr>
              <a:t>升华和凝华</a:t>
            </a:r>
          </a:p>
        </p:txBody>
      </p:sp>
      <p:sp>
        <p:nvSpPr>
          <p:cNvPr id="35" name="文本框 34"/>
          <p:cNvSpPr txBox="1"/>
          <p:nvPr>
            <p:custDataLst>
              <p:tags r:id="rId2"/>
            </p:custDataLst>
          </p:nvPr>
        </p:nvSpPr>
        <p:spPr>
          <a:xfrm>
            <a:off x="2157676" y="3774442"/>
            <a:ext cx="915988" cy="52322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 dirty="0">
                <a:latin typeface="Arial" panose="020B0604020202020204" pitchFamily="34" charset="0"/>
              </a:rPr>
              <a:t>凝华</a:t>
            </a:r>
          </a:p>
        </p:txBody>
      </p:sp>
      <p:sp>
        <p:nvSpPr>
          <p:cNvPr id="36" name="文本框 35"/>
          <p:cNvSpPr txBox="1"/>
          <p:nvPr>
            <p:custDataLst>
              <p:tags r:id="rId3"/>
            </p:custDataLst>
          </p:nvPr>
        </p:nvSpPr>
        <p:spPr>
          <a:xfrm>
            <a:off x="2147358" y="1672093"/>
            <a:ext cx="936625" cy="52322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 dirty="0">
                <a:latin typeface="Arial" panose="020B0604020202020204" pitchFamily="34" charset="0"/>
              </a:rPr>
              <a:t>升华</a:t>
            </a:r>
          </a:p>
        </p:txBody>
      </p:sp>
      <p:sp>
        <p:nvSpPr>
          <p:cNvPr id="37" name="文本框 36"/>
          <p:cNvSpPr txBox="1"/>
          <p:nvPr>
            <p:custDataLst>
              <p:tags r:id="rId4"/>
            </p:custDataLst>
          </p:nvPr>
        </p:nvSpPr>
        <p:spPr>
          <a:xfrm>
            <a:off x="3505737" y="899965"/>
            <a:ext cx="3966547" cy="40011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dirty="0">
                <a:latin typeface="Arial" panose="020B0604020202020204" pitchFamily="34" charset="0"/>
              </a:rPr>
              <a:t>物质从固态直接变成气态的过程</a:t>
            </a:r>
          </a:p>
        </p:txBody>
      </p:sp>
      <p:sp>
        <p:nvSpPr>
          <p:cNvPr id="38" name="文本框 37"/>
          <p:cNvSpPr txBox="1"/>
          <p:nvPr>
            <p:custDataLst>
              <p:tags r:id="rId5"/>
            </p:custDataLst>
          </p:nvPr>
        </p:nvSpPr>
        <p:spPr>
          <a:xfrm>
            <a:off x="3508025" y="1397824"/>
            <a:ext cx="1541308" cy="40011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dirty="0">
                <a:latin typeface="Arial" panose="020B0604020202020204" pitchFamily="34" charset="0"/>
              </a:rPr>
              <a:t>生活现象</a:t>
            </a:r>
          </a:p>
        </p:txBody>
      </p:sp>
      <p:sp>
        <p:nvSpPr>
          <p:cNvPr id="39" name="文本框 38"/>
          <p:cNvSpPr txBox="1"/>
          <p:nvPr>
            <p:custDataLst>
              <p:tags r:id="rId6"/>
            </p:custDataLst>
          </p:nvPr>
        </p:nvSpPr>
        <p:spPr>
          <a:xfrm>
            <a:off x="3489598" y="1933703"/>
            <a:ext cx="1559735" cy="40011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dirty="0">
                <a:latin typeface="Arial" panose="020B0604020202020204" pitchFamily="34" charset="0"/>
              </a:rPr>
              <a:t>升华吸热</a:t>
            </a:r>
          </a:p>
        </p:txBody>
      </p:sp>
      <p:sp>
        <p:nvSpPr>
          <p:cNvPr id="40" name="文本框 39"/>
          <p:cNvSpPr txBox="1"/>
          <p:nvPr>
            <p:custDataLst>
              <p:tags r:id="rId7"/>
            </p:custDataLst>
          </p:nvPr>
        </p:nvSpPr>
        <p:spPr>
          <a:xfrm>
            <a:off x="3493145" y="2487601"/>
            <a:ext cx="1556188" cy="40011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dirty="0">
                <a:latin typeface="Arial" panose="020B0604020202020204" pitchFamily="34" charset="0"/>
              </a:rPr>
              <a:t>应用</a:t>
            </a:r>
          </a:p>
        </p:txBody>
      </p:sp>
      <p:sp>
        <p:nvSpPr>
          <p:cNvPr id="41" name="文本框 40"/>
          <p:cNvSpPr txBox="1"/>
          <p:nvPr>
            <p:custDataLst>
              <p:tags r:id="rId8"/>
            </p:custDataLst>
          </p:nvPr>
        </p:nvSpPr>
        <p:spPr>
          <a:xfrm>
            <a:off x="3494206" y="3023141"/>
            <a:ext cx="3888318" cy="40011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dirty="0">
                <a:latin typeface="Arial" panose="020B0604020202020204" pitchFamily="34" charset="0"/>
              </a:rPr>
              <a:t>物质从气态直接变成固态的过程</a:t>
            </a:r>
          </a:p>
        </p:txBody>
      </p:sp>
      <p:sp>
        <p:nvSpPr>
          <p:cNvPr id="42" name="文本框 41"/>
          <p:cNvSpPr txBox="1"/>
          <p:nvPr>
            <p:custDataLst>
              <p:tags r:id="rId9"/>
            </p:custDataLst>
          </p:nvPr>
        </p:nvSpPr>
        <p:spPr>
          <a:xfrm>
            <a:off x="3511626" y="3494258"/>
            <a:ext cx="1638300" cy="40011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000" dirty="0">
                <a:latin typeface="Arial" panose="020B0604020202020204" pitchFamily="34" charset="0"/>
              </a:rPr>
              <a:t>生活现象</a:t>
            </a:r>
          </a:p>
        </p:txBody>
      </p:sp>
      <p:sp>
        <p:nvSpPr>
          <p:cNvPr id="43" name="文本框 42"/>
          <p:cNvSpPr txBox="1"/>
          <p:nvPr>
            <p:custDataLst>
              <p:tags r:id="rId10"/>
            </p:custDataLst>
          </p:nvPr>
        </p:nvSpPr>
        <p:spPr>
          <a:xfrm>
            <a:off x="3489598" y="3988286"/>
            <a:ext cx="1660328" cy="40011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dirty="0">
                <a:latin typeface="Arial" panose="020B0604020202020204" pitchFamily="34" charset="0"/>
              </a:rPr>
              <a:t>凝华放热</a:t>
            </a:r>
          </a:p>
        </p:txBody>
      </p:sp>
      <p:sp>
        <p:nvSpPr>
          <p:cNvPr id="44" name="文本框 43"/>
          <p:cNvSpPr txBox="1"/>
          <p:nvPr>
            <p:custDataLst>
              <p:tags r:id="rId11"/>
            </p:custDataLst>
          </p:nvPr>
        </p:nvSpPr>
        <p:spPr>
          <a:xfrm>
            <a:off x="3489598" y="4502801"/>
            <a:ext cx="1660328" cy="40011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dirty="0">
                <a:latin typeface="Arial" panose="020B0604020202020204" pitchFamily="34" charset="0"/>
              </a:rPr>
              <a:t>应用</a:t>
            </a:r>
          </a:p>
        </p:txBody>
      </p:sp>
      <p:sp>
        <p:nvSpPr>
          <p:cNvPr id="45" name="左大括号 44"/>
          <p:cNvSpPr/>
          <p:nvPr>
            <p:custDataLst>
              <p:tags r:id="rId12"/>
            </p:custDataLst>
          </p:nvPr>
        </p:nvSpPr>
        <p:spPr>
          <a:xfrm>
            <a:off x="3190687" y="943023"/>
            <a:ext cx="231775" cy="1944688"/>
          </a:xfrm>
          <a:prstGeom prst="leftBrace">
            <a:avLst>
              <a:gd name="adj1" fmla="val 4366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左大括号 45"/>
          <p:cNvSpPr/>
          <p:nvPr>
            <p:custDataLst>
              <p:tags r:id="rId13"/>
            </p:custDataLst>
          </p:nvPr>
        </p:nvSpPr>
        <p:spPr>
          <a:xfrm>
            <a:off x="3083983" y="3178979"/>
            <a:ext cx="338479" cy="1618615"/>
          </a:xfrm>
          <a:prstGeom prst="leftBrace">
            <a:avLst>
              <a:gd name="adj1" fmla="val 3041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7" name="左大括号 46"/>
          <p:cNvSpPr/>
          <p:nvPr>
            <p:custDataLst>
              <p:tags r:id="rId14"/>
            </p:custDataLst>
          </p:nvPr>
        </p:nvSpPr>
        <p:spPr>
          <a:xfrm>
            <a:off x="1766681" y="1809461"/>
            <a:ext cx="360040" cy="2352675"/>
          </a:xfrm>
          <a:prstGeom prst="leftBrace">
            <a:avLst>
              <a:gd name="adj1" fmla="val 3297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131840" y="1923678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91680" y="1918952"/>
            <a:ext cx="5236845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～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 algn="just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/>
          <p:nvPr>
            <p:custDataLst>
              <p:tags r:id="rId1"/>
            </p:custDataLst>
          </p:nvPr>
        </p:nvSpPr>
        <p:spPr>
          <a:xfrm>
            <a:off x="2845526" y="2486980"/>
            <a:ext cx="11525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放热</a:t>
            </a:r>
          </a:p>
        </p:txBody>
      </p:sp>
      <p:sp>
        <p:nvSpPr>
          <p:cNvPr id="7171" name="Text Box 3"/>
          <p:cNvSpPr txBox="1"/>
          <p:nvPr>
            <p:custDataLst>
              <p:tags r:id="rId2"/>
            </p:custDataLst>
          </p:nvPr>
        </p:nvSpPr>
        <p:spPr>
          <a:xfrm>
            <a:off x="6169751" y="2531430"/>
            <a:ext cx="11525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放热</a:t>
            </a:r>
          </a:p>
        </p:txBody>
      </p:sp>
      <p:sp>
        <p:nvSpPr>
          <p:cNvPr id="7172" name="Text Box 4"/>
          <p:cNvSpPr txBox="1"/>
          <p:nvPr>
            <p:custDataLst>
              <p:tags r:id="rId3"/>
            </p:custDataLst>
          </p:nvPr>
        </p:nvSpPr>
        <p:spPr>
          <a:xfrm>
            <a:off x="6096726" y="1882142"/>
            <a:ext cx="11525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吸热</a:t>
            </a:r>
          </a:p>
        </p:txBody>
      </p:sp>
      <p:sp>
        <p:nvSpPr>
          <p:cNvPr id="7173" name="Text Box 5"/>
          <p:cNvSpPr txBox="1"/>
          <p:nvPr>
            <p:custDataLst>
              <p:tags r:id="rId4"/>
            </p:custDataLst>
          </p:nvPr>
        </p:nvSpPr>
        <p:spPr>
          <a:xfrm>
            <a:off x="2859496" y="1839280"/>
            <a:ext cx="11525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吸热</a:t>
            </a:r>
          </a:p>
        </p:txBody>
      </p:sp>
      <p:sp>
        <p:nvSpPr>
          <p:cNvPr id="7174" name="Text Box 6"/>
          <p:cNvSpPr txBox="1"/>
          <p:nvPr>
            <p:custDataLst>
              <p:tags r:id="rId5"/>
            </p:custDataLst>
          </p:nvPr>
        </p:nvSpPr>
        <p:spPr>
          <a:xfrm>
            <a:off x="480151" y="2098042"/>
            <a:ext cx="1547812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固态</a:t>
            </a:r>
          </a:p>
        </p:txBody>
      </p:sp>
      <p:sp>
        <p:nvSpPr>
          <p:cNvPr id="7175" name="Text Box 7"/>
          <p:cNvSpPr txBox="1"/>
          <p:nvPr>
            <p:custDataLst>
              <p:tags r:id="rId6"/>
            </p:custDataLst>
          </p:nvPr>
        </p:nvSpPr>
        <p:spPr>
          <a:xfrm>
            <a:off x="3864701" y="2098042"/>
            <a:ext cx="1296987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液态</a:t>
            </a:r>
          </a:p>
        </p:txBody>
      </p:sp>
      <p:sp>
        <p:nvSpPr>
          <p:cNvPr id="7176" name="Text Box 8"/>
          <p:cNvSpPr txBox="1"/>
          <p:nvPr>
            <p:custDataLst>
              <p:tags r:id="rId7"/>
            </p:custDataLst>
          </p:nvPr>
        </p:nvSpPr>
        <p:spPr>
          <a:xfrm>
            <a:off x="7127013" y="2098042"/>
            <a:ext cx="1633538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气态</a:t>
            </a:r>
          </a:p>
        </p:txBody>
      </p:sp>
      <p:cxnSp>
        <p:nvCxnSpPr>
          <p:cNvPr id="7177" name="Line 9"/>
          <p:cNvCxnSpPr/>
          <p:nvPr>
            <p:custDataLst>
              <p:tags r:id="rId8"/>
            </p:custDataLst>
          </p:nvPr>
        </p:nvCxnSpPr>
        <p:spPr>
          <a:xfrm>
            <a:off x="1989863" y="2285367"/>
            <a:ext cx="2019300" cy="28575"/>
          </a:xfrm>
          <a:prstGeom prst="line">
            <a:avLst/>
          </a:prstGeom>
          <a:noFill/>
          <a:ln w="57150" cmpd="thinThick">
            <a:solidFill>
              <a:srgbClr val="0070C0"/>
            </a:solidFill>
            <a:miter lim="800000"/>
            <a:tailEnd type="triangle"/>
          </a:ln>
        </p:spPr>
      </p:cxnSp>
      <p:sp>
        <p:nvSpPr>
          <p:cNvPr id="7178" name="Text Box 10"/>
          <p:cNvSpPr txBox="1"/>
          <p:nvPr>
            <p:custDataLst>
              <p:tags r:id="rId9"/>
            </p:custDataLst>
          </p:nvPr>
        </p:nvSpPr>
        <p:spPr>
          <a:xfrm>
            <a:off x="5060088" y="2490155"/>
            <a:ext cx="1468438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chemeClr val="bg1"/>
                </a:solidFill>
                <a:latin typeface="Times New Roman" panose="02020603050405020304" pitchFamily="18" charset="0"/>
                <a:ea typeface="楷体_GB2312" pitchFamily="49" charset="-122"/>
              </a:rPr>
              <a:t>液化</a:t>
            </a:r>
          </a:p>
        </p:txBody>
      </p:sp>
      <p:cxnSp>
        <p:nvCxnSpPr>
          <p:cNvPr id="7180" name="Line 12"/>
          <p:cNvCxnSpPr/>
          <p:nvPr>
            <p:custDataLst>
              <p:tags r:id="rId10"/>
            </p:custDataLst>
          </p:nvPr>
        </p:nvCxnSpPr>
        <p:spPr>
          <a:xfrm>
            <a:off x="5031513" y="2371092"/>
            <a:ext cx="2154238" cy="47625"/>
          </a:xfrm>
          <a:prstGeom prst="line">
            <a:avLst/>
          </a:prstGeom>
          <a:noFill/>
          <a:ln w="57150" cmpd="thickThin">
            <a:solidFill>
              <a:srgbClr val="0070C0"/>
            </a:solidFill>
            <a:miter lim="800000"/>
            <a:tailEnd type="triangle"/>
          </a:ln>
        </p:spPr>
      </p:cxnSp>
      <p:sp>
        <p:nvSpPr>
          <p:cNvPr id="7181" name="Text Box 13"/>
          <p:cNvSpPr txBox="1"/>
          <p:nvPr>
            <p:custDataLst>
              <p:tags r:id="rId11"/>
            </p:custDataLst>
          </p:nvPr>
        </p:nvSpPr>
        <p:spPr>
          <a:xfrm>
            <a:off x="4656863" y="1810705"/>
            <a:ext cx="1944688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chemeClr val="bg1"/>
                </a:solidFill>
                <a:latin typeface="Times New Roman" panose="02020603050405020304" pitchFamily="18" charset="0"/>
                <a:ea typeface="楷体_GB2312" pitchFamily="49" charset="-122"/>
              </a:rPr>
              <a:t>汽化</a:t>
            </a:r>
          </a:p>
        </p:txBody>
      </p:sp>
      <p:cxnSp>
        <p:nvCxnSpPr>
          <p:cNvPr id="7182" name="Line 14"/>
          <p:cNvCxnSpPr/>
          <p:nvPr>
            <p:custDataLst>
              <p:tags r:id="rId12"/>
            </p:custDataLst>
          </p:nvPr>
        </p:nvCxnSpPr>
        <p:spPr>
          <a:xfrm flipH="1" flipV="1">
            <a:off x="4945788" y="2572705"/>
            <a:ext cx="2232025" cy="30162"/>
          </a:xfrm>
          <a:prstGeom prst="line">
            <a:avLst/>
          </a:prstGeom>
          <a:noFill/>
          <a:ln w="57150" cmpd="thinThick">
            <a:solidFill>
              <a:srgbClr val="0070C0"/>
            </a:solidFill>
            <a:miter lim="800000"/>
            <a:tailEnd type="triangle"/>
          </a:ln>
        </p:spPr>
      </p:cxnSp>
      <p:sp>
        <p:nvSpPr>
          <p:cNvPr id="7183" name="Text Box 15"/>
          <p:cNvSpPr txBox="1"/>
          <p:nvPr>
            <p:custDataLst>
              <p:tags r:id="rId13"/>
            </p:custDataLst>
          </p:nvPr>
        </p:nvSpPr>
        <p:spPr>
          <a:xfrm>
            <a:off x="2051776" y="2458405"/>
            <a:ext cx="1152525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chemeClr val="bg1"/>
                </a:solidFill>
                <a:latin typeface="Times New Roman" panose="02020603050405020304" pitchFamily="18" charset="0"/>
                <a:ea typeface="楷体_GB2312" pitchFamily="49" charset="-122"/>
              </a:rPr>
              <a:t>凝固</a:t>
            </a:r>
          </a:p>
        </p:txBody>
      </p:sp>
      <p:cxnSp>
        <p:nvCxnSpPr>
          <p:cNvPr id="7184" name="Line 16"/>
          <p:cNvCxnSpPr/>
          <p:nvPr>
            <p:custDataLst>
              <p:tags r:id="rId14"/>
            </p:custDataLst>
          </p:nvPr>
        </p:nvCxnSpPr>
        <p:spPr>
          <a:xfrm flipH="1" flipV="1">
            <a:off x="1993038" y="2531430"/>
            <a:ext cx="2019300" cy="20637"/>
          </a:xfrm>
          <a:prstGeom prst="line">
            <a:avLst/>
          </a:prstGeom>
          <a:noFill/>
          <a:ln w="57150" cmpd="thinThick">
            <a:solidFill>
              <a:srgbClr val="0070C0"/>
            </a:solidFill>
            <a:miter lim="800000"/>
            <a:tailEnd type="triangle"/>
          </a:ln>
        </p:spPr>
      </p:cxnSp>
      <p:cxnSp>
        <p:nvCxnSpPr>
          <p:cNvPr id="7185" name="AutoShape 17"/>
          <p:cNvCxnSpPr/>
          <p:nvPr>
            <p:custDataLst>
              <p:tags r:id="rId15"/>
            </p:custDataLst>
          </p:nvPr>
        </p:nvCxnSpPr>
        <p:spPr>
          <a:xfrm rot="5400000">
            <a:off x="4576695" y="-342739"/>
            <a:ext cx="1587" cy="6251575"/>
          </a:xfrm>
          <a:prstGeom prst="bentConnector3">
            <a:avLst>
              <a:gd name="adj1" fmla="val 31499990"/>
            </a:avLst>
          </a:prstGeom>
          <a:noFill/>
          <a:ln w="50800" cmpd="sng">
            <a:solidFill>
              <a:srgbClr val="0070C0"/>
            </a:solidFill>
            <a:miter lim="800000"/>
            <a:tailEnd type="triangle"/>
          </a:ln>
        </p:spPr>
      </p:cxnSp>
      <p:cxnSp>
        <p:nvCxnSpPr>
          <p:cNvPr id="7186" name="AutoShape 18"/>
          <p:cNvCxnSpPr>
            <a:stCxn id="7174" idx="0"/>
            <a:endCxn id="7176" idx="0"/>
          </p:cNvCxnSpPr>
          <p:nvPr>
            <p:custDataLst>
              <p:tags r:id="rId16"/>
            </p:custDataLst>
          </p:nvPr>
        </p:nvCxnSpPr>
        <p:spPr>
          <a:xfrm rot="5400000" flipV="1">
            <a:off x="4598920" y="-1246027"/>
            <a:ext cx="1588" cy="6689725"/>
          </a:xfrm>
          <a:prstGeom prst="bentConnector3">
            <a:avLst>
              <a:gd name="adj1" fmla="val -14400004"/>
            </a:avLst>
          </a:prstGeom>
          <a:noFill/>
          <a:ln w="50800" cmpd="sng">
            <a:solidFill>
              <a:srgbClr val="0070C0"/>
            </a:solidFill>
            <a:miter lim="800000"/>
            <a:tailEnd type="triangle"/>
          </a:ln>
        </p:spPr>
      </p:cxnSp>
      <p:sp>
        <p:nvSpPr>
          <p:cNvPr id="7187" name="Text Box 19"/>
          <p:cNvSpPr txBox="1"/>
          <p:nvPr>
            <p:custDataLst>
              <p:tags r:id="rId17"/>
            </p:custDataLst>
          </p:nvPr>
        </p:nvSpPr>
        <p:spPr>
          <a:xfrm>
            <a:off x="4009163" y="685167"/>
            <a:ext cx="792163" cy="1006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188" name="Text Box 20"/>
          <p:cNvSpPr txBox="1"/>
          <p:nvPr>
            <p:custDataLst>
              <p:tags r:id="rId18"/>
            </p:custDataLst>
          </p:nvPr>
        </p:nvSpPr>
        <p:spPr>
          <a:xfrm>
            <a:off x="3971063" y="3123567"/>
            <a:ext cx="792163" cy="1006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189" name="Text Box 21"/>
          <p:cNvSpPr txBox="1"/>
          <p:nvPr>
            <p:custDataLst>
              <p:tags r:id="rId19"/>
            </p:custDataLst>
          </p:nvPr>
        </p:nvSpPr>
        <p:spPr>
          <a:xfrm>
            <a:off x="264568" y="4011615"/>
            <a:ext cx="8893175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/>
                </a:solidFill>
                <a:latin typeface="宋体" panose="02010600030101010101" pitchFamily="2" charset="-122"/>
              </a:rPr>
              <a:t>物质能在固态和气态之间直接变化吗</a:t>
            </a:r>
            <a:r>
              <a:rPr lang="en-US" altLang="en-US" sz="3200" b="1" dirty="0">
                <a:solidFill>
                  <a:schemeClr val="accent1"/>
                </a:solidFill>
                <a:latin typeface="宋体" panose="02010600030101010101" pitchFamily="2" charset="-122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4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/>
      <p:bldP spid="7172" grpId="0"/>
      <p:bldP spid="7173" grpId="0"/>
      <p:bldP spid="7174" grpId="0"/>
      <p:bldP spid="7175" grpId="0"/>
      <p:bldP spid="7176" grpId="0"/>
      <p:bldP spid="7178" grpId="0"/>
      <p:bldP spid="7181" grpId="0"/>
      <p:bldP spid="7183" grpId="0"/>
      <p:bldP spid="7187" grpId="0"/>
      <p:bldP spid="7188" grpId="0"/>
      <p:bldP spid="71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616" y="987574"/>
            <a:ext cx="7071337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83568" y="999333"/>
            <a:ext cx="7992943" cy="1301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sym typeface="+mn-ea"/>
              </a:rPr>
              <a:t>     </a:t>
            </a:r>
            <a:r>
              <a:rPr lang="zh-CN" altLang="en-US" sz="2800" dirty="0">
                <a:sym typeface="+mn-ea"/>
              </a:rPr>
              <a:t>一般在任意温度下，任何固体表面都会发生升华现象；如香皂发出的气味，樟脑丸变小。</a:t>
            </a:r>
          </a:p>
        </p:txBody>
      </p:sp>
      <p:pic>
        <p:nvPicPr>
          <p:cNvPr id="10243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2427732"/>
            <a:ext cx="1756715" cy="2314691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00" name="图片 99"/>
          <p:cNvPicPr/>
          <p:nvPr/>
        </p:nvPicPr>
        <p:blipFill>
          <a:blip r:embed="rId3"/>
          <a:srcRect t="14494"/>
          <a:stretch>
            <a:fillRect/>
          </a:stretch>
        </p:blipFill>
        <p:spPr>
          <a:xfrm>
            <a:off x="1475656" y="2651946"/>
            <a:ext cx="2988945" cy="18662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915566"/>
            <a:ext cx="7199908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2046" y="915566"/>
            <a:ext cx="7199908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9703" y="843558"/>
            <a:ext cx="6264593" cy="3846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2216055"/>
            <a:ext cx="3600400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918635" y="1059582"/>
            <a:ext cx="7989570" cy="4924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600" b="0" dirty="0">
                <a:latin typeface="Times New Roman" panose="02020603050405020304" pitchFamily="18" charset="0"/>
                <a:ea typeface="宋体" panose="02010600030101010101" pitchFamily="2" charset="-122"/>
              </a:rPr>
              <a:t>利用干冰升华吸热降温的作用，防止食品腐烂变质。</a:t>
            </a:r>
            <a:endParaRPr lang="zh-CN" altLang="en-US" sz="26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7411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1043608" y="1843405"/>
            <a:ext cx="3559061" cy="254381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582</Words>
  <Application>Microsoft Office PowerPoint</Application>
  <PresentationFormat>全屏显示(16:9)</PresentationFormat>
  <Paragraphs>57</Paragraphs>
  <Slides>22</Slides>
  <Notes>1</Notes>
  <HiddenSlides>0</HiddenSlides>
  <MMClips>5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黑体</vt:lpstr>
      <vt:lpstr>宋体</vt:lpstr>
      <vt:lpstr>Calibri</vt:lpstr>
      <vt:lpstr>Times New Roman</vt:lpstr>
      <vt:lpstr>Arial</vt:lpstr>
      <vt:lpstr>Tahoma</vt:lpstr>
      <vt:lpstr>自定义设计方案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dcterms:created xsi:type="dcterms:W3CDTF">2018-11-06T06:39:00Z</dcterms:created>
  <dcterms:modified xsi:type="dcterms:W3CDTF">2026-08-14T23:18:18Z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