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5.tiff"/><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6.tiff"/><Relationship Id="rId1" Type="http://schemas.openxmlformats.org/officeDocument/2006/relationships/image" Target="../media/image5.tif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8.png"/><Relationship Id="rId1" Type="http://schemas.openxmlformats.org/officeDocument/2006/relationships/image" Target="../media/image6.tif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6.tif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18.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6.tiff"/></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13.png"/><Relationship Id="rId1" Type="http://schemas.openxmlformats.org/officeDocument/2006/relationships/image" Target="../media/image5.tiff"/></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8.xml"/><Relationship Id="rId7" Type="http://schemas.openxmlformats.org/officeDocument/2006/relationships/tags" Target="../tags/tag4.xml"/><Relationship Id="rId6" Type="http://schemas.openxmlformats.org/officeDocument/2006/relationships/slide" Target="slide26.xml"/><Relationship Id="rId5" Type="http://schemas.openxmlformats.org/officeDocument/2006/relationships/tags" Target="../tags/tag3.xml"/><Relationship Id="rId4" Type="http://schemas.openxmlformats.org/officeDocument/2006/relationships/slide" Target="slide11.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7.xml"/><Relationship Id="rId4" Type="http://schemas.openxmlformats.org/officeDocument/2006/relationships/image" Target="../media/image18.wmf"/><Relationship Id="rId3" Type="http://schemas.openxmlformats.org/officeDocument/2006/relationships/oleObject" Target="../embeddings/oleObject2.bin"/><Relationship Id="rId2" Type="http://schemas.openxmlformats.org/officeDocument/2006/relationships/image" Target="NULL" TargetMode="Externa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20.wmf"/><Relationship Id="rId3" Type="http://schemas.openxmlformats.org/officeDocument/2006/relationships/oleObject" Target="../embeddings/oleObject4.bin"/><Relationship Id="rId2" Type="http://schemas.openxmlformats.org/officeDocument/2006/relationships/image" Target="../media/image19.wmf"/><Relationship Id="rId1" Type="http://schemas.openxmlformats.org/officeDocument/2006/relationships/oleObject" Target="../embeddings/oleObject3.bin"/></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6.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2.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tif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7.xml"/><Relationship Id="rId2" Type="http://schemas.openxmlformats.org/officeDocument/2006/relationships/slide" Target="slide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8.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slide" Target="slide3.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image" Target="../media/image3.png"/><Relationship Id="rId1" Type="http://schemas.openxmlformats.org/officeDocument/2006/relationships/image" Target="../media/image3.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755900" y="2286635"/>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11</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简单机械</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3422650" y="3776980"/>
            <a:ext cx="584263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第</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节</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杠杆</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87095" y="2219325"/>
            <a:ext cx="10782300"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5</a:t>
            </a:r>
            <a:r>
              <a:rPr lang="zh-CN" sz="2400">
                <a:ea typeface="黑体" panose="02010609060101010101" pitchFamily="49" charset="-122"/>
              </a:rPr>
              <a:t>　增大、减小</a:t>
            </a:r>
            <a:r>
              <a:rPr lang="zh-CN" sz="2400">
                <a:latin typeface="Times New Roman" panose="02020603050405020304" pitchFamily="18" charset="0"/>
                <a:ea typeface="黑体" panose="02010609060101010101" pitchFamily="49" charset="-122"/>
              </a:rPr>
              <a:t>摩擦的方法</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车轮上刻有花纹，是为了</a:t>
            </a:r>
            <a:r>
              <a:rPr lang="en-US" sz="2400">
                <a:latin typeface="Times New Roman" panose="02020603050405020304" pitchFamily="18" charset="0"/>
                <a:ea typeface="宋体" panose="02010600030101010101" pitchFamily="2" charset="-122"/>
              </a:rPr>
              <a:t>_______________________________________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6</a:t>
            </a:r>
            <a:r>
              <a:rPr lang="zh-CN" sz="2400">
                <a:ea typeface="黑体" panose="02010609060101010101" pitchFamily="49" charset="-122"/>
              </a:rPr>
              <a:t>　增大、减小压强的方法</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为了防止使用时车轮陷入松软的路面，独轮车的车轮应该较</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宽大</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窄小</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4705985" y="2890520"/>
            <a:ext cx="54013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通过增大接触面的粗糙程度来增大摩擦</a:t>
            </a:r>
            <a:endParaRPr lang="zh-CN" altLang="en-US"/>
          </a:p>
        </p:txBody>
      </p:sp>
      <p:sp>
        <p:nvSpPr>
          <p:cNvPr id="2" name="文本框 1"/>
          <p:cNvSpPr txBox="1"/>
          <p:nvPr/>
        </p:nvSpPr>
        <p:spPr>
          <a:xfrm>
            <a:off x="9418955" y="396176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宽大</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842454" y="1184920"/>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1"/>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endParaRPr lang="zh-CN" altLang="en-US" sz="3600" b="1">
                <a:latin typeface="黑体" panose="02010609060101010101" pitchFamily="49" charset="-122"/>
                <a:ea typeface="黑体" panose="02010609060101010101" pitchFamily="49" charset="-122"/>
                <a:sym typeface="+mn-ea"/>
              </a:endParaRPr>
            </a:p>
          </p:txBody>
        </p:sp>
      </p:grpSp>
      <p:grpSp>
        <p:nvGrpSpPr>
          <p:cNvPr id="19" name="组合 18"/>
          <p:cNvGrpSpPr/>
          <p:nvPr/>
        </p:nvGrpSpPr>
        <p:grpSpPr>
          <a:xfrm>
            <a:off x="845820" y="2059940"/>
            <a:ext cx="9304655" cy="737235"/>
            <a:chOff x="87" y="2992"/>
            <a:chExt cx="14653"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92"/>
              <a:ext cx="14580" cy="1161"/>
              <a:chOff x="273" y="2992"/>
              <a:chExt cx="14580" cy="1161"/>
            </a:xfrm>
          </p:grpSpPr>
          <p:sp>
            <p:nvSpPr>
              <p:cNvPr id="22" name="文本框 4"/>
              <p:cNvSpPr txBox="1"/>
              <p:nvPr/>
            </p:nvSpPr>
            <p:spPr>
              <a:xfrm>
                <a:off x="3894" y="2992"/>
                <a:ext cx="10959"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杠杆的理解及类型判断</a:t>
                </a:r>
                <a:r>
                  <a:rPr sz="2400" dirty="0">
                    <a:latin typeface="Times New Roman" panose="02020603050405020304" pitchFamily="18" charset="0"/>
                    <a:cs typeface="Times New Roman" panose="02020603050405020304" pitchFamily="18" charset="0"/>
                  </a:rPr>
                  <a:t>(2019.11，2018.8)</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2" name="图片 -2147482089"/>
          <p:cNvPicPr>
            <a:picLocks noChangeAspect="1"/>
          </p:cNvPicPr>
          <p:nvPr/>
        </p:nvPicPr>
        <p:blipFill>
          <a:blip r:embed="rId3"/>
          <a:stretch>
            <a:fillRect/>
          </a:stretch>
        </p:blipFill>
        <p:spPr>
          <a:xfrm>
            <a:off x="2940685" y="4044950"/>
            <a:ext cx="6468110" cy="1848485"/>
          </a:xfrm>
          <a:prstGeom prst="rect">
            <a:avLst/>
          </a:prstGeom>
          <a:noFill/>
          <a:ln w="9525">
            <a:noFill/>
          </a:ln>
        </p:spPr>
      </p:pic>
      <p:sp>
        <p:nvSpPr>
          <p:cNvPr id="10" name="文本框 9"/>
          <p:cNvSpPr txBox="1"/>
          <p:nvPr/>
        </p:nvSpPr>
        <p:spPr>
          <a:xfrm>
            <a:off x="842645" y="3220085"/>
            <a:ext cx="942340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8</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下列工具中，使用时属于费力杠杆的是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8953500" y="340931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9350" y="1003300"/>
            <a:ext cx="997204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11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图中开瓶器开启瓶盖时可抽象为一杠杆，不计自重．下图中能正确表示它工作示意图的是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2088"/>
          <p:cNvPicPr>
            <a:picLocks noChangeAspect="1"/>
          </p:cNvPicPr>
          <p:nvPr/>
        </p:nvPicPr>
        <p:blipFill>
          <a:blip r:embed="rId1"/>
          <a:stretch>
            <a:fillRect/>
          </a:stretch>
        </p:blipFill>
        <p:spPr>
          <a:xfrm>
            <a:off x="8987790" y="3035935"/>
            <a:ext cx="1767205" cy="1718945"/>
          </a:xfrm>
          <a:prstGeom prst="rect">
            <a:avLst/>
          </a:prstGeom>
          <a:noFill/>
          <a:ln w="9525">
            <a:noFill/>
          </a:ln>
        </p:spPr>
      </p:pic>
      <p:sp>
        <p:nvSpPr>
          <p:cNvPr id="4" name="文本框 3"/>
          <p:cNvSpPr txBox="1"/>
          <p:nvPr/>
        </p:nvSpPr>
        <p:spPr>
          <a:xfrm>
            <a:off x="9378950" y="5048250"/>
            <a:ext cx="11493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pic>
        <p:nvPicPr>
          <p:cNvPr id="5" name="图片 -2147482087"/>
          <p:cNvPicPr>
            <a:picLocks noChangeAspect="1"/>
          </p:cNvPicPr>
          <p:nvPr/>
        </p:nvPicPr>
        <p:blipFill>
          <a:blip r:embed="rId2"/>
          <a:stretch>
            <a:fillRect/>
          </a:stretch>
        </p:blipFill>
        <p:spPr>
          <a:xfrm>
            <a:off x="3713480" y="2359660"/>
            <a:ext cx="3935730" cy="3623310"/>
          </a:xfrm>
          <a:prstGeom prst="rect">
            <a:avLst/>
          </a:prstGeom>
          <a:noFill/>
          <a:ln w="9525">
            <a:noFill/>
          </a:ln>
        </p:spPr>
      </p:pic>
      <p:sp>
        <p:nvSpPr>
          <p:cNvPr id="100" name="文本框 99"/>
          <p:cNvSpPr txBox="1"/>
          <p:nvPr/>
        </p:nvSpPr>
        <p:spPr>
          <a:xfrm>
            <a:off x="6916420" y="1741805"/>
            <a:ext cx="4933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630555" y="911860"/>
            <a:ext cx="6624955" cy="737235"/>
            <a:chOff x="87" y="2992"/>
            <a:chExt cx="10433"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92"/>
              <a:ext cx="10360" cy="1161"/>
              <a:chOff x="273" y="2992"/>
              <a:chExt cx="10360" cy="1161"/>
            </a:xfrm>
          </p:grpSpPr>
          <p:sp>
            <p:nvSpPr>
              <p:cNvPr id="22" name="文本框 4"/>
              <p:cNvSpPr txBox="1"/>
              <p:nvPr/>
            </p:nvSpPr>
            <p:spPr>
              <a:xfrm>
                <a:off x="3894" y="2992"/>
                <a:ext cx="6739"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杠杆作图</a:t>
                </a:r>
                <a:r>
                  <a:rPr sz="2400" dirty="0">
                    <a:latin typeface="Times New Roman" panose="02020603050405020304" pitchFamily="18" charset="0"/>
                    <a:cs typeface="Times New Roman" panose="02020603050405020304" pitchFamily="18" charset="0"/>
                  </a:rPr>
                  <a:t>(2015.17，2014.17)</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8" name="文本框 7"/>
          <p:cNvSpPr txBox="1"/>
          <p:nvPr/>
        </p:nvSpPr>
        <p:spPr>
          <a:xfrm>
            <a:off x="487045" y="1867535"/>
            <a:ext cx="5601970" cy="460375"/>
          </a:xfrm>
          <a:prstGeom prst="rect">
            <a:avLst/>
          </a:prstGeom>
          <a:noFill/>
          <a:ln w="9525">
            <a:noFill/>
          </a:ln>
        </p:spPr>
        <p:txBody>
          <a:bodyPr wrap="square">
            <a:spAutoFit/>
          </a:bodyPr>
          <a:p>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画杠杆所受力和力臂</a:t>
            </a:r>
            <a:r>
              <a:rPr lang="en-US" sz="2400">
                <a:latin typeface="Times New Roman" panose="02020603050405020304" pitchFamily="18" charset="0"/>
                <a:cs typeface="仿宋_GB2312" charset="0"/>
              </a:rPr>
              <a:t>(2015.17)</a:t>
            </a:r>
            <a:endParaRPr lang="zh-CN" altLang="en-US" sz="2400"/>
          </a:p>
        </p:txBody>
      </p:sp>
      <p:grpSp>
        <p:nvGrpSpPr>
          <p:cNvPr id="9" name="组合 8"/>
          <p:cNvGrpSpPr/>
          <p:nvPr/>
        </p:nvGrpSpPr>
        <p:grpSpPr>
          <a:xfrm>
            <a:off x="546735" y="2444115"/>
            <a:ext cx="1838960" cy="474345"/>
            <a:chOff x="1318" y="2359"/>
            <a:chExt cx="2896" cy="747"/>
          </a:xfrm>
        </p:grpSpPr>
        <p:pic>
          <p:nvPicPr>
            <p:cNvPr id="10" name="图片 9" descr="三级标"/>
            <p:cNvPicPr>
              <a:picLocks noChangeAspect="1"/>
            </p:cNvPicPr>
            <p:nvPr/>
          </p:nvPicPr>
          <p:blipFill>
            <a:blip r:embed="rId2"/>
            <a:stretch>
              <a:fillRect/>
            </a:stretch>
          </p:blipFill>
          <p:spPr>
            <a:xfrm>
              <a:off x="1318" y="2359"/>
              <a:ext cx="2896" cy="714"/>
            </a:xfrm>
            <a:prstGeom prst="rect">
              <a:avLst/>
            </a:prstGeom>
          </p:spPr>
        </p:pic>
        <p:sp>
          <p:nvSpPr>
            <p:cNvPr id="26" name="文本框 2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作图步骤</a:t>
              </a:r>
              <a:endParaRPr lang="zh-CN" altLang="en-US" sz="2400" b="1">
                <a:latin typeface="黑体" panose="02010609060101010101" pitchFamily="49" charset="-122"/>
                <a:ea typeface="黑体" panose="02010609060101010101" pitchFamily="49" charset="-122"/>
              </a:endParaRPr>
            </a:p>
          </p:txBody>
        </p:sp>
      </p:grpSp>
      <p:sp>
        <p:nvSpPr>
          <p:cNvPr id="11" name="文本框 10"/>
          <p:cNvSpPr txBox="1"/>
          <p:nvPr/>
        </p:nvSpPr>
        <p:spPr>
          <a:xfrm>
            <a:off x="487045" y="2857500"/>
            <a:ext cx="11401425" cy="341503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找支点：一般情况下为题目中的</a:t>
            </a:r>
            <a:r>
              <a:rPr lang="en-US" sz="2400" i="1">
                <a:solidFill>
                  <a:srgbClr val="1D41D5"/>
                </a:solidFill>
                <a:latin typeface="Times New Roman" panose="02020603050405020304" pitchFamily="18" charset="0"/>
                <a:ea typeface="宋体" panose="02010600030101010101" pitchFamily="2" charset="-122"/>
              </a:rPr>
              <a:t>O</a:t>
            </a:r>
            <a:r>
              <a:rPr lang="zh-CN" sz="2400">
                <a:solidFill>
                  <a:srgbClr val="1D41D5"/>
                </a:solidFill>
                <a:ea typeface="宋体" panose="02010600030101010101" pitchFamily="2" charset="-122"/>
              </a:rPr>
              <a:t>点；</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画力的作用线：画出动力及阻力的作用线，注意力的反向延长线及辅助线用虚线；</a:t>
            </a:r>
            <a:r>
              <a:rPr lang="en-US" sz="2400">
                <a:solidFill>
                  <a:srgbClr val="1D41D5"/>
                </a:solidFill>
                <a:latin typeface="Times New Roman" panose="02020603050405020304" pitchFamily="18" charset="0"/>
                <a:ea typeface="宋体" panose="02010600030101010101" pitchFamily="2" charset="-122"/>
              </a:rPr>
              <a:t>(3)</a:t>
            </a:r>
            <a:r>
              <a:rPr lang="zh-CN" sz="2400">
                <a:solidFill>
                  <a:srgbClr val="1D41D5"/>
                </a:solidFill>
                <a:ea typeface="宋体" panose="02010600030101010101" pitchFamily="2" charset="-122"/>
              </a:rPr>
              <a:t>作力臂：从支点向力的作用线作垂线</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标垂足</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，支点到垂足间的线段就是该力的力臂；</a:t>
            </a:r>
            <a:r>
              <a:rPr lang="en-US" sz="2400">
                <a:solidFill>
                  <a:srgbClr val="1D41D5"/>
                </a:solidFill>
                <a:latin typeface="Times New Roman" panose="02020603050405020304" pitchFamily="18" charset="0"/>
                <a:ea typeface="宋体" panose="02010600030101010101" pitchFamily="2" charset="-122"/>
              </a:rPr>
              <a:t>(4)</a:t>
            </a:r>
            <a:r>
              <a:rPr lang="zh-CN" sz="2400">
                <a:solidFill>
                  <a:srgbClr val="1D41D5"/>
                </a:solidFill>
                <a:ea typeface="宋体" panose="02010600030101010101" pitchFamily="2" charset="-122"/>
              </a:rPr>
              <a:t>标符号：力臂用实线，在两端加箭头表示</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或用虚线表示并用大括号标明</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latin typeface="Times New Roman" panose="02020603050405020304" pitchFamily="18" charset="0"/>
                <a:ea typeface="宋体" panose="02010600030101010101" pitchFamily="2" charset="-122"/>
              </a:rPr>
              <a:t>，并在旁边标上相应的字母，来表示动力臂和阻力臂．</a:t>
            </a:r>
            <a:endParaRPr lang="zh-CN" altLang="en-US" sz="2400">
              <a:solidFill>
                <a:srgbClr val="1D41D5"/>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992505" y="1167765"/>
            <a:ext cx="1027430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图中</a:t>
            </a:r>
            <a:r>
              <a:rPr lang="en-US" sz="2400" i="1">
                <a:latin typeface="Times New Roman" panose="02020603050405020304" pitchFamily="18" charset="0"/>
                <a:ea typeface="宋体" panose="02010600030101010101" pitchFamily="2" charset="-122"/>
              </a:rPr>
              <a:t>OA</a:t>
            </a:r>
            <a:r>
              <a:rPr lang="zh-CN" sz="2400">
                <a:ea typeface="宋体" panose="02010600030101010101" pitchFamily="2" charset="-122"/>
              </a:rPr>
              <a:t>为轻质杠杆，可绕</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点转动，在点</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处用细绳悬挂一重物，在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端施加动力</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，使杠杆在水平位置平衡．请画出杠杆受到的阻力</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及动力臂</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084"/>
          <p:cNvPicPr>
            <a:picLocks noChangeAspect="1"/>
          </p:cNvPicPr>
          <p:nvPr/>
        </p:nvPicPr>
        <p:blipFill>
          <a:blip r:embed="rId1"/>
          <a:stretch>
            <a:fillRect/>
          </a:stretch>
        </p:blipFill>
        <p:spPr>
          <a:xfrm>
            <a:off x="4773930" y="3067050"/>
            <a:ext cx="2710815" cy="2124075"/>
          </a:xfrm>
          <a:prstGeom prst="rect">
            <a:avLst/>
          </a:prstGeom>
          <a:noFill/>
          <a:ln w="9525">
            <a:noFill/>
          </a:ln>
        </p:spPr>
      </p:pic>
      <p:sp>
        <p:nvSpPr>
          <p:cNvPr id="8" name="文本框 7"/>
          <p:cNvSpPr txBox="1"/>
          <p:nvPr/>
        </p:nvSpPr>
        <p:spPr>
          <a:xfrm>
            <a:off x="5636895" y="5527040"/>
            <a:ext cx="10115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cxnSp>
        <p:nvCxnSpPr>
          <p:cNvPr id="11" name="直接连接符 10"/>
          <p:cNvCxnSpPr/>
          <p:nvPr/>
        </p:nvCxnSpPr>
        <p:spPr>
          <a:xfrm flipH="1" flipV="1">
            <a:off x="5231765" y="2708910"/>
            <a:ext cx="1305560" cy="698500"/>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943475" y="2924810"/>
            <a:ext cx="504190" cy="935990"/>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rot="1680000">
            <a:off x="5446846" y="2876158"/>
            <a:ext cx="126000" cy="368300"/>
          </a:xfrm>
          <a:prstGeom prst="rect">
            <a:avLst/>
          </a:prstGeom>
          <a:noFill/>
          <a:ln w="28575">
            <a:solidFill>
              <a:srgbClr val="FF0000"/>
            </a:solidFill>
          </a:ln>
        </p:spPr>
        <p:txBody>
          <a:bodyPr wrap="square" rtlCol="0">
            <a:spAutoFit/>
          </a:bodyPr>
          <a:p>
            <a:endParaRPr lang="zh-CN" altLang="en-US" dirty="0"/>
          </a:p>
        </p:txBody>
      </p:sp>
      <p:sp>
        <p:nvSpPr>
          <p:cNvPr id="14" name="左大括号 13"/>
          <p:cNvSpPr/>
          <p:nvPr/>
        </p:nvSpPr>
        <p:spPr>
          <a:xfrm rot="1740000">
            <a:off x="5060950" y="2766695"/>
            <a:ext cx="144780" cy="1115695"/>
          </a:xfrm>
          <a:prstGeom prst="leftBrace">
            <a:avLst>
              <a:gd name="adj1" fmla="val 8333"/>
              <a:gd name="adj2" fmla="val 48377"/>
            </a:avLst>
          </a:prstGeom>
          <a:ln w="28575">
            <a:solidFill>
              <a:srgbClr val="FF0000"/>
            </a:solidFill>
            <a:tailEnd type="none" w="med" len="med"/>
          </a:ln>
        </p:spPr>
        <p:style>
          <a:lnRef idx="1">
            <a:schemeClr val="dk1"/>
          </a:lnRef>
          <a:fillRef idx="0">
            <a:schemeClr val="dk1"/>
          </a:fillRef>
          <a:effectRef idx="0">
            <a:schemeClr val="dk1"/>
          </a:effectRef>
          <a:fontRef idx="minor">
            <a:schemeClr val="tx1"/>
          </a:fontRef>
        </p:style>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
        <p:nvSpPr>
          <p:cNvPr id="16" name="TextBox 7"/>
          <p:cNvSpPr txBox="1"/>
          <p:nvPr/>
        </p:nvSpPr>
        <p:spPr>
          <a:xfrm>
            <a:off x="4813300" y="2770505"/>
            <a:ext cx="530860" cy="460375"/>
          </a:xfrm>
          <a:prstGeom prst="rect">
            <a:avLst/>
          </a:prstGeom>
          <a:noFill/>
        </p:spPr>
        <p:txBody>
          <a:bodyPr wrap="square" rtlCol="0">
            <a:spAutoFit/>
          </a:bodyPr>
          <a:p>
            <a:r>
              <a:rPr lang="en-US" sz="2400" i="1" dirty="0" smtClean="0">
                <a:solidFill>
                  <a:srgbClr val="FF0000"/>
                </a:solidFill>
                <a:latin typeface="Times New Roman" panose="02020603050405020304" pitchFamily="18" charset="0"/>
                <a:cs typeface="Times New Roman" panose="02020603050405020304" pitchFamily="18" charset="0"/>
              </a:rPr>
              <a:t>l</a:t>
            </a:r>
            <a:r>
              <a:rPr lang="en-US" sz="2400" baseline="-25000" dirty="0" smtClean="0">
                <a:solidFill>
                  <a:srgbClr val="FF0000"/>
                </a:solidFill>
                <a:latin typeface="Times New Roman" panose="02020603050405020304" pitchFamily="18" charset="0"/>
                <a:cs typeface="Times New Roman" panose="02020603050405020304" pitchFamily="18" charset="0"/>
              </a:rPr>
              <a:t>1</a:t>
            </a:r>
            <a:endParaRPr lang="en-US" sz="2400" baseline="-25000" dirty="0" smtClean="0">
              <a:solidFill>
                <a:srgbClr val="FF0000"/>
              </a:solidFill>
              <a:latin typeface="Times New Roman" panose="02020603050405020304" pitchFamily="18" charset="0"/>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14" grpId="1"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323340" y="1621155"/>
            <a:ext cx="1838960" cy="474345"/>
            <a:chOff x="1318" y="2359"/>
            <a:chExt cx="2896" cy="747"/>
          </a:xfrm>
        </p:grpSpPr>
        <p:pic>
          <p:nvPicPr>
            <p:cNvPr id="9" name="图片 8" descr="三级标"/>
            <p:cNvPicPr>
              <a:picLocks noChangeAspect="1"/>
            </p:cNvPicPr>
            <p:nvPr/>
          </p:nvPicPr>
          <p:blipFill>
            <a:blip r:embed="rId1"/>
            <a:stretch>
              <a:fillRect/>
            </a:stretch>
          </p:blipFill>
          <p:spPr>
            <a:xfrm>
              <a:off x="1318" y="2359"/>
              <a:ext cx="2896" cy="714"/>
            </a:xfrm>
            <a:prstGeom prst="rect">
              <a:avLst/>
            </a:prstGeom>
          </p:spPr>
        </p:pic>
        <p:sp>
          <p:nvSpPr>
            <p:cNvPr id="10" name="文本框 9"/>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 name="文本框 10"/>
          <p:cNvSpPr txBox="1"/>
          <p:nvPr/>
        </p:nvSpPr>
        <p:spPr>
          <a:xfrm>
            <a:off x="1268095" y="2145030"/>
            <a:ext cx="48412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威海</a:t>
            </a:r>
            <a:r>
              <a:rPr lang="en-US" sz="2400">
                <a:latin typeface="Times New Roman" panose="02020603050405020304" pitchFamily="18" charset="0"/>
                <a:cs typeface="楷体_GB2312" charset="0"/>
              </a:rPr>
              <a:t>)</a:t>
            </a:r>
            <a:r>
              <a:rPr lang="zh-CN" sz="2400">
                <a:ea typeface="宋体" panose="02010600030101010101" pitchFamily="2" charset="-122"/>
              </a:rPr>
              <a:t>如图所示是一种活塞式抽水机的示意图．其中手柄</a:t>
            </a:r>
            <a:r>
              <a:rPr lang="en-US" sz="2400" i="1">
                <a:latin typeface="Times New Roman" panose="02020603050405020304" pitchFamily="18" charset="0"/>
                <a:ea typeface="宋体" panose="02010600030101010101" pitchFamily="2" charset="-122"/>
              </a:rPr>
              <a:t>AOB</a:t>
            </a:r>
            <a:r>
              <a:rPr lang="zh-CN" sz="2400">
                <a:ea typeface="宋体" panose="02010600030101010101" pitchFamily="2" charset="-122"/>
              </a:rPr>
              <a:t>是一个杠杆，杠杆在动力</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的作用下绕</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点匀速转动，请在图中画出杠杆在</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点受到阻力的示意图和</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的力臂．</a:t>
            </a:r>
            <a:endParaRPr lang="zh-CN" altLang="en-US" sz="2400"/>
          </a:p>
        </p:txBody>
      </p:sp>
      <p:pic>
        <p:nvPicPr>
          <p:cNvPr id="2" name="图片 -2147482082"/>
          <p:cNvPicPr>
            <a:picLocks noChangeAspect="1"/>
          </p:cNvPicPr>
          <p:nvPr/>
        </p:nvPicPr>
        <p:blipFill>
          <a:blip r:embed="rId2"/>
          <a:stretch>
            <a:fillRect/>
          </a:stretch>
        </p:blipFill>
        <p:spPr>
          <a:xfrm>
            <a:off x="7155815" y="2897505"/>
            <a:ext cx="3677285" cy="1852295"/>
          </a:xfrm>
          <a:prstGeom prst="rect">
            <a:avLst/>
          </a:prstGeom>
          <a:noFill/>
          <a:ln w="9525">
            <a:noFill/>
          </a:ln>
        </p:spPr>
      </p:pic>
      <p:sp>
        <p:nvSpPr>
          <p:cNvPr id="12" name="文本框 11"/>
          <p:cNvSpPr txBox="1"/>
          <p:nvPr/>
        </p:nvSpPr>
        <p:spPr>
          <a:xfrm>
            <a:off x="8703310" y="5146675"/>
            <a:ext cx="9988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cxnSp>
        <p:nvCxnSpPr>
          <p:cNvPr id="15" name="直接连接符 14"/>
          <p:cNvCxnSpPr/>
          <p:nvPr/>
        </p:nvCxnSpPr>
        <p:spPr>
          <a:xfrm flipV="1">
            <a:off x="9846310" y="2326005"/>
            <a:ext cx="8255" cy="99377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6" name="TextBox 7"/>
          <p:cNvSpPr txBox="1"/>
          <p:nvPr/>
        </p:nvSpPr>
        <p:spPr>
          <a:xfrm>
            <a:off x="9957435" y="222440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r>
              <a:rPr lang="en-US" altLang="zh-CN" sz="2400" baseline="-25000" dirty="0" smtClean="0">
                <a:solidFill>
                  <a:srgbClr val="FF0000"/>
                </a:solidFill>
                <a:latin typeface="Times New Roman" panose="02020603050405020304" pitchFamily="18" charset="0"/>
                <a:cs typeface="Times New Roman" panose="02020603050405020304" pitchFamily="18" charset="0"/>
              </a:rPr>
              <a:t>2</a:t>
            </a:r>
            <a:endParaRPr lang="en-US" altLang="zh-CN" sz="2400"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3" name="直接连接符 2"/>
          <p:cNvCxnSpPr/>
          <p:nvPr/>
        </p:nvCxnSpPr>
        <p:spPr>
          <a:xfrm flipH="1" flipV="1">
            <a:off x="7538085" y="4175125"/>
            <a:ext cx="861060" cy="764540"/>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164195" y="3562350"/>
            <a:ext cx="1023620" cy="1170940"/>
          </a:xfrm>
          <a:prstGeom prst="line">
            <a:avLst/>
          </a:prstGeom>
          <a:ln w="38100">
            <a:solidFill>
              <a:srgbClr val="FF0000"/>
            </a:solidFill>
            <a:prstDash val="soli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TextBox 8"/>
          <p:cNvSpPr txBox="1"/>
          <p:nvPr/>
        </p:nvSpPr>
        <p:spPr>
          <a:xfrm rot="2460000">
            <a:off x="8079556" y="4570973"/>
            <a:ext cx="126000" cy="368300"/>
          </a:xfrm>
          <a:prstGeom prst="rect">
            <a:avLst/>
          </a:prstGeom>
          <a:noFill/>
          <a:ln w="28575">
            <a:solidFill>
              <a:srgbClr val="FF0000"/>
            </a:solidFill>
          </a:ln>
        </p:spPr>
        <p:txBody>
          <a:bodyPr wrap="square" rtlCol="0">
            <a:spAutoFit/>
          </a:bodyPr>
          <a:p>
            <a:endParaRPr lang="zh-CN" altLang="en-US" dirty="0"/>
          </a:p>
        </p:txBody>
      </p:sp>
      <p:sp>
        <p:nvSpPr>
          <p:cNvPr id="6" name="TextBox 7"/>
          <p:cNvSpPr txBox="1"/>
          <p:nvPr/>
        </p:nvSpPr>
        <p:spPr>
          <a:xfrm>
            <a:off x="8656955" y="4175125"/>
            <a:ext cx="530860" cy="460375"/>
          </a:xfrm>
          <a:prstGeom prst="rect">
            <a:avLst/>
          </a:prstGeom>
          <a:noFill/>
        </p:spPr>
        <p:txBody>
          <a:bodyPr wrap="square" rtlCol="0">
            <a:spAutoFit/>
          </a:bodyPr>
          <a:p>
            <a:r>
              <a:rPr lang="en-US" sz="2400" i="1" dirty="0" smtClean="0">
                <a:solidFill>
                  <a:srgbClr val="FF0000"/>
                </a:solidFill>
                <a:latin typeface="Times New Roman" panose="02020603050405020304" pitchFamily="18" charset="0"/>
                <a:cs typeface="Times New Roman" panose="02020603050405020304" pitchFamily="18" charset="0"/>
              </a:rPr>
              <a:t>L</a:t>
            </a:r>
            <a:r>
              <a:rPr lang="en-US" sz="2400" baseline="-25000" dirty="0" smtClean="0">
                <a:solidFill>
                  <a:srgbClr val="FF0000"/>
                </a:solidFill>
                <a:latin typeface="Times New Roman" panose="02020603050405020304" pitchFamily="18" charset="0"/>
                <a:cs typeface="Times New Roman" panose="02020603050405020304" pitchFamily="18" charset="0"/>
              </a:rPr>
              <a:t>1</a:t>
            </a:r>
            <a:endParaRPr lang="en-US" sz="2400" baseline="-25000" dirty="0" smtClean="0">
              <a:solidFill>
                <a:srgbClr val="FF0000"/>
              </a:solidFill>
              <a:latin typeface="Times New Roman" panose="02020603050405020304" pitchFamily="18" charset="0"/>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bldLvl="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78840" y="1746250"/>
            <a:ext cx="3912870" cy="460375"/>
          </a:xfrm>
          <a:prstGeom prst="rect">
            <a:avLst/>
          </a:prstGeom>
          <a:noFill/>
          <a:ln w="9525">
            <a:noFill/>
          </a:ln>
        </p:spPr>
        <p:txBody>
          <a:bodyPr wrap="square">
            <a:spAutoFit/>
          </a:bodyPr>
          <a:p>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画最小力</a:t>
            </a:r>
            <a:r>
              <a:rPr lang="en-US" sz="2400">
                <a:latin typeface="Times New Roman" panose="02020603050405020304" pitchFamily="18" charset="0"/>
                <a:cs typeface="仿宋_GB2312" charset="0"/>
              </a:rPr>
              <a:t>(2014.17)</a:t>
            </a:r>
            <a:endParaRPr lang="zh-CN" altLang="en-US" sz="2400"/>
          </a:p>
        </p:txBody>
      </p:sp>
      <p:grpSp>
        <p:nvGrpSpPr>
          <p:cNvPr id="6" name="组合 5"/>
          <p:cNvGrpSpPr/>
          <p:nvPr/>
        </p:nvGrpSpPr>
        <p:grpSpPr>
          <a:xfrm>
            <a:off x="977265" y="2444115"/>
            <a:ext cx="1838960" cy="474345"/>
            <a:chOff x="1318" y="2359"/>
            <a:chExt cx="2896" cy="747"/>
          </a:xfrm>
        </p:grpSpPr>
        <p:pic>
          <p:nvPicPr>
            <p:cNvPr id="7" name="图片 6" descr="三级标"/>
            <p:cNvPicPr>
              <a:picLocks noChangeAspect="1"/>
            </p:cNvPicPr>
            <p:nvPr/>
          </p:nvPicPr>
          <p:blipFill>
            <a:blip r:embed="rId1"/>
            <a:stretch>
              <a:fillRect/>
            </a:stretch>
          </p:blipFill>
          <p:spPr>
            <a:xfrm>
              <a:off x="1318" y="2359"/>
              <a:ext cx="2896" cy="714"/>
            </a:xfrm>
            <a:prstGeom prst="rect">
              <a:avLst/>
            </a:prstGeom>
          </p:spPr>
        </p:pic>
        <p:sp>
          <p:nvSpPr>
            <p:cNvPr id="26" name="文本框 2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作图步骤</a:t>
              </a:r>
              <a:endParaRPr lang="zh-CN" altLang="en-US" sz="2400" b="1">
                <a:latin typeface="黑体" panose="02010609060101010101" pitchFamily="49" charset="-122"/>
                <a:ea typeface="黑体" panose="02010609060101010101" pitchFamily="49" charset="-122"/>
              </a:endParaRPr>
            </a:p>
          </p:txBody>
        </p:sp>
      </p:grpSp>
      <p:sp>
        <p:nvSpPr>
          <p:cNvPr id="10" name="文本框 9"/>
          <p:cNvSpPr txBox="1"/>
          <p:nvPr/>
        </p:nvSpPr>
        <p:spPr>
          <a:xfrm>
            <a:off x="905510" y="3101975"/>
            <a:ext cx="10329545" cy="230695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定点</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最小力的作用点</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：找距离支点最远的点</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题目一般会给出该作用点</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连线：连接动力作用点和支点，该线段</a:t>
            </a:r>
            <a:r>
              <a:rPr lang="zh-CN" sz="2400">
                <a:solidFill>
                  <a:srgbClr val="1D41D5"/>
                </a:solidFill>
                <a:latin typeface="Times New Roman" panose="02020603050405020304" pitchFamily="18" charset="0"/>
                <a:ea typeface="宋体" panose="02010600030101010101" pitchFamily="2" charset="-122"/>
              </a:rPr>
              <a:t>就是动力臂；</a:t>
            </a:r>
            <a:r>
              <a:rPr lang="en-US" sz="2400">
                <a:solidFill>
                  <a:srgbClr val="1D41D5"/>
                </a:solidFill>
                <a:latin typeface="Times New Roman" panose="02020603050405020304" pitchFamily="18" charset="0"/>
                <a:cs typeface="Times New Roman" panose="02020603050405020304" pitchFamily="18" charset="0"/>
              </a:rPr>
              <a:t>(</a:t>
            </a:r>
            <a:r>
              <a:rPr lang="en-US" sz="2400">
                <a:solidFill>
                  <a:srgbClr val="1D41D5"/>
                </a:solidFill>
                <a:latin typeface="Times New Roman" panose="02020603050405020304" pitchFamily="18" charset="0"/>
                <a:ea typeface="宋体" panose="02010600030101010101" pitchFamily="2" charset="-122"/>
              </a:rPr>
              <a:t>3)</a:t>
            </a:r>
            <a:r>
              <a:rPr lang="zh-CN" sz="2400">
                <a:solidFill>
                  <a:srgbClr val="1D41D5"/>
                </a:solidFill>
                <a:ea typeface="宋体" panose="02010600030101010101" pitchFamily="2" charset="-122"/>
              </a:rPr>
              <a:t>定向：根据动力和阻力使杠杆转动的方向相反，确定动力的方向，过动力的作用点，作该方向与支点连线的垂线，并标上相应的字母．</a:t>
            </a:r>
            <a:endParaRPr lang="zh-CN" altLang="en-US" sz="2400">
              <a:solidFill>
                <a:srgbClr val="1D41D5"/>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080"/>
          <p:cNvPicPr>
            <a:picLocks noChangeAspect="1"/>
          </p:cNvPicPr>
          <p:nvPr/>
        </p:nvPicPr>
        <p:blipFill>
          <a:blip r:embed="rId1"/>
          <a:stretch>
            <a:fillRect/>
          </a:stretch>
        </p:blipFill>
        <p:spPr>
          <a:xfrm>
            <a:off x="2035175" y="3531870"/>
            <a:ext cx="2460625" cy="1757680"/>
          </a:xfrm>
          <a:prstGeom prst="rect">
            <a:avLst/>
          </a:prstGeom>
          <a:noFill/>
          <a:ln w="9525">
            <a:noFill/>
          </a:ln>
        </p:spPr>
      </p:pic>
      <p:sp>
        <p:nvSpPr>
          <p:cNvPr id="100" name="文本框 99"/>
          <p:cNvSpPr txBox="1"/>
          <p:nvPr/>
        </p:nvSpPr>
        <p:spPr>
          <a:xfrm>
            <a:off x="2035175" y="5625465"/>
            <a:ext cx="11080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pic>
        <p:nvPicPr>
          <p:cNvPr id="3" name="图片 -2147482079"/>
          <p:cNvPicPr>
            <a:picLocks noChangeAspect="1"/>
          </p:cNvPicPr>
          <p:nvPr/>
        </p:nvPicPr>
        <p:blipFill>
          <a:blip r:embed="rId2"/>
          <a:stretch>
            <a:fillRect/>
          </a:stretch>
        </p:blipFill>
        <p:spPr>
          <a:xfrm>
            <a:off x="7134860" y="3725545"/>
            <a:ext cx="1989455" cy="1989455"/>
          </a:xfrm>
          <a:prstGeom prst="rect">
            <a:avLst/>
          </a:prstGeom>
          <a:noFill/>
          <a:ln w="9525">
            <a:noFill/>
          </a:ln>
        </p:spPr>
      </p:pic>
      <p:sp>
        <p:nvSpPr>
          <p:cNvPr id="4" name="文本框 3"/>
          <p:cNvSpPr txBox="1"/>
          <p:nvPr/>
        </p:nvSpPr>
        <p:spPr>
          <a:xfrm>
            <a:off x="7609840" y="5817235"/>
            <a:ext cx="104013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
        <p:nvSpPr>
          <p:cNvPr id="5" name="文本框 4"/>
          <p:cNvSpPr txBox="1"/>
          <p:nvPr/>
        </p:nvSpPr>
        <p:spPr>
          <a:xfrm>
            <a:off x="796925" y="775970"/>
            <a:ext cx="1041209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(2014</a:t>
            </a:r>
            <a:r>
              <a:rPr lang="zh-CN" sz="2400">
                <a:cs typeface="楷体_GB2312" charset="0"/>
              </a:rPr>
              <a:t>河南</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如图所示，用瓶起开启瓶盖，请画出在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点所用最小力的示意图．</a:t>
            </a:r>
            <a:r>
              <a:rPr lang="en-US" sz="2400">
                <a:latin typeface="Times New Roman" panose="02020603050405020304" pitchFamily="18" charset="0"/>
                <a:ea typeface="宋体" panose="02010600030101010101" pitchFamily="2" charset="-122"/>
              </a:rPr>
              <a:t>6. </a:t>
            </a:r>
            <a:r>
              <a:rPr lang="en-US" sz="2400">
                <a:latin typeface="Times New Roman" panose="02020603050405020304" pitchFamily="18" charset="0"/>
                <a:cs typeface="楷体_GB2312" charset="0"/>
              </a:rPr>
              <a:t>(2015</a:t>
            </a:r>
            <a:r>
              <a:rPr lang="zh-CN" sz="2400">
                <a:cs typeface="楷体_GB2312" charset="0"/>
              </a:rPr>
              <a:t>备用卷</a:t>
            </a:r>
            <a:r>
              <a:rPr lang="en-US" sz="2400">
                <a:latin typeface="Times New Roman" panose="02020603050405020304" pitchFamily="18" charset="0"/>
                <a:cs typeface="楷体_GB2312" charset="0"/>
              </a:rPr>
              <a:t>16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如图所示，水桶在一个最小外力作用下处于静止状态，作出它此时最小力的示意图．</a:t>
            </a:r>
            <a:endParaRPr lang="zh-CN" altLang="en-US" sz="2400"/>
          </a:p>
        </p:txBody>
      </p:sp>
      <p:cxnSp>
        <p:nvCxnSpPr>
          <p:cNvPr id="6" name="直接连接符 5"/>
          <p:cNvCxnSpPr/>
          <p:nvPr/>
        </p:nvCxnSpPr>
        <p:spPr>
          <a:xfrm flipH="1">
            <a:off x="2755900" y="3860800"/>
            <a:ext cx="1324610" cy="664210"/>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3792220" y="3213100"/>
            <a:ext cx="280035" cy="64770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 name="TextBox 8"/>
          <p:cNvSpPr txBox="1"/>
          <p:nvPr/>
        </p:nvSpPr>
        <p:spPr>
          <a:xfrm rot="3720000">
            <a:off x="3931736" y="3769603"/>
            <a:ext cx="126000" cy="368300"/>
          </a:xfrm>
          <a:prstGeom prst="rect">
            <a:avLst/>
          </a:prstGeom>
          <a:noFill/>
          <a:ln w="28575">
            <a:solidFill>
              <a:srgbClr val="FF0000"/>
            </a:solidFill>
          </a:ln>
        </p:spPr>
        <p:txBody>
          <a:bodyPr wrap="square" rtlCol="0">
            <a:spAutoFit/>
          </a:bodyPr>
          <a:p>
            <a:endParaRPr lang="zh-CN" altLang="en-US" dirty="0"/>
          </a:p>
        </p:txBody>
      </p:sp>
      <p:sp>
        <p:nvSpPr>
          <p:cNvPr id="16" name="TextBox 7"/>
          <p:cNvSpPr txBox="1"/>
          <p:nvPr/>
        </p:nvSpPr>
        <p:spPr>
          <a:xfrm>
            <a:off x="3215640" y="327025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baseline="-25000" dirty="0" smtClean="0">
              <a:solidFill>
                <a:srgbClr val="FF0000"/>
              </a:solidFill>
              <a:latin typeface="Times New Roman" panose="02020603050405020304" pitchFamily="18" charset="0"/>
              <a:cs typeface="Times New Roman" panose="02020603050405020304" pitchFamily="18" charset="0"/>
            </a:endParaRPr>
          </a:p>
        </p:txBody>
      </p:sp>
      <p:cxnSp>
        <p:nvCxnSpPr>
          <p:cNvPr id="8" name="直接连接符 7"/>
          <p:cNvCxnSpPr/>
          <p:nvPr/>
        </p:nvCxnSpPr>
        <p:spPr>
          <a:xfrm>
            <a:off x="7752080" y="3716655"/>
            <a:ext cx="495935" cy="1839595"/>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7752080" y="3429000"/>
            <a:ext cx="1008380" cy="287655"/>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8"/>
          <p:cNvSpPr txBox="1"/>
          <p:nvPr/>
        </p:nvSpPr>
        <p:spPr>
          <a:xfrm rot="4440000">
            <a:off x="7774121" y="3702928"/>
            <a:ext cx="126000" cy="368300"/>
          </a:xfrm>
          <a:prstGeom prst="rect">
            <a:avLst/>
          </a:prstGeom>
          <a:noFill/>
          <a:ln w="28575">
            <a:solidFill>
              <a:srgbClr val="FF0000"/>
            </a:solidFill>
          </a:ln>
        </p:spPr>
        <p:txBody>
          <a:bodyPr wrap="square" rtlCol="0">
            <a:spAutoFit/>
          </a:bodyPr>
          <a:p>
            <a:endParaRPr lang="zh-CN" altLang="en-US" dirty="0"/>
          </a:p>
        </p:txBody>
      </p:sp>
      <p:sp>
        <p:nvSpPr>
          <p:cNvPr id="11" name="TextBox 7"/>
          <p:cNvSpPr txBox="1"/>
          <p:nvPr/>
        </p:nvSpPr>
        <p:spPr>
          <a:xfrm>
            <a:off x="8820785" y="3456940"/>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baseline="-25000" dirty="0" smtClean="0">
              <a:solidFill>
                <a:srgbClr val="FF0000"/>
              </a:solidFill>
              <a:latin typeface="Times New Roman" panose="02020603050405020304" pitchFamily="18" charset="0"/>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6" grpId="0"/>
      <p:bldP spid="10" grpId="0" bldLvl="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09320" y="85217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9" name="文本框 8"/>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2" name="图片 -2147482077"/>
          <p:cNvPicPr>
            <a:picLocks noChangeAspect="1"/>
          </p:cNvPicPr>
          <p:nvPr/>
        </p:nvPicPr>
        <p:blipFill>
          <a:blip r:embed="rId2"/>
          <a:stretch>
            <a:fillRect/>
          </a:stretch>
        </p:blipFill>
        <p:spPr>
          <a:xfrm>
            <a:off x="1417955" y="3945890"/>
            <a:ext cx="2600325" cy="2050415"/>
          </a:xfrm>
          <a:prstGeom prst="rect">
            <a:avLst/>
          </a:prstGeom>
          <a:noFill/>
          <a:ln w="9525">
            <a:noFill/>
          </a:ln>
        </p:spPr>
      </p:pic>
      <p:sp>
        <p:nvSpPr>
          <p:cNvPr id="10" name="文本框 9"/>
          <p:cNvSpPr txBox="1"/>
          <p:nvPr/>
        </p:nvSpPr>
        <p:spPr>
          <a:xfrm>
            <a:off x="2192655" y="6101080"/>
            <a:ext cx="116332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pic>
        <p:nvPicPr>
          <p:cNvPr id="4" name="图片 -2147482076"/>
          <p:cNvPicPr>
            <a:picLocks noChangeAspect="1"/>
          </p:cNvPicPr>
          <p:nvPr/>
        </p:nvPicPr>
        <p:blipFill>
          <a:blip r:embed="rId3"/>
          <a:stretch>
            <a:fillRect/>
          </a:stretch>
        </p:blipFill>
        <p:spPr>
          <a:xfrm>
            <a:off x="6473825" y="4415155"/>
            <a:ext cx="3748405" cy="968375"/>
          </a:xfrm>
          <a:prstGeom prst="rect">
            <a:avLst/>
          </a:prstGeom>
          <a:noFill/>
          <a:ln w="9525">
            <a:noFill/>
          </a:ln>
        </p:spPr>
      </p:pic>
      <p:sp>
        <p:nvSpPr>
          <p:cNvPr id="11" name="文本框 10"/>
          <p:cNvSpPr txBox="1"/>
          <p:nvPr/>
        </p:nvSpPr>
        <p:spPr>
          <a:xfrm>
            <a:off x="7998460" y="5996305"/>
            <a:ext cx="102552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12" name="文本框 11"/>
          <p:cNvSpPr txBox="1"/>
          <p:nvPr/>
        </p:nvSpPr>
        <p:spPr>
          <a:xfrm>
            <a:off x="765810" y="1219200"/>
            <a:ext cx="1093343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latin typeface="Times New Roman" panose="02020603050405020304" pitchFamily="18" charset="0"/>
                <a:cs typeface="楷体_GB2312" charset="0"/>
              </a:rPr>
              <a:t>常州</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杠杆</a:t>
            </a:r>
            <a:r>
              <a:rPr lang="en-US" sz="2400" i="1">
                <a:latin typeface="Times New Roman" panose="02020603050405020304" pitchFamily="18" charset="0"/>
                <a:ea typeface="宋体" panose="02010600030101010101" pitchFamily="2" charset="-122"/>
              </a:rPr>
              <a:t>OAB</a:t>
            </a:r>
            <a:r>
              <a:rPr lang="zh-CN" sz="2400">
                <a:ea typeface="宋体" panose="02010600030101010101" pitchFamily="2" charset="-122"/>
              </a:rPr>
              <a:t>可绕</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点自由转动，为使杠杆在如图所示位置保持平衡，请画出施加于</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点的最小动力</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保留作图痕迹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 </a:t>
            </a:r>
            <a:r>
              <a:rPr lang="en-US" sz="2400">
                <a:latin typeface="Times New Roman" panose="02020603050405020304" pitchFamily="18" charset="0"/>
                <a:cs typeface="楷体_GB2312" charset="0"/>
              </a:rPr>
              <a:t>(2019</a:t>
            </a:r>
            <a:r>
              <a:rPr lang="zh-CN" sz="2400">
                <a:cs typeface="楷体_GB2312" charset="0"/>
              </a:rPr>
              <a:t>眉山</a:t>
            </a:r>
            <a:r>
              <a:rPr lang="en-US" sz="2400">
                <a:latin typeface="Times New Roman" panose="02020603050405020304" pitchFamily="18" charset="0"/>
                <a:cs typeface="楷体_GB2312" charset="0"/>
              </a:rPr>
              <a:t>)</a:t>
            </a:r>
            <a:r>
              <a:rPr lang="zh-CN" sz="2400">
                <a:ea typeface="宋体" panose="02010600030101010101" pitchFamily="2" charset="-122"/>
              </a:rPr>
              <a:t>如图所示，用一根硬棒搬动一个石块，棒的上端</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是动力的作用点，若要用最</a:t>
            </a:r>
            <a:r>
              <a:rPr lang="zh-CN" sz="2400">
                <a:latin typeface="Times New Roman" panose="02020603050405020304" pitchFamily="18" charset="0"/>
                <a:ea typeface="宋体" panose="02010600030101010101" pitchFamily="2" charset="-122"/>
              </a:rPr>
              <a:t>小的力搬动石块，请标出杠杆的支点</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，并画出最小动力</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的示意图．</a:t>
            </a:r>
            <a:endParaRPr lang="zh-CN" altLang="en-US" sz="2400"/>
          </a:p>
        </p:txBody>
      </p:sp>
      <p:cxnSp>
        <p:nvCxnSpPr>
          <p:cNvPr id="6" name="直接连接符 5"/>
          <p:cNvCxnSpPr/>
          <p:nvPr/>
        </p:nvCxnSpPr>
        <p:spPr>
          <a:xfrm flipH="1">
            <a:off x="1577340" y="4004945"/>
            <a:ext cx="2143125" cy="981075"/>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3504565" y="3500755"/>
            <a:ext cx="215900" cy="53213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 name="TextBox 8"/>
          <p:cNvSpPr txBox="1"/>
          <p:nvPr/>
        </p:nvSpPr>
        <p:spPr>
          <a:xfrm rot="3900000">
            <a:off x="3564706" y="3913748"/>
            <a:ext cx="126000" cy="368300"/>
          </a:xfrm>
          <a:prstGeom prst="rect">
            <a:avLst/>
          </a:prstGeom>
          <a:noFill/>
          <a:ln w="28575">
            <a:solidFill>
              <a:srgbClr val="FF0000"/>
            </a:solidFill>
          </a:ln>
        </p:spPr>
        <p:txBody>
          <a:bodyPr wrap="square" rtlCol="0">
            <a:spAutoFit/>
          </a:bodyPr>
          <a:p>
            <a:endParaRPr lang="zh-CN" altLang="en-US" dirty="0"/>
          </a:p>
        </p:txBody>
      </p:sp>
      <p:sp>
        <p:nvSpPr>
          <p:cNvPr id="16" name="TextBox 7"/>
          <p:cNvSpPr txBox="1"/>
          <p:nvPr/>
        </p:nvSpPr>
        <p:spPr>
          <a:xfrm>
            <a:off x="3133725" y="352869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baseline="-25000" dirty="0" smtClean="0">
              <a:solidFill>
                <a:srgbClr val="FF000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7696200" y="5282565"/>
            <a:ext cx="530860" cy="460375"/>
          </a:xfrm>
          <a:prstGeom prst="rect">
            <a:avLst/>
          </a:prstGeom>
          <a:noFill/>
        </p:spPr>
        <p:txBody>
          <a:bodyPr wrap="square" rtlCol="0">
            <a:spAutoFit/>
          </a:bodyPr>
          <a:p>
            <a:r>
              <a:rPr lang="en-US" sz="2400" i="1" dirty="0" smtClean="0">
                <a:solidFill>
                  <a:srgbClr val="FF0000"/>
                </a:solidFill>
                <a:latin typeface="Times New Roman" panose="02020603050405020304" pitchFamily="18" charset="0"/>
                <a:cs typeface="Times New Roman" panose="02020603050405020304" pitchFamily="18" charset="0"/>
              </a:rPr>
              <a:t>O</a:t>
            </a:r>
            <a:endParaRPr lang="en-US" sz="2400" i="1" dirty="0" smtClean="0">
              <a:solidFill>
                <a:srgbClr val="FF0000"/>
              </a:solidFill>
              <a:latin typeface="Times New Roman" panose="02020603050405020304" pitchFamily="18" charset="0"/>
              <a:cs typeface="Times New Roman" panose="02020603050405020304" pitchFamily="18" charset="0"/>
            </a:endParaRPr>
          </a:p>
        </p:txBody>
      </p:sp>
      <p:sp>
        <p:nvSpPr>
          <p:cNvPr id="26" name="椭圆 25"/>
          <p:cNvSpPr/>
          <p:nvPr/>
        </p:nvSpPr>
        <p:spPr>
          <a:xfrm>
            <a:off x="7922895" y="5207000"/>
            <a:ext cx="75565" cy="755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p:nvPr/>
        </p:nvCxnSpPr>
        <p:spPr>
          <a:xfrm flipH="1" flipV="1">
            <a:off x="9290685" y="3957955"/>
            <a:ext cx="215900" cy="532130"/>
          </a:xfrm>
          <a:prstGeom prst="line">
            <a:avLst/>
          </a:prstGeom>
          <a:ln w="38100">
            <a:solidFill>
              <a:srgbClr val="FF000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8"/>
          <p:cNvSpPr txBox="1"/>
          <p:nvPr/>
        </p:nvSpPr>
        <p:spPr>
          <a:xfrm rot="3900000">
            <a:off x="9350826" y="4370948"/>
            <a:ext cx="126000" cy="368300"/>
          </a:xfrm>
          <a:prstGeom prst="rect">
            <a:avLst/>
          </a:prstGeom>
          <a:noFill/>
          <a:ln w="28575">
            <a:solidFill>
              <a:srgbClr val="FF0000"/>
            </a:solidFill>
          </a:ln>
        </p:spPr>
        <p:txBody>
          <a:bodyPr wrap="square" rtlCol="0">
            <a:spAutoFit/>
          </a:bodyPr>
          <a:p>
            <a:endParaRPr lang="zh-CN" altLang="en-US" dirty="0"/>
          </a:p>
        </p:txBody>
      </p:sp>
      <p:sp>
        <p:nvSpPr>
          <p:cNvPr id="17" name="TextBox 7"/>
          <p:cNvSpPr txBox="1"/>
          <p:nvPr/>
        </p:nvSpPr>
        <p:spPr>
          <a:xfrm>
            <a:off x="8919845" y="3985895"/>
            <a:ext cx="530860" cy="460375"/>
          </a:xfrm>
          <a:prstGeom prst="rect">
            <a:avLst/>
          </a:prstGeom>
          <a:noFill/>
        </p:spPr>
        <p:txBody>
          <a:bodyPr wrap="square" rtlCol="0">
            <a:spAutoFit/>
          </a:bodyPr>
          <a:p>
            <a:r>
              <a:rPr lang="en-US" altLang="zh-CN" sz="2400" i="1" dirty="0" smtClean="0">
                <a:solidFill>
                  <a:srgbClr val="FF0000"/>
                </a:solidFill>
                <a:latin typeface="Times New Roman" panose="02020603050405020304" pitchFamily="18" charset="0"/>
                <a:cs typeface="Times New Roman" panose="02020603050405020304" pitchFamily="18" charset="0"/>
              </a:rPr>
              <a:t>F</a:t>
            </a:r>
            <a:endParaRPr lang="en-US" altLang="zh-CN" sz="2400" baseline="-25000" dirty="0" smtClean="0">
              <a:solidFill>
                <a:srgbClr val="FF0000"/>
              </a:solidFill>
              <a:latin typeface="Times New Roman" panose="02020603050405020304" pitchFamily="18" charset="0"/>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linds(horizontal)">
                                      <p:cBhvr>
                                        <p:cTn id="23" dur="500"/>
                                        <p:tgtEl>
                                          <p:spTgt spid="2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6" grpId="0"/>
      <p:bldP spid="8" grpId="0"/>
      <p:bldP spid="26" grpId="0" bldLvl="0" animBg="1"/>
      <p:bldP spid="26" grpId="1" animBg="1"/>
      <p:bldP spid="14" grpId="0" bldLvl="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782320" y="1734820"/>
            <a:ext cx="101231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(2018</a:t>
            </a:r>
            <a:r>
              <a:rPr lang="zh-CN" sz="2400">
                <a:cs typeface="楷体_GB2312" charset="0"/>
              </a:rPr>
              <a:t>备用卷</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爱动手的小明自制了一个杆秤，如图所示，秤砣的质量为</a:t>
            </a:r>
            <a:r>
              <a:rPr lang="en-US" sz="2400">
                <a:latin typeface="Times New Roman" panose="02020603050405020304" pitchFamily="18" charset="0"/>
                <a:ea typeface="宋体" panose="02010600030101010101" pitchFamily="2" charset="-122"/>
              </a:rPr>
              <a:t>0.5 kg</a:t>
            </a:r>
            <a:r>
              <a:rPr lang="zh-CN" sz="2400">
                <a:ea typeface="宋体" panose="02010600030101010101" pitchFamily="2" charset="-122"/>
              </a:rPr>
              <a:t>，秤杆质量忽略不计．在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端悬挂质量为</a:t>
            </a:r>
            <a:r>
              <a:rPr lang="en-US" sz="2400">
                <a:latin typeface="Times New Roman" panose="02020603050405020304" pitchFamily="18" charset="0"/>
                <a:ea typeface="宋体" panose="02010600030101010101" pitchFamily="2" charset="-122"/>
              </a:rPr>
              <a:t>3 kg</a:t>
            </a:r>
            <a:r>
              <a:rPr lang="zh-CN" sz="2400">
                <a:ea typeface="宋体" panose="02010600030101010101" pitchFamily="2" charset="-122"/>
              </a:rPr>
              <a:t>的物体，秤砣移至</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点时，秤杆恰好水平静止，则</a:t>
            </a:r>
            <a:r>
              <a:rPr lang="en-US" sz="2400" i="1">
                <a:latin typeface="Times New Roman" panose="02020603050405020304" pitchFamily="18" charset="0"/>
                <a:ea typeface="宋体" panose="02010600030101010101" pitchFamily="2" charset="-122"/>
              </a:rPr>
              <a:t>OA</a:t>
            </a: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OB</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，此时手对提纽的拉力大小为</a:t>
            </a:r>
            <a:r>
              <a:rPr lang="en-US" sz="2400">
                <a:latin typeface="Times New Roman" panose="02020603050405020304" pitchFamily="18" charset="0"/>
                <a:ea typeface="宋体" panose="02010600030101010101" pitchFamily="2" charset="-122"/>
              </a:rPr>
              <a:t>______N</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取</a:t>
            </a:r>
            <a:r>
              <a:rPr lang="en-US" sz="2400">
                <a:latin typeface="Times New Roman" panose="02020603050405020304" pitchFamily="18" charset="0"/>
                <a:ea typeface="宋体" panose="02010600030101010101" pitchFamily="2" charset="-122"/>
              </a:rPr>
              <a:t>10 N/kg )</a:t>
            </a:r>
            <a:r>
              <a:rPr lang="zh-CN" sz="2400">
                <a:ea typeface="宋体" panose="02010600030101010101" pitchFamily="2" charset="-122"/>
              </a:rPr>
              <a:t>．若宇航员将此杆秤拿到月球上，</a:t>
            </a:r>
            <a:endParaRPr lang="zh-CN" sz="2400">
              <a:ea typeface="宋体" panose="02010600030101010101" pitchFamily="2" charset="-122"/>
            </a:endParaRPr>
          </a:p>
          <a:p>
            <a:pPr>
              <a:lnSpc>
                <a:spcPct val="150000"/>
              </a:lnSpc>
            </a:pPr>
            <a:r>
              <a:rPr lang="zh-CN" sz="2400">
                <a:ea typeface="宋体" panose="02010600030101010101" pitchFamily="2" charset="-122"/>
              </a:rPr>
              <a:t>还在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端挂质量为</a:t>
            </a:r>
            <a:r>
              <a:rPr lang="en-US" sz="2400">
                <a:latin typeface="Times New Roman" panose="02020603050405020304" pitchFamily="18" charset="0"/>
                <a:ea typeface="宋体" panose="02010600030101010101" pitchFamily="2" charset="-122"/>
              </a:rPr>
              <a:t>3 kg</a:t>
            </a:r>
            <a:r>
              <a:rPr lang="zh-CN" sz="2400">
                <a:ea typeface="宋体" panose="02010600030101010101" pitchFamily="2" charset="-122"/>
              </a:rPr>
              <a:t>的物体，秤杆水平静止</a:t>
            </a:r>
            <a:endParaRPr lang="zh-CN" sz="2400">
              <a:ea typeface="宋体" panose="02010600030101010101" pitchFamily="2" charset="-122"/>
            </a:endParaRPr>
          </a:p>
          <a:p>
            <a:pPr>
              <a:lnSpc>
                <a:spcPct val="150000"/>
              </a:lnSpc>
            </a:pPr>
            <a:r>
              <a:rPr lang="zh-CN" sz="2400">
                <a:ea typeface="宋体" panose="02010600030101010101" pitchFamily="2" charset="-122"/>
              </a:rPr>
              <a:t>时，秤砣将位于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点左侧</a:t>
            </a:r>
            <a:r>
              <a:rPr lang="en-US" sz="2400">
                <a:latin typeface="宋体" panose="02010600030101010101" pitchFamily="2" charset="-122"/>
                <a:cs typeface="Times New Roman" panose="02020603050405020304" pitchFamily="18" charset="0"/>
              </a:rPr>
              <a:t>”</a:t>
            </a:r>
            <a:endParaRPr lang="en-US" sz="2400">
              <a:latin typeface="宋体" panose="02010600030101010101" pitchFamily="2" charset="-122"/>
              <a:cs typeface="Times New Roman" panose="02020603050405020304" pitchFamily="18" charset="0"/>
            </a:endParaRPr>
          </a:p>
          <a:p>
            <a:pPr>
              <a:lnSpc>
                <a:spcPct val="150000"/>
              </a:lnSpc>
            </a:pP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点右侧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原位置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grpSp>
        <p:nvGrpSpPr>
          <p:cNvPr id="19" name="组合 18"/>
          <p:cNvGrpSpPr/>
          <p:nvPr/>
        </p:nvGrpSpPr>
        <p:grpSpPr>
          <a:xfrm>
            <a:off x="917575" y="897890"/>
            <a:ext cx="9318625" cy="737235"/>
            <a:chOff x="87" y="2970"/>
            <a:chExt cx="14675"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70"/>
              <a:ext cx="14602" cy="1161"/>
              <a:chOff x="273" y="2970"/>
              <a:chExt cx="14602" cy="1161"/>
            </a:xfrm>
          </p:grpSpPr>
          <p:sp>
            <p:nvSpPr>
              <p:cNvPr id="22" name="文本框 4"/>
              <p:cNvSpPr txBox="1"/>
              <p:nvPr/>
            </p:nvSpPr>
            <p:spPr>
              <a:xfrm>
                <a:off x="3916" y="2970"/>
                <a:ext cx="10959"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杠杆平衡条件及应用</a:t>
                </a:r>
                <a:r>
                  <a:rPr sz="2400" dirty="0">
                    <a:latin typeface="Times New Roman" panose="02020603050405020304" pitchFamily="18" charset="0"/>
                    <a:cs typeface="Times New Roman" panose="02020603050405020304" pitchFamily="18" charset="0"/>
                  </a:rPr>
                  <a:t>[2017.21(3) (4)，2016.20(3)]</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2" name="图片 -2147482074"/>
          <p:cNvPicPr>
            <a:picLocks noChangeAspect="1"/>
          </p:cNvPicPr>
          <p:nvPr/>
        </p:nvPicPr>
        <p:blipFill>
          <a:blip r:embed="rId2"/>
          <a:stretch>
            <a:fillRect/>
          </a:stretch>
        </p:blipFill>
        <p:spPr>
          <a:xfrm>
            <a:off x="7652385" y="3790315"/>
            <a:ext cx="3253105" cy="1871345"/>
          </a:xfrm>
          <a:prstGeom prst="rect">
            <a:avLst/>
          </a:prstGeom>
          <a:noFill/>
          <a:ln w="9525">
            <a:noFill/>
          </a:ln>
        </p:spPr>
      </p:pic>
      <p:sp>
        <p:nvSpPr>
          <p:cNvPr id="6" name="文本框 5"/>
          <p:cNvSpPr txBox="1"/>
          <p:nvPr/>
        </p:nvSpPr>
        <p:spPr>
          <a:xfrm>
            <a:off x="8579485" y="5758815"/>
            <a:ext cx="127444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100" name="文本框 99"/>
          <p:cNvSpPr txBox="1"/>
          <p:nvPr/>
        </p:nvSpPr>
        <p:spPr>
          <a:xfrm>
            <a:off x="1030605" y="3490595"/>
            <a:ext cx="8350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r>
              <a:rPr lang="en-US" sz="2400">
                <a:solidFill>
                  <a:srgbClr val="FF0000"/>
                </a:solidFill>
                <a:latin typeface="宋体" panose="02010600030101010101" pitchFamily="2" charset="-122"/>
                <a:cs typeface="Times New Roman" panose="02020603050405020304" pitchFamily="18" charset="0"/>
                <a:sym typeface="+mn-ea"/>
              </a:rPr>
              <a:t>∶</a:t>
            </a:r>
            <a:r>
              <a:rPr lang="en-US" sz="2400">
                <a:solidFill>
                  <a:srgbClr val="FF0000"/>
                </a:solidFill>
                <a:latin typeface="Times New Roman" panose="02020603050405020304" pitchFamily="18" charset="0"/>
                <a:ea typeface="宋体" panose="02010600030101010101" pitchFamily="2" charset="-122"/>
              </a:rPr>
              <a:t>6</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6130290" y="3490595"/>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35</a:t>
            </a:r>
            <a:endParaRPr lang="zh-CN" altLang="en-US"/>
          </a:p>
        </p:txBody>
      </p:sp>
      <p:sp>
        <p:nvSpPr>
          <p:cNvPr id="4" name="文本框 3"/>
          <p:cNvSpPr txBox="1"/>
          <p:nvPr/>
        </p:nvSpPr>
        <p:spPr>
          <a:xfrm>
            <a:off x="3088005" y="5137150"/>
            <a:ext cx="1165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原位置</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2" name="组合 3"/>
          <p:cNvGrpSpPr/>
          <p:nvPr/>
        </p:nvGrpSpPr>
        <p:grpSpPr>
          <a:xfrm>
            <a:off x="3161665" y="1842135"/>
            <a:ext cx="6338887" cy="822325"/>
            <a:chOff x="3671" y="4200"/>
            <a:chExt cx="9982" cy="1296"/>
          </a:xfrm>
        </p:grpSpPr>
        <p:sp>
          <p:nvSpPr>
            <p:cNvPr id="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4" name="组合 3"/>
            <p:cNvGrpSpPr/>
            <p:nvPr/>
          </p:nvGrpSpPr>
          <p:grpSpPr>
            <a:xfrm>
              <a:off x="3671" y="4200"/>
              <a:ext cx="2230" cy="1183"/>
              <a:chOff x="8163" y="4584"/>
              <a:chExt cx="2870" cy="1632"/>
            </a:xfrm>
          </p:grpSpPr>
          <p:pic>
            <p:nvPicPr>
              <p:cNvPr id="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 name="组合 11"/>
          <p:cNvGrpSpPr/>
          <p:nvPr/>
        </p:nvGrpSpPr>
        <p:grpSpPr>
          <a:xfrm>
            <a:off x="3161665" y="3805555"/>
            <a:ext cx="6991119" cy="751205"/>
            <a:chOff x="3529" y="5686"/>
            <a:chExt cx="11009" cy="1183"/>
          </a:xfrm>
        </p:grpSpPr>
        <p:sp>
          <p:nvSpPr>
            <p:cNvPr id="18" name="文本框 108">
              <a:hlinkClick r:id="rId4" action="ppaction://hlinksldjump"/>
            </p:cNvPr>
            <p:cNvSpPr txBox="1"/>
            <p:nvPr>
              <p:custDataLst>
                <p:tags r:id="rId5"/>
              </p:custDataLst>
            </p:nvPr>
          </p:nvSpPr>
          <p:spPr>
            <a:xfrm>
              <a:off x="5902" y="5686"/>
              <a:ext cx="8636" cy="957"/>
            </a:xfrm>
            <a:prstGeom prst="rect">
              <a:avLst/>
            </a:prstGeom>
            <a:noFill/>
            <a:ln w="9525">
              <a:noFill/>
            </a:ln>
          </p:spPr>
          <p:txBody>
            <a:bodyPr anchor="t"/>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、备用卷精讲练</a:t>
              </a:r>
              <a:endPar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9" name="组合 12"/>
            <p:cNvGrpSpPr/>
            <p:nvPr/>
          </p:nvGrpSpPr>
          <p:grpSpPr>
            <a:xfrm>
              <a:off x="3529" y="5686"/>
              <a:ext cx="2230" cy="1183"/>
              <a:chOff x="8163" y="4584"/>
              <a:chExt cx="2870" cy="1632"/>
            </a:xfrm>
          </p:grpSpPr>
          <p:pic>
            <p:nvPicPr>
              <p:cNvPr id="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 name="组合 12"/>
          <p:cNvGrpSpPr/>
          <p:nvPr/>
        </p:nvGrpSpPr>
        <p:grpSpPr>
          <a:xfrm>
            <a:off x="3161665" y="4693285"/>
            <a:ext cx="6337547" cy="751205"/>
            <a:chOff x="4643" y="7172"/>
            <a:chExt cx="9982" cy="1185"/>
          </a:xfrm>
        </p:grpSpPr>
        <p:sp>
          <p:nvSpPr>
            <p:cNvPr id="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24" name="组合 15"/>
            <p:cNvGrpSpPr/>
            <p:nvPr/>
          </p:nvGrpSpPr>
          <p:grpSpPr>
            <a:xfrm>
              <a:off x="4643" y="7172"/>
              <a:ext cx="2233" cy="1185"/>
              <a:chOff x="8163" y="4584"/>
              <a:chExt cx="2870" cy="1632"/>
            </a:xfrm>
          </p:grpSpPr>
          <p:pic>
            <p:nvPicPr>
              <p:cNvPr id="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7" name="矩形 26">
            <a:hlinkClick r:id="rId8" action="ppaction://hlinksldjump"/>
          </p:cNvPr>
          <p:cNvSpPr/>
          <p:nvPr/>
        </p:nvSpPr>
        <p:spPr>
          <a:xfrm>
            <a:off x="5652135" y="3026410"/>
            <a:ext cx="27686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8" name="矩形 27">
            <a:hlinkClick r:id="rId1" action="ppaction://hlinksldjump"/>
          </p:cNvPr>
          <p:cNvSpPr/>
          <p:nvPr/>
        </p:nvSpPr>
        <p:spPr>
          <a:xfrm>
            <a:off x="3401060" y="3026410"/>
            <a:ext cx="161353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821055" y="1085215"/>
            <a:ext cx="1053592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20(2)</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大力士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比赛中，需要把一质量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400 kg</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边长</a:t>
            </a:r>
            <a:r>
              <a:rPr lang="en-US" sz="2400" i="1">
                <a:latin typeface="Times New Roman" panose="02020603050405020304" pitchFamily="18" charset="0"/>
                <a:ea typeface="宋体" panose="02010600030101010101" pitchFamily="2" charset="-122"/>
              </a:rPr>
              <a:t>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a:t>
            </a:r>
            <a:r>
              <a:rPr lang="zh-CN" sz="2400">
                <a:ea typeface="宋体" panose="02010600030101010101" pitchFamily="2" charset="-122"/>
              </a:rPr>
              <a:t>，质量分布均匀的立方体，利用翻滚的方法沿直线移动一段距离，如图所示，</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取</a:t>
            </a:r>
            <a:r>
              <a:rPr lang="en-US" sz="2400">
                <a:latin typeface="Times New Roman" panose="02020603050405020304" pitchFamily="18" charset="0"/>
                <a:ea typeface="宋体" panose="02010600030101010101" pitchFamily="2" charset="-122"/>
              </a:rPr>
              <a:t>10 N/kg.</a:t>
            </a:r>
            <a:r>
              <a:rPr lang="zh-CN" sz="2400">
                <a:ea typeface="宋体" panose="02010600030101010101" pitchFamily="2" charset="-122"/>
              </a:rPr>
              <a:t>求：翻滚立方体时，使立方体一边刚刚离开地面，所用最小力</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的大小．</a:t>
            </a:r>
            <a:endParaRPr lang="zh-CN" altLang="en-US" sz="2400"/>
          </a:p>
        </p:txBody>
      </p:sp>
      <p:pic>
        <p:nvPicPr>
          <p:cNvPr id="2" name="图片 -2147482073"/>
          <p:cNvPicPr>
            <a:picLocks noChangeAspect="1"/>
          </p:cNvPicPr>
          <p:nvPr/>
        </p:nvPicPr>
        <p:blipFill>
          <a:blip r:embed="rId1"/>
          <a:stretch>
            <a:fillRect/>
          </a:stretch>
        </p:blipFill>
        <p:spPr>
          <a:xfrm>
            <a:off x="6822440" y="3758565"/>
            <a:ext cx="4534535" cy="1267460"/>
          </a:xfrm>
          <a:prstGeom prst="rect">
            <a:avLst/>
          </a:prstGeom>
          <a:noFill/>
          <a:ln w="9525">
            <a:noFill/>
          </a:ln>
        </p:spPr>
      </p:pic>
      <p:sp>
        <p:nvSpPr>
          <p:cNvPr id="10" name="文本框 9"/>
          <p:cNvSpPr txBox="1"/>
          <p:nvPr/>
        </p:nvSpPr>
        <p:spPr>
          <a:xfrm>
            <a:off x="8630285" y="5319395"/>
            <a:ext cx="112268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grpSp>
        <p:nvGrpSpPr>
          <p:cNvPr id="5" name="组合 4"/>
          <p:cNvGrpSpPr/>
          <p:nvPr/>
        </p:nvGrpSpPr>
        <p:grpSpPr>
          <a:xfrm>
            <a:off x="752475" y="3578860"/>
            <a:ext cx="5916295" cy="2306955"/>
            <a:chOff x="1184" y="5523"/>
            <a:chExt cx="9317" cy="3633"/>
          </a:xfrm>
        </p:grpSpPr>
        <p:sp>
          <p:nvSpPr>
            <p:cNvPr id="100" name="文本框 99"/>
            <p:cNvSpPr txBox="1"/>
            <p:nvPr/>
          </p:nvSpPr>
          <p:spPr>
            <a:xfrm>
              <a:off x="1184" y="5523"/>
              <a:ext cx="8522" cy="3633"/>
            </a:xfrm>
            <a:prstGeom prst="rect">
              <a:avLst/>
            </a:prstGeom>
            <a:noFill/>
            <a:ln w="9525">
              <a:noFill/>
            </a:ln>
          </p:spPr>
          <p:txBody>
            <a:bodyPr wrap="square">
              <a:spAutoFit/>
            </a:bodyPr>
            <a:p>
              <a:pPr>
                <a:lnSpc>
                  <a:spcPct val="200000"/>
                </a:lnSpc>
              </a:pPr>
              <a:r>
                <a:rPr lang="zh-CN" sz="2400">
                  <a:solidFill>
                    <a:srgbClr val="FF0000"/>
                  </a:solidFill>
                  <a:ea typeface="黑体" panose="02010609060101010101" pitchFamily="49" charset="-122"/>
                </a:rPr>
                <a:t>解：</a:t>
              </a:r>
              <a:r>
                <a:rPr lang="zh-CN" sz="2400">
                  <a:solidFill>
                    <a:srgbClr val="FF0000"/>
                  </a:solidFill>
                  <a:ea typeface="宋体" panose="02010600030101010101" pitchFamily="2" charset="-122"/>
                </a:rPr>
                <a:t>根据杠杆平衡条件得</a:t>
              </a:r>
              <a:r>
                <a:rPr lang="en-US" sz="2400" i="1">
                  <a:solidFill>
                    <a:srgbClr val="FF0000"/>
                  </a:solidFill>
                  <a:latin typeface="Times New Roman" panose="02020603050405020304" pitchFamily="18" charset="0"/>
                  <a:ea typeface="宋体" panose="02010600030101010101" pitchFamily="2" charset="-122"/>
                </a:rPr>
                <a:t>F</a:t>
              </a:r>
              <a:r>
                <a:rPr lang="en-US" sz="2400">
                  <a:solidFill>
                    <a:srgbClr val="FF0000"/>
                  </a:solidFill>
                  <a:latin typeface="宋体" panose="02010600030101010101" pitchFamily="2" charset="-122"/>
                  <a:cs typeface="Times New Roman" panose="02020603050405020304" pitchFamily="18" charset="0"/>
                </a:rPr>
                <a:t>×</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en-US" sz="2400">
                  <a:solidFill>
                    <a:srgbClr val="FF0000"/>
                  </a:solidFill>
                  <a:latin typeface="宋体" panose="02010600030101010101" pitchFamily="2" charset="-122"/>
                  <a:cs typeface="Times New Roman" panose="02020603050405020304" pitchFamily="18" charset="0"/>
                </a:rPr>
                <a:t>×</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，代入数据得</a:t>
              </a:r>
              <a:r>
                <a:rPr lang="en-US" sz="2400" i="1">
                  <a:solidFill>
                    <a:srgbClr val="FF0000"/>
                  </a:solidFill>
                  <a:latin typeface="Times New Roman" panose="02020603050405020304" pitchFamily="18" charset="0"/>
                  <a:ea typeface="宋体" panose="02010600030101010101" pitchFamily="2" charset="-122"/>
                </a:rPr>
                <a:t>F</a:t>
              </a:r>
              <a:r>
                <a:rPr lang="zh-CN" sz="2400">
                  <a:solidFill>
                    <a:srgbClr val="FF0000"/>
                  </a:solidFill>
                  <a:ea typeface="宋体" panose="02010600030101010101" pitchFamily="2" charset="-122"/>
                </a:rPr>
                <a:t>＝                          </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1.414</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r>
                <a:rPr lang="en-US" sz="2400">
                  <a:solidFill>
                    <a:srgbClr val="FF0000"/>
                  </a:solidFill>
                  <a:latin typeface="Times New Roman" panose="02020603050405020304" pitchFamily="18" charset="0"/>
                  <a:ea typeface="宋体" panose="02010600030101010101" pitchFamily="2" charset="-122"/>
                </a:rPr>
                <a:t> N</a:t>
              </a:r>
              <a:endParaRPr lang="zh-CN" altLang="en-US"/>
            </a:p>
          </p:txBody>
        </p:sp>
        <p:graphicFrame>
          <p:nvGraphicFramePr>
            <p:cNvPr id="3" name="对象 2"/>
            <p:cNvGraphicFramePr/>
            <p:nvPr/>
          </p:nvGraphicFramePr>
          <p:xfrm>
            <a:off x="4492" y="6965"/>
            <a:ext cx="6009" cy="1175"/>
          </p:xfrm>
          <a:graphic>
            <a:graphicData uri="http://schemas.openxmlformats.org/presentationml/2006/ole">
              <mc:AlternateContent xmlns:mc="http://schemas.openxmlformats.org/markup-compatibility/2006">
                <mc:Choice xmlns:v="urn:schemas-microsoft-com:vml" Requires="v">
                  <p:oleObj spid="_x0000_s4" name="" r:id="rId2" imgW="3684905" imgH="735330" progId="Equation.DSMT4">
                    <p:embed/>
                  </p:oleObj>
                </mc:Choice>
                <mc:Fallback>
                  <p:oleObj name="" r:id="rId2" imgW="3684905" imgH="735330" progId="Equation.DSMT4">
                    <p:embed/>
                    <p:pic>
                      <p:nvPicPr>
                        <p:cNvPr id="0" name="图片 3"/>
                        <p:cNvPicPr/>
                        <p:nvPr/>
                      </p:nvPicPr>
                      <p:blipFill>
                        <a:blip r:embed="rId3"/>
                        <a:stretch>
                          <a:fillRect/>
                        </a:stretch>
                      </p:blipFill>
                      <p:spPr>
                        <a:xfrm>
                          <a:off x="4492" y="6965"/>
                          <a:ext cx="6009" cy="1175"/>
                        </a:xfrm>
                        <a:prstGeom prst="rect">
                          <a:avLst/>
                        </a:prstGeom>
                      </p:spPr>
                    </p:pic>
                  </p:oleObj>
                </mc:Fallback>
              </mc:AlternateContent>
            </a:graphicData>
          </a:graphic>
        </p:graphicFrame>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2785" y="966470"/>
            <a:ext cx="1086421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(2016</a:t>
            </a:r>
            <a:r>
              <a:rPr lang="zh-CN" sz="2400">
                <a:cs typeface="楷体_GB2312" charset="0"/>
              </a:rPr>
              <a:t>备用卷</a:t>
            </a:r>
            <a:r>
              <a:rPr lang="en-US" sz="2400">
                <a:latin typeface="Times New Roman" panose="02020603050405020304" pitchFamily="18" charset="0"/>
                <a:cs typeface="楷体_GB2312" charset="0"/>
              </a:rPr>
              <a:t>20</a:t>
            </a:r>
            <a:r>
              <a:rPr lang="zh-CN" sz="2400">
                <a:cs typeface="楷体_GB2312" charset="0"/>
              </a:rPr>
              <a:t>题</a:t>
            </a:r>
            <a:r>
              <a:rPr lang="en-US" sz="2400">
                <a:latin typeface="Times New Roman" panose="02020603050405020304" pitchFamily="18" charset="0"/>
                <a:cs typeface="楷体_GB2312" charset="0"/>
              </a:rPr>
              <a:t>9</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小强所在研究性学习小组，对一个半径</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50 cm</a:t>
            </a:r>
            <a:r>
              <a:rPr lang="zh-CN" sz="2400">
                <a:ea typeface="宋体" panose="02010600030101010101" pitchFamily="2" charset="-122"/>
              </a:rPr>
              <a:t>、质量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40 kg</a:t>
            </a:r>
            <a:r>
              <a:rPr lang="zh-CN" sz="2400">
                <a:ea typeface="宋体" panose="02010600030101010101" pitchFamily="2" charset="-122"/>
              </a:rPr>
              <a:t>、质量分布均匀的圆柱</a:t>
            </a:r>
            <a:r>
              <a:rPr lang="zh-CN" sz="2400">
                <a:latin typeface="Times New Roman" panose="02020603050405020304" pitchFamily="18" charset="0"/>
                <a:ea typeface="宋体" panose="02010600030101010101" pitchFamily="2" charset="-122"/>
              </a:rPr>
              <a:t>体进行了测量与研究．</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取</a:t>
            </a:r>
            <a:r>
              <a:rPr lang="en-US" sz="2400">
                <a:latin typeface="Times New Roman" panose="02020603050405020304" pitchFamily="18" charset="0"/>
                <a:ea typeface="宋体" panose="02010600030101010101" pitchFamily="2" charset="-122"/>
              </a:rPr>
              <a:t>10 N/kg.(1)</a:t>
            </a:r>
            <a:r>
              <a:rPr lang="zh-CN" sz="2400">
                <a:ea typeface="宋体" panose="02010600030101010101" pitchFamily="2" charset="-122"/>
              </a:rPr>
              <a:t>如图甲所示，让圆柱体竖立在水平地面上，求圆柱体对水平地面的压强．</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如图乙所示，要把圆柱体通过滚动的方式推上</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20 cm</a:t>
            </a:r>
            <a:r>
              <a:rPr lang="zh-CN" sz="2400">
                <a:ea typeface="宋体" panose="02010600030101010101" pitchFamily="2" charset="-122"/>
              </a:rPr>
              <a:t>的台阶，需要使圆柱体离开地</a:t>
            </a:r>
            <a:endParaRPr lang="zh-CN" sz="2400">
              <a:ea typeface="宋体" panose="02010600030101010101" pitchFamily="2" charset="-122"/>
            </a:endParaRPr>
          </a:p>
          <a:p>
            <a:pPr>
              <a:lnSpc>
                <a:spcPct val="150000"/>
              </a:lnSpc>
            </a:pPr>
            <a:r>
              <a:rPr lang="zh-CN" sz="2400">
                <a:ea typeface="宋体" panose="02010600030101010101" pitchFamily="2" charset="-122"/>
              </a:rPr>
              <a:t>面绕台阶的</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点转动，求此时作用在圆柱</a:t>
            </a:r>
            <a:endParaRPr lang="zh-CN" sz="2400">
              <a:ea typeface="宋体" panose="02010600030101010101" pitchFamily="2" charset="-122"/>
            </a:endParaRPr>
          </a:p>
          <a:p>
            <a:pPr>
              <a:lnSpc>
                <a:spcPct val="150000"/>
              </a:lnSpc>
            </a:pPr>
            <a:r>
              <a:rPr lang="zh-CN" sz="2400">
                <a:ea typeface="宋体" panose="02010600030101010101" pitchFamily="2" charset="-122"/>
              </a:rPr>
              <a:t>体上最小的力</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小强在</a:t>
            </a:r>
            <a:r>
              <a:rPr lang="en-US" sz="2400">
                <a:latin typeface="Times New Roman" panose="02020603050405020304" pitchFamily="18" charset="0"/>
                <a:ea typeface="宋体" panose="02010600030101010101" pitchFamily="2" charset="-122"/>
              </a:rPr>
              <a:t>2 s</a:t>
            </a:r>
            <a:r>
              <a:rPr lang="zh-CN" sz="2400">
                <a:ea typeface="宋体" panose="02010600030101010101" pitchFamily="2" charset="-122"/>
              </a:rPr>
              <a:t>内，把圆柱体从地面推上台</a:t>
            </a:r>
            <a:endParaRPr lang="zh-CN" sz="2400">
              <a:ea typeface="宋体" panose="02010600030101010101" pitchFamily="2" charset="-122"/>
            </a:endParaRPr>
          </a:p>
          <a:p>
            <a:pPr>
              <a:lnSpc>
                <a:spcPct val="150000"/>
              </a:lnSpc>
            </a:pPr>
            <a:r>
              <a:rPr lang="zh-CN" sz="2400">
                <a:ea typeface="宋体" panose="02010600030101010101" pitchFamily="2" charset="-122"/>
              </a:rPr>
              <a:t>阶，求小强克服圆柱体重力做功的功率．</a:t>
            </a:r>
            <a:endParaRPr lang="zh-CN" altLang="en-US" sz="2400"/>
          </a:p>
        </p:txBody>
      </p:sp>
      <p:pic>
        <p:nvPicPr>
          <p:cNvPr id="5" name="图片 1011"/>
          <p:cNvPicPr>
            <a:picLocks noChangeAspect="1"/>
          </p:cNvPicPr>
          <p:nvPr/>
        </p:nvPicPr>
        <p:blipFill>
          <a:blip r:embed="rId1" r:link="rId2"/>
          <a:stretch>
            <a:fillRect/>
          </a:stretch>
        </p:blipFill>
        <p:spPr>
          <a:xfrm>
            <a:off x="6642735" y="3663950"/>
            <a:ext cx="4243705" cy="1637030"/>
          </a:xfrm>
          <a:prstGeom prst="rect">
            <a:avLst/>
          </a:prstGeom>
          <a:noFill/>
          <a:ln>
            <a:noFill/>
          </a:ln>
        </p:spPr>
      </p:pic>
      <p:sp>
        <p:nvSpPr>
          <p:cNvPr id="100" name="文本框 99"/>
          <p:cNvSpPr txBox="1"/>
          <p:nvPr/>
        </p:nvSpPr>
        <p:spPr>
          <a:xfrm>
            <a:off x="8190230" y="5438140"/>
            <a:ext cx="11493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8180" y="803910"/>
            <a:ext cx="10950575" cy="5262245"/>
          </a:xfrm>
          <a:prstGeom prst="rect">
            <a:avLst/>
          </a:prstGeom>
          <a:noFill/>
          <a:ln w="9525">
            <a:noFill/>
          </a:ln>
        </p:spPr>
        <p:txBody>
          <a:bodyPr wrap="square">
            <a:spAutoFit/>
          </a:bodyPr>
          <a:p>
            <a:pPr>
              <a:lnSpc>
                <a:spcPct val="200000"/>
              </a:lnSpc>
            </a:pPr>
            <a:r>
              <a:rPr lang="zh-CN" sz="2400">
                <a:solidFill>
                  <a:srgbClr val="FF0000"/>
                </a:solidFill>
                <a:ea typeface="黑体" panose="02010609060101010101" pitchFamily="49" charset="-122"/>
              </a:rPr>
              <a:t>解：</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圆柱体对水平地面的压力：</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mg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40 kg</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 N/kg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400 N</a:t>
            </a:r>
            <a:r>
              <a:rPr lang="zh-CN" sz="2400">
                <a:solidFill>
                  <a:srgbClr val="FF0000"/>
                </a:solidFill>
                <a:ea typeface="宋体" panose="02010600030101010101" pitchFamily="2" charset="-122"/>
              </a:rPr>
              <a:t>受力面积：</a:t>
            </a:r>
            <a:r>
              <a:rPr lang="en-US" sz="2400" i="1">
                <a:solidFill>
                  <a:srgbClr val="FF0000"/>
                </a:solidFill>
                <a:latin typeface="Times New Roman" panose="02020603050405020304" pitchFamily="18" charset="0"/>
                <a:ea typeface="宋体" panose="02010600030101010101" pitchFamily="2" charset="-122"/>
              </a:rPr>
              <a:t>S</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π</a:t>
            </a:r>
            <a:r>
              <a:rPr lang="en-US" sz="2400" i="1">
                <a:solidFill>
                  <a:srgbClr val="FF0000"/>
                </a:solidFill>
                <a:latin typeface="Times New Roman" panose="02020603050405020304" pitchFamily="18" charset="0"/>
                <a:ea typeface="宋体" panose="02010600030101010101" pitchFamily="2" charset="-122"/>
              </a:rPr>
              <a:t>r</a:t>
            </a:r>
            <a:r>
              <a:rPr lang="en-US" sz="2400" baseline="30000">
                <a:solidFill>
                  <a:srgbClr val="FF0000"/>
                </a:solidFill>
                <a:latin typeface="Times New Roman" panose="02020603050405020304" pitchFamily="18" charset="0"/>
                <a:ea typeface="宋体" panose="02010600030101010101" pitchFamily="2" charset="-122"/>
              </a:rPr>
              <a:t>2</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3.14</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(0.5 m)</a:t>
            </a:r>
            <a:r>
              <a:rPr lang="en-US" sz="2400" baseline="30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0.785 m</a:t>
            </a:r>
            <a:r>
              <a:rPr lang="en-US" sz="2400" baseline="30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圆柱体对地面的压强：</a:t>
            </a:r>
            <a:r>
              <a:rPr lang="en-US" sz="2400" i="1">
                <a:solidFill>
                  <a:srgbClr val="FF0000"/>
                </a:solidFill>
                <a:latin typeface="Times New Roman" panose="02020603050405020304" pitchFamily="18" charset="0"/>
                <a:ea typeface="宋体" panose="02010600030101010101" pitchFamily="2" charset="-122"/>
              </a:rPr>
              <a:t>p</a:t>
            </a:r>
            <a:r>
              <a:rPr lang="zh-CN" sz="2400">
                <a:solidFill>
                  <a:srgbClr val="FF0000"/>
                </a:solidFill>
                <a:latin typeface="Times New Roman" panose="02020603050405020304" pitchFamily="18" charset="0"/>
                <a:ea typeface="宋体" panose="02010600030101010101" pitchFamily="2" charset="-122"/>
              </a:rPr>
              <a:t>＝                     </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509.6 Pa(2)</a:t>
            </a:r>
            <a:r>
              <a:rPr lang="zh-CN" sz="2400">
                <a:solidFill>
                  <a:srgbClr val="FF0000"/>
                </a:solidFill>
                <a:ea typeface="宋体" panose="02010600030101010101" pitchFamily="2" charset="-122"/>
              </a:rPr>
              <a:t>为了使圆柱体滚上台阶，应该施加一个向上的力</a:t>
            </a:r>
            <a:r>
              <a:rPr lang="en-US" sz="2400" i="1">
                <a:solidFill>
                  <a:srgbClr val="FF0000"/>
                </a:solidFill>
                <a:latin typeface="Times New Roman" panose="02020603050405020304" pitchFamily="18" charset="0"/>
                <a:ea typeface="宋体" panose="02010600030101010101" pitchFamily="2" charset="-122"/>
              </a:rPr>
              <a:t>F</a:t>
            </a:r>
            <a:r>
              <a:rPr lang="zh-CN" sz="2400">
                <a:solidFill>
                  <a:srgbClr val="FF0000"/>
                </a:solidFill>
                <a:ea typeface="宋体" panose="02010600030101010101" pitchFamily="2" charset="-122"/>
              </a:rPr>
              <a:t>，</a:t>
            </a:r>
            <a:endParaRPr lang="zh-CN" sz="2400">
              <a:solidFill>
                <a:srgbClr val="FF0000"/>
              </a:solidFill>
              <a:ea typeface="宋体" panose="02010600030101010101" pitchFamily="2" charset="-122"/>
            </a:endParaRPr>
          </a:p>
          <a:p>
            <a:pPr>
              <a:lnSpc>
                <a:spcPct val="200000"/>
              </a:lnSpc>
            </a:pPr>
            <a:r>
              <a:rPr lang="zh-CN" sz="2400">
                <a:solidFill>
                  <a:srgbClr val="FF0000"/>
                </a:solidFill>
                <a:ea typeface="宋体" panose="02010600030101010101" pitchFamily="2" charset="-122"/>
              </a:rPr>
              <a:t>如解图所示．</a:t>
            </a:r>
            <a:endParaRPr lang="en-US" sz="2400">
              <a:solidFill>
                <a:srgbClr val="FF0000"/>
              </a:solidFill>
              <a:latin typeface="Times New Roman" panose="02020603050405020304" pitchFamily="18" charset="0"/>
              <a:ea typeface="宋体" panose="02010600030101010101" pitchFamily="2" charset="-122"/>
            </a:endParaRPr>
          </a:p>
          <a:p>
            <a:pPr>
              <a:lnSpc>
                <a:spcPct val="200000"/>
              </a:lnSpc>
            </a:pPr>
            <a:r>
              <a:rPr lang="en-US" sz="2400" i="1">
                <a:solidFill>
                  <a:srgbClr val="FF0000"/>
                </a:solidFill>
                <a:latin typeface="Times New Roman" panose="02020603050405020304" pitchFamily="18" charset="0"/>
                <a:ea typeface="宋体" panose="02010600030101010101" pitchFamily="2" charset="-122"/>
              </a:rPr>
              <a:t>C</a:t>
            </a:r>
            <a:r>
              <a:rPr lang="zh-CN" sz="2400">
                <a:solidFill>
                  <a:srgbClr val="FF0000"/>
                </a:solidFill>
                <a:ea typeface="宋体" panose="02010600030101010101" pitchFamily="2" charset="-122"/>
              </a:rPr>
              <a:t>为支点，</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a:t>
            </a:r>
            <a:r>
              <a:rPr lang="en-US" sz="2400" i="1">
                <a:solidFill>
                  <a:srgbClr val="FF0000"/>
                </a:solidFill>
                <a:latin typeface="Times New Roman" panose="02020603050405020304" pitchFamily="18" charset="0"/>
                <a:ea typeface="宋体" panose="02010600030101010101" pitchFamily="2" charset="-122"/>
              </a:rPr>
              <a:t>r</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50 cm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100 cm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 m</a:t>
            </a:r>
            <a:r>
              <a:rPr lang="zh-CN" sz="2400">
                <a:solidFill>
                  <a:srgbClr val="FF0000"/>
                </a:solidFill>
                <a:ea typeface="宋体" panose="02010600030101010101" pitchFamily="2" charset="-122"/>
              </a:rPr>
              <a:t>由勾股定理可知</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r</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h</a:t>
            </a:r>
            <a:r>
              <a:rPr lang="en-US" sz="2400">
                <a:solidFill>
                  <a:srgbClr val="FF0000"/>
                </a:solidFill>
                <a:latin typeface="Times New Roman" panose="02020603050405020304" pitchFamily="18" charset="0"/>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zh-CN"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l</a:t>
            </a:r>
            <a:r>
              <a:rPr lang="zh-CN"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sz="2400" baseline="30000">
                <a:solidFill>
                  <a:srgbClr val="FF0000"/>
                </a:solidFill>
                <a:latin typeface="Times New Roman" panose="02020603050405020304" pitchFamily="18" charset="0"/>
                <a:sym typeface="+mn-ea"/>
              </a:rPr>
              <a:t>2</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r</a:t>
            </a:r>
            <a:r>
              <a:rPr lang="en-US" sz="2400" baseline="30000">
                <a:solidFill>
                  <a:srgbClr val="FF0000"/>
                </a:solidFill>
                <a:latin typeface="Times New Roman" panose="02020603050405020304" pitchFamily="18" charset="0"/>
                <a:ea typeface="宋体" panose="02010600030101010101" pitchFamily="2" charset="-122"/>
              </a:rPr>
              <a:t>2</a:t>
            </a:r>
            <a:endParaRPr lang="zh-CN" altLang="en-US"/>
          </a:p>
        </p:txBody>
      </p:sp>
      <p:pic>
        <p:nvPicPr>
          <p:cNvPr id="2" name="图片 117"/>
          <p:cNvPicPr>
            <a:picLocks noChangeAspect="1"/>
          </p:cNvPicPr>
          <p:nvPr/>
        </p:nvPicPr>
        <p:blipFill>
          <a:blip r:embed="rId1" r:link="rId2"/>
          <a:stretch>
            <a:fillRect/>
          </a:stretch>
        </p:blipFill>
        <p:spPr>
          <a:xfrm>
            <a:off x="8470900" y="2901950"/>
            <a:ext cx="3157855" cy="2200275"/>
          </a:xfrm>
          <a:prstGeom prst="rect">
            <a:avLst/>
          </a:prstGeom>
          <a:noFill/>
          <a:ln>
            <a:noFill/>
          </a:ln>
        </p:spPr>
      </p:pic>
      <p:sp>
        <p:nvSpPr>
          <p:cNvPr id="3" name="文本框 2"/>
          <p:cNvSpPr txBox="1"/>
          <p:nvPr/>
        </p:nvSpPr>
        <p:spPr>
          <a:xfrm>
            <a:off x="9136380" y="5305425"/>
            <a:ext cx="1536065" cy="368300"/>
          </a:xfrm>
          <a:prstGeom prst="rect">
            <a:avLst/>
          </a:prstGeom>
          <a:noFill/>
          <a:ln w="9525">
            <a:noFill/>
          </a:ln>
        </p:spPr>
        <p:txBody>
          <a:bodyPr wrap="square">
            <a:spAutoFit/>
          </a:bodyPr>
          <a:p>
            <a:pPr algn="ctr"/>
            <a:r>
              <a:rPr lang="zh-CN" sz="1800">
                <a:solidFill>
                  <a:srgbClr val="FF0000"/>
                </a:solidFill>
                <a:cs typeface="楷体_GB2312" charset="0"/>
              </a:rPr>
              <a:t>第</a:t>
            </a:r>
            <a:r>
              <a:rPr lang="en-US" sz="1800">
                <a:solidFill>
                  <a:srgbClr val="FF0000"/>
                </a:solidFill>
                <a:latin typeface="Times New Roman" panose="02020603050405020304" pitchFamily="18" charset="0"/>
                <a:cs typeface="楷体_GB2312" charset="0"/>
              </a:rPr>
              <a:t>11</a:t>
            </a:r>
            <a:r>
              <a:rPr lang="zh-CN" sz="1800">
                <a:solidFill>
                  <a:srgbClr val="FF0000"/>
                </a:solidFill>
                <a:cs typeface="楷体_GB2312" charset="0"/>
              </a:rPr>
              <a:t>题解图</a:t>
            </a:r>
            <a:endParaRPr lang="zh-CN" altLang="en-US" sz="1800"/>
          </a:p>
        </p:txBody>
      </p:sp>
      <p:graphicFrame>
        <p:nvGraphicFramePr>
          <p:cNvPr id="4" name="对象 3"/>
          <p:cNvGraphicFramePr/>
          <p:nvPr/>
        </p:nvGraphicFramePr>
        <p:xfrm>
          <a:off x="4297045" y="2386330"/>
          <a:ext cx="1558290" cy="729615"/>
        </p:xfrm>
        <a:graphic>
          <a:graphicData uri="http://schemas.openxmlformats.org/presentationml/2006/ole">
            <mc:AlternateContent xmlns:mc="http://schemas.openxmlformats.org/markup-compatibility/2006">
              <mc:Choice xmlns:v="urn:schemas-microsoft-com:vml" Requires="v">
                <p:oleObj spid="_x0000_s5" name="" r:id="rId3" imgW="1065530" imgH="549910" progId="Equation.DSMT4">
                  <p:embed/>
                </p:oleObj>
              </mc:Choice>
              <mc:Fallback>
                <p:oleObj name="" r:id="rId3" imgW="1065530" imgH="549910" progId="Equation.DSMT4">
                  <p:embed/>
                  <p:pic>
                    <p:nvPicPr>
                      <p:cNvPr id="0" name="图片 4"/>
                      <p:cNvPicPr/>
                      <p:nvPr/>
                    </p:nvPicPr>
                    <p:blipFill>
                      <a:blip r:embed="rId4"/>
                      <a:stretch>
                        <a:fillRect/>
                      </a:stretch>
                    </p:blipFill>
                    <p:spPr>
                      <a:xfrm>
                        <a:off x="4297045" y="2386330"/>
                        <a:ext cx="1558290" cy="7296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850900" y="1501140"/>
            <a:ext cx="10950575" cy="3856990"/>
            <a:chOff x="1067" y="1718"/>
            <a:chExt cx="17245" cy="6074"/>
          </a:xfrm>
        </p:grpSpPr>
        <p:sp>
          <p:nvSpPr>
            <p:cNvPr id="100" name="文本框 99"/>
            <p:cNvSpPr txBox="1"/>
            <p:nvPr/>
          </p:nvSpPr>
          <p:spPr>
            <a:xfrm>
              <a:off x="1067" y="1718"/>
              <a:ext cx="17245" cy="5960"/>
            </a:xfrm>
            <a:prstGeom prst="rect">
              <a:avLst/>
            </a:prstGeom>
            <a:noFill/>
            <a:ln w="9525">
              <a:noFill/>
            </a:ln>
          </p:spPr>
          <p:txBody>
            <a:bodyPr wrap="square">
              <a:spAutoFit/>
            </a:bodyPr>
            <a:p>
              <a:pPr>
                <a:lnSpc>
                  <a:spcPct val="200000"/>
                </a:lnSpc>
              </a:pPr>
              <a:r>
                <a:rPr lang="zh-CN" sz="2400">
                  <a:solidFill>
                    <a:srgbClr val="FF0000"/>
                  </a:solidFill>
                  <a:ea typeface="宋体" panose="02010600030101010101" pitchFamily="2" charset="-122"/>
                </a:rPr>
                <a:t>解得</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40 cm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0.4 m</a:t>
              </a:r>
              <a:r>
                <a:rPr lang="zh-CN" sz="2400">
                  <a:solidFill>
                    <a:srgbClr val="FF0000"/>
                  </a:solidFill>
                  <a:ea typeface="宋体" panose="02010600030101010101" pitchFamily="2" charset="-122"/>
                </a:rPr>
                <a:t>根据杠杆的平衡条件有</a:t>
              </a:r>
              <a:r>
                <a:rPr lang="en-US" sz="2400" i="1">
                  <a:solidFill>
                    <a:srgbClr val="FF0000"/>
                  </a:solidFill>
                  <a:latin typeface="Times New Roman" panose="02020603050405020304" pitchFamily="18" charset="0"/>
                  <a:ea typeface="宋体" panose="02010600030101010101" pitchFamily="2" charset="-122"/>
                </a:rPr>
                <a:t>Fl</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Gl</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代入数据得：</a:t>
              </a:r>
              <a:r>
                <a:rPr lang="en-US" sz="2400" i="1">
                  <a:solidFill>
                    <a:srgbClr val="FF0000"/>
                  </a:solidFill>
                  <a:latin typeface="Times New Roman" panose="02020603050405020304" pitchFamily="18" charset="0"/>
                  <a:ea typeface="宋体" panose="02010600030101010101" pitchFamily="2" charset="-122"/>
                </a:rPr>
                <a:t>F</a:t>
              </a:r>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160 N(3)</a:t>
              </a:r>
              <a:r>
                <a:rPr lang="zh-CN" sz="2400">
                  <a:solidFill>
                    <a:srgbClr val="FF0000"/>
                  </a:solidFill>
                  <a:ea typeface="宋体" panose="02010600030101010101" pitchFamily="2" charset="-122"/>
                </a:rPr>
                <a:t>小强克服圆柱体重力做的功：</a:t>
              </a:r>
              <a:r>
                <a:rPr lang="en-US" sz="2400" i="1">
                  <a:solidFill>
                    <a:srgbClr val="FF0000"/>
                  </a:solidFill>
                  <a:latin typeface="Times New Roman" panose="02020603050405020304" pitchFamily="18" charset="0"/>
                  <a:ea typeface="宋体" panose="02010600030101010101" pitchFamily="2" charset="-122"/>
                </a:rPr>
                <a:t>W</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Gh</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400 N</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0.2 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80 J</a:t>
              </a:r>
              <a:r>
                <a:rPr lang="zh-CN" sz="2400">
                  <a:solidFill>
                    <a:srgbClr val="FF0000"/>
                  </a:solidFill>
                  <a:ea typeface="宋体" panose="02010600030101010101" pitchFamily="2" charset="-122"/>
                </a:rPr>
                <a:t>小强克服圆柱体重力做功的功率：</a:t>
              </a:r>
              <a:r>
                <a:rPr lang="en-US" sz="2400" i="1">
                  <a:solidFill>
                    <a:srgbClr val="FF0000"/>
                  </a:solidFill>
                  <a:latin typeface="Times New Roman" panose="02020603050405020304" pitchFamily="18" charset="0"/>
                  <a:ea typeface="宋体" panose="02010600030101010101" pitchFamily="2" charset="-122"/>
                </a:rPr>
                <a:t>P</a:t>
              </a:r>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40 W</a:t>
              </a:r>
              <a:endParaRPr lang="zh-CN" altLang="en-US"/>
            </a:p>
          </p:txBody>
        </p:sp>
        <p:graphicFrame>
          <p:nvGraphicFramePr>
            <p:cNvPr id="2" name="对象 1"/>
            <p:cNvGraphicFramePr/>
            <p:nvPr/>
          </p:nvGraphicFramePr>
          <p:xfrm>
            <a:off x="4901" y="4363"/>
            <a:ext cx="2280" cy="1107"/>
          </p:xfrm>
          <a:graphic>
            <a:graphicData uri="http://schemas.openxmlformats.org/presentationml/2006/ole">
              <mc:AlternateContent xmlns:mc="http://schemas.openxmlformats.org/markup-compatibility/2006">
                <mc:Choice xmlns:v="urn:schemas-microsoft-com:vml" Requires="v">
                  <p:oleObj spid="_x0000_s3" name="" r:id="rId1" imgW="1079500" imgH="511175" progId="Equation.DSMT4">
                    <p:embed/>
                  </p:oleObj>
                </mc:Choice>
                <mc:Fallback>
                  <p:oleObj name="" r:id="rId1" imgW="1079500" imgH="511175" progId="Equation.DSMT4">
                    <p:embed/>
                    <p:pic>
                      <p:nvPicPr>
                        <p:cNvPr id="0" name="图片 2"/>
                        <p:cNvPicPr/>
                        <p:nvPr/>
                      </p:nvPicPr>
                      <p:blipFill>
                        <a:blip r:embed="rId2"/>
                        <a:stretch>
                          <a:fillRect/>
                        </a:stretch>
                      </p:blipFill>
                      <p:spPr>
                        <a:xfrm>
                          <a:off x="4901" y="4363"/>
                          <a:ext cx="2280" cy="1107"/>
                        </a:xfrm>
                        <a:prstGeom prst="rect">
                          <a:avLst/>
                        </a:prstGeom>
                      </p:spPr>
                    </p:pic>
                  </p:oleObj>
                </mc:Fallback>
              </mc:AlternateContent>
            </a:graphicData>
          </a:graphic>
        </p:graphicFrame>
        <p:graphicFrame>
          <p:nvGraphicFramePr>
            <p:cNvPr id="4" name="对象 3"/>
            <p:cNvGraphicFramePr/>
            <p:nvPr/>
          </p:nvGraphicFramePr>
          <p:xfrm>
            <a:off x="9269" y="6577"/>
            <a:ext cx="1816" cy="1215"/>
          </p:xfrm>
          <a:graphic>
            <a:graphicData uri="http://schemas.openxmlformats.org/presentationml/2006/ole">
              <mc:AlternateContent xmlns:mc="http://schemas.openxmlformats.org/markup-compatibility/2006">
                <mc:Choice xmlns:v="urn:schemas-microsoft-com:vml" Requires="v">
                  <p:oleObj spid="_x0000_s5" name="" r:id="rId3" imgW="877570" imgH="511175" progId="Equation.DSMT4">
                    <p:embed/>
                  </p:oleObj>
                </mc:Choice>
                <mc:Fallback>
                  <p:oleObj name="" r:id="rId3" imgW="877570" imgH="511175" progId="Equation.DSMT4">
                    <p:embed/>
                    <p:pic>
                      <p:nvPicPr>
                        <p:cNvPr id="0" name="图片 4"/>
                        <p:cNvPicPr/>
                        <p:nvPr/>
                      </p:nvPicPr>
                      <p:blipFill>
                        <a:blip r:embed="rId4"/>
                        <a:stretch>
                          <a:fillRect/>
                        </a:stretch>
                      </p:blipFill>
                      <p:spPr>
                        <a:xfrm>
                          <a:off x="9269" y="6577"/>
                          <a:ext cx="1816" cy="1215"/>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71550" y="112458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7565" y="1577975"/>
            <a:ext cx="1065911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(2019</a:t>
            </a:r>
            <a:r>
              <a:rPr lang="zh-CN" sz="2400">
                <a:cs typeface="楷体_GB2312" charset="0"/>
              </a:rPr>
              <a:t>北京改编</a:t>
            </a:r>
            <a:r>
              <a:rPr lang="en-US" sz="2400">
                <a:latin typeface="Times New Roman" panose="02020603050405020304" pitchFamily="18" charset="0"/>
                <a:cs typeface="楷体_GB2312" charset="0"/>
              </a:rPr>
              <a:t>)</a:t>
            </a:r>
            <a:r>
              <a:rPr lang="zh-CN" sz="2400">
                <a:ea typeface="宋体" panose="02010600030101010101" pitchFamily="2" charset="-122"/>
              </a:rPr>
              <a:t>杠杆水平平衡．杠杆可在竖直平面内绕固定点</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自由转动，其上相邻刻度线之间的距离相等．若在杠杆上</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点挂上</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个重均为</a:t>
            </a:r>
            <a:r>
              <a:rPr lang="en-US" sz="2400">
                <a:latin typeface="Times New Roman" panose="02020603050405020304" pitchFamily="18" charset="0"/>
                <a:ea typeface="宋体" panose="02010600030101010101" pitchFamily="2" charset="-122"/>
              </a:rPr>
              <a:t>0.5 N</a:t>
            </a:r>
            <a:r>
              <a:rPr lang="zh-CN" sz="2400">
                <a:ea typeface="宋体" panose="02010600030101010101" pitchFamily="2" charset="-122"/>
              </a:rPr>
              <a:t>的钩码，在</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点挂</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个重均为</a:t>
            </a:r>
            <a:r>
              <a:rPr lang="en-US" sz="2400">
                <a:latin typeface="Times New Roman" panose="02020603050405020304" pitchFamily="18" charset="0"/>
                <a:ea typeface="宋体" panose="02010600030101010101" pitchFamily="2" charset="-122"/>
              </a:rPr>
              <a:t>0.5 N</a:t>
            </a:r>
            <a:r>
              <a:rPr lang="zh-CN" sz="2400">
                <a:ea typeface="宋体" panose="02010600030101010101" pitchFamily="2" charset="-122"/>
              </a:rPr>
              <a:t>的钩码，杠杆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保持水平平衡．</a:t>
            </a:r>
            <a:r>
              <a:rPr lang="zh-CN" sz="2400">
                <a:ea typeface="宋体" panose="02010600030101010101" pitchFamily="2" charset="-122"/>
              </a:rPr>
              <a:t>若保持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两个悬挂点不变，将</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处</a:t>
            </a:r>
            <a:endParaRPr lang="zh-CN" sz="2400">
              <a:ea typeface="宋体" panose="02010600030101010101" pitchFamily="2" charset="-122"/>
            </a:endParaRPr>
          </a:p>
          <a:p>
            <a:pPr>
              <a:lnSpc>
                <a:spcPct val="150000"/>
              </a:lnSpc>
            </a:pPr>
            <a:r>
              <a:rPr lang="zh-CN" sz="2400">
                <a:ea typeface="宋体" panose="02010600030101010101" pitchFamily="2" charset="-122"/>
              </a:rPr>
              <a:t>所挂钩码去掉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个，杠杆可以水平平衡；</a:t>
            </a:r>
            <a:endParaRPr lang="zh-CN" sz="2400">
              <a:ea typeface="宋体" panose="02010600030101010101" pitchFamily="2" charset="-122"/>
            </a:endParaRPr>
          </a:p>
          <a:p>
            <a:pPr>
              <a:lnSpc>
                <a:spcPct val="150000"/>
              </a:lnSpc>
            </a:pPr>
            <a:r>
              <a:rPr lang="zh-CN" sz="2400">
                <a:ea typeface="宋体" panose="02010600030101010101" pitchFamily="2" charset="-122"/>
              </a:rPr>
              <a:t>若保持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点所挂</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个钩码不变，将杠杆</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点的</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个</a:t>
            </a:r>
            <a:endParaRPr lang="zh-CN" sz="2400">
              <a:ea typeface="宋体" panose="02010600030101010101" pitchFamily="2" charset="-122"/>
            </a:endParaRPr>
          </a:p>
          <a:p>
            <a:pPr>
              <a:lnSpc>
                <a:spcPct val="150000"/>
              </a:lnSpc>
            </a:pPr>
            <a:r>
              <a:rPr lang="zh-CN" sz="2400">
                <a:ea typeface="宋体" panose="02010600030101010101" pitchFamily="2" charset="-122"/>
              </a:rPr>
              <a:t>钩码向远离支点的方向移动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小格，杠</a:t>
            </a:r>
            <a:endParaRPr lang="zh-CN" sz="2400">
              <a:ea typeface="宋体" panose="02010600030101010101" pitchFamily="2" charset="-122"/>
            </a:endParaRPr>
          </a:p>
          <a:p>
            <a:pPr>
              <a:lnSpc>
                <a:spcPct val="150000"/>
              </a:lnSpc>
            </a:pPr>
            <a:r>
              <a:rPr lang="zh-CN" sz="2400">
                <a:ea typeface="宋体" panose="02010600030101010101" pitchFamily="2" charset="-122"/>
              </a:rPr>
              <a:t>杆可以水平平衡．</a:t>
            </a:r>
            <a:endParaRPr lang="zh-CN" altLang="en-US" sz="2400"/>
          </a:p>
        </p:txBody>
      </p:sp>
      <p:pic>
        <p:nvPicPr>
          <p:cNvPr id="2" name="图片 -2147482070"/>
          <p:cNvPicPr>
            <a:picLocks noChangeAspect="1"/>
          </p:cNvPicPr>
          <p:nvPr/>
        </p:nvPicPr>
        <p:blipFill>
          <a:blip r:embed="rId2"/>
          <a:stretch>
            <a:fillRect/>
          </a:stretch>
        </p:blipFill>
        <p:spPr>
          <a:xfrm>
            <a:off x="7652385" y="3418840"/>
            <a:ext cx="3557270" cy="2256790"/>
          </a:xfrm>
          <a:prstGeom prst="rect">
            <a:avLst/>
          </a:prstGeom>
          <a:noFill/>
          <a:ln w="9525">
            <a:noFill/>
          </a:ln>
        </p:spPr>
      </p:pic>
      <p:sp>
        <p:nvSpPr>
          <p:cNvPr id="3" name="文本框 2"/>
          <p:cNvSpPr txBox="1"/>
          <p:nvPr/>
        </p:nvSpPr>
        <p:spPr>
          <a:xfrm>
            <a:off x="8829040" y="5732780"/>
            <a:ext cx="120396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12</a:t>
            </a:r>
            <a:r>
              <a:rPr lang="zh-CN" sz="1800">
                <a:cs typeface="楷体_GB2312" charset="0"/>
              </a:rPr>
              <a:t>题图</a:t>
            </a:r>
            <a:endParaRPr lang="zh-CN" altLang="en-US" sz="1800"/>
          </a:p>
        </p:txBody>
      </p:sp>
      <p:sp>
        <p:nvSpPr>
          <p:cNvPr id="7" name="文本框 6"/>
          <p:cNvSpPr txBox="1"/>
          <p:nvPr/>
        </p:nvSpPr>
        <p:spPr>
          <a:xfrm>
            <a:off x="6003290" y="2774315"/>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8" name="文本框 7"/>
          <p:cNvSpPr txBox="1"/>
          <p:nvPr/>
        </p:nvSpPr>
        <p:spPr>
          <a:xfrm>
            <a:off x="3072765" y="3855085"/>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zh-CN" altLang="en-US"/>
          </a:p>
        </p:txBody>
      </p:sp>
      <p:sp>
        <p:nvSpPr>
          <p:cNvPr id="9" name="文本框 8"/>
          <p:cNvSpPr txBox="1"/>
          <p:nvPr/>
        </p:nvSpPr>
        <p:spPr>
          <a:xfrm>
            <a:off x="4981575" y="4975225"/>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96365" y="2192655"/>
            <a:ext cx="667385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zh-CN" sz="2400">
                <a:ea typeface="宋体" panose="02010600030101010101" pitchFamily="2" charset="-122"/>
              </a:rPr>
              <a:t>如图所示的均匀木条</a:t>
            </a:r>
            <a:r>
              <a:rPr lang="en-US" sz="2400" i="1">
                <a:latin typeface="Times New Roman" panose="02020603050405020304" pitchFamily="18" charset="0"/>
                <a:ea typeface="宋体" panose="02010600030101010101" pitchFamily="2" charset="-122"/>
              </a:rPr>
              <a:t>AOB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AO</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OB</a:t>
            </a:r>
            <a:r>
              <a:rPr lang="zh-CN" sz="2400">
                <a:ea typeface="宋体" panose="02010600030101010101" pitchFamily="2" charset="-122"/>
              </a:rPr>
              <a:t>，在</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点系一绳并挂起，先使</a:t>
            </a:r>
            <a:r>
              <a:rPr lang="en-US" sz="2400" i="1">
                <a:latin typeface="Times New Roman" panose="02020603050405020304" pitchFamily="18" charset="0"/>
                <a:ea typeface="宋体" panose="02010600030101010101" pitchFamily="2" charset="-122"/>
              </a:rPr>
              <a:t>AO</a:t>
            </a:r>
            <a:r>
              <a:rPr lang="zh-CN" sz="2400">
                <a:ea typeface="宋体" panose="02010600030101010101" pitchFamily="2" charset="-122"/>
              </a:rPr>
              <a:t>保持水平，然后放手，则在刚放手的瞬间，木条将会</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i="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端向上运动　　　　</a:t>
            </a:r>
            <a:r>
              <a:rPr lang="en-US" sz="2400">
                <a:latin typeface="Times New Roman" panose="02020603050405020304" pitchFamily="18" charset="0"/>
                <a:ea typeface="宋体" panose="02010600030101010101" pitchFamily="2" charset="-122"/>
              </a:rPr>
              <a:t>B. </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端向下运动</a:t>
            </a:r>
            <a:endParaRPr lang="en-US" sz="2400" i="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保持平衡不动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不能确定</a:t>
            </a:r>
            <a:endParaRPr lang="zh-CN" altLang="en-US" sz="2400"/>
          </a:p>
        </p:txBody>
      </p:sp>
      <p:pic>
        <p:nvPicPr>
          <p:cNvPr id="2" name="图片 -2147482069"/>
          <p:cNvPicPr>
            <a:picLocks noChangeAspect="1"/>
          </p:cNvPicPr>
          <p:nvPr/>
        </p:nvPicPr>
        <p:blipFill>
          <a:blip r:embed="rId1"/>
          <a:stretch>
            <a:fillRect/>
          </a:stretch>
        </p:blipFill>
        <p:spPr>
          <a:xfrm>
            <a:off x="8481695" y="2465070"/>
            <a:ext cx="2225675" cy="1972945"/>
          </a:xfrm>
          <a:prstGeom prst="rect">
            <a:avLst/>
          </a:prstGeom>
          <a:noFill/>
          <a:ln w="9525">
            <a:noFill/>
          </a:ln>
        </p:spPr>
      </p:pic>
      <p:sp>
        <p:nvSpPr>
          <p:cNvPr id="3" name="文本框 2"/>
          <p:cNvSpPr txBox="1"/>
          <p:nvPr/>
        </p:nvSpPr>
        <p:spPr>
          <a:xfrm>
            <a:off x="8911590" y="4552950"/>
            <a:ext cx="12325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13</a:t>
            </a:r>
            <a:r>
              <a:rPr lang="zh-CN" sz="1800">
                <a:cs typeface="楷体_GB2312" charset="0"/>
              </a:rPr>
              <a:t>题图</a:t>
            </a:r>
            <a:endParaRPr lang="zh-CN" altLang="en-US" sz="1800"/>
          </a:p>
        </p:txBody>
      </p:sp>
      <p:sp>
        <p:nvSpPr>
          <p:cNvPr id="8" name="文本框 7"/>
          <p:cNvSpPr txBox="1"/>
          <p:nvPr/>
        </p:nvSpPr>
        <p:spPr>
          <a:xfrm>
            <a:off x="5646420" y="3444875"/>
            <a:ext cx="552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10324" y="91948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1083945" y="1699895"/>
            <a:ext cx="6324600" cy="737235"/>
            <a:chOff x="1254" y="3694"/>
            <a:chExt cx="9960" cy="1161"/>
          </a:xfrm>
        </p:grpSpPr>
        <p:pic>
          <p:nvPicPr>
            <p:cNvPr id="16" name="图片 15" descr="考点·2字"/>
            <p:cNvPicPr>
              <a:picLocks noChangeAspect="1"/>
            </p:cNvPicPr>
            <p:nvPr/>
          </p:nvPicPr>
          <p:blipFill>
            <a:blip r:embed="rId2"/>
            <a:stretch>
              <a:fillRect/>
            </a:stretch>
          </p:blipFill>
          <p:spPr>
            <a:xfrm>
              <a:off x="1254" y="3996"/>
              <a:ext cx="2251" cy="781"/>
            </a:xfrm>
            <a:prstGeom prst="rect">
              <a:avLst/>
            </a:prstGeom>
          </p:spPr>
        </p:pic>
        <p:sp>
          <p:nvSpPr>
            <p:cNvPr id="17" name="文本框 16"/>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9" name="文本框 4"/>
            <p:cNvSpPr txBox="1"/>
            <p:nvPr/>
          </p:nvSpPr>
          <p:spPr>
            <a:xfrm>
              <a:off x="3642" y="3694"/>
              <a:ext cx="7572"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探究杠杆的平衡条件</a:t>
              </a:r>
              <a:r>
                <a:rPr sz="2400" dirty="0">
                  <a:latin typeface="Times New Roman" panose="02020603050405020304" pitchFamily="18" charset="0"/>
                  <a:cs typeface="Times New Roman" panose="02020603050405020304" pitchFamily="18" charset="0"/>
                </a:rPr>
                <a:t>(6年未考)</a:t>
              </a:r>
              <a:endParaRPr sz="2400" dirty="0">
                <a:latin typeface="Times New Roman" panose="02020603050405020304" pitchFamily="18" charset="0"/>
                <a:cs typeface="Times New Roman" panose="02020603050405020304" pitchFamily="18" charset="0"/>
              </a:endParaRPr>
            </a:p>
          </p:txBody>
        </p:sp>
      </p:grpSp>
      <p:sp>
        <p:nvSpPr>
          <p:cNvPr id="100" name="文本框 99"/>
          <p:cNvSpPr txBox="1"/>
          <p:nvPr/>
        </p:nvSpPr>
        <p:spPr>
          <a:xfrm>
            <a:off x="5321935" y="2609215"/>
            <a:ext cx="1548765" cy="460375"/>
          </a:xfrm>
          <a:prstGeom prst="rect">
            <a:avLst/>
          </a:prstGeom>
          <a:noFill/>
          <a:ln w="9525">
            <a:noFill/>
          </a:ln>
        </p:spPr>
        <p:txBody>
          <a:bodyPr wrap="square">
            <a:spAutoFit/>
          </a:bodyPr>
          <a:p>
            <a:pPr algn="ctr"/>
            <a:r>
              <a:rPr lang="zh-CN" sz="2400">
                <a:ea typeface="黑体" panose="02010609060101010101" pitchFamily="49" charset="-122"/>
              </a:rPr>
              <a:t>命题点</a:t>
            </a:r>
            <a:endParaRPr lang="zh-CN" altLang="en-US" sz="2400"/>
          </a:p>
        </p:txBody>
      </p:sp>
      <p:grpSp>
        <p:nvGrpSpPr>
          <p:cNvPr id="30" name="组合 29"/>
          <p:cNvGrpSpPr/>
          <p:nvPr/>
        </p:nvGrpSpPr>
        <p:grpSpPr>
          <a:xfrm>
            <a:off x="8968740" y="162687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流程图: 摘录 1"/>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940435" y="2935605"/>
            <a:ext cx="972629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实验中杠杆平衡状态的判断：处于</a:t>
            </a:r>
            <a:r>
              <a:rPr lang="zh-CN" sz="2400" u="sng">
                <a:ea typeface="宋体" panose="02010600030101010101" pitchFamily="2" charset="-122"/>
              </a:rPr>
              <a:t>静止</a:t>
            </a:r>
            <a:r>
              <a:rPr lang="zh-CN" sz="2400">
                <a:ea typeface="宋体" panose="02010600030101010101" pitchFamily="2" charset="-122"/>
              </a:rPr>
              <a:t>状态</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调节杠杆在</a:t>
            </a:r>
            <a:r>
              <a:rPr lang="zh-CN" sz="2400" u="sng">
                <a:ea typeface="宋体" panose="02010600030101010101" pitchFamily="2" charset="-122"/>
              </a:rPr>
              <a:t>水平位置平衡</a:t>
            </a:r>
            <a:r>
              <a:rPr lang="zh-CN" sz="2400">
                <a:ea typeface="宋体" panose="02010600030101010101" pitchFamily="2" charset="-122"/>
              </a:rPr>
              <a:t>的目的：</a:t>
            </a:r>
            <a:r>
              <a:rPr lang="zh-CN" sz="2400" u="sng">
                <a:ea typeface="宋体" panose="02010600030101010101" pitchFamily="2" charset="-122"/>
              </a:rPr>
              <a:t>方便</a:t>
            </a:r>
            <a:r>
              <a:rPr lang="zh-CN" sz="2400">
                <a:ea typeface="宋体" panose="02010600030101010101" pitchFamily="2" charset="-122"/>
              </a:rPr>
              <a:t>直接在杠杆上</a:t>
            </a:r>
            <a:r>
              <a:rPr lang="zh-CN" sz="2400" u="sng">
                <a:ea typeface="宋体" panose="02010600030101010101" pitchFamily="2" charset="-122"/>
              </a:rPr>
              <a:t>读出力臂</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支点处于杠杆</a:t>
            </a:r>
            <a:r>
              <a:rPr lang="zh-CN" sz="2400" u="sng">
                <a:ea typeface="宋体" panose="02010600030101010101" pitchFamily="2" charset="-122"/>
              </a:rPr>
              <a:t>中点</a:t>
            </a:r>
            <a:r>
              <a:rPr lang="zh-CN" sz="2400">
                <a:ea typeface="宋体" panose="02010600030101010101" pitchFamily="2" charset="-122"/>
              </a:rPr>
              <a:t>的目的：</a:t>
            </a:r>
            <a:r>
              <a:rPr lang="zh-CN" sz="2400" u="sng">
                <a:ea typeface="宋体" panose="02010600030101010101" pitchFamily="2" charset="-122"/>
              </a:rPr>
              <a:t>避免杠杆自重对实验结果产生影响</a:t>
            </a:r>
            <a:endParaRPr lang="zh-CN" sz="2400" u="sng">
              <a:ea typeface="宋体" panose="02010600030101010101" pitchFamily="2" charset="-122"/>
            </a:endParaRPr>
          </a:p>
          <a:p>
            <a:pPr>
              <a:lnSpc>
                <a:spcPct val="150000"/>
              </a:lnSpc>
            </a:pPr>
            <a:r>
              <a:rPr lang="zh-CN" altLang="en-US" sz="2400">
                <a:latin typeface="Times New Roman" panose="02020603050405020304" pitchFamily="18" charset="0"/>
                <a:cs typeface="Times New Roman" panose="02020603050405020304" pitchFamily="18" charset="0"/>
              </a:rPr>
              <a:t>4. 实验前调节杠杆水平平衡的方法：左高向左调，右高向右调</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注：实验进行中不能再调节平衡螺母</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4535" y="997585"/>
            <a:ext cx="1101598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弹簧测力计的使用及读数</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实验步骤补充和设计</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设计记录实验数据的表格</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实验次数</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次；各物理量</a:t>
            </a:r>
            <a:r>
              <a:rPr lang="zh-CN" sz="2400">
                <a:latin typeface="Times New Roman" panose="02020603050405020304" pitchFamily="18" charset="0"/>
                <a:ea typeface="宋体" panose="02010600030101010101" pitchFamily="2" charset="-122"/>
              </a:rPr>
              <a:t>需带单位</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进行多次实验的目的：使得出的结论更</a:t>
            </a:r>
            <a:r>
              <a:rPr lang="zh-CN" sz="2400" u="sng">
                <a:ea typeface="宋体" panose="02010600030101010101" pitchFamily="2" charset="-122"/>
              </a:rPr>
              <a:t>具有普遍性</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实验数据分析，得出结论：</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判断在杠杆两端加减或移动钩码后杠杆的状态：若</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en-US" sz="2400">
                <a:latin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latin typeface="Times New Roman" panose="02020603050405020304" pitchFamily="18" charset="0"/>
                <a:ea typeface="宋体" panose="02010600030101010101" pitchFamily="2" charset="-122"/>
              </a:rPr>
              <a:t>，则哪边的乘积大，杠杆哪边降低</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6100" y="1073785"/>
            <a:ext cx="1115250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杠杆平衡条件的应用：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为了使杠杆平衡，判断钩码的移动方向和距离或增、减钩码的数量；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根据杠杆平衡条件计算力、力臂</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将钩码换成弹簧测力计的好处：可以直接读出力的大小，实验操作更方便</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弹簧测力计从竖直拉杠杆变成倾斜拉杠杆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如下图</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，测力计示数的变化及原因：</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现象：弹簧测力计示数变</a:t>
            </a:r>
            <a:r>
              <a:rPr lang="zh-CN" sz="2400">
                <a:latin typeface="Times New Roman" panose="02020603050405020304" pitchFamily="18" charset="0"/>
                <a:ea typeface="宋体" panose="02010600030101010101" pitchFamily="2" charset="-122"/>
              </a:rPr>
              <a:t>大；</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原因：弹簧测力计拉力的力臂逐渐变小</a:t>
            </a:r>
            <a:endParaRPr lang="zh-CN" altLang="en-US" sz="2400"/>
          </a:p>
        </p:txBody>
      </p:sp>
      <p:pic>
        <p:nvPicPr>
          <p:cNvPr id="2" name="图片 -2147482065"/>
          <p:cNvPicPr>
            <a:picLocks noChangeAspect="1"/>
          </p:cNvPicPr>
          <p:nvPr/>
        </p:nvPicPr>
        <p:blipFill>
          <a:blip r:embed="rId1"/>
          <a:stretch>
            <a:fillRect/>
          </a:stretch>
        </p:blipFill>
        <p:spPr>
          <a:xfrm>
            <a:off x="7053580" y="4114165"/>
            <a:ext cx="3349625" cy="19888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0405" y="1725930"/>
            <a:ext cx="107143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14. </a:t>
            </a:r>
            <a:r>
              <a:rPr lang="zh-CN" sz="2400">
                <a:ea typeface="宋体" panose="02010600030101010101" pitchFamily="2" charset="-122"/>
              </a:rPr>
              <a:t>实验评估：</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杠杆一端多处悬挂钩码进行实验：力臂过多，实验操作不够简便；</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支点没有在杠杆中点时无法得出正确结论：杠杆自重对实验有影响；</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在杠杆的支点用弹簧测力计施加一个垂直于杠杆向上的力是否影响杠杆的平衡：不影响，这个力的力臂为零</a:t>
            </a:r>
            <a:r>
              <a:rPr lang="zh-CN" sz="2400">
                <a:ea typeface="黑体" panose="02010609060101010101" pitchFamily="49" charset="-122"/>
              </a:rPr>
              <a:t>实验结论：</a:t>
            </a:r>
            <a:r>
              <a:rPr lang="zh-CN" sz="2400">
                <a:ea typeface="宋体" panose="02010600030101010101" pitchFamily="2" charset="-122"/>
              </a:rPr>
              <a:t>杠杆的平衡条件：动力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动力臂＝阻力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阻力臂</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422900" y="2804795"/>
            <a:ext cx="2021205" cy="13868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方正粗黑宋简体" panose="02000000000000000000" charset="-122"/>
              </a:rPr>
              <a:t>简单机械</a:t>
            </a:r>
            <a:endParaRPr sz="2400" b="1">
              <a:solidFill>
                <a:srgbClr val="454545"/>
              </a:solidFill>
              <a:latin typeface="方正粗黑宋简体" panose="02000000000000000000" charset="-122"/>
            </a:endParaRPr>
          </a:p>
        </p:txBody>
      </p:sp>
      <p:grpSp>
        <p:nvGrpSpPr>
          <p:cNvPr id="8" name="组合 7"/>
          <p:cNvGrpSpPr/>
          <p:nvPr/>
        </p:nvGrpSpPr>
        <p:grpSpPr>
          <a:xfrm>
            <a:off x="3492500" y="4133215"/>
            <a:ext cx="3082290" cy="1010920"/>
            <a:chOff x="3013" y="7187"/>
            <a:chExt cx="4854" cy="1592"/>
          </a:xfrm>
        </p:grpSpPr>
        <p:sp>
          <p:nvSpPr>
            <p:cNvPr id="115" name="MMConnector"/>
            <p:cNvSpPr/>
            <p:nvPr/>
          </p:nvSpPr>
          <p:spPr>
            <a:xfrm>
              <a:off x="5977" y="7187"/>
              <a:ext cx="1891" cy="1285"/>
            </a:xfrm>
            <a:custGeom>
              <a:avLst/>
              <a:gdLst/>
              <a:ahLst/>
              <a:cxnLst/>
              <a:pathLst>
                <a:path w="865252" h="321932">
                  <a:moveTo>
                    <a:pt x="114565" y="-47574"/>
                  </a:moveTo>
                  <a:cubicBezTo>
                    <a:pt x="131696" y="-56137"/>
                    <a:pt x="137275" y="-72999"/>
                    <a:pt x="130481" y="-85955"/>
                  </a:cubicBezTo>
                  <a:cubicBezTo>
                    <a:pt x="123686" y="-98912"/>
                    <a:pt x="106552" y="-104077"/>
                    <a:pt x="89858" y="-94689"/>
                  </a:cubicBezTo>
                  <a:cubicBezTo>
                    <a:pt x="74273" y="-85925"/>
                    <a:pt x="58688" y="-77161"/>
                    <a:pt x="43208" y="-68279"/>
                  </a:cubicBezTo>
                  <a:cubicBezTo>
                    <a:pt x="27728" y="-59397"/>
                    <a:pt x="12353" y="-50397"/>
                    <a:pt x="-2977" y="-41365"/>
                  </a:cubicBezTo>
                  <a:cubicBezTo>
                    <a:pt x="-18307" y="-32333"/>
                    <a:pt x="-33592" y="-23268"/>
                    <a:pt x="-48850" y="-14203"/>
                  </a:cubicBezTo>
                  <a:cubicBezTo>
                    <a:pt x="-64109" y="-5138"/>
                    <a:pt x="-79340" y="3928"/>
                    <a:pt x="-94575" y="12948"/>
                  </a:cubicBezTo>
                  <a:cubicBezTo>
                    <a:pt x="-109811" y="21969"/>
                    <a:pt x="-125050" y="30943"/>
                    <a:pt x="-140321" y="39828"/>
                  </a:cubicBezTo>
                  <a:cubicBezTo>
                    <a:pt x="-155592" y="48713"/>
                    <a:pt x="-170894" y="57509"/>
                    <a:pt x="-186255" y="66170"/>
                  </a:cubicBezTo>
                  <a:cubicBezTo>
                    <a:pt x="-201616" y="74830"/>
                    <a:pt x="-217035" y="83356"/>
                    <a:pt x="-232539" y="91701"/>
                  </a:cubicBezTo>
                  <a:cubicBezTo>
                    <a:pt x="-248042" y="100046"/>
                    <a:pt x="-263629" y="108209"/>
                    <a:pt x="-279321" y="116145"/>
                  </a:cubicBezTo>
                  <a:cubicBezTo>
                    <a:pt x="-295013" y="124081"/>
                    <a:pt x="-310809" y="131788"/>
                    <a:pt x="-326728" y="139222"/>
                  </a:cubicBezTo>
                  <a:cubicBezTo>
                    <a:pt x="-342647" y="146655"/>
                    <a:pt x="-358687" y="153813"/>
                    <a:pt x="-374861" y="160652"/>
                  </a:cubicBezTo>
                  <a:cubicBezTo>
                    <a:pt x="-391034" y="167491"/>
                    <a:pt x="-407341" y="174010"/>
                    <a:pt x="-423783" y="180168"/>
                  </a:cubicBezTo>
                  <a:cubicBezTo>
                    <a:pt x="-440224" y="186325"/>
                    <a:pt x="-456800" y="192120"/>
                    <a:pt x="-473518" y="197518"/>
                  </a:cubicBezTo>
                  <a:cubicBezTo>
                    <a:pt x="-490236" y="202915"/>
                    <a:pt x="-507096" y="207914"/>
                    <a:pt x="-524048" y="212483"/>
                  </a:cubicBezTo>
                  <a:cubicBezTo>
                    <a:pt x="-541000" y="217053"/>
                    <a:pt x="-558044" y="221193"/>
                    <a:pt x="-575310" y="224889"/>
                  </a:cubicBezTo>
                  <a:cubicBezTo>
                    <a:pt x="-592575" y="228584"/>
                    <a:pt x="-610063" y="231834"/>
                    <a:pt x="-627206" y="234610"/>
                  </a:cubicBezTo>
                  <a:cubicBezTo>
                    <a:pt x="-644349" y="237386"/>
                    <a:pt x="-661148" y="239688"/>
                    <a:pt x="-679611" y="241583"/>
                  </a:cubicBezTo>
                  <a:cubicBezTo>
                    <a:pt x="-698073" y="243477"/>
                    <a:pt x="-718200" y="244965"/>
                    <a:pt x="-732382" y="245800"/>
                  </a:cubicBezTo>
                  <a:cubicBezTo>
                    <a:pt x="-746564" y="246635"/>
                    <a:pt x="-754802" y="246818"/>
                    <a:pt x="-763040" y="247000"/>
                  </a:cubicBezTo>
                  <a:cubicBezTo>
                    <a:pt x="-765775" y="247061"/>
                    <a:pt x="-767600" y="248710"/>
                    <a:pt x="-767600" y="250800"/>
                  </a:cubicBezTo>
                  <a:cubicBezTo>
                    <a:pt x="-767600" y="252890"/>
                    <a:pt x="-765775" y="254527"/>
                    <a:pt x="-763040" y="254600"/>
                  </a:cubicBezTo>
                  <a:cubicBezTo>
                    <a:pt x="-754745" y="254821"/>
                    <a:pt x="-746449" y="255042"/>
                    <a:pt x="-732114" y="254898"/>
                  </a:cubicBezTo>
                  <a:cubicBezTo>
                    <a:pt x="-717779" y="254754"/>
                    <a:pt x="-697405" y="254244"/>
                    <a:pt x="-678660" y="253240"/>
                  </a:cubicBezTo>
                  <a:cubicBezTo>
                    <a:pt x="-659915" y="252235"/>
                    <a:pt x="-642801" y="250736"/>
                    <a:pt x="-625294" y="248771"/>
                  </a:cubicBezTo>
                  <a:cubicBezTo>
                    <a:pt x="-607787" y="246806"/>
                    <a:pt x="-589888" y="244375"/>
                    <a:pt x="-572172" y="241478"/>
                  </a:cubicBezTo>
                  <a:cubicBezTo>
                    <a:pt x="-554456" y="238581"/>
                    <a:pt x="-536922" y="235218"/>
                    <a:pt x="-519447" y="231410"/>
                  </a:cubicBezTo>
                  <a:cubicBezTo>
                    <a:pt x="-501971" y="227602"/>
                    <a:pt x="-484555" y="223350"/>
                    <a:pt x="-467255" y="218682"/>
                  </a:cubicBezTo>
                  <a:cubicBezTo>
                    <a:pt x="-449954" y="214014"/>
                    <a:pt x="-432770" y="208932"/>
                    <a:pt x="-415704" y="203473"/>
                  </a:cubicBezTo>
                  <a:cubicBezTo>
                    <a:pt x="-398638" y="198014"/>
                    <a:pt x="-381689" y="192179"/>
                    <a:pt x="-364865" y="186013"/>
                  </a:cubicBezTo>
                  <a:cubicBezTo>
                    <a:pt x="-348042" y="179848"/>
                    <a:pt x="-331343" y="173351"/>
                    <a:pt x="-314767" y="166574"/>
                  </a:cubicBezTo>
                  <a:cubicBezTo>
                    <a:pt x="-298190" y="159797"/>
                    <a:pt x="-281735" y="152739"/>
                    <a:pt x="-265394" y="145452"/>
                  </a:cubicBezTo>
                  <a:cubicBezTo>
                    <a:pt x="-249052" y="138165"/>
                    <a:pt x="-232823" y="130649"/>
                    <a:pt x="-216693" y="122955"/>
                  </a:cubicBezTo>
                  <a:cubicBezTo>
                    <a:pt x="-200563" y="115262"/>
                    <a:pt x="-184531" y="107392"/>
                    <a:pt x="-168580" y="99397"/>
                  </a:cubicBezTo>
                  <a:cubicBezTo>
                    <a:pt x="-152629" y="91402"/>
                    <a:pt x="-136758" y="83281"/>
                    <a:pt x="-120946" y="75085"/>
                  </a:cubicBezTo>
                  <a:cubicBezTo>
                    <a:pt x="-105134" y="66889"/>
                    <a:pt x="-89381" y="58618"/>
                    <a:pt x="-73665" y="50320"/>
                  </a:cubicBezTo>
                  <a:cubicBezTo>
                    <a:pt x="-57950" y="42022"/>
                    <a:pt x="-42271" y="33697"/>
                    <a:pt x="-26606" y="25395"/>
                  </a:cubicBezTo>
                  <a:cubicBezTo>
                    <a:pt x="-10941" y="17092"/>
                    <a:pt x="4711" y="8814"/>
                    <a:pt x="20367" y="590"/>
                  </a:cubicBezTo>
                  <a:cubicBezTo>
                    <a:pt x="36023" y="-7634"/>
                    <a:pt x="51683" y="-15803"/>
                    <a:pt x="67384" y="-23821"/>
                  </a:cubicBezTo>
                  <a:cubicBezTo>
                    <a:pt x="83084" y="-31839"/>
                    <a:pt x="98825" y="-39707"/>
                    <a:pt x="114565" y="-47574"/>
                  </a:cubicBezTo>
                  <a:close/>
                </a:path>
              </a:pathLst>
            </a:custGeom>
            <a:solidFill>
              <a:schemeClr val="accent4"/>
            </a:solidFill>
            <a:ln w="7600" cap="rnd">
              <a:solidFill>
                <a:schemeClr val="accent4"/>
              </a:solidFill>
              <a:round/>
            </a:ln>
          </p:spPr>
        </p:sp>
        <p:sp>
          <p:nvSpPr>
            <p:cNvPr id="114" name="MainTopic"/>
            <p:cNvSpPr/>
            <p:nvPr/>
          </p:nvSpPr>
          <p:spPr>
            <a:xfrm>
              <a:off x="3013" y="7597"/>
              <a:ext cx="1296" cy="118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滑轮</a:t>
              </a:r>
              <a:endParaRPr sz="2400">
                <a:solidFill>
                  <a:srgbClr val="303030"/>
                </a:solidFill>
                <a:latin typeface="宋体" panose="02010600030101010101" pitchFamily="2" charset="-122"/>
              </a:endParaRPr>
            </a:p>
          </p:txBody>
        </p:sp>
      </p:grpSp>
      <p:grpSp>
        <p:nvGrpSpPr>
          <p:cNvPr id="3" name="组合 2"/>
          <p:cNvGrpSpPr/>
          <p:nvPr/>
        </p:nvGrpSpPr>
        <p:grpSpPr>
          <a:xfrm>
            <a:off x="3492500" y="2127885"/>
            <a:ext cx="3050540" cy="1490345"/>
            <a:chOff x="3013" y="4029"/>
            <a:chExt cx="4804" cy="2347"/>
          </a:xfrm>
        </p:grpSpPr>
        <p:sp>
          <p:nvSpPr>
            <p:cNvPr id="117" name="MMConnector"/>
            <p:cNvSpPr/>
            <p:nvPr/>
          </p:nvSpPr>
          <p:spPr>
            <a:xfrm>
              <a:off x="5977" y="5404"/>
              <a:ext cx="1840" cy="972"/>
            </a:xfrm>
            <a:custGeom>
              <a:avLst/>
              <a:gdLst/>
              <a:ahLst/>
              <a:cxnLst/>
              <a:pathLst>
                <a:path w="841882" h="243672">
                  <a:moveTo>
                    <a:pt x="68810" y="72133"/>
                  </a:moveTo>
                  <a:cubicBezTo>
                    <a:pt x="86328" y="79875"/>
                    <a:pt x="102888" y="73084"/>
                    <a:pt x="108405" y="59534"/>
                  </a:cubicBezTo>
                  <a:cubicBezTo>
                    <a:pt x="113922" y="45984"/>
                    <a:pt x="106767" y="29689"/>
                    <a:pt x="88873" y="22861"/>
                  </a:cubicBezTo>
                  <a:cubicBezTo>
                    <a:pt x="72397" y="16573"/>
                    <a:pt x="55920" y="10286"/>
                    <a:pt x="39458" y="3887"/>
                  </a:cubicBezTo>
                  <a:cubicBezTo>
                    <a:pt x="22995" y="-2512"/>
                    <a:pt x="6547" y="-9022"/>
                    <a:pt x="-9908" y="-15566"/>
                  </a:cubicBezTo>
                  <a:cubicBezTo>
                    <a:pt x="-26363" y="-22109"/>
                    <a:pt x="-42824" y="-28685"/>
                    <a:pt x="-59305" y="-35264"/>
                  </a:cubicBezTo>
                  <a:cubicBezTo>
                    <a:pt x="-75786" y="-41843"/>
                    <a:pt x="-92286" y="-48424"/>
                    <a:pt x="-108821" y="-54963"/>
                  </a:cubicBezTo>
                  <a:cubicBezTo>
                    <a:pt x="-125356" y="-61502"/>
                    <a:pt x="-141926" y="-67997"/>
                    <a:pt x="-158544" y="-74407"/>
                  </a:cubicBezTo>
                  <a:cubicBezTo>
                    <a:pt x="-175163" y="-80817"/>
                    <a:pt x="-191830" y="-87141"/>
                    <a:pt x="-208558" y="-93334"/>
                  </a:cubicBezTo>
                  <a:cubicBezTo>
                    <a:pt x="-225287" y="-99527"/>
                    <a:pt x="-242077" y="-105590"/>
                    <a:pt x="-258938" y="-111476"/>
                  </a:cubicBezTo>
                  <a:cubicBezTo>
                    <a:pt x="-275800" y="-117363"/>
                    <a:pt x="-292733" y="-123074"/>
                    <a:pt x="-309743" y="-128565"/>
                  </a:cubicBezTo>
                  <a:cubicBezTo>
                    <a:pt x="-326754" y="-134056"/>
                    <a:pt x="-343842" y="-139327"/>
                    <a:pt x="-361011" y="-144336"/>
                  </a:cubicBezTo>
                  <a:cubicBezTo>
                    <a:pt x="-378180" y="-149345"/>
                    <a:pt x="-395429" y="-154093"/>
                    <a:pt x="-412755" y="-158539"/>
                  </a:cubicBezTo>
                  <a:cubicBezTo>
                    <a:pt x="-430080" y="-162986"/>
                    <a:pt x="-447481" y="-167132"/>
                    <a:pt x="-464960" y="-170943"/>
                  </a:cubicBezTo>
                  <a:cubicBezTo>
                    <a:pt x="-482439" y="-174754"/>
                    <a:pt x="-499996" y="-178231"/>
                    <a:pt x="-517583" y="-181346"/>
                  </a:cubicBezTo>
                  <a:cubicBezTo>
                    <a:pt x="-535171" y="-184461"/>
                    <a:pt x="-552787" y="-187215"/>
                    <a:pt x="-570556" y="-189585"/>
                  </a:cubicBezTo>
                  <a:cubicBezTo>
                    <a:pt x="-588325" y="-191955"/>
                    <a:pt x="-606245" y="-193942"/>
                    <a:pt x="-623788" y="-195542"/>
                  </a:cubicBezTo>
                  <a:cubicBezTo>
                    <a:pt x="-641331" y="-197142"/>
                    <a:pt x="-658497" y="-198355"/>
                    <a:pt x="-677177" y="-199147"/>
                  </a:cubicBezTo>
                  <a:cubicBezTo>
                    <a:pt x="-695856" y="-199939"/>
                    <a:pt x="-716048" y="-200311"/>
                    <a:pt x="-730611" y="-200378"/>
                  </a:cubicBezTo>
                  <a:cubicBezTo>
                    <a:pt x="-745174" y="-200446"/>
                    <a:pt x="-754107" y="-200211"/>
                    <a:pt x="-763040" y="-199975"/>
                  </a:cubicBezTo>
                  <a:cubicBezTo>
                    <a:pt x="-765775" y="-199903"/>
                    <a:pt x="-767600" y="-198265"/>
                    <a:pt x="-767600" y="-196175"/>
                  </a:cubicBezTo>
                  <a:cubicBezTo>
                    <a:pt x="-767600" y="-194085"/>
                    <a:pt x="-765775" y="-192444"/>
                    <a:pt x="-763040" y="-192375"/>
                  </a:cubicBezTo>
                  <a:cubicBezTo>
                    <a:pt x="-754162" y="-192151"/>
                    <a:pt x="-745284" y="-191926"/>
                    <a:pt x="-730858" y="-191114"/>
                  </a:cubicBezTo>
                  <a:cubicBezTo>
                    <a:pt x="-716432" y="-190302"/>
                    <a:pt x="-696458" y="-188901"/>
                    <a:pt x="-678027" y="-187164"/>
                  </a:cubicBezTo>
                  <a:cubicBezTo>
                    <a:pt x="-659597" y="-185427"/>
                    <a:pt x="-642709" y="-183353"/>
                    <a:pt x="-625485" y="-180881"/>
                  </a:cubicBezTo>
                  <a:cubicBezTo>
                    <a:pt x="-608261" y="-178409"/>
                    <a:pt x="-590700" y="-175538"/>
                    <a:pt x="-573323" y="-172300"/>
                  </a:cubicBezTo>
                  <a:cubicBezTo>
                    <a:pt x="-555947" y="-169062"/>
                    <a:pt x="-538755" y="-165458"/>
                    <a:pt x="-521621" y="-161502"/>
                  </a:cubicBezTo>
                  <a:cubicBezTo>
                    <a:pt x="-504487" y="-157546"/>
                    <a:pt x="-487411" y="-153238"/>
                    <a:pt x="-470434" y="-148607"/>
                  </a:cubicBezTo>
                  <a:cubicBezTo>
                    <a:pt x="-453456" y="-143977"/>
                    <a:pt x="-436578" y="-139023"/>
                    <a:pt x="-419789" y="-133777"/>
                  </a:cubicBezTo>
                  <a:cubicBezTo>
                    <a:pt x="-403000" y="-128531"/>
                    <a:pt x="-386301" y="-122994"/>
                    <a:pt x="-369687" y="-117202"/>
                  </a:cubicBezTo>
                  <a:cubicBezTo>
                    <a:pt x="-353074" y="-111409"/>
                    <a:pt x="-336547" y="-105361"/>
                    <a:pt x="-320096" y="-99097"/>
                  </a:cubicBezTo>
                  <a:cubicBezTo>
                    <a:pt x="-303645" y="-92832"/>
                    <a:pt x="-287269" y="-86351"/>
                    <a:pt x="-270957" y="-79693"/>
                  </a:cubicBezTo>
                  <a:cubicBezTo>
                    <a:pt x="-254644" y="-73035"/>
                    <a:pt x="-238393" y="-66201"/>
                    <a:pt x="-222188" y="-59232"/>
                  </a:cubicBezTo>
                  <a:cubicBezTo>
                    <a:pt x="-205983" y="-52262"/>
                    <a:pt x="-189823" y="-45157"/>
                    <a:pt x="-173690" y="-37958"/>
                  </a:cubicBezTo>
                  <a:cubicBezTo>
                    <a:pt x="-157557" y="-30758"/>
                    <a:pt x="-141450" y="-23465"/>
                    <a:pt x="-125350" y="-16117"/>
                  </a:cubicBezTo>
                  <a:cubicBezTo>
                    <a:pt x="-109250" y="-8768"/>
                    <a:pt x="-93157" y="-1366"/>
                    <a:pt x="-77048" y="6049"/>
                  </a:cubicBezTo>
                  <a:cubicBezTo>
                    <a:pt x="-60940" y="13464"/>
                    <a:pt x="-44817" y="20891"/>
                    <a:pt x="-28665" y="28301"/>
                  </a:cubicBezTo>
                  <a:cubicBezTo>
                    <a:pt x="-12512" y="35710"/>
                    <a:pt x="3668" y="43102"/>
                    <a:pt x="19919" y="50405"/>
                  </a:cubicBezTo>
                  <a:cubicBezTo>
                    <a:pt x="36170" y="57707"/>
                    <a:pt x="52490" y="64920"/>
                    <a:pt x="68810" y="72133"/>
                  </a:cubicBezTo>
                  <a:close/>
                </a:path>
              </a:pathLst>
            </a:custGeom>
            <a:solidFill>
              <a:schemeClr val="accent4"/>
            </a:solidFill>
            <a:ln w="7600" cap="rnd">
              <a:solidFill>
                <a:schemeClr val="accent4"/>
              </a:solidFill>
              <a:round/>
            </a:ln>
          </p:spPr>
        </p:sp>
        <p:sp>
          <p:nvSpPr>
            <p:cNvPr id="116" name="MainTopic"/>
            <p:cNvSpPr/>
            <p:nvPr/>
          </p:nvSpPr>
          <p:spPr>
            <a:xfrm>
              <a:off x="3013" y="4029"/>
              <a:ext cx="1296" cy="118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杠杆</a:t>
              </a:r>
              <a:endParaRPr sz="2400">
                <a:solidFill>
                  <a:srgbClr val="303030"/>
                </a:solidFill>
                <a:latin typeface="宋体" panose="02010600030101010101" pitchFamily="2" charset="-122"/>
              </a:endParaRPr>
            </a:p>
          </p:txBody>
        </p:sp>
      </p:grpSp>
      <p:grpSp>
        <p:nvGrpSpPr>
          <p:cNvPr id="4" name="组合 3"/>
          <p:cNvGrpSpPr/>
          <p:nvPr/>
        </p:nvGrpSpPr>
        <p:grpSpPr>
          <a:xfrm>
            <a:off x="2616835" y="1444625"/>
            <a:ext cx="1049655" cy="1360170"/>
            <a:chOff x="1634" y="2953"/>
            <a:chExt cx="1653" cy="2142"/>
          </a:xfrm>
        </p:grpSpPr>
        <p:sp>
          <p:nvSpPr>
            <p:cNvPr id="154" name="MMConnector"/>
            <p:cNvSpPr/>
            <p:nvPr/>
          </p:nvSpPr>
          <p:spPr>
            <a:xfrm>
              <a:off x="2739" y="4147"/>
              <a:ext cx="548" cy="948"/>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153" name="SubTopic"/>
            <p:cNvSpPr/>
            <p:nvPr/>
          </p:nvSpPr>
          <p:spPr>
            <a:xfrm>
              <a:off x="1634" y="2953"/>
              <a:ext cx="831" cy="720"/>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5" name="组合 4"/>
          <p:cNvGrpSpPr/>
          <p:nvPr/>
        </p:nvGrpSpPr>
        <p:grpSpPr>
          <a:xfrm>
            <a:off x="2447925" y="1998345"/>
            <a:ext cx="1218565" cy="529590"/>
            <a:chOff x="1368" y="3825"/>
            <a:chExt cx="1919" cy="834"/>
          </a:xfrm>
        </p:grpSpPr>
        <p:sp>
          <p:nvSpPr>
            <p:cNvPr id="157" name="MMConnector"/>
            <p:cNvSpPr/>
            <p:nvPr/>
          </p:nvSpPr>
          <p:spPr>
            <a:xfrm>
              <a:off x="2739" y="4583"/>
              <a:ext cx="548" cy="76"/>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5" name="SubTopic"/>
            <p:cNvSpPr/>
            <p:nvPr/>
          </p:nvSpPr>
          <p:spPr>
            <a:xfrm>
              <a:off x="1368" y="3825"/>
              <a:ext cx="1096" cy="720"/>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五要素</a:t>
              </a:r>
              <a:endParaRPr sz="2400">
                <a:solidFill>
                  <a:srgbClr val="303030"/>
                </a:solidFill>
                <a:latin typeface="宋体" panose="02010600030101010101" pitchFamily="2" charset="-122"/>
              </a:endParaRPr>
            </a:p>
          </p:txBody>
        </p:sp>
      </p:grpSp>
      <p:grpSp>
        <p:nvGrpSpPr>
          <p:cNvPr id="6" name="组合 5"/>
          <p:cNvGrpSpPr/>
          <p:nvPr/>
        </p:nvGrpSpPr>
        <p:grpSpPr>
          <a:xfrm>
            <a:off x="498475" y="2552065"/>
            <a:ext cx="3168015" cy="709930"/>
            <a:chOff x="-1702" y="4697"/>
            <a:chExt cx="4989" cy="1118"/>
          </a:xfrm>
        </p:grpSpPr>
        <p:sp>
          <p:nvSpPr>
            <p:cNvPr id="159" name="MMConnector"/>
            <p:cNvSpPr/>
            <p:nvPr/>
          </p:nvSpPr>
          <p:spPr>
            <a:xfrm>
              <a:off x="2739" y="5019"/>
              <a:ext cx="548" cy="796"/>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8" name="SubTopic"/>
            <p:cNvSpPr/>
            <p:nvPr/>
          </p:nvSpPr>
          <p:spPr>
            <a:xfrm>
              <a:off x="-1702" y="4697"/>
              <a:ext cx="4166" cy="720"/>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平衡条件</a:t>
              </a:r>
              <a:r>
                <a:rPr lang="zh-CN" sz="2400">
                  <a:solidFill>
                    <a:srgbClr val="303030"/>
                  </a:solidFill>
                  <a:latin typeface="宋体" panose="02010600030101010101" pitchFamily="2" charset="-122"/>
                </a:rPr>
                <a:t>：</a:t>
              </a:r>
              <a:r>
                <a:rPr lang="en-US" altLang="zh-CN" sz="2400" i="1">
                  <a:solidFill>
                    <a:srgbClr val="303030"/>
                  </a:solidFill>
                  <a:latin typeface="Times New Roman" panose="02020603050405020304" pitchFamily="18" charset="0"/>
                  <a:cs typeface="Times New Roman" panose="02020603050405020304" pitchFamily="18" charset="0"/>
                </a:rPr>
                <a:t>F</a:t>
              </a:r>
              <a:r>
                <a:rPr lang="en-US" altLang="zh-CN" sz="2400" baseline="-25000">
                  <a:solidFill>
                    <a:srgbClr val="303030"/>
                  </a:solidFill>
                  <a:latin typeface="Times New Roman" panose="02020603050405020304" pitchFamily="18" charset="0"/>
                  <a:cs typeface="Times New Roman" panose="02020603050405020304" pitchFamily="18" charset="0"/>
                </a:rPr>
                <a:t>1</a:t>
              </a:r>
              <a:r>
                <a:rPr lang="en-US" altLang="zh-CN" sz="2400" i="1">
                  <a:solidFill>
                    <a:srgbClr val="303030"/>
                  </a:solidFill>
                  <a:latin typeface="Times New Roman" panose="02020603050405020304" pitchFamily="18" charset="0"/>
                  <a:cs typeface="Times New Roman" panose="02020603050405020304" pitchFamily="18" charset="0"/>
                </a:rPr>
                <a:t>L</a:t>
              </a:r>
              <a:r>
                <a:rPr lang="en-US" altLang="zh-CN" sz="2400" baseline="-25000">
                  <a:solidFill>
                    <a:srgbClr val="303030"/>
                  </a:solidFill>
                  <a:latin typeface="Times New Roman" panose="02020603050405020304" pitchFamily="18" charset="0"/>
                  <a:cs typeface="Times New Roman" panose="02020603050405020304" pitchFamily="18" charset="0"/>
                </a:rPr>
                <a:t>1</a:t>
              </a:r>
              <a:r>
                <a:rPr lang="en-US" altLang="zh-CN" sz="2400">
                  <a:solidFill>
                    <a:srgbClr val="303030"/>
                  </a:solidFill>
                  <a:latin typeface="Times New Roman" panose="02020603050405020304" pitchFamily="18" charset="0"/>
                  <a:cs typeface="Times New Roman" panose="02020603050405020304" pitchFamily="18" charset="0"/>
                </a:rPr>
                <a:t>=</a:t>
              </a:r>
              <a:r>
                <a:rPr lang="en-US" altLang="zh-CN" sz="2400" i="1">
                  <a:solidFill>
                    <a:srgbClr val="303030"/>
                  </a:solidFill>
                  <a:latin typeface="Times New Roman" panose="02020603050405020304" pitchFamily="18" charset="0"/>
                  <a:cs typeface="Times New Roman" panose="02020603050405020304" pitchFamily="18" charset="0"/>
                  <a:sym typeface="+mn-ea"/>
                </a:rPr>
                <a:t>F</a:t>
              </a:r>
              <a:r>
                <a:rPr lang="en-US" altLang="zh-CN" sz="2400" baseline="-25000">
                  <a:solidFill>
                    <a:srgbClr val="303030"/>
                  </a:solidFill>
                  <a:latin typeface="Times New Roman" panose="02020603050405020304" pitchFamily="18" charset="0"/>
                  <a:cs typeface="Times New Roman" panose="02020603050405020304" pitchFamily="18" charset="0"/>
                  <a:sym typeface="+mn-ea"/>
                </a:rPr>
                <a:t>2</a:t>
              </a:r>
              <a:r>
                <a:rPr lang="en-US" altLang="zh-CN" sz="2400" i="1">
                  <a:solidFill>
                    <a:srgbClr val="303030"/>
                  </a:solidFill>
                  <a:latin typeface="Times New Roman" panose="02020603050405020304" pitchFamily="18" charset="0"/>
                  <a:cs typeface="Times New Roman" panose="02020603050405020304" pitchFamily="18" charset="0"/>
                  <a:sym typeface="+mn-ea"/>
                </a:rPr>
                <a:t>L</a:t>
              </a:r>
              <a:r>
                <a:rPr lang="en-US" altLang="zh-CN" sz="2400" baseline="-25000">
                  <a:solidFill>
                    <a:srgbClr val="303030"/>
                  </a:solidFill>
                  <a:latin typeface="Times New Roman" panose="02020603050405020304" pitchFamily="18" charset="0"/>
                  <a:cs typeface="Times New Roman" panose="02020603050405020304" pitchFamily="18" charset="0"/>
                  <a:sym typeface="+mn-ea"/>
                </a:rPr>
                <a:t>2</a:t>
              </a:r>
              <a:endParaRPr lang="en-US" altLang="zh-CN" sz="2400">
                <a:solidFill>
                  <a:srgbClr val="303030"/>
                </a:solidFill>
                <a:latin typeface="Times New Roman" panose="02020603050405020304" pitchFamily="18" charset="0"/>
                <a:cs typeface="Times New Roman" panose="02020603050405020304" pitchFamily="18" charset="0"/>
              </a:endParaRPr>
            </a:p>
          </p:txBody>
        </p:sp>
      </p:grpSp>
      <p:grpSp>
        <p:nvGrpSpPr>
          <p:cNvPr id="7" name="组合 6"/>
          <p:cNvGrpSpPr/>
          <p:nvPr/>
        </p:nvGrpSpPr>
        <p:grpSpPr>
          <a:xfrm>
            <a:off x="2110740" y="3033395"/>
            <a:ext cx="1555750" cy="1059180"/>
            <a:chOff x="837" y="5455"/>
            <a:chExt cx="2450" cy="1668"/>
          </a:xfrm>
        </p:grpSpPr>
        <p:sp>
          <p:nvSpPr>
            <p:cNvPr id="161" name="MMConnector"/>
            <p:cNvSpPr/>
            <p:nvPr/>
          </p:nvSpPr>
          <p:spPr>
            <a:xfrm>
              <a:off x="2739" y="5455"/>
              <a:ext cx="548" cy="1668"/>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0" name="SubTopic"/>
            <p:cNvSpPr/>
            <p:nvPr/>
          </p:nvSpPr>
          <p:spPr>
            <a:xfrm>
              <a:off x="837" y="5569"/>
              <a:ext cx="1627" cy="720"/>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杠杆分类</a:t>
              </a:r>
              <a:endParaRPr sz="2400">
                <a:solidFill>
                  <a:srgbClr val="303030"/>
                </a:solidFill>
                <a:latin typeface="宋体" panose="02010600030101010101" pitchFamily="2" charset="-122"/>
              </a:endParaRPr>
            </a:p>
          </p:txBody>
        </p:sp>
      </p:grpSp>
      <p:grpSp>
        <p:nvGrpSpPr>
          <p:cNvPr id="9" name="组合 8"/>
          <p:cNvGrpSpPr/>
          <p:nvPr/>
        </p:nvGrpSpPr>
        <p:grpSpPr>
          <a:xfrm>
            <a:off x="2447925" y="3986530"/>
            <a:ext cx="1218565" cy="944880"/>
            <a:chOff x="1368" y="6956"/>
            <a:chExt cx="1919" cy="1488"/>
          </a:xfrm>
        </p:grpSpPr>
        <p:sp>
          <p:nvSpPr>
            <p:cNvPr id="163" name="MMConnector"/>
            <p:cNvSpPr/>
            <p:nvPr/>
          </p:nvSpPr>
          <p:spPr>
            <a:xfrm>
              <a:off x="2739" y="7932"/>
              <a:ext cx="548" cy="51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62" name="SubTopic"/>
            <p:cNvSpPr/>
            <p:nvPr/>
          </p:nvSpPr>
          <p:spPr>
            <a:xfrm>
              <a:off x="1368" y="6956"/>
              <a:ext cx="1096" cy="720"/>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定滑轮</a:t>
              </a:r>
              <a:endParaRPr sz="2400">
                <a:solidFill>
                  <a:srgbClr val="303030"/>
                </a:solidFill>
                <a:latin typeface="宋体" panose="02010600030101010101" pitchFamily="2" charset="-122"/>
              </a:endParaRPr>
            </a:p>
          </p:txBody>
        </p:sp>
      </p:grpSp>
      <p:grpSp>
        <p:nvGrpSpPr>
          <p:cNvPr id="10" name="组合 9"/>
          <p:cNvGrpSpPr/>
          <p:nvPr/>
        </p:nvGrpSpPr>
        <p:grpSpPr>
          <a:xfrm>
            <a:off x="2447925" y="4540250"/>
            <a:ext cx="1218565" cy="571500"/>
            <a:chOff x="1368" y="7828"/>
            <a:chExt cx="1919" cy="900"/>
          </a:xfrm>
        </p:grpSpPr>
        <p:sp>
          <p:nvSpPr>
            <p:cNvPr id="166" name="MMConnector"/>
            <p:cNvSpPr/>
            <p:nvPr/>
          </p:nvSpPr>
          <p:spPr>
            <a:xfrm>
              <a:off x="2739" y="8368"/>
              <a:ext cx="548" cy="360"/>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2" name="SubTopic"/>
            <p:cNvSpPr/>
            <p:nvPr/>
          </p:nvSpPr>
          <p:spPr>
            <a:xfrm>
              <a:off x="1368" y="7828"/>
              <a:ext cx="1096" cy="720"/>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动滑轮</a:t>
              </a:r>
              <a:endParaRPr sz="2400">
                <a:solidFill>
                  <a:srgbClr val="303030"/>
                </a:solidFill>
                <a:latin typeface="宋体" panose="02010600030101010101" pitchFamily="2" charset="-122"/>
              </a:endParaRPr>
            </a:p>
          </p:txBody>
        </p:sp>
      </p:grpSp>
      <p:grpSp>
        <p:nvGrpSpPr>
          <p:cNvPr id="11" name="组合 10"/>
          <p:cNvGrpSpPr/>
          <p:nvPr/>
        </p:nvGrpSpPr>
        <p:grpSpPr>
          <a:xfrm>
            <a:off x="2447925" y="5375275"/>
            <a:ext cx="1218565" cy="1263650"/>
            <a:chOff x="1368" y="9143"/>
            <a:chExt cx="1919" cy="1990"/>
          </a:xfrm>
        </p:grpSpPr>
        <p:sp>
          <p:nvSpPr>
            <p:cNvPr id="168" name="MMConnector"/>
            <p:cNvSpPr/>
            <p:nvPr/>
          </p:nvSpPr>
          <p:spPr>
            <a:xfrm>
              <a:off x="2739" y="9143"/>
              <a:ext cx="548" cy="1990"/>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67" name="SubTopic"/>
            <p:cNvSpPr/>
            <p:nvPr/>
          </p:nvSpPr>
          <p:spPr>
            <a:xfrm>
              <a:off x="1368" y="9378"/>
              <a:ext cx="1096" cy="720"/>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滑轮组</a:t>
              </a:r>
              <a:endParaRPr sz="2400">
                <a:solidFill>
                  <a:srgbClr val="303030"/>
                </a:solidFill>
                <a:latin typeface="宋体" panose="02010600030101010101" pitchFamily="2" charset="-122"/>
              </a:endParaRPr>
            </a:p>
          </p:txBody>
        </p:sp>
      </p:grpSp>
      <p:grpSp>
        <p:nvGrpSpPr>
          <p:cNvPr id="18" name="组合 17"/>
          <p:cNvGrpSpPr/>
          <p:nvPr/>
        </p:nvGrpSpPr>
        <p:grpSpPr>
          <a:xfrm>
            <a:off x="9440545" y="3268980"/>
            <a:ext cx="701040" cy="1703705"/>
            <a:chOff x="14301" y="5826"/>
            <a:chExt cx="1104" cy="2683"/>
          </a:xfrm>
        </p:grpSpPr>
        <p:sp>
          <p:nvSpPr>
            <p:cNvPr id="147" name="MMConnector"/>
            <p:cNvSpPr/>
            <p:nvPr/>
          </p:nvSpPr>
          <p:spPr>
            <a:xfrm>
              <a:off x="14301" y="7201"/>
              <a:ext cx="548" cy="1308"/>
            </a:xfrm>
            <a:custGeom>
              <a:avLst/>
              <a:gdLst/>
              <a:ahLst/>
              <a:cxnLst/>
              <a:pathLst>
                <a:path w="250800" h="327750" fill="none">
                  <a:moveTo>
                    <a:pt x="-125400" y="163875"/>
                  </a:moveTo>
                  <a:cubicBezTo>
                    <a:pt x="11859" y="163875"/>
                    <a:pt x="-36032" y="-163875"/>
                    <a:pt x="125400" y="-163875"/>
                  </a:cubicBezTo>
                </a:path>
              </a:pathLst>
            </a:custGeom>
            <a:noFill/>
            <a:ln w="15200" cap="rnd">
              <a:solidFill>
                <a:schemeClr val="accent4"/>
              </a:solidFill>
              <a:round/>
            </a:ln>
          </p:spPr>
        </p:sp>
        <p:sp>
          <p:nvSpPr>
            <p:cNvPr id="146" name="SubTopic"/>
            <p:cNvSpPr/>
            <p:nvPr/>
          </p:nvSpPr>
          <p:spPr>
            <a:xfrm>
              <a:off x="14575" y="5826"/>
              <a:ext cx="831" cy="720"/>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9" name="组合 18"/>
          <p:cNvGrpSpPr/>
          <p:nvPr/>
        </p:nvGrpSpPr>
        <p:grpSpPr>
          <a:xfrm>
            <a:off x="9440545" y="3822700"/>
            <a:ext cx="701040" cy="873125"/>
            <a:chOff x="14301" y="6698"/>
            <a:chExt cx="1104" cy="1375"/>
          </a:xfrm>
        </p:grpSpPr>
        <p:sp>
          <p:nvSpPr>
            <p:cNvPr id="149" name="MMConnector"/>
            <p:cNvSpPr/>
            <p:nvPr/>
          </p:nvSpPr>
          <p:spPr>
            <a:xfrm>
              <a:off x="14301" y="7637"/>
              <a:ext cx="548" cy="43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48" name="SubTopic"/>
            <p:cNvSpPr/>
            <p:nvPr/>
          </p:nvSpPr>
          <p:spPr>
            <a:xfrm>
              <a:off x="14575" y="6698"/>
              <a:ext cx="831" cy="720"/>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21" name="组合 20"/>
          <p:cNvGrpSpPr/>
          <p:nvPr/>
        </p:nvGrpSpPr>
        <p:grpSpPr>
          <a:xfrm>
            <a:off x="9440545" y="4877435"/>
            <a:ext cx="1915795" cy="1390650"/>
            <a:chOff x="14301" y="8359"/>
            <a:chExt cx="3017" cy="2190"/>
          </a:xfrm>
        </p:grpSpPr>
        <p:sp>
          <p:nvSpPr>
            <p:cNvPr id="151" name="MMConnector"/>
            <p:cNvSpPr/>
            <p:nvPr/>
          </p:nvSpPr>
          <p:spPr>
            <a:xfrm>
              <a:off x="14301" y="8735"/>
              <a:ext cx="548" cy="1814"/>
            </a:xfrm>
            <a:custGeom>
              <a:avLst/>
              <a:gdLst/>
              <a:ahLst/>
              <a:cxnLst/>
              <a:pathLst>
                <a:path w="250800" h="327750" fill="none">
                  <a:moveTo>
                    <a:pt x="-125400" y="-163875"/>
                  </a:moveTo>
                  <a:cubicBezTo>
                    <a:pt x="11859" y="-163875"/>
                    <a:pt x="-36032" y="163875"/>
                    <a:pt x="125400" y="163875"/>
                  </a:cubicBezTo>
                </a:path>
              </a:pathLst>
            </a:custGeom>
            <a:noFill/>
            <a:ln w="15200" cap="rnd">
              <a:solidFill>
                <a:schemeClr val="accent4"/>
              </a:solidFill>
              <a:round/>
            </a:ln>
          </p:spPr>
        </p:sp>
        <p:sp>
          <p:nvSpPr>
            <p:cNvPr id="150" name="SubTopic"/>
            <p:cNvSpPr/>
            <p:nvPr/>
          </p:nvSpPr>
          <p:spPr>
            <a:xfrm>
              <a:off x="14462" y="8359"/>
              <a:ext cx="2856" cy="1255"/>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提高机械效</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率的方法</a:t>
              </a:r>
              <a:endParaRPr sz="2400">
                <a:solidFill>
                  <a:srgbClr val="303030"/>
                </a:solidFill>
                <a:latin typeface="宋体" panose="02010600030101010101" pitchFamily="2" charset="-122"/>
              </a:endParaRPr>
            </a:p>
          </p:txBody>
        </p:sp>
      </p:grpSp>
      <p:grpSp>
        <p:nvGrpSpPr>
          <p:cNvPr id="20" name="组合 19"/>
          <p:cNvGrpSpPr/>
          <p:nvPr/>
        </p:nvGrpSpPr>
        <p:grpSpPr>
          <a:xfrm>
            <a:off x="9440545" y="4376420"/>
            <a:ext cx="2132330" cy="596265"/>
            <a:chOff x="14301" y="7570"/>
            <a:chExt cx="3358" cy="939"/>
          </a:xfrm>
        </p:grpSpPr>
        <p:sp>
          <p:nvSpPr>
            <p:cNvPr id="156" name="MMConnector"/>
            <p:cNvSpPr/>
            <p:nvPr/>
          </p:nvSpPr>
          <p:spPr>
            <a:xfrm>
              <a:off x="14301" y="8073"/>
              <a:ext cx="548" cy="43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2" name="SubTopic"/>
            <p:cNvSpPr/>
            <p:nvPr/>
          </p:nvSpPr>
          <p:spPr>
            <a:xfrm>
              <a:off x="14583" y="7570"/>
              <a:ext cx="3076" cy="720"/>
            </a:xfrm>
            <a:custGeom>
              <a:avLst/>
              <a:gdLst>
                <a:gd name="rtl" fmla="*/ 54150 w 1048800"/>
                <a:gd name="rtt" fmla="*/ 26030 h 180500"/>
                <a:gd name="rtr" fmla="*/ 996550 w 1048800"/>
                <a:gd name="rtb" fmla="*/ 162830 h 180500"/>
              </a:gdLst>
              <a:ahLst/>
              <a:cxnLst/>
              <a:rect l="rtl" t="rtt" r="rtr" b="rtb"/>
              <a:pathLst>
                <a:path w="1048800" h="180500" stroke="0">
                  <a:moveTo>
                    <a:pt x="0" y="0"/>
                  </a:moveTo>
                  <a:lnTo>
                    <a:pt x="1048800" y="0"/>
                  </a:lnTo>
                  <a:lnTo>
                    <a:pt x="1048800" y="180500"/>
                  </a:lnTo>
                  <a:lnTo>
                    <a:pt x="0" y="180500"/>
                  </a:lnTo>
                  <a:lnTo>
                    <a:pt x="0" y="0"/>
                  </a:lnTo>
                  <a:close/>
                </a:path>
                <a:path w="1048800" h="180500" fill="none">
                  <a:moveTo>
                    <a:pt x="0" y="180500"/>
                  </a:moveTo>
                  <a:lnTo>
                    <a:pt x="1048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机械效率总小于1</a:t>
              </a:r>
              <a:endParaRPr sz="2400">
                <a:solidFill>
                  <a:srgbClr val="303030"/>
                </a:solidFill>
                <a:latin typeface="宋体" panose="02010600030101010101" pitchFamily="2" charset="-122"/>
              </a:endParaRPr>
            </a:p>
          </p:txBody>
        </p:sp>
      </p:grpSp>
      <p:grpSp>
        <p:nvGrpSpPr>
          <p:cNvPr id="22" name="组合 21"/>
          <p:cNvGrpSpPr/>
          <p:nvPr/>
        </p:nvGrpSpPr>
        <p:grpSpPr>
          <a:xfrm>
            <a:off x="675005" y="3324225"/>
            <a:ext cx="1970405" cy="1375410"/>
            <a:chOff x="184" y="6391"/>
            <a:chExt cx="3103" cy="2166"/>
          </a:xfrm>
        </p:grpSpPr>
        <p:sp>
          <p:nvSpPr>
            <p:cNvPr id="23" name="MMConnector"/>
            <p:cNvSpPr/>
            <p:nvPr/>
          </p:nvSpPr>
          <p:spPr>
            <a:xfrm>
              <a:off x="2739" y="7714"/>
              <a:ext cx="548" cy="843"/>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4" name="SubTopic"/>
            <p:cNvSpPr/>
            <p:nvPr/>
          </p:nvSpPr>
          <p:spPr>
            <a:xfrm>
              <a:off x="184" y="6391"/>
              <a:ext cx="2280" cy="923"/>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等臂杠杆</a:t>
              </a:r>
              <a:endParaRPr lang="zh-CN" sz="2400">
                <a:solidFill>
                  <a:srgbClr val="303030"/>
                </a:solidFill>
                <a:latin typeface="宋体" panose="02010600030101010101" pitchFamily="2" charset="-122"/>
              </a:endParaRPr>
            </a:p>
          </p:txBody>
        </p:sp>
      </p:grpSp>
      <p:grpSp>
        <p:nvGrpSpPr>
          <p:cNvPr id="28" name="组合 27"/>
          <p:cNvGrpSpPr/>
          <p:nvPr/>
        </p:nvGrpSpPr>
        <p:grpSpPr>
          <a:xfrm>
            <a:off x="951865" y="3982720"/>
            <a:ext cx="1776730" cy="496800"/>
            <a:chOff x="1046" y="8419"/>
            <a:chExt cx="2798" cy="797"/>
          </a:xfrm>
        </p:grpSpPr>
        <p:sp>
          <p:nvSpPr>
            <p:cNvPr id="29" name="MMConnector"/>
            <p:cNvSpPr/>
            <p:nvPr/>
          </p:nvSpPr>
          <p:spPr>
            <a:xfrm>
              <a:off x="3270" y="9144"/>
              <a:ext cx="574" cy="72"/>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 name="SubTopic"/>
            <p:cNvSpPr/>
            <p:nvPr/>
          </p:nvSpPr>
          <p:spPr>
            <a:xfrm>
              <a:off x="1046" y="8419"/>
              <a:ext cx="1937"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特点</a:t>
              </a:r>
              <a:endParaRPr lang="zh-CN" sz="2400">
                <a:solidFill>
                  <a:srgbClr val="303030"/>
                </a:solidFill>
                <a:latin typeface="宋体" panose="02010600030101010101" pitchFamily="2" charset="-122"/>
              </a:endParaRPr>
            </a:p>
          </p:txBody>
        </p:sp>
      </p:grpSp>
      <p:grpSp>
        <p:nvGrpSpPr>
          <p:cNvPr id="31" name="组合 30"/>
          <p:cNvGrpSpPr/>
          <p:nvPr/>
        </p:nvGrpSpPr>
        <p:grpSpPr>
          <a:xfrm>
            <a:off x="863600" y="4540250"/>
            <a:ext cx="1776730" cy="493200"/>
            <a:chOff x="1046" y="8419"/>
            <a:chExt cx="2798" cy="797"/>
          </a:xfrm>
        </p:grpSpPr>
        <p:sp>
          <p:nvSpPr>
            <p:cNvPr id="32" name="MMConnector"/>
            <p:cNvSpPr/>
            <p:nvPr/>
          </p:nvSpPr>
          <p:spPr>
            <a:xfrm>
              <a:off x="3270" y="9144"/>
              <a:ext cx="574" cy="72"/>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3" name="SubTopic"/>
            <p:cNvSpPr/>
            <p:nvPr/>
          </p:nvSpPr>
          <p:spPr>
            <a:xfrm>
              <a:off x="1046" y="8419"/>
              <a:ext cx="1937"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省力杠杆</a:t>
              </a:r>
              <a:endParaRPr lang="zh-CN" sz="2400">
                <a:solidFill>
                  <a:srgbClr val="303030"/>
                </a:solidFill>
                <a:latin typeface="宋体" panose="02010600030101010101" pitchFamily="2" charset="-122"/>
              </a:endParaRPr>
            </a:p>
          </p:txBody>
        </p:sp>
      </p:grpSp>
      <p:grpSp>
        <p:nvGrpSpPr>
          <p:cNvPr id="34" name="组合 33"/>
          <p:cNvGrpSpPr/>
          <p:nvPr/>
        </p:nvGrpSpPr>
        <p:grpSpPr>
          <a:xfrm>
            <a:off x="1089660" y="5046980"/>
            <a:ext cx="1555750" cy="709930"/>
            <a:chOff x="837" y="4697"/>
            <a:chExt cx="2450" cy="1118"/>
          </a:xfrm>
        </p:grpSpPr>
        <p:sp>
          <p:nvSpPr>
            <p:cNvPr id="35" name="MMConnector"/>
            <p:cNvSpPr/>
            <p:nvPr/>
          </p:nvSpPr>
          <p:spPr>
            <a:xfrm>
              <a:off x="2739" y="5019"/>
              <a:ext cx="548" cy="796"/>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36" name="SubTopic"/>
            <p:cNvSpPr/>
            <p:nvPr/>
          </p:nvSpPr>
          <p:spPr>
            <a:xfrm>
              <a:off x="837" y="4697"/>
              <a:ext cx="1627" cy="720"/>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特点</a:t>
              </a:r>
              <a:endParaRPr lang="zh-CN" sz="2400">
                <a:solidFill>
                  <a:srgbClr val="303030"/>
                </a:solidFill>
                <a:latin typeface="宋体" panose="02010600030101010101" pitchFamily="2" charset="-122"/>
              </a:endParaRPr>
            </a:p>
          </p:txBody>
        </p:sp>
      </p:grpSp>
      <p:grpSp>
        <p:nvGrpSpPr>
          <p:cNvPr id="49" name="组合 48"/>
          <p:cNvGrpSpPr/>
          <p:nvPr/>
        </p:nvGrpSpPr>
        <p:grpSpPr>
          <a:xfrm>
            <a:off x="6553200" y="4188460"/>
            <a:ext cx="2719705" cy="760730"/>
            <a:chOff x="10319" y="7274"/>
            <a:chExt cx="4283" cy="1198"/>
          </a:xfrm>
        </p:grpSpPr>
        <p:sp>
          <p:nvSpPr>
            <p:cNvPr id="106" name="MainTopic"/>
            <p:cNvSpPr/>
            <p:nvPr/>
          </p:nvSpPr>
          <p:spPr>
            <a:xfrm>
              <a:off x="12676" y="7290"/>
              <a:ext cx="1927" cy="1183"/>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机械效率</a:t>
              </a:r>
              <a:endParaRPr sz="2400">
                <a:solidFill>
                  <a:srgbClr val="303030"/>
                </a:solidFill>
                <a:latin typeface="宋体" panose="02010600030101010101" pitchFamily="2" charset="-122"/>
              </a:endParaRPr>
            </a:p>
          </p:txBody>
        </p:sp>
        <p:sp>
          <p:nvSpPr>
            <p:cNvPr id="41" name="MMConnector"/>
            <p:cNvSpPr/>
            <p:nvPr/>
          </p:nvSpPr>
          <p:spPr>
            <a:xfrm flipH="1">
              <a:off x="10319" y="7274"/>
              <a:ext cx="1257" cy="831"/>
            </a:xfrm>
            <a:custGeom>
              <a:avLst/>
              <a:gdLst/>
              <a:ahLst/>
              <a:cxnLst/>
              <a:pathLst>
                <a:path w="865252" h="321932">
                  <a:moveTo>
                    <a:pt x="114565" y="-47574"/>
                  </a:moveTo>
                  <a:cubicBezTo>
                    <a:pt x="131696" y="-56137"/>
                    <a:pt x="137275" y="-72999"/>
                    <a:pt x="130481" y="-85955"/>
                  </a:cubicBezTo>
                  <a:cubicBezTo>
                    <a:pt x="123686" y="-98912"/>
                    <a:pt x="106552" y="-104077"/>
                    <a:pt x="89858" y="-94689"/>
                  </a:cubicBezTo>
                  <a:cubicBezTo>
                    <a:pt x="74273" y="-85925"/>
                    <a:pt x="58688" y="-77161"/>
                    <a:pt x="43208" y="-68279"/>
                  </a:cubicBezTo>
                  <a:cubicBezTo>
                    <a:pt x="27728" y="-59397"/>
                    <a:pt x="12353" y="-50397"/>
                    <a:pt x="-2977" y="-41365"/>
                  </a:cubicBezTo>
                  <a:cubicBezTo>
                    <a:pt x="-18307" y="-32333"/>
                    <a:pt x="-33592" y="-23268"/>
                    <a:pt x="-48850" y="-14203"/>
                  </a:cubicBezTo>
                  <a:cubicBezTo>
                    <a:pt x="-64109" y="-5138"/>
                    <a:pt x="-79340" y="3928"/>
                    <a:pt x="-94575" y="12948"/>
                  </a:cubicBezTo>
                  <a:cubicBezTo>
                    <a:pt x="-109811" y="21969"/>
                    <a:pt x="-125050" y="30943"/>
                    <a:pt x="-140321" y="39828"/>
                  </a:cubicBezTo>
                  <a:cubicBezTo>
                    <a:pt x="-155592" y="48713"/>
                    <a:pt x="-170894" y="57509"/>
                    <a:pt x="-186255" y="66170"/>
                  </a:cubicBezTo>
                  <a:cubicBezTo>
                    <a:pt x="-201616" y="74830"/>
                    <a:pt x="-217035" y="83356"/>
                    <a:pt x="-232539" y="91701"/>
                  </a:cubicBezTo>
                  <a:cubicBezTo>
                    <a:pt x="-248042" y="100046"/>
                    <a:pt x="-263629" y="108209"/>
                    <a:pt x="-279321" y="116145"/>
                  </a:cubicBezTo>
                  <a:cubicBezTo>
                    <a:pt x="-295013" y="124081"/>
                    <a:pt x="-310809" y="131788"/>
                    <a:pt x="-326728" y="139222"/>
                  </a:cubicBezTo>
                  <a:cubicBezTo>
                    <a:pt x="-342647" y="146655"/>
                    <a:pt x="-358687" y="153813"/>
                    <a:pt x="-374861" y="160652"/>
                  </a:cubicBezTo>
                  <a:cubicBezTo>
                    <a:pt x="-391034" y="167491"/>
                    <a:pt x="-407341" y="174010"/>
                    <a:pt x="-423783" y="180168"/>
                  </a:cubicBezTo>
                  <a:cubicBezTo>
                    <a:pt x="-440224" y="186325"/>
                    <a:pt x="-456800" y="192120"/>
                    <a:pt x="-473518" y="197518"/>
                  </a:cubicBezTo>
                  <a:cubicBezTo>
                    <a:pt x="-490236" y="202915"/>
                    <a:pt x="-507096" y="207914"/>
                    <a:pt x="-524048" y="212483"/>
                  </a:cubicBezTo>
                  <a:cubicBezTo>
                    <a:pt x="-541000" y="217053"/>
                    <a:pt x="-558044" y="221193"/>
                    <a:pt x="-575310" y="224889"/>
                  </a:cubicBezTo>
                  <a:cubicBezTo>
                    <a:pt x="-592575" y="228584"/>
                    <a:pt x="-610063" y="231834"/>
                    <a:pt x="-627206" y="234610"/>
                  </a:cubicBezTo>
                  <a:cubicBezTo>
                    <a:pt x="-644349" y="237386"/>
                    <a:pt x="-661148" y="239688"/>
                    <a:pt x="-679611" y="241583"/>
                  </a:cubicBezTo>
                  <a:cubicBezTo>
                    <a:pt x="-698073" y="243477"/>
                    <a:pt x="-718200" y="244965"/>
                    <a:pt x="-732382" y="245800"/>
                  </a:cubicBezTo>
                  <a:cubicBezTo>
                    <a:pt x="-746564" y="246635"/>
                    <a:pt x="-754802" y="246818"/>
                    <a:pt x="-763040" y="247000"/>
                  </a:cubicBezTo>
                  <a:cubicBezTo>
                    <a:pt x="-765775" y="247061"/>
                    <a:pt x="-767600" y="248710"/>
                    <a:pt x="-767600" y="250800"/>
                  </a:cubicBezTo>
                  <a:cubicBezTo>
                    <a:pt x="-767600" y="252890"/>
                    <a:pt x="-765775" y="254527"/>
                    <a:pt x="-763040" y="254600"/>
                  </a:cubicBezTo>
                  <a:cubicBezTo>
                    <a:pt x="-754745" y="254821"/>
                    <a:pt x="-746449" y="255042"/>
                    <a:pt x="-732114" y="254898"/>
                  </a:cubicBezTo>
                  <a:cubicBezTo>
                    <a:pt x="-717779" y="254754"/>
                    <a:pt x="-697405" y="254244"/>
                    <a:pt x="-678660" y="253240"/>
                  </a:cubicBezTo>
                  <a:cubicBezTo>
                    <a:pt x="-659915" y="252235"/>
                    <a:pt x="-642801" y="250736"/>
                    <a:pt x="-625294" y="248771"/>
                  </a:cubicBezTo>
                  <a:cubicBezTo>
                    <a:pt x="-607787" y="246806"/>
                    <a:pt x="-589888" y="244375"/>
                    <a:pt x="-572172" y="241478"/>
                  </a:cubicBezTo>
                  <a:cubicBezTo>
                    <a:pt x="-554456" y="238581"/>
                    <a:pt x="-536922" y="235218"/>
                    <a:pt x="-519447" y="231410"/>
                  </a:cubicBezTo>
                  <a:cubicBezTo>
                    <a:pt x="-501971" y="227602"/>
                    <a:pt x="-484555" y="223350"/>
                    <a:pt x="-467255" y="218682"/>
                  </a:cubicBezTo>
                  <a:cubicBezTo>
                    <a:pt x="-449954" y="214014"/>
                    <a:pt x="-432770" y="208932"/>
                    <a:pt x="-415704" y="203473"/>
                  </a:cubicBezTo>
                  <a:cubicBezTo>
                    <a:pt x="-398638" y="198014"/>
                    <a:pt x="-381689" y="192179"/>
                    <a:pt x="-364865" y="186013"/>
                  </a:cubicBezTo>
                  <a:cubicBezTo>
                    <a:pt x="-348042" y="179848"/>
                    <a:pt x="-331343" y="173351"/>
                    <a:pt x="-314767" y="166574"/>
                  </a:cubicBezTo>
                  <a:cubicBezTo>
                    <a:pt x="-298190" y="159797"/>
                    <a:pt x="-281735" y="152739"/>
                    <a:pt x="-265394" y="145452"/>
                  </a:cubicBezTo>
                  <a:cubicBezTo>
                    <a:pt x="-249052" y="138165"/>
                    <a:pt x="-232823" y="130649"/>
                    <a:pt x="-216693" y="122955"/>
                  </a:cubicBezTo>
                  <a:cubicBezTo>
                    <a:pt x="-200563" y="115262"/>
                    <a:pt x="-184531" y="107392"/>
                    <a:pt x="-168580" y="99397"/>
                  </a:cubicBezTo>
                  <a:cubicBezTo>
                    <a:pt x="-152629" y="91402"/>
                    <a:pt x="-136758" y="83281"/>
                    <a:pt x="-120946" y="75085"/>
                  </a:cubicBezTo>
                  <a:cubicBezTo>
                    <a:pt x="-105134" y="66889"/>
                    <a:pt x="-89381" y="58618"/>
                    <a:pt x="-73665" y="50320"/>
                  </a:cubicBezTo>
                  <a:cubicBezTo>
                    <a:pt x="-57950" y="42022"/>
                    <a:pt x="-42271" y="33697"/>
                    <a:pt x="-26606" y="25395"/>
                  </a:cubicBezTo>
                  <a:cubicBezTo>
                    <a:pt x="-10941" y="17092"/>
                    <a:pt x="4711" y="8814"/>
                    <a:pt x="20367" y="590"/>
                  </a:cubicBezTo>
                  <a:cubicBezTo>
                    <a:pt x="36023" y="-7634"/>
                    <a:pt x="51683" y="-15803"/>
                    <a:pt x="67384" y="-23821"/>
                  </a:cubicBezTo>
                  <a:cubicBezTo>
                    <a:pt x="83084" y="-31839"/>
                    <a:pt x="98825" y="-39707"/>
                    <a:pt x="114565" y="-47574"/>
                  </a:cubicBezTo>
                  <a:close/>
                </a:path>
              </a:pathLst>
            </a:custGeom>
            <a:solidFill>
              <a:schemeClr val="accent4"/>
            </a:solidFill>
            <a:ln w="7600" cap="rnd">
              <a:solidFill>
                <a:schemeClr val="accent4"/>
              </a:solidFill>
              <a:round/>
            </a:ln>
          </p:spPr>
        </p:sp>
      </p:grpSp>
      <p:grpSp>
        <p:nvGrpSpPr>
          <p:cNvPr id="43" name="组合 42"/>
          <p:cNvGrpSpPr/>
          <p:nvPr/>
        </p:nvGrpSpPr>
        <p:grpSpPr>
          <a:xfrm flipH="1">
            <a:off x="6311265" y="1824355"/>
            <a:ext cx="2580005" cy="1490345"/>
            <a:chOff x="3013" y="4029"/>
            <a:chExt cx="4804" cy="2347"/>
          </a:xfrm>
        </p:grpSpPr>
        <p:sp>
          <p:nvSpPr>
            <p:cNvPr id="44" name="MMConnector"/>
            <p:cNvSpPr/>
            <p:nvPr/>
          </p:nvSpPr>
          <p:spPr>
            <a:xfrm>
              <a:off x="5977" y="5404"/>
              <a:ext cx="1840" cy="972"/>
            </a:xfrm>
            <a:custGeom>
              <a:avLst/>
              <a:gdLst/>
              <a:ahLst/>
              <a:cxnLst/>
              <a:pathLst>
                <a:path w="841882" h="243672">
                  <a:moveTo>
                    <a:pt x="68810" y="72133"/>
                  </a:moveTo>
                  <a:cubicBezTo>
                    <a:pt x="86328" y="79875"/>
                    <a:pt x="102888" y="73084"/>
                    <a:pt x="108405" y="59534"/>
                  </a:cubicBezTo>
                  <a:cubicBezTo>
                    <a:pt x="113922" y="45984"/>
                    <a:pt x="106767" y="29689"/>
                    <a:pt x="88873" y="22861"/>
                  </a:cubicBezTo>
                  <a:cubicBezTo>
                    <a:pt x="72397" y="16573"/>
                    <a:pt x="55920" y="10286"/>
                    <a:pt x="39458" y="3887"/>
                  </a:cubicBezTo>
                  <a:cubicBezTo>
                    <a:pt x="22995" y="-2512"/>
                    <a:pt x="6547" y="-9022"/>
                    <a:pt x="-9908" y="-15566"/>
                  </a:cubicBezTo>
                  <a:cubicBezTo>
                    <a:pt x="-26363" y="-22109"/>
                    <a:pt x="-42824" y="-28685"/>
                    <a:pt x="-59305" y="-35264"/>
                  </a:cubicBezTo>
                  <a:cubicBezTo>
                    <a:pt x="-75786" y="-41843"/>
                    <a:pt x="-92286" y="-48424"/>
                    <a:pt x="-108821" y="-54963"/>
                  </a:cubicBezTo>
                  <a:cubicBezTo>
                    <a:pt x="-125356" y="-61502"/>
                    <a:pt x="-141926" y="-67997"/>
                    <a:pt x="-158544" y="-74407"/>
                  </a:cubicBezTo>
                  <a:cubicBezTo>
                    <a:pt x="-175163" y="-80817"/>
                    <a:pt x="-191830" y="-87141"/>
                    <a:pt x="-208558" y="-93334"/>
                  </a:cubicBezTo>
                  <a:cubicBezTo>
                    <a:pt x="-225287" y="-99527"/>
                    <a:pt x="-242077" y="-105590"/>
                    <a:pt x="-258938" y="-111476"/>
                  </a:cubicBezTo>
                  <a:cubicBezTo>
                    <a:pt x="-275800" y="-117363"/>
                    <a:pt x="-292733" y="-123074"/>
                    <a:pt x="-309743" y="-128565"/>
                  </a:cubicBezTo>
                  <a:cubicBezTo>
                    <a:pt x="-326754" y="-134056"/>
                    <a:pt x="-343842" y="-139327"/>
                    <a:pt x="-361011" y="-144336"/>
                  </a:cubicBezTo>
                  <a:cubicBezTo>
                    <a:pt x="-378180" y="-149345"/>
                    <a:pt x="-395429" y="-154093"/>
                    <a:pt x="-412755" y="-158539"/>
                  </a:cubicBezTo>
                  <a:cubicBezTo>
                    <a:pt x="-430080" y="-162986"/>
                    <a:pt x="-447481" y="-167132"/>
                    <a:pt x="-464960" y="-170943"/>
                  </a:cubicBezTo>
                  <a:cubicBezTo>
                    <a:pt x="-482439" y="-174754"/>
                    <a:pt x="-499996" y="-178231"/>
                    <a:pt x="-517583" y="-181346"/>
                  </a:cubicBezTo>
                  <a:cubicBezTo>
                    <a:pt x="-535171" y="-184461"/>
                    <a:pt x="-552787" y="-187215"/>
                    <a:pt x="-570556" y="-189585"/>
                  </a:cubicBezTo>
                  <a:cubicBezTo>
                    <a:pt x="-588325" y="-191955"/>
                    <a:pt x="-606245" y="-193942"/>
                    <a:pt x="-623788" y="-195542"/>
                  </a:cubicBezTo>
                  <a:cubicBezTo>
                    <a:pt x="-641331" y="-197142"/>
                    <a:pt x="-658497" y="-198355"/>
                    <a:pt x="-677177" y="-199147"/>
                  </a:cubicBezTo>
                  <a:cubicBezTo>
                    <a:pt x="-695856" y="-199939"/>
                    <a:pt x="-716048" y="-200311"/>
                    <a:pt x="-730611" y="-200378"/>
                  </a:cubicBezTo>
                  <a:cubicBezTo>
                    <a:pt x="-745174" y="-200446"/>
                    <a:pt x="-754107" y="-200211"/>
                    <a:pt x="-763040" y="-199975"/>
                  </a:cubicBezTo>
                  <a:cubicBezTo>
                    <a:pt x="-765775" y="-199903"/>
                    <a:pt x="-767600" y="-198265"/>
                    <a:pt x="-767600" y="-196175"/>
                  </a:cubicBezTo>
                  <a:cubicBezTo>
                    <a:pt x="-767600" y="-194085"/>
                    <a:pt x="-765775" y="-192444"/>
                    <a:pt x="-763040" y="-192375"/>
                  </a:cubicBezTo>
                  <a:cubicBezTo>
                    <a:pt x="-754162" y="-192151"/>
                    <a:pt x="-745284" y="-191926"/>
                    <a:pt x="-730858" y="-191114"/>
                  </a:cubicBezTo>
                  <a:cubicBezTo>
                    <a:pt x="-716432" y="-190302"/>
                    <a:pt x="-696458" y="-188901"/>
                    <a:pt x="-678027" y="-187164"/>
                  </a:cubicBezTo>
                  <a:cubicBezTo>
                    <a:pt x="-659597" y="-185427"/>
                    <a:pt x="-642709" y="-183353"/>
                    <a:pt x="-625485" y="-180881"/>
                  </a:cubicBezTo>
                  <a:cubicBezTo>
                    <a:pt x="-608261" y="-178409"/>
                    <a:pt x="-590700" y="-175538"/>
                    <a:pt x="-573323" y="-172300"/>
                  </a:cubicBezTo>
                  <a:cubicBezTo>
                    <a:pt x="-555947" y="-169062"/>
                    <a:pt x="-538755" y="-165458"/>
                    <a:pt x="-521621" y="-161502"/>
                  </a:cubicBezTo>
                  <a:cubicBezTo>
                    <a:pt x="-504487" y="-157546"/>
                    <a:pt x="-487411" y="-153238"/>
                    <a:pt x="-470434" y="-148607"/>
                  </a:cubicBezTo>
                  <a:cubicBezTo>
                    <a:pt x="-453456" y="-143977"/>
                    <a:pt x="-436578" y="-139023"/>
                    <a:pt x="-419789" y="-133777"/>
                  </a:cubicBezTo>
                  <a:cubicBezTo>
                    <a:pt x="-403000" y="-128531"/>
                    <a:pt x="-386301" y="-122994"/>
                    <a:pt x="-369687" y="-117202"/>
                  </a:cubicBezTo>
                  <a:cubicBezTo>
                    <a:pt x="-353074" y="-111409"/>
                    <a:pt x="-336547" y="-105361"/>
                    <a:pt x="-320096" y="-99097"/>
                  </a:cubicBezTo>
                  <a:cubicBezTo>
                    <a:pt x="-303645" y="-92832"/>
                    <a:pt x="-287269" y="-86351"/>
                    <a:pt x="-270957" y="-79693"/>
                  </a:cubicBezTo>
                  <a:cubicBezTo>
                    <a:pt x="-254644" y="-73035"/>
                    <a:pt x="-238393" y="-66201"/>
                    <a:pt x="-222188" y="-59232"/>
                  </a:cubicBezTo>
                  <a:cubicBezTo>
                    <a:pt x="-205983" y="-52262"/>
                    <a:pt x="-189823" y="-45157"/>
                    <a:pt x="-173690" y="-37958"/>
                  </a:cubicBezTo>
                  <a:cubicBezTo>
                    <a:pt x="-157557" y="-30758"/>
                    <a:pt x="-141450" y="-23465"/>
                    <a:pt x="-125350" y="-16117"/>
                  </a:cubicBezTo>
                  <a:cubicBezTo>
                    <a:pt x="-109250" y="-8768"/>
                    <a:pt x="-93157" y="-1366"/>
                    <a:pt x="-77048" y="6049"/>
                  </a:cubicBezTo>
                  <a:cubicBezTo>
                    <a:pt x="-60940" y="13464"/>
                    <a:pt x="-44817" y="20891"/>
                    <a:pt x="-28665" y="28301"/>
                  </a:cubicBezTo>
                  <a:cubicBezTo>
                    <a:pt x="-12512" y="35710"/>
                    <a:pt x="3668" y="43102"/>
                    <a:pt x="19919" y="50405"/>
                  </a:cubicBezTo>
                  <a:cubicBezTo>
                    <a:pt x="36170" y="57707"/>
                    <a:pt x="52490" y="64920"/>
                    <a:pt x="68810" y="72133"/>
                  </a:cubicBezTo>
                  <a:close/>
                </a:path>
              </a:pathLst>
            </a:custGeom>
            <a:solidFill>
              <a:schemeClr val="accent4"/>
            </a:solidFill>
            <a:ln w="7600" cap="rnd">
              <a:solidFill>
                <a:schemeClr val="accent4"/>
              </a:solidFill>
              <a:round/>
            </a:ln>
          </p:spPr>
        </p:sp>
        <p:sp>
          <p:nvSpPr>
            <p:cNvPr id="45" name="MainTopic"/>
            <p:cNvSpPr/>
            <p:nvPr/>
          </p:nvSpPr>
          <p:spPr>
            <a:xfrm>
              <a:off x="3013" y="4029"/>
              <a:ext cx="1296" cy="118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斜面</a:t>
              </a:r>
              <a:endParaRPr lang="zh-CN" sz="2400">
                <a:solidFill>
                  <a:srgbClr val="303030"/>
                </a:solidFill>
                <a:latin typeface="宋体" panose="02010600030101010101" pitchFamily="2" charset="-122"/>
              </a:endParaRPr>
            </a:p>
          </p:txBody>
        </p:sp>
      </p:grpSp>
      <p:grpSp>
        <p:nvGrpSpPr>
          <p:cNvPr id="46" name="组合 45"/>
          <p:cNvGrpSpPr/>
          <p:nvPr/>
        </p:nvGrpSpPr>
        <p:grpSpPr>
          <a:xfrm flipH="1">
            <a:off x="8778875" y="1397635"/>
            <a:ext cx="2674620" cy="928370"/>
            <a:chOff x="-1016" y="8419"/>
            <a:chExt cx="4860" cy="797"/>
          </a:xfrm>
        </p:grpSpPr>
        <p:sp>
          <p:nvSpPr>
            <p:cNvPr id="47" name="MMConnector"/>
            <p:cNvSpPr/>
            <p:nvPr/>
          </p:nvSpPr>
          <p:spPr>
            <a:xfrm>
              <a:off x="3270" y="9144"/>
              <a:ext cx="574" cy="72"/>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48" name="SubTopic"/>
            <p:cNvSpPr/>
            <p:nvPr/>
          </p:nvSpPr>
          <p:spPr>
            <a:xfrm>
              <a:off x="-1016" y="8419"/>
              <a:ext cx="3999" cy="68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高度相同时，斜</a:t>
              </a:r>
              <a:endParaRPr lang="zh-CN" sz="2400">
                <a:solidFill>
                  <a:srgbClr val="303030"/>
                </a:solidFill>
                <a:latin typeface="宋体" panose="02010600030101010101" pitchFamily="2" charset="-122"/>
              </a:endParaRPr>
            </a:p>
            <a:p>
              <a:pPr algn="ctr"/>
              <a:r>
                <a:rPr lang="zh-CN" sz="2400">
                  <a:solidFill>
                    <a:srgbClr val="303030"/>
                  </a:solidFill>
                  <a:latin typeface="宋体" panose="02010600030101010101" pitchFamily="2" charset="-122"/>
                </a:rPr>
                <a:t>面越长越省力</a:t>
              </a:r>
              <a:endParaRPr lang="zh-CN" sz="2400">
                <a:solidFill>
                  <a:srgbClr val="303030"/>
                </a:solidFill>
                <a:latin typeface="宋体" panose="02010600030101010101" pitchFamily="2" charset="-122"/>
              </a:endParaRPr>
            </a:p>
          </p:txBody>
        </p:sp>
      </p:grpSp>
      <p:grpSp>
        <p:nvGrpSpPr>
          <p:cNvPr id="51" name="组合 50"/>
          <p:cNvGrpSpPr/>
          <p:nvPr/>
        </p:nvGrpSpPr>
        <p:grpSpPr>
          <a:xfrm>
            <a:off x="1073150" y="5461000"/>
            <a:ext cx="1574800" cy="566420"/>
            <a:chOff x="1689" y="9278"/>
            <a:chExt cx="2480" cy="892"/>
          </a:xfrm>
        </p:grpSpPr>
        <p:sp>
          <p:nvSpPr>
            <p:cNvPr id="39" name="SubTopic"/>
            <p:cNvSpPr/>
            <p:nvPr/>
          </p:nvSpPr>
          <p:spPr>
            <a:xfrm>
              <a:off x="1689" y="9278"/>
              <a:ext cx="1627" cy="865"/>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特点</a:t>
              </a:r>
              <a:endParaRPr lang="zh-CN" sz="2400">
                <a:solidFill>
                  <a:srgbClr val="303030"/>
                </a:solidFill>
                <a:latin typeface="宋体" panose="02010600030101010101" pitchFamily="2" charset="-122"/>
              </a:endParaRPr>
            </a:p>
          </p:txBody>
        </p:sp>
        <p:sp>
          <p:nvSpPr>
            <p:cNvPr id="50" name="MMConnector"/>
            <p:cNvSpPr/>
            <p:nvPr/>
          </p:nvSpPr>
          <p:spPr>
            <a:xfrm rot="20460000">
              <a:off x="3621" y="10050"/>
              <a:ext cx="548" cy="120"/>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500"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linds(horizontal)">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blinds(horizontal)">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blinds(horizontal)">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blinds(horizontal)">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blinds(horizontal)">
                                      <p:cBhvr>
                                        <p:cTn id="77" dur="500"/>
                                        <p:tgtEl>
                                          <p:spTgt spid="5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blinds(horizontal)">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blinds(horizontal)">
                                      <p:cBhvr>
                                        <p:cTn id="92" dur="500"/>
                                        <p:tgtEl>
                                          <p:spTgt spid="4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linds(horizont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linds(horizont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blinds(horizontal)">
                                      <p:cBhvr>
                                        <p:cTn id="1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56335" y="8464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718185" y="1590040"/>
            <a:ext cx="10993120" cy="1753235"/>
          </a:xfrm>
          <a:prstGeom prst="rect">
            <a:avLst/>
          </a:prstGeom>
          <a:noFill/>
          <a:ln w="9525">
            <a:noFill/>
          </a:ln>
        </p:spPr>
        <p:txBody>
          <a:bodyPr wrap="square">
            <a:spAutoFit/>
          </a:bodyPr>
          <a:p>
            <a:pPr>
              <a:lnSpc>
                <a:spcPct val="150000"/>
              </a:lnSpc>
            </a:pPr>
            <a:r>
              <a:rPr lang="zh-CN" sz="2400">
                <a:latin typeface="宋体" panose="02010600030101010101" pitchFamily="2" charset="-122"/>
              </a:rPr>
              <a:t>例</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盘锦</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探究杠杆的平衡条件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实验前调节杠杆在水平位置平衡，目的是</a:t>
            </a:r>
            <a:r>
              <a:rPr lang="en-US" sz="2400">
                <a:latin typeface="Times New Roman" panose="02020603050405020304" pitchFamily="18" charset="0"/>
                <a:ea typeface="宋体" panose="02010600030101010101" pitchFamily="2" charset="-122"/>
              </a:rPr>
              <a:t>____________________________.(2)</a:t>
            </a:r>
            <a:r>
              <a:rPr lang="zh-CN" sz="2400">
                <a:ea typeface="宋体" panose="02010600030101010101" pitchFamily="2" charset="-122"/>
              </a:rPr>
              <a:t>通过多次实验得出表格数据：</a:t>
            </a:r>
            <a:endParaRPr lang="zh-CN" altLang="en-US" sz="2400"/>
          </a:p>
        </p:txBody>
      </p:sp>
      <p:sp>
        <p:nvSpPr>
          <p:cNvPr id="2" name="文本框 1"/>
          <p:cNvSpPr txBox="1"/>
          <p:nvPr/>
        </p:nvSpPr>
        <p:spPr>
          <a:xfrm>
            <a:off x="6749415" y="2243455"/>
            <a:ext cx="4028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方便直接在杠杆上读出力臂</a:t>
            </a:r>
            <a:endParaRPr lang="zh-CN" altLang="en-US"/>
          </a:p>
        </p:txBody>
      </p:sp>
      <p:graphicFrame>
        <p:nvGraphicFramePr>
          <p:cNvPr id="3" name="表格 2"/>
          <p:cNvGraphicFramePr/>
          <p:nvPr>
            <p:custDataLst>
              <p:tags r:id="rId2"/>
            </p:custDataLst>
          </p:nvPr>
        </p:nvGraphicFramePr>
        <p:xfrm>
          <a:off x="1337310" y="3418840"/>
          <a:ext cx="9486900" cy="3018155"/>
        </p:xfrm>
        <a:graphic>
          <a:graphicData uri="http://schemas.openxmlformats.org/drawingml/2006/table">
            <a:tbl>
              <a:tblPr firstRow="1" bandRow="1">
                <a:tableStyleId>{5940675A-B579-460E-94D1-54222C63F5DA}</a:tableStyleId>
              </a:tblPr>
              <a:tblGrid>
                <a:gridCol w="1884045"/>
                <a:gridCol w="1859915"/>
                <a:gridCol w="1941195"/>
                <a:gridCol w="1860550"/>
                <a:gridCol w="1941195"/>
              </a:tblGrid>
              <a:tr h="431165">
                <a:tc>
                  <a:txBody>
                    <a:bodyPr/>
                    <a:p>
                      <a:pPr indent="0" algn="ctr" fontAlgn="auto">
                        <a:lnSpc>
                          <a:spcPct val="10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0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F</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/N</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0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l</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/cm</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0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F</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/N</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fontAlgn="auto">
                        <a:lnSpc>
                          <a:spcPct val="10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l</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/cm</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2400" b="0">
                          <a:latin typeface="Times New Roman" panose="02020603050405020304" pitchFamily="18" charset="0"/>
                          <a:cs typeface="Times New Roman" panose="02020603050405020304" pitchFamily="18" charset="0"/>
                        </a:rPr>
                        <a:t>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5955" y="1315085"/>
            <a:ext cx="10880090" cy="4523105"/>
          </a:xfrm>
          <a:prstGeom prst="rect">
            <a:avLst/>
          </a:prstGeom>
          <a:noFill/>
          <a:ln w="9525">
            <a:noFill/>
          </a:ln>
        </p:spPr>
        <p:txBody>
          <a:bodyPr wrap="square">
            <a:spAutoFit/>
          </a:bodyPr>
          <a:p>
            <a:pPr>
              <a:lnSpc>
                <a:spcPct val="150000"/>
              </a:lnSpc>
            </a:pPr>
            <a:r>
              <a:rPr lang="zh-CN" sz="2400">
                <a:ea typeface="宋体" panose="02010600030101010101" pitchFamily="2" charset="-122"/>
              </a:rPr>
              <a:t>分析</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次实验数据，可以发现实验中存在的问题是：没有改变</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的大小．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分析</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次实验数据，得出杠杆的平衡条件是</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用字母表示</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(4)</a:t>
            </a:r>
            <a:r>
              <a:rPr lang="zh-CN" sz="2400">
                <a:sym typeface="+mn-ea"/>
              </a:rPr>
              <a:t>如图甲所示是某次实验中的情形，把图中杠杆</a:t>
            </a:r>
            <a:endParaRPr lang="zh-CN" sz="2400">
              <a:sym typeface="+mn-ea"/>
            </a:endParaRPr>
          </a:p>
          <a:p>
            <a:pPr>
              <a:lnSpc>
                <a:spcPct val="150000"/>
              </a:lnSpc>
            </a:pPr>
            <a:r>
              <a:rPr lang="zh-CN" sz="2400">
                <a:sym typeface="+mn-ea"/>
              </a:rPr>
              <a:t>两侧的钩码各取下一个，为使杠杆再次在水</a:t>
            </a:r>
            <a:r>
              <a:rPr lang="zh-CN" sz="2400">
                <a:latin typeface="Times New Roman" panose="02020603050405020304" pitchFamily="18" charset="0"/>
                <a:sym typeface="+mn-ea"/>
              </a:rPr>
              <a:t>平位</a:t>
            </a:r>
            <a:endParaRPr lang="zh-CN" sz="2400">
              <a:latin typeface="Times New Roman" panose="02020603050405020304" pitchFamily="18" charset="0"/>
              <a:sym typeface="+mn-ea"/>
            </a:endParaRPr>
          </a:p>
          <a:p>
            <a:pPr>
              <a:lnSpc>
                <a:spcPct val="150000"/>
              </a:lnSpc>
            </a:pPr>
            <a:r>
              <a:rPr lang="zh-CN" sz="2400">
                <a:latin typeface="Times New Roman" panose="02020603050405020304" pitchFamily="18" charset="0"/>
                <a:sym typeface="+mn-ea"/>
              </a:rPr>
              <a:t>置平衡，应将左侧钩码向</a:t>
            </a:r>
            <a:r>
              <a:rPr lang="en-US" sz="2400">
                <a:latin typeface="Times New Roman" panose="02020603050405020304" pitchFamily="18" charset="0"/>
                <a:sym typeface="+mn-ea"/>
              </a:rPr>
              <a:t>________</a:t>
            </a:r>
            <a:r>
              <a:rPr lang="zh-CN" sz="2400">
                <a:sym typeface="+mn-ea"/>
              </a:rPr>
              <a:t>移动一个格同</a:t>
            </a:r>
            <a:endParaRPr lang="zh-CN" sz="2400">
              <a:sym typeface="+mn-ea"/>
            </a:endParaRPr>
          </a:p>
          <a:p>
            <a:pPr>
              <a:lnSpc>
                <a:spcPct val="150000"/>
              </a:lnSpc>
            </a:pPr>
            <a:r>
              <a:rPr lang="zh-CN" sz="2400">
                <a:sym typeface="+mn-ea"/>
              </a:rPr>
              <a:t>时右侧钩码向</a:t>
            </a:r>
            <a:r>
              <a:rPr lang="en-US" sz="2400">
                <a:latin typeface="Times New Roman" panose="02020603050405020304" pitchFamily="18" charset="0"/>
                <a:sym typeface="+mn-ea"/>
              </a:rPr>
              <a:t>________</a:t>
            </a:r>
            <a:r>
              <a:rPr lang="zh-CN" sz="2400">
                <a:sym typeface="+mn-ea"/>
              </a:rPr>
              <a:t>移动一个格．</a:t>
            </a:r>
            <a:r>
              <a:rPr lang="en-US" sz="2400">
                <a:latin typeface="Times New Roman" panose="02020603050405020304" pitchFamily="18" charset="0"/>
                <a:sym typeface="+mn-ea"/>
              </a:rPr>
              <a:t>(</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左</a:t>
            </a:r>
            <a:r>
              <a:rPr lang="en-US" sz="2400">
                <a:latin typeface="宋体" panose="02010600030101010101" pitchFamily="2" charset="-122"/>
                <a:cs typeface="Times New Roman" panose="02020603050405020304" pitchFamily="18" charset="0"/>
                <a:sym typeface="+mn-ea"/>
              </a:rPr>
              <a:t>”</a:t>
            </a:r>
            <a:endParaRPr lang="en-US" sz="2400">
              <a:latin typeface="宋体" panose="02010600030101010101" pitchFamily="2" charset="-122"/>
              <a:cs typeface="Times New Roman" panose="02020603050405020304" pitchFamily="18" charset="0"/>
              <a:sym typeface="+mn-ea"/>
            </a:endParaRPr>
          </a:p>
          <a:p>
            <a:pPr>
              <a:lnSpc>
                <a:spcPct val="150000"/>
              </a:lnSpc>
            </a:pP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右</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endParaRPr lang="zh-CN" altLang="en-US" sz="2400"/>
          </a:p>
        </p:txBody>
      </p:sp>
      <p:pic>
        <p:nvPicPr>
          <p:cNvPr id="3" name="图片 -2147482063"/>
          <p:cNvPicPr>
            <a:picLocks noChangeAspect="1"/>
          </p:cNvPicPr>
          <p:nvPr/>
        </p:nvPicPr>
        <p:blipFill>
          <a:blip r:embed="rId1"/>
          <a:stretch>
            <a:fillRect/>
          </a:stretch>
        </p:blipFill>
        <p:spPr>
          <a:xfrm>
            <a:off x="8221345" y="3147695"/>
            <a:ext cx="2685415" cy="2032000"/>
          </a:xfrm>
          <a:prstGeom prst="rect">
            <a:avLst/>
          </a:prstGeom>
          <a:noFill/>
          <a:ln w="9525">
            <a:noFill/>
          </a:ln>
        </p:spPr>
      </p:pic>
      <p:sp>
        <p:nvSpPr>
          <p:cNvPr id="4" name="文本框 3"/>
          <p:cNvSpPr txBox="1"/>
          <p:nvPr/>
        </p:nvSpPr>
        <p:spPr>
          <a:xfrm>
            <a:off x="8991600" y="5453380"/>
            <a:ext cx="1149350" cy="368300"/>
          </a:xfrm>
          <a:prstGeom prst="rect">
            <a:avLst/>
          </a:prstGeom>
          <a:noFill/>
          <a:ln w="9525">
            <a:noFill/>
          </a:ln>
        </p:spPr>
        <p:txBody>
          <a:bodyPr wrap="square">
            <a:spAutoFit/>
          </a:bodyPr>
          <a:p>
            <a:r>
              <a:rPr lang="zh-CN" sz="1800">
                <a:cs typeface="楷体_GB2312" charset="0"/>
              </a:rPr>
              <a:t>例题图甲</a:t>
            </a:r>
            <a:endParaRPr lang="zh-CN" altLang="en-US" sz="1800"/>
          </a:p>
        </p:txBody>
      </p:sp>
      <p:sp>
        <p:nvSpPr>
          <p:cNvPr id="5" name="文本框 4"/>
          <p:cNvSpPr txBox="1"/>
          <p:nvPr/>
        </p:nvSpPr>
        <p:spPr>
          <a:xfrm>
            <a:off x="9933940" y="1417955"/>
            <a:ext cx="542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力</a:t>
            </a:r>
            <a:endParaRPr lang="zh-CN" altLang="en-US"/>
          </a:p>
        </p:txBody>
      </p:sp>
      <p:sp>
        <p:nvSpPr>
          <p:cNvPr id="6" name="文本框 5"/>
          <p:cNvSpPr txBox="1"/>
          <p:nvPr/>
        </p:nvSpPr>
        <p:spPr>
          <a:xfrm>
            <a:off x="7762875" y="2508885"/>
            <a:ext cx="15259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1</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2</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7" name="文本框 6"/>
          <p:cNvSpPr txBox="1"/>
          <p:nvPr/>
        </p:nvSpPr>
        <p:spPr>
          <a:xfrm>
            <a:off x="4335145" y="4154170"/>
            <a:ext cx="630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zh-CN" altLang="en-US"/>
          </a:p>
        </p:txBody>
      </p:sp>
      <p:sp>
        <p:nvSpPr>
          <p:cNvPr id="8" name="文本框 7"/>
          <p:cNvSpPr txBox="1"/>
          <p:nvPr/>
        </p:nvSpPr>
        <p:spPr>
          <a:xfrm>
            <a:off x="2893695" y="4719320"/>
            <a:ext cx="485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757555" y="2122805"/>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4" name="文本框 3"/>
          <p:cNvSpPr txBox="1"/>
          <p:nvPr/>
        </p:nvSpPr>
        <p:spPr>
          <a:xfrm>
            <a:off x="689610" y="2509520"/>
            <a:ext cx="1085977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实验前在调节杠杆平衡时，若杠杆静止时左端高右端低，此时杠杆处于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平衡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非平衡</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状态，此时应将杠杆两端的平衡螺母向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调节．</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实验中改变钩码质量和力臂进行多次实验的目的是</a:t>
            </a:r>
            <a:r>
              <a:rPr lang="en-US" sz="2400">
                <a:latin typeface="Times New Roman" panose="02020603050405020304" pitchFamily="18" charset="0"/>
                <a:ea typeface="宋体" panose="02010600030101010101" pitchFamily="2" charset="-122"/>
              </a:rPr>
              <a:t>_____________________</a:t>
            </a:r>
            <a:r>
              <a:rPr lang="zh-CN" sz="2400">
                <a:ea typeface="宋体" panose="02010600030101010101" pitchFamily="2" charset="-122"/>
              </a:rPr>
              <a:t>．</a:t>
            </a:r>
            <a:endParaRPr lang="zh-CN" altLang="en-US" sz="2400"/>
          </a:p>
        </p:txBody>
      </p:sp>
      <p:sp>
        <p:nvSpPr>
          <p:cNvPr id="5" name="文本框 4"/>
          <p:cNvSpPr txBox="1"/>
          <p:nvPr/>
        </p:nvSpPr>
        <p:spPr>
          <a:xfrm>
            <a:off x="883920" y="3157220"/>
            <a:ext cx="9709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a:t>
            </a:r>
            <a:endParaRPr lang="zh-CN" altLang="en-US"/>
          </a:p>
        </p:txBody>
      </p:sp>
      <p:sp>
        <p:nvSpPr>
          <p:cNvPr id="6" name="文本框 5"/>
          <p:cNvSpPr txBox="1"/>
          <p:nvPr/>
        </p:nvSpPr>
        <p:spPr>
          <a:xfrm>
            <a:off x="1005205" y="3710305"/>
            <a:ext cx="551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7" name="文本框 6"/>
          <p:cNvSpPr txBox="1"/>
          <p:nvPr/>
        </p:nvSpPr>
        <p:spPr>
          <a:xfrm>
            <a:off x="7717790" y="4304665"/>
            <a:ext cx="3687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使得出的结论具有普遍性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061"/>
          <p:cNvPicPr>
            <a:picLocks noChangeAspect="1"/>
          </p:cNvPicPr>
          <p:nvPr/>
        </p:nvPicPr>
        <p:blipFill>
          <a:blip r:embed="rId1"/>
          <a:stretch>
            <a:fillRect/>
          </a:stretch>
        </p:blipFill>
        <p:spPr>
          <a:xfrm>
            <a:off x="7775893" y="1920240"/>
            <a:ext cx="3866515" cy="1663700"/>
          </a:xfrm>
          <a:prstGeom prst="rect">
            <a:avLst/>
          </a:prstGeom>
          <a:noFill/>
          <a:ln w="9525">
            <a:noFill/>
          </a:ln>
        </p:spPr>
      </p:pic>
      <p:sp>
        <p:nvSpPr>
          <p:cNvPr id="100" name="文本框 99"/>
          <p:cNvSpPr txBox="1"/>
          <p:nvPr/>
        </p:nvSpPr>
        <p:spPr>
          <a:xfrm>
            <a:off x="8722360" y="3733165"/>
            <a:ext cx="1973580" cy="368300"/>
          </a:xfrm>
          <a:prstGeom prst="rect">
            <a:avLst/>
          </a:prstGeom>
          <a:noFill/>
          <a:ln w="9525">
            <a:noFill/>
          </a:ln>
        </p:spPr>
        <p:txBody>
          <a:bodyPr wrap="square">
            <a:spAutoFit/>
          </a:bodyPr>
          <a:p>
            <a:r>
              <a:rPr lang="zh-CN" sz="1800">
                <a:cs typeface="楷体_GB2312" charset="0"/>
              </a:rPr>
              <a:t>拓展设问题图乙</a:t>
            </a:r>
            <a:endParaRPr lang="zh-CN" altLang="en-US" sz="1800"/>
          </a:p>
        </p:txBody>
      </p:sp>
      <p:sp>
        <p:nvSpPr>
          <p:cNvPr id="3" name="文本框 2"/>
          <p:cNvSpPr txBox="1"/>
          <p:nvPr/>
        </p:nvSpPr>
        <p:spPr>
          <a:xfrm>
            <a:off x="714375" y="932180"/>
            <a:ext cx="1079690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将杠杆一侧的钩码换成弹簧测力计，先后进行如图乙所示的两次实验，第一次弹簧测力计竖直向下拉，示数为</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；第二次弹</a:t>
            </a:r>
            <a:endParaRPr lang="zh-CN" sz="2400">
              <a:ea typeface="宋体" panose="02010600030101010101" pitchFamily="2" charset="-122"/>
            </a:endParaRPr>
          </a:p>
          <a:p>
            <a:pPr>
              <a:lnSpc>
                <a:spcPct val="150000"/>
              </a:lnSpc>
            </a:pPr>
            <a:r>
              <a:rPr lang="zh-CN" sz="2400">
                <a:ea typeface="宋体" panose="02010600030101010101" pitchFamily="2" charset="-122"/>
              </a:rPr>
              <a:t>簧测力计斜着拉，示数为</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若两次杠杆保持水平</a:t>
            </a:r>
            <a:endParaRPr lang="zh-CN" sz="2400">
              <a:ea typeface="宋体" panose="02010600030101010101" pitchFamily="2" charset="-122"/>
            </a:endParaRPr>
          </a:p>
          <a:p>
            <a:pPr>
              <a:lnSpc>
                <a:spcPct val="150000"/>
              </a:lnSpc>
            </a:pPr>
            <a:r>
              <a:rPr lang="zh-CN" sz="2400">
                <a:ea typeface="宋体" panose="02010600030101010101" pitchFamily="2" charset="-122"/>
              </a:rPr>
              <a:t>平衡，则当弹簧测力计由第一种</a:t>
            </a:r>
            <a:r>
              <a:rPr lang="zh-CN" sz="2400">
                <a:latin typeface="Times New Roman" panose="02020603050405020304" pitchFamily="18" charset="0"/>
                <a:ea typeface="宋体" panose="02010600030101010101" pitchFamily="2" charset="-122"/>
              </a:rPr>
              <a:t>位置转至第二种</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位置的过程中，弹簧测力计的示数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a:t>
            </a:r>
            <a:endParaRPr lang="zh-CN" sz="2400">
              <a:ea typeface="宋体" panose="02010600030101010101" pitchFamily="2" charset="-122"/>
            </a:endParaRPr>
          </a:p>
          <a:p>
            <a:pPr>
              <a:lnSpc>
                <a:spcPct val="150000"/>
              </a:lnSpc>
            </a:pPr>
            <a:r>
              <a:rPr lang="zh-CN" sz="2400">
                <a:ea typeface="宋体" panose="02010600030101010101" pitchFamily="2" charset="-122"/>
              </a:rPr>
              <a:t>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进行完实验后，探讨以下三个因素对实验</a:t>
            </a:r>
            <a:endParaRPr lang="zh-CN" sz="2400">
              <a:ea typeface="宋体" panose="02010600030101010101" pitchFamily="2" charset="-122"/>
            </a:endParaRPr>
          </a:p>
          <a:p>
            <a:pPr>
              <a:lnSpc>
                <a:spcPct val="150000"/>
              </a:lnSpc>
            </a:pPr>
            <a:r>
              <a:rPr lang="zh-CN" sz="2400">
                <a:ea typeface="宋体" panose="02010600030101010101" pitchFamily="2" charset="-122"/>
              </a:rPr>
              <a:t>的影响：</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支架自身的重力足够大；</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单个钩码的重力不完全相等；</a:t>
            </a: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杠杆与转轴之间的摩擦偏大．其中不会带来实验误差的是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填序号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4" name="文本框 3"/>
          <p:cNvSpPr txBox="1"/>
          <p:nvPr/>
        </p:nvSpPr>
        <p:spPr>
          <a:xfrm>
            <a:off x="5931535" y="3241040"/>
            <a:ext cx="630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
        <p:nvSpPr>
          <p:cNvPr id="5" name="文本框 4"/>
          <p:cNvSpPr txBox="1"/>
          <p:nvPr/>
        </p:nvSpPr>
        <p:spPr>
          <a:xfrm>
            <a:off x="7776210" y="5409565"/>
            <a:ext cx="640080" cy="460375"/>
          </a:xfrm>
          <a:prstGeom prst="rect">
            <a:avLst/>
          </a:prstGeom>
          <a:noFill/>
          <a:ln w="9525">
            <a:noFill/>
          </a:ln>
        </p:spPr>
        <p:txBody>
          <a:bodyPr wrap="square">
            <a:spAutoFit/>
          </a:bodyPr>
          <a:p>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①</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8365" y="1295400"/>
            <a:ext cx="105765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小明同学所在的实验小组在完成规定实验后，他</a:t>
            </a:r>
            <a:r>
              <a:rPr lang="zh-CN" sz="2400">
                <a:latin typeface="Times New Roman" panose="02020603050405020304" pitchFamily="18" charset="0"/>
                <a:ea typeface="宋体" panose="02010600030101010101" pitchFamily="2" charset="-122"/>
              </a:rPr>
              <a:t>们想进一步研究，如果杠杆受到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两个阻力，结果会怎样？通过实验，</a:t>
            </a:r>
            <a:endParaRPr lang="zh-CN" sz="2400">
              <a:ea typeface="宋体" panose="02010600030101010101" pitchFamily="2" charset="-122"/>
            </a:endParaRPr>
          </a:p>
          <a:p>
            <a:pPr>
              <a:lnSpc>
                <a:spcPct val="150000"/>
              </a:lnSpc>
            </a:pPr>
            <a:r>
              <a:rPr lang="zh-CN" sz="2400">
                <a:ea typeface="宋体" panose="02010600030101010101" pitchFamily="2" charset="-122"/>
              </a:rPr>
              <a:t>他们得到了如图丙所示的结果，根据这个结果，</a:t>
            </a:r>
            <a:endParaRPr lang="zh-CN" sz="2400">
              <a:ea typeface="宋体" panose="02010600030101010101" pitchFamily="2" charset="-122"/>
            </a:endParaRPr>
          </a:p>
          <a:p>
            <a:pPr>
              <a:lnSpc>
                <a:spcPct val="150000"/>
              </a:lnSpc>
            </a:pPr>
            <a:r>
              <a:rPr lang="zh-CN" sz="2400">
                <a:ea typeface="宋体" panose="02010600030101010101" pitchFamily="2" charset="-122"/>
              </a:rPr>
              <a:t>可以初步得出，在这种情况下杠杆的平衡条件</a:t>
            </a:r>
            <a:endParaRPr lang="zh-CN" sz="2400">
              <a:ea typeface="宋体" panose="02010600030101010101" pitchFamily="2" charset="-122"/>
            </a:endParaRPr>
          </a:p>
          <a:p>
            <a:pPr>
              <a:lnSpc>
                <a:spcPct val="150000"/>
              </a:lnSpc>
            </a:pPr>
            <a:r>
              <a:rPr lang="zh-CN" sz="2400">
                <a:ea typeface="宋体" panose="02010600030101010101" pitchFamily="2" charset="-122"/>
              </a:rPr>
              <a:t>为：</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用</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相比图乙所示的方法，利用这种方法进行探究</a:t>
            </a:r>
            <a:endParaRPr lang="zh-CN" sz="2400">
              <a:ea typeface="宋体" panose="02010600030101010101" pitchFamily="2" charset="-122"/>
            </a:endParaRPr>
          </a:p>
          <a:p>
            <a:pPr>
              <a:lnSpc>
                <a:spcPct val="150000"/>
              </a:lnSpc>
            </a:pPr>
            <a:r>
              <a:rPr lang="zh-CN" sz="2400">
                <a:ea typeface="宋体" panose="02010600030101010101" pitchFamily="2" charset="-122"/>
              </a:rPr>
              <a:t>的不足之处是</a:t>
            </a:r>
            <a:r>
              <a:rPr lang="en-US" sz="2400">
                <a:latin typeface="Times New Roman" panose="02020603050405020304" pitchFamily="18" charset="0"/>
                <a:ea typeface="宋体" panose="02010600030101010101" pitchFamily="2" charset="-122"/>
              </a:rPr>
              <a:t>____________________________________________________________________.</a:t>
            </a:r>
            <a:endParaRPr lang="zh-CN" altLang="en-US" sz="2400"/>
          </a:p>
        </p:txBody>
      </p:sp>
      <p:pic>
        <p:nvPicPr>
          <p:cNvPr id="2" name="图片 -2147482060"/>
          <p:cNvPicPr>
            <a:picLocks noChangeAspect="1"/>
          </p:cNvPicPr>
          <p:nvPr/>
        </p:nvPicPr>
        <p:blipFill>
          <a:blip r:embed="rId1"/>
          <a:stretch>
            <a:fillRect/>
          </a:stretch>
        </p:blipFill>
        <p:spPr>
          <a:xfrm>
            <a:off x="7375525" y="2674620"/>
            <a:ext cx="3641090" cy="2129155"/>
          </a:xfrm>
          <a:prstGeom prst="rect">
            <a:avLst/>
          </a:prstGeom>
          <a:noFill/>
          <a:ln w="9525">
            <a:noFill/>
          </a:ln>
        </p:spPr>
      </p:pic>
      <p:sp>
        <p:nvSpPr>
          <p:cNvPr id="3" name="文本框 2"/>
          <p:cNvSpPr txBox="1"/>
          <p:nvPr/>
        </p:nvSpPr>
        <p:spPr>
          <a:xfrm>
            <a:off x="8363585" y="5168265"/>
            <a:ext cx="1809115" cy="368300"/>
          </a:xfrm>
          <a:prstGeom prst="rect">
            <a:avLst/>
          </a:prstGeom>
          <a:noFill/>
          <a:ln w="9525">
            <a:noFill/>
          </a:ln>
        </p:spPr>
        <p:txBody>
          <a:bodyPr wrap="square">
            <a:spAutoFit/>
          </a:bodyPr>
          <a:p>
            <a:r>
              <a:rPr lang="zh-CN" sz="1800">
                <a:cs typeface="楷体_GB2312" charset="0"/>
              </a:rPr>
              <a:t>拓展设问题图丙</a:t>
            </a:r>
            <a:endParaRPr lang="zh-CN" altLang="en-US" sz="1800"/>
          </a:p>
        </p:txBody>
      </p:sp>
      <p:sp>
        <p:nvSpPr>
          <p:cNvPr id="4" name="文本框 3"/>
          <p:cNvSpPr txBox="1"/>
          <p:nvPr/>
        </p:nvSpPr>
        <p:spPr>
          <a:xfrm>
            <a:off x="2531110" y="3575685"/>
            <a:ext cx="172085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2</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3</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3</a:t>
            </a:r>
            <a:endParaRPr lang="zh-CN" altLang="en-US"/>
          </a:p>
        </p:txBody>
      </p:sp>
      <p:sp>
        <p:nvSpPr>
          <p:cNvPr id="5" name="文本框 4"/>
          <p:cNvSpPr txBox="1"/>
          <p:nvPr/>
        </p:nvSpPr>
        <p:spPr>
          <a:xfrm>
            <a:off x="975995" y="4525645"/>
            <a:ext cx="610235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杠杆右端力臂数量太多，不便于得出实验结论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55345" y="3424555"/>
            <a:ext cx="3926840" cy="523080"/>
            <a:chOff x="894" y="3246"/>
            <a:chExt cx="6184" cy="824"/>
          </a:xfrm>
        </p:grpSpPr>
        <p:sp>
          <p:nvSpPr>
            <p:cNvPr id="20481" name="文本框 4"/>
            <p:cNvSpPr txBox="1"/>
            <p:nvPr/>
          </p:nvSpPr>
          <p:spPr>
            <a:xfrm>
              <a:off x="3894" y="3246"/>
              <a:ext cx="3184"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杠杆</a:t>
              </a:r>
              <a:r>
                <a:rPr sz="2400" dirty="0">
                  <a:latin typeface="Times New Roman" panose="02020603050405020304" pitchFamily="18" charset="0"/>
                  <a:ea typeface="宋体" panose="02010600030101010101" pitchFamily="2" charset="-122"/>
                  <a:cs typeface="Times New Roman" panose="02020603050405020304" pitchFamily="18" charset="0"/>
                </a:rPr>
                <a:t>(必考)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836104" y="137731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6" name="组合 35"/>
          <p:cNvGrpSpPr/>
          <p:nvPr/>
        </p:nvGrpSpPr>
        <p:grpSpPr>
          <a:xfrm>
            <a:off x="908050" y="2258695"/>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p>
              <a:pPr algn="l"/>
              <a:r>
                <a:rPr lang="zh-CN" sz="2800">
                  <a:ea typeface="黑体" panose="02010609060101010101" pitchFamily="49" charset="-122"/>
                </a:rPr>
                <a:t>考点梳理</a:t>
              </a:r>
              <a:endParaRPr lang="zh-CN" sz="2800">
                <a:ea typeface="黑体" panose="02010609060101010101" pitchFamily="49" charset="-122"/>
              </a:endParaRPr>
            </a:p>
          </p:txBody>
        </p:sp>
        <p:pic>
          <p:nvPicPr>
            <p:cNvPr id="38" name="图片 37" descr="二级标（14磅）"/>
            <p:cNvPicPr>
              <a:picLocks noChangeAspect="1"/>
            </p:cNvPicPr>
            <p:nvPr/>
          </p:nvPicPr>
          <p:blipFill>
            <a:blip r:embed="rId3"/>
            <a:stretch>
              <a:fillRect/>
            </a:stretch>
          </p:blipFill>
          <p:spPr>
            <a:xfrm>
              <a:off x="1456" y="3050"/>
              <a:ext cx="1243" cy="1021"/>
            </a:xfrm>
            <a:prstGeom prst="rect">
              <a:avLst/>
            </a:prstGeom>
          </p:spPr>
        </p:pic>
      </p:grpSp>
      <p:sp>
        <p:nvSpPr>
          <p:cNvPr id="100" name="文本框 99"/>
          <p:cNvSpPr txBox="1"/>
          <p:nvPr/>
        </p:nvSpPr>
        <p:spPr>
          <a:xfrm>
            <a:off x="836295" y="4446270"/>
            <a:ext cx="68357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定义</a:t>
            </a:r>
            <a:r>
              <a:rPr lang="zh-CN" sz="2400">
                <a:latin typeface="Times New Roman" panose="02020603050405020304" pitchFamily="18" charset="0"/>
                <a:ea typeface="黑体" panose="02010609060101010101" pitchFamily="49" charset="-122"/>
              </a:rPr>
              <a:t>：</a:t>
            </a:r>
            <a:r>
              <a:rPr lang="zh-CN" sz="2400">
                <a:ea typeface="宋体" panose="02010600030101010101" pitchFamily="2" charset="-122"/>
              </a:rPr>
              <a:t>在力的作用下能绕固定点转动的硬棒．</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杠杆五要素</a:t>
            </a:r>
            <a:r>
              <a:rPr lang="en-US" sz="2400">
                <a:latin typeface="Times New Roman" panose="02020603050405020304" pitchFamily="18" charset="0"/>
                <a:cs typeface="仿宋_GB2312" charset="0"/>
              </a:rPr>
              <a:t>(2019.11</a:t>
            </a:r>
            <a:r>
              <a:rPr lang="zh-CN" sz="2400">
                <a:cs typeface="仿宋_GB2312" charset="0"/>
              </a:rPr>
              <a:t>，</a:t>
            </a:r>
            <a:r>
              <a:rPr lang="en-US" sz="2400">
                <a:latin typeface="Times New Roman" panose="02020603050405020304" pitchFamily="18" charset="0"/>
                <a:cs typeface="仿宋_GB2312" charset="0"/>
              </a:rPr>
              <a:t>2015.17</a:t>
            </a:r>
            <a:r>
              <a:rPr lang="zh-CN" sz="2400">
                <a:cs typeface="仿宋_GB2312" charset="0"/>
              </a:rPr>
              <a:t>，</a:t>
            </a:r>
            <a:r>
              <a:rPr lang="en-US" sz="2400">
                <a:latin typeface="Times New Roman" panose="02020603050405020304" pitchFamily="18" charset="0"/>
                <a:cs typeface="仿宋_GB2312" charset="0"/>
              </a:rPr>
              <a:t>2014.17)</a:t>
            </a:r>
            <a:endParaRPr lang="zh-CN" altLang="en-US" sz="2400"/>
          </a:p>
        </p:txBody>
      </p:sp>
      <p:sp>
        <p:nvSpPr>
          <p:cNvPr id="43" name="流程图: 终止 42">
            <a:hlinkClick r:id="rId4" action="ppaction://hlinksldjump"/>
          </p:cNvPr>
          <p:cNvSpPr/>
          <p:nvPr/>
        </p:nvSpPr>
        <p:spPr>
          <a:xfrm>
            <a:off x="8838565" y="516763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2147482096"/>
          <p:cNvPicPr>
            <a:picLocks noChangeAspect="1"/>
          </p:cNvPicPr>
          <p:nvPr/>
        </p:nvPicPr>
        <p:blipFill>
          <a:blip r:embed="rId1"/>
          <a:stretch>
            <a:fillRect/>
          </a:stretch>
        </p:blipFill>
        <p:spPr>
          <a:xfrm>
            <a:off x="8376285" y="2265680"/>
            <a:ext cx="2836545" cy="2501265"/>
          </a:xfrm>
          <a:prstGeom prst="rect">
            <a:avLst/>
          </a:prstGeom>
          <a:noFill/>
          <a:ln w="9525">
            <a:noFill/>
          </a:ln>
        </p:spPr>
      </p:pic>
      <p:sp>
        <p:nvSpPr>
          <p:cNvPr id="7" name="文本框 6"/>
          <p:cNvSpPr txBox="1"/>
          <p:nvPr/>
        </p:nvSpPr>
        <p:spPr>
          <a:xfrm>
            <a:off x="914400" y="1656080"/>
            <a:ext cx="739267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支点：</a:t>
            </a:r>
            <a:r>
              <a:rPr lang="zh-CN" sz="2400">
                <a:ea typeface="宋体" panose="02010600030101010101" pitchFamily="2" charset="-122"/>
              </a:rPr>
              <a:t>杠杆绕其转动的点，如图中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点．</a:t>
            </a:r>
            <a:r>
              <a:rPr lang="zh-CN" sz="2400">
                <a:ea typeface="黑体" panose="02010609060101010101" pitchFamily="49" charset="-122"/>
              </a:rPr>
              <a:t>动力：</a:t>
            </a:r>
            <a:r>
              <a:rPr lang="zh-CN" sz="2400">
                <a:ea typeface="宋体" panose="02010600030101010101" pitchFamily="2" charset="-122"/>
              </a:rPr>
              <a:t>使杠杆转动的力，如图中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阻力：</a:t>
            </a:r>
            <a:r>
              <a:rPr lang="zh-CN" sz="2400">
                <a:ea typeface="宋体" panose="02010600030101010101" pitchFamily="2" charset="-122"/>
              </a:rPr>
              <a:t>阻碍杠杆转动的力，如图中</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cs typeface="Times New Roman" panose="02020603050405020304" pitchFamily="18" charset="0"/>
              </a:rPr>
              <a:t>______</a:t>
            </a:r>
            <a:r>
              <a:rPr lang="zh-CN" sz="2400">
                <a:ea typeface="宋体" panose="02010600030101010101" pitchFamily="2" charset="-122"/>
              </a:rPr>
              <a:t>．</a:t>
            </a:r>
            <a:r>
              <a:rPr lang="zh-CN" sz="2400">
                <a:ea typeface="黑体" panose="02010609060101010101" pitchFamily="49" charset="-122"/>
              </a:rPr>
              <a:t>动力臂：</a:t>
            </a:r>
            <a:r>
              <a:rPr lang="zh-CN" sz="2400">
                <a:ea typeface="宋体" panose="02010600030101010101" pitchFamily="2" charset="-122"/>
              </a:rPr>
              <a:t>从支点到</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的距离，如图中</a:t>
            </a:r>
            <a:r>
              <a:rPr lang="en-US" sz="2400">
                <a:latin typeface="Times New Roman" panose="02020603050405020304" pitchFamily="18" charset="0"/>
                <a:ea typeface="宋体" panose="02010600030101010101" pitchFamily="2" charset="-122"/>
              </a:rPr>
              <a:t>________.</a:t>
            </a:r>
            <a:r>
              <a:rPr lang="zh-CN" sz="2400">
                <a:ea typeface="黑体" panose="02010609060101010101" pitchFamily="49" charset="-122"/>
              </a:rPr>
              <a:t>阻力臂：</a:t>
            </a:r>
            <a:r>
              <a:rPr lang="zh-CN" sz="2400">
                <a:ea typeface="宋体" panose="02010600030101010101" pitchFamily="2" charset="-122"/>
              </a:rPr>
              <a:t>从支点到</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的距离，如图中</a:t>
            </a:r>
            <a:r>
              <a:rPr lang="en-US" sz="2400">
                <a:latin typeface="Times New Roman" panose="02020603050405020304" pitchFamily="18" charset="0"/>
                <a:ea typeface="宋体" panose="02010600030101010101" pitchFamily="2" charset="-122"/>
              </a:rPr>
              <a:t>________.</a:t>
            </a:r>
            <a:endParaRPr lang="zh-CN" altLang="en-US" sz="2400"/>
          </a:p>
        </p:txBody>
      </p:sp>
      <p:sp>
        <p:nvSpPr>
          <p:cNvPr id="100" name="文本框 99"/>
          <p:cNvSpPr txBox="1"/>
          <p:nvPr/>
        </p:nvSpPr>
        <p:spPr>
          <a:xfrm>
            <a:off x="5902960" y="1729105"/>
            <a:ext cx="56261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O</a:t>
            </a:r>
            <a:endParaRPr lang="zh-CN" altLang="en-US"/>
          </a:p>
        </p:txBody>
      </p:sp>
      <p:sp>
        <p:nvSpPr>
          <p:cNvPr id="2" name="文本框 1"/>
          <p:cNvSpPr txBox="1"/>
          <p:nvPr/>
        </p:nvSpPr>
        <p:spPr>
          <a:xfrm>
            <a:off x="5533390" y="2308860"/>
            <a:ext cx="6496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1</a:t>
            </a:r>
            <a:endParaRPr lang="zh-CN" altLang="en-US"/>
          </a:p>
        </p:txBody>
      </p:sp>
      <p:sp>
        <p:nvSpPr>
          <p:cNvPr id="3" name="文本框 2"/>
          <p:cNvSpPr txBox="1"/>
          <p:nvPr/>
        </p:nvSpPr>
        <p:spPr>
          <a:xfrm>
            <a:off x="5859145" y="2835275"/>
            <a:ext cx="6496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4" name="文本框 3"/>
          <p:cNvSpPr txBox="1"/>
          <p:nvPr/>
        </p:nvSpPr>
        <p:spPr>
          <a:xfrm>
            <a:off x="3537585" y="3410585"/>
            <a:ext cx="17691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动力作用线</a:t>
            </a:r>
            <a:endParaRPr lang="zh-CN" altLang="en-US"/>
          </a:p>
        </p:txBody>
      </p:sp>
      <p:sp>
        <p:nvSpPr>
          <p:cNvPr id="5" name="文本框 4"/>
          <p:cNvSpPr txBox="1"/>
          <p:nvPr/>
        </p:nvSpPr>
        <p:spPr>
          <a:xfrm>
            <a:off x="3517900" y="4484370"/>
            <a:ext cx="1788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阻力作用线</a:t>
            </a:r>
            <a:endParaRPr lang="zh-CN" altLang="en-US"/>
          </a:p>
        </p:txBody>
      </p:sp>
      <p:sp>
        <p:nvSpPr>
          <p:cNvPr id="8" name="文本框 7"/>
          <p:cNvSpPr txBox="1"/>
          <p:nvPr/>
        </p:nvSpPr>
        <p:spPr>
          <a:xfrm>
            <a:off x="1268095" y="3929380"/>
            <a:ext cx="44577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1</a:t>
            </a:r>
            <a:endParaRPr lang="zh-CN" altLang="en-US"/>
          </a:p>
        </p:txBody>
      </p:sp>
      <p:sp>
        <p:nvSpPr>
          <p:cNvPr id="9" name="文本框 8"/>
          <p:cNvSpPr txBox="1"/>
          <p:nvPr/>
        </p:nvSpPr>
        <p:spPr>
          <a:xfrm>
            <a:off x="1326515" y="5039360"/>
            <a:ext cx="44577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43" name="流程图: 终止 42">
            <a:hlinkClick r:id="rId2" action="ppaction://hlinksldjump"/>
          </p:cNvPr>
          <p:cNvSpPr/>
          <p:nvPr/>
        </p:nvSpPr>
        <p:spPr>
          <a:xfrm>
            <a:off x="8844915" y="51479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8" grpId="0"/>
      <p:bldP spid="8" grpId="1"/>
      <p:bldP spid="5" grpId="0"/>
      <p:bldP spid="5"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27100" y="1056640"/>
            <a:ext cx="6322695" cy="521970"/>
            <a:chOff x="894" y="3246"/>
            <a:chExt cx="9957" cy="822"/>
          </a:xfrm>
        </p:grpSpPr>
        <p:sp>
          <p:nvSpPr>
            <p:cNvPr id="20481" name="文本框 4"/>
            <p:cNvSpPr txBox="1"/>
            <p:nvPr/>
          </p:nvSpPr>
          <p:spPr>
            <a:xfrm>
              <a:off x="3894" y="3246"/>
              <a:ext cx="6957"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杠杆的分类及应用</a:t>
              </a:r>
              <a:r>
                <a:rPr sz="2400" dirty="0">
                  <a:latin typeface="Times New Roman" panose="02020603050405020304" pitchFamily="18" charset="0"/>
                  <a:cs typeface="Times New Roman" panose="02020603050405020304" pitchFamily="18" charset="0"/>
                </a:rPr>
                <a:t>(2018.8)</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8" name="文本框 7"/>
          <p:cNvSpPr txBox="1"/>
          <p:nvPr/>
        </p:nvSpPr>
        <p:spPr>
          <a:xfrm>
            <a:off x="876300" y="1541145"/>
            <a:ext cx="9821545" cy="645160"/>
          </a:xfrm>
          <a:prstGeom prst="rect">
            <a:avLst/>
          </a:prstGeom>
          <a:noFill/>
          <a:ln w="9525">
            <a:noFill/>
          </a:ln>
        </p:spPr>
        <p:txBody>
          <a:bodyPr wrap="square">
            <a:spAutoFit/>
          </a:bodyPr>
          <a:p>
            <a:pPr>
              <a:lnSpc>
                <a:spcPct val="150000"/>
              </a:lnSpc>
            </a:pPr>
            <a:r>
              <a:rPr lang="zh-CN" sz="2400">
                <a:ea typeface="黑体" panose="02010609060101010101" pitchFamily="49" charset="-122"/>
              </a:rPr>
              <a:t>注：</a:t>
            </a:r>
            <a:r>
              <a:rPr lang="zh-CN" sz="2400">
                <a:cs typeface="楷体_GB2312" charset="0"/>
              </a:rPr>
              <a:t>判断杠杆类型，实质是判断动力臂</a:t>
            </a:r>
            <a:r>
              <a:rPr lang="en-US" sz="2400">
                <a:latin typeface="Times New Roman" panose="02020603050405020304" pitchFamily="18" charset="0"/>
                <a:cs typeface="楷体_GB2312" charset="0"/>
              </a:rPr>
              <a:t>(</a:t>
            </a:r>
            <a:r>
              <a:rPr lang="en-US" sz="2400" i="1">
                <a:latin typeface="Times New Roman" panose="02020603050405020304" pitchFamily="18" charset="0"/>
                <a:cs typeface="楷体_GB2312" charset="0"/>
              </a:rPr>
              <a:t>l</a:t>
            </a:r>
            <a:r>
              <a:rPr lang="en-US" sz="2400" baseline="-25000">
                <a:latin typeface="Times New Roman" panose="02020603050405020304" pitchFamily="18" charset="0"/>
                <a:cs typeface="楷体_GB2312" charset="0"/>
              </a:rPr>
              <a:t>1</a:t>
            </a:r>
            <a:r>
              <a:rPr lang="en-US" sz="2400">
                <a:latin typeface="Times New Roman" panose="02020603050405020304" pitchFamily="18" charset="0"/>
                <a:cs typeface="楷体_GB2312" charset="0"/>
              </a:rPr>
              <a:t>)</a:t>
            </a:r>
            <a:r>
              <a:rPr lang="zh-CN" sz="2400">
                <a:cs typeface="楷体_GB2312" charset="0"/>
              </a:rPr>
              <a:t>和阻力臂</a:t>
            </a:r>
            <a:r>
              <a:rPr lang="en-US" sz="2400">
                <a:latin typeface="Times New Roman" panose="02020603050405020304" pitchFamily="18" charset="0"/>
                <a:cs typeface="楷体_GB2312" charset="0"/>
              </a:rPr>
              <a:t>(</a:t>
            </a:r>
            <a:r>
              <a:rPr lang="en-US" sz="2400" i="1">
                <a:latin typeface="Times New Roman" panose="02020603050405020304" pitchFamily="18" charset="0"/>
                <a:cs typeface="楷体_GB2312" charset="0"/>
              </a:rPr>
              <a:t>l</a:t>
            </a:r>
            <a:r>
              <a:rPr lang="en-US" sz="2400" baseline="-25000">
                <a:latin typeface="Times New Roman" panose="02020603050405020304" pitchFamily="18" charset="0"/>
                <a:cs typeface="楷体_GB2312" charset="0"/>
              </a:rPr>
              <a:t>2</a:t>
            </a:r>
            <a:r>
              <a:rPr lang="en-US" sz="2400">
                <a:latin typeface="Times New Roman" panose="02020603050405020304" pitchFamily="18" charset="0"/>
                <a:cs typeface="楷体_GB2312" charset="0"/>
              </a:rPr>
              <a:t>)</a:t>
            </a:r>
            <a:r>
              <a:rPr lang="zh-CN" sz="2400">
                <a:cs typeface="楷体_GB2312" charset="0"/>
              </a:rPr>
              <a:t>的大小关系．</a:t>
            </a:r>
            <a:endParaRPr lang="zh-CN" altLang="en-US" sz="2400"/>
          </a:p>
        </p:txBody>
      </p:sp>
      <p:graphicFrame>
        <p:nvGraphicFramePr>
          <p:cNvPr id="9" name="表格 8"/>
          <p:cNvGraphicFramePr/>
          <p:nvPr>
            <p:custDataLst>
              <p:tags r:id="rId2"/>
            </p:custDataLst>
          </p:nvPr>
        </p:nvGraphicFramePr>
        <p:xfrm>
          <a:off x="840105" y="2214880"/>
          <a:ext cx="10664190" cy="4150360"/>
        </p:xfrm>
        <a:graphic>
          <a:graphicData uri="http://schemas.openxmlformats.org/drawingml/2006/table">
            <a:tbl>
              <a:tblPr firstRow="1" bandRow="1">
                <a:tableStyleId>{5940675A-B579-460E-94D1-54222C63F5DA}</a:tableStyleId>
              </a:tblPr>
              <a:tblGrid>
                <a:gridCol w="1431925"/>
                <a:gridCol w="3064510"/>
                <a:gridCol w="3074670"/>
                <a:gridCol w="3093085"/>
              </a:tblGrid>
              <a:tr h="695960">
                <a:tc>
                  <a:txBody>
                    <a:bodyPr/>
                    <a:p>
                      <a:pPr indent="0" algn="ctr" fontAlgn="auto">
                        <a:lnSpc>
                          <a:spcPct val="13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种类</a:t>
                      </a:r>
                      <a:endParaRPr lang="en-US"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省力杠杆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费力杠杆</a:t>
                      </a:r>
                      <a:endParaRPr lang="en-US"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4">
                        <a:lumMod val="60000"/>
                        <a:lumOff val="40000"/>
                      </a:schemeClr>
                    </a:solidFill>
                  </a:tcPr>
                </a:tc>
                <a:tc>
                  <a:txBody>
                    <a:bodyPr/>
                    <a:p>
                      <a:pPr indent="0" algn="ctr" fontAlgn="auto">
                        <a:lnSpc>
                          <a:spcPct val="13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等臂杠杆</a:t>
                      </a:r>
                      <a:endParaRPr lang="en-US"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4">
                        <a:lumMod val="60000"/>
                        <a:lumOff val="40000"/>
                      </a:schemeClr>
                    </a:solidFill>
                  </a:tcPr>
                </a:tc>
              </a:tr>
              <a:tr h="667385">
                <a:tc>
                  <a:txBody>
                    <a:bodyPr/>
                    <a:p>
                      <a:pPr indent="0" algn="ctr" fontAlgn="auto">
                        <a:lnSpc>
                          <a:spcPct val="13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力臂关系</a:t>
                      </a:r>
                      <a:endParaRPr lang="en-US"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lang="en-US" sz="2400" b="0" dirty="0" smtClean="0">
                          <a:latin typeface="Times New Roman" panose="02020603050405020304" pitchFamily="18" charset="0"/>
                          <a:cs typeface="Times New Roman" panose="02020603050405020304" pitchFamily="18" charset="0"/>
                        </a:rPr>
                        <a:t>动力臂____阻力臂</a:t>
                      </a:r>
                      <a:endParaRPr lang="en-US" sz="2400" b="0" dirty="0" smtClean="0">
                        <a:latin typeface="Times New Roman" panose="02020603050405020304" pitchFamily="18" charset="0"/>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lang="en-US" sz="2400" b="0" dirty="0" smtClean="0">
                          <a:latin typeface="Times New Roman" panose="02020603050405020304" pitchFamily="18" charset="0"/>
                          <a:cs typeface="Times New Roman" panose="02020603050405020304" pitchFamily="18" charset="0"/>
                        </a:rPr>
                        <a:t>动力臂____阻力臂</a:t>
                      </a:r>
                      <a:endParaRPr lang="en-US" sz="2400" b="0" dirty="0" smtClean="0">
                        <a:latin typeface="Times New Roman" panose="02020603050405020304" pitchFamily="18" charset="0"/>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lang="en-US" sz="2400" b="0" dirty="0" smtClean="0">
                          <a:latin typeface="Times New Roman" panose="02020603050405020304" pitchFamily="18" charset="0"/>
                          <a:cs typeface="Times New Roman" panose="02020603050405020304" pitchFamily="18" charset="0"/>
                        </a:rPr>
                        <a:t>动力臂____</a:t>
                      </a:r>
                      <a:endParaRPr lang="en-US" sz="2400" b="0" dirty="0" smtClean="0">
                        <a:latin typeface="Times New Roman" panose="02020603050405020304" pitchFamily="18" charset="0"/>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99885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力的关系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sz="2400" b="0" dirty="0" smtClean="0">
                          <a:latin typeface="Times New Roman" panose="02020603050405020304" pitchFamily="18" charset="0"/>
                          <a:cs typeface="Times New Roman" panose="02020603050405020304" pitchFamily="18" charset="0"/>
                        </a:rPr>
                        <a:t>动力_____阻力</a:t>
                      </a:r>
                      <a:endParaRPr sz="2400" b="0" dirty="0" smtClean="0">
                        <a:latin typeface="Times New Roman" panose="02020603050405020304" pitchFamily="18" charset="0"/>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sz="2400" b="0" dirty="0" smtClean="0">
                          <a:latin typeface="Times New Roman" panose="02020603050405020304" pitchFamily="18" charset="0"/>
                          <a:cs typeface="Times New Roman" panose="02020603050405020304" pitchFamily="18" charset="0"/>
                        </a:rPr>
                        <a:t>动力_____阻力</a:t>
                      </a:r>
                      <a:endParaRPr sz="2400" b="0" dirty="0" smtClean="0">
                        <a:latin typeface="Times New Roman" panose="02020603050405020304" pitchFamily="18" charset="0"/>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lang="en-US" sz="2400" b="0" dirty="0" smtClean="0">
                          <a:latin typeface="Times New Roman" panose="02020603050405020304" pitchFamily="18" charset="0"/>
                          <a:cs typeface="Times New Roman" panose="02020603050405020304" pitchFamily="18" charset="0"/>
                        </a:rPr>
                        <a:t>动力____阻力</a:t>
                      </a:r>
                      <a:endParaRPr lang="en-US" altLang="en-US" sz="2400" b="0" i="0" baseline="0" dirty="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681990">
                <a:tc>
                  <a:txBody>
                    <a:bodyPr/>
                    <a:p>
                      <a:pPr indent="0" algn="ctr" fontAlgn="auto">
                        <a:lnSpc>
                          <a:spcPct val="130000"/>
                        </a:lnSpc>
                        <a:buNone/>
                      </a:pPr>
                      <a:r>
                        <a:rPr lang="zh-CN" altLang="en-US" sz="2400" b="0" dirty="0" err="1">
                          <a:latin typeface="黑体" panose="02010609060101010101" pitchFamily="49" charset="-122"/>
                          <a:ea typeface="黑体" panose="02010609060101010101" pitchFamily="49" charset="-122"/>
                          <a:cs typeface="Times New Roman" panose="02020603050405020304" pitchFamily="18" charset="0"/>
                        </a:rPr>
                        <a:t>特点</a:t>
                      </a:r>
                      <a:endParaRPr lang="zh-CN"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fontAlgn="auto">
                        <a:lnSpc>
                          <a:spcPct val="130000"/>
                        </a:lnSpc>
                        <a:buNone/>
                      </a:pPr>
                      <a:r>
                        <a:rPr lang="zh-CN" altLang="en-US" sz="2400" b="0" dirty="0">
                          <a:latin typeface="Times New Roman" panose="02020603050405020304" pitchFamily="18" charset="0"/>
                          <a:ea typeface="+mn-ea"/>
                          <a:cs typeface="Times New Roman" panose="02020603050405020304" pitchFamily="18" charset="0"/>
                        </a:rPr>
                        <a:t>省力，</a:t>
                      </a:r>
                      <a:r>
                        <a:rPr lang="en-US" altLang="zh-CN" sz="2400" dirty="0" smtClean="0">
                          <a:latin typeface="Times New Roman" panose="02020603050405020304" pitchFamily="18" charset="0"/>
                          <a:cs typeface="Times New Roman" panose="02020603050405020304" pitchFamily="18" charset="0"/>
                        </a:rPr>
                        <a:t>_____</a:t>
                      </a:r>
                      <a:r>
                        <a:rPr lang="en-US" sz="2400" b="0" dirty="0" err="1" smtClean="0">
                          <a:latin typeface="Times New Roman" panose="02020603050405020304" pitchFamily="18" charset="0"/>
                          <a:ea typeface="+mn-ea"/>
                          <a:cs typeface="Times New Roman" panose="02020603050405020304" pitchFamily="18" charset="0"/>
                        </a:rPr>
                        <a:t>距离</a:t>
                      </a:r>
                      <a:endParaRPr lang="en-US" altLang="en-US" sz="2400" b="0" u="sng" dirty="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fontAlgn="auto">
                        <a:lnSpc>
                          <a:spcPct val="130000"/>
                        </a:lnSpc>
                        <a:buNone/>
                      </a:pPr>
                      <a:r>
                        <a:rPr lang="zh-CN" altLang="en-US" sz="2400" b="0" dirty="0">
                          <a:latin typeface="Times New Roman" panose="02020603050405020304" pitchFamily="18" charset="0"/>
                          <a:ea typeface="+mn-ea"/>
                          <a:cs typeface="Times New Roman" panose="02020603050405020304" pitchFamily="18" charset="0"/>
                        </a:rPr>
                        <a:t>费力，</a:t>
                      </a:r>
                      <a:r>
                        <a:rPr lang="en-US" sz="2400" b="0" dirty="0">
                          <a:latin typeface="Times New Roman" panose="02020603050405020304" pitchFamily="18" charset="0"/>
                          <a:ea typeface="+mn-ea"/>
                          <a:cs typeface="Times New Roman" panose="02020603050405020304" pitchFamily="18" charset="0"/>
                        </a:rPr>
                        <a:t> </a:t>
                      </a:r>
                      <a:r>
                        <a:rPr lang="en-US" altLang="zh-CN" sz="2400" dirty="0" smtClean="0">
                          <a:latin typeface="Times New Roman" panose="02020603050405020304" pitchFamily="18" charset="0"/>
                          <a:cs typeface="Times New Roman" panose="02020603050405020304" pitchFamily="18" charset="0"/>
                        </a:rPr>
                        <a:t>_____</a:t>
                      </a:r>
                      <a:r>
                        <a:rPr lang="en-US" sz="2400" b="0" dirty="0" err="1" smtClean="0">
                          <a:latin typeface="Times New Roman" panose="02020603050405020304" pitchFamily="18" charset="0"/>
                          <a:ea typeface="+mn-ea"/>
                          <a:cs typeface="Times New Roman" panose="02020603050405020304" pitchFamily="18" charset="0"/>
                        </a:rPr>
                        <a:t>距离</a:t>
                      </a:r>
                      <a:endParaRPr lang="en-US" altLang="en-US" sz="2400" b="0" u="sng" dirty="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fontAlgn="auto">
                        <a:lnSpc>
                          <a:spcPct val="130000"/>
                        </a:lnSpc>
                        <a:buNone/>
                      </a:pPr>
                      <a:r>
                        <a:rPr lang="en-US" sz="2400" b="0" dirty="0" err="1" smtClean="0">
                          <a:latin typeface="Times New Roman" panose="02020603050405020304" pitchFamily="18" charset="0"/>
                          <a:ea typeface="+mn-ea"/>
                          <a:cs typeface="Times New Roman" panose="02020603050405020304" pitchFamily="18" charset="0"/>
                        </a:rPr>
                        <a:t>不省</a:t>
                      </a:r>
                      <a:r>
                        <a:rPr lang="zh-CN" altLang="en-US" sz="2400" b="0" dirty="0" err="1" smtClean="0">
                          <a:latin typeface="Times New Roman" panose="02020603050405020304" pitchFamily="18" charset="0"/>
                          <a:ea typeface="+mn-ea"/>
                          <a:cs typeface="Times New Roman" panose="02020603050405020304" pitchFamily="18" charset="0"/>
                        </a:rPr>
                        <a:t>力和</a:t>
                      </a:r>
                      <a:r>
                        <a:rPr lang="en-US" sz="2400" b="0" dirty="0" err="1" smtClean="0">
                          <a:latin typeface="Times New Roman" panose="02020603050405020304" pitchFamily="18" charset="0"/>
                          <a:ea typeface="+mn-ea"/>
                          <a:cs typeface="Times New Roman" panose="02020603050405020304" pitchFamily="18" charset="0"/>
                        </a:rPr>
                        <a:t>距离</a:t>
                      </a:r>
                      <a:endParaRPr lang="en-US" altLang="en-US" sz="2400" b="0" dirty="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1106170">
                <a:tc>
                  <a:txBody>
                    <a:bodyPr/>
                    <a:p>
                      <a:pPr indent="0" algn="ctr" fontAlgn="auto">
                        <a:lnSpc>
                          <a:spcPct val="13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应用实例</a:t>
                      </a:r>
                      <a:endParaRPr lang="en-US"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ea typeface="+mn-ea"/>
                          <a:cs typeface="Times New Roman" panose="02020603050405020304" pitchFamily="18" charset="0"/>
                        </a:rPr>
                        <a:t>羊角锤、瓶起子、钢丝钳等</a:t>
                      </a:r>
                      <a:endParaRPr lang="en-US" sz="2400" b="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l" fontAlgn="auto">
                        <a:lnSpc>
                          <a:spcPct val="130000"/>
                        </a:lnSpc>
                        <a:buNone/>
                      </a:pPr>
                      <a:r>
                        <a:rPr sz="2400" b="0">
                          <a:latin typeface="Times New Roman" panose="02020603050405020304" pitchFamily="18" charset="0"/>
                          <a:ea typeface="+mn-ea"/>
                          <a:cs typeface="Times New Roman" panose="02020603050405020304" pitchFamily="18" charset="0"/>
                        </a:rPr>
                        <a:t>钓鱼竿、筷子、食品夹、船桨等</a:t>
                      </a:r>
                      <a:endParaRPr sz="2400" b="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ea typeface="+mn-ea"/>
                          <a:cs typeface="Times New Roman" panose="02020603050405020304" pitchFamily="18" charset="0"/>
                        </a:rPr>
                        <a:t>天平、定滑轮、跷跷板等</a:t>
                      </a:r>
                      <a:endParaRPr lang="en-US" sz="2400" b="0">
                        <a:latin typeface="Times New Roman" panose="02020603050405020304" pitchFamily="18" charset="0"/>
                        <a:ea typeface="+mn-ea"/>
                        <a:cs typeface="Times New Roman" panose="02020603050405020304" pitchFamily="18" charset="0"/>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11" name="矩形 10"/>
          <p:cNvSpPr/>
          <p:nvPr/>
        </p:nvSpPr>
        <p:spPr>
          <a:xfrm>
            <a:off x="3647521" y="2995434"/>
            <a:ext cx="354965" cy="460375"/>
          </a:xfrm>
          <a:prstGeom prst="rect">
            <a:avLst/>
          </a:prstGeom>
        </p:spPr>
        <p:txBody>
          <a:bodyPr wrap="none">
            <a:spAutoFit/>
          </a:bodyPr>
          <a:p>
            <a:r>
              <a:rPr lang="en-US" altLang="zh-CN" sz="2400" dirty="0">
                <a:solidFill>
                  <a:srgbClr val="FF0000"/>
                </a:solidFill>
                <a:latin typeface="Times New Roman" panose="02020603050405020304" pitchFamily="18" charset="0"/>
                <a:cs typeface="Times New Roman" panose="02020603050405020304" pitchFamily="18" charset="0"/>
              </a:rPr>
              <a:t>&gt;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2" name="矩形 11"/>
          <p:cNvSpPr/>
          <p:nvPr/>
        </p:nvSpPr>
        <p:spPr>
          <a:xfrm>
            <a:off x="6671146" y="2997477"/>
            <a:ext cx="354965" cy="460375"/>
          </a:xfrm>
          <a:prstGeom prst="rect">
            <a:avLst/>
          </a:prstGeom>
        </p:spPr>
        <p:txBody>
          <a:bodyPr wrap="none">
            <a:spAutoFit/>
          </a:bodyPr>
          <a:p>
            <a:r>
              <a:rPr lang="en-US" altLang="zh-CN" sz="2400" dirty="0">
                <a:solidFill>
                  <a:srgbClr val="FF0000"/>
                </a:solidFill>
                <a:latin typeface="Times New Roman" panose="02020603050405020304" pitchFamily="18" charset="0"/>
                <a:cs typeface="Times New Roman" panose="02020603050405020304" pitchFamily="18" charset="0"/>
              </a:rPr>
              <a:t>&lt;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nvSpPr>
        <p:spPr>
          <a:xfrm>
            <a:off x="3576751" y="3859530"/>
            <a:ext cx="354965" cy="460375"/>
          </a:xfrm>
          <a:prstGeom prst="rect">
            <a:avLst/>
          </a:prstGeom>
        </p:spPr>
        <p:txBody>
          <a:bodyPr wrap="none">
            <a:spAutoFit/>
          </a:bodyPr>
          <a:p>
            <a:r>
              <a:rPr lang="en-US" altLang="zh-CN" sz="2400" dirty="0">
                <a:solidFill>
                  <a:srgbClr val="FF0000"/>
                </a:solidFill>
                <a:latin typeface="Times New Roman" panose="02020603050405020304" pitchFamily="18" charset="0"/>
                <a:cs typeface="Times New Roman" panose="02020603050405020304" pitchFamily="18" charset="0"/>
              </a:rPr>
              <a:t>&lt;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6741979" y="3801637"/>
            <a:ext cx="354965" cy="460375"/>
          </a:xfrm>
          <a:prstGeom prst="rect">
            <a:avLst/>
          </a:prstGeom>
        </p:spPr>
        <p:txBody>
          <a:bodyPr wrap="none">
            <a:spAutoFit/>
          </a:bodyPr>
          <a:p>
            <a:r>
              <a:rPr lang="en-US" altLang="zh-CN" sz="2400" dirty="0">
                <a:solidFill>
                  <a:srgbClr val="FF0000"/>
                </a:solidFill>
                <a:latin typeface="Times New Roman" panose="02020603050405020304" pitchFamily="18" charset="0"/>
                <a:cs typeface="Times New Roman" panose="02020603050405020304" pitchFamily="18" charset="0"/>
              </a:rPr>
              <a:t>&gt;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5" name="矩形 14"/>
          <p:cNvSpPr/>
          <p:nvPr/>
        </p:nvSpPr>
        <p:spPr>
          <a:xfrm>
            <a:off x="10125506" y="2995433"/>
            <a:ext cx="487680" cy="460375"/>
          </a:xfrm>
          <a:prstGeom prst="rect">
            <a:avLst/>
          </a:prstGeom>
        </p:spPr>
        <p:txBody>
          <a:bodyPr wrap="none">
            <a:spAutoFit/>
          </a:bodyPr>
          <a:p>
            <a:r>
              <a:rPr lang="zh-CN" altLang="zh-CN" sz="24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6" name="矩形 15"/>
          <p:cNvSpPr/>
          <p:nvPr/>
        </p:nvSpPr>
        <p:spPr>
          <a:xfrm>
            <a:off x="9676341" y="3798518"/>
            <a:ext cx="487680" cy="460375"/>
          </a:xfrm>
          <a:prstGeom prst="rect">
            <a:avLst/>
          </a:prstGeom>
        </p:spPr>
        <p:txBody>
          <a:bodyPr wrap="none">
            <a:spAutoFit/>
          </a:bodyPr>
          <a:p>
            <a:r>
              <a:rPr lang="zh-CN" altLang="zh-CN" sz="24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nvSpPr>
        <p:spPr>
          <a:xfrm>
            <a:off x="3713207" y="4677906"/>
            <a:ext cx="487680" cy="460375"/>
          </a:xfrm>
          <a:prstGeom prst="rect">
            <a:avLst/>
          </a:prstGeom>
        </p:spPr>
        <p:txBody>
          <a:bodyPr wrap="none">
            <a:spAutoFit/>
          </a:bodyPr>
          <a:p>
            <a:r>
              <a:rPr lang="zh-CN" altLang="zh-CN" sz="2400" dirty="0" smtClean="0">
                <a:solidFill>
                  <a:srgbClr val="FF0000"/>
                </a:solidFill>
              </a:rPr>
              <a:t>费</a:t>
            </a:r>
            <a:endParaRPr lang="zh-CN" altLang="en-US" sz="2400" dirty="0">
              <a:solidFill>
                <a:srgbClr val="FF0000"/>
              </a:solidFill>
            </a:endParaRPr>
          </a:p>
        </p:txBody>
      </p:sp>
      <p:sp>
        <p:nvSpPr>
          <p:cNvPr id="18" name="矩形 17"/>
          <p:cNvSpPr/>
          <p:nvPr/>
        </p:nvSpPr>
        <p:spPr>
          <a:xfrm>
            <a:off x="6644649" y="4673368"/>
            <a:ext cx="487680" cy="460375"/>
          </a:xfrm>
          <a:prstGeom prst="rect">
            <a:avLst/>
          </a:prstGeom>
        </p:spPr>
        <p:txBody>
          <a:bodyPr wrap="none">
            <a:spAutoFit/>
          </a:bodyPr>
          <a:p>
            <a:r>
              <a:rPr lang="zh-CN" altLang="zh-CN" sz="2400" dirty="0">
                <a:solidFill>
                  <a:srgbClr val="FF0000"/>
                </a:solidFill>
              </a:rPr>
              <a:t>省</a:t>
            </a:r>
            <a:endParaRPr lang="zh-CN" altLang="en-US" sz="2400" dirty="0">
              <a:solidFill>
                <a:srgbClr val="FF0000"/>
              </a:solidFill>
            </a:endParaRPr>
          </a:p>
        </p:txBody>
      </p:sp>
      <p:sp>
        <p:nvSpPr>
          <p:cNvPr id="43" name="流程图: 终止 42">
            <a:hlinkClick r:id="rId3" action="ppaction://hlinksldjump"/>
          </p:cNvPr>
          <p:cNvSpPr/>
          <p:nvPr/>
        </p:nvSpPr>
        <p:spPr>
          <a:xfrm>
            <a:off x="9454515" y="10344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83590" y="1989455"/>
            <a:ext cx="5944870" cy="521970"/>
            <a:chOff x="894" y="3246"/>
            <a:chExt cx="9362" cy="822"/>
          </a:xfrm>
        </p:grpSpPr>
        <p:sp>
          <p:nvSpPr>
            <p:cNvPr id="20481" name="文本框 4"/>
            <p:cNvSpPr txBox="1"/>
            <p:nvPr/>
          </p:nvSpPr>
          <p:spPr>
            <a:xfrm>
              <a:off x="3894" y="3246"/>
              <a:ext cx="6362" cy="822"/>
            </a:xfrm>
            <a:prstGeom prst="rect">
              <a:avLst/>
            </a:prstGeom>
            <a:noFill/>
            <a:ln w="9525">
              <a:noFill/>
            </a:ln>
          </p:spPr>
          <p:txBody>
            <a:bodyPr wrap="square" anchor="t">
              <a:spAutoFit/>
            </a:bodyPr>
            <a:p>
              <a:r>
                <a:rPr lang="en-US" altLang="zh-CN" sz="2800" dirty="0">
                  <a:latin typeface="黑体" panose="02010609060101010101" pitchFamily="49" charset="-122"/>
                  <a:ea typeface="黑体" panose="02010609060101010101" pitchFamily="49" charset="-122"/>
                  <a:cs typeface="Times New Roman" panose="02020603050405020304" pitchFamily="18" charset="0"/>
                </a:rPr>
                <a:t>杠杆的平衡条件</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(6年2考)</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4" name="文本框 3"/>
          <p:cNvSpPr txBox="1"/>
          <p:nvPr/>
        </p:nvSpPr>
        <p:spPr>
          <a:xfrm>
            <a:off x="652145" y="3044825"/>
            <a:ext cx="8867140" cy="1198880"/>
          </a:xfrm>
          <a:prstGeom prst="rect">
            <a:avLst/>
          </a:prstGeom>
          <a:noFill/>
          <a:ln w="9525">
            <a:noFill/>
          </a:ln>
        </p:spPr>
        <p:txBody>
          <a:bodyPr wrap="square">
            <a:spAutoFit/>
          </a:bodyPr>
          <a:p>
            <a:pPr>
              <a:lnSpc>
                <a:spcPct val="150000"/>
              </a:lnSpc>
            </a:pPr>
            <a:r>
              <a:rPr lang="zh-CN" sz="2400">
                <a:latin typeface="黑体" panose="02010609060101010101" pitchFamily="49" charset="-122"/>
                <a:ea typeface="黑体" panose="02010609060101010101" pitchFamily="49" charset="-122"/>
              </a:rPr>
              <a:t>杠杆的平衡条件</a:t>
            </a:r>
            <a:r>
              <a:rPr lang="zh-CN" sz="2400">
                <a:ea typeface="宋体" panose="02010600030101010101" pitchFamily="2" charset="-122"/>
              </a:rPr>
              <a:t>：动力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动力臂＝阻力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阻力臂，用公式表示为</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r>
              <a:rPr lang="en-US" sz="2400">
                <a:latin typeface="Times New Roman" panose="02020603050405020304" pitchFamily="18" charset="0"/>
                <a:cs typeface="仿宋_GB2312" charset="0"/>
              </a:rPr>
              <a:t>[2017.21(3)</a:t>
            </a:r>
            <a:r>
              <a:rPr lang="zh-CN" sz="2400">
                <a:cs typeface="仿宋_GB2312" charset="0"/>
              </a:rPr>
              <a:t>，</a:t>
            </a:r>
            <a:r>
              <a:rPr lang="en-US" sz="2400">
                <a:latin typeface="Times New Roman" panose="02020603050405020304" pitchFamily="18" charset="0"/>
                <a:cs typeface="仿宋_GB2312" charset="0"/>
              </a:rPr>
              <a:t>2016.20(2)]</a:t>
            </a:r>
            <a:endParaRPr lang="zh-CN" altLang="en-US" sz="2400"/>
          </a:p>
        </p:txBody>
      </p:sp>
      <p:sp>
        <p:nvSpPr>
          <p:cNvPr id="100" name="文本框 99"/>
          <p:cNvSpPr txBox="1"/>
          <p:nvPr/>
        </p:nvSpPr>
        <p:spPr>
          <a:xfrm>
            <a:off x="995045" y="3686175"/>
            <a:ext cx="158432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1</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r>
              <a:rPr lang="en-US" sz="2400" baseline="-25000">
                <a:solidFill>
                  <a:srgbClr val="FF0000"/>
                </a:solidFill>
                <a:latin typeface="Times New Roman" panose="02020603050405020304" pitchFamily="18" charset="0"/>
                <a:ea typeface="宋体" panose="02010600030101010101" pitchFamily="2" charset="-122"/>
              </a:rPr>
              <a:t>2</a:t>
            </a:r>
            <a:r>
              <a:rPr lang="en-US" sz="2400" i="1">
                <a:solidFill>
                  <a:srgbClr val="FF0000"/>
                </a:solidFill>
                <a:latin typeface="Times New Roman" panose="02020603050405020304" pitchFamily="18" charset="0"/>
                <a:ea typeface="宋体" panose="02010600030101010101" pitchFamily="2" charset="-122"/>
              </a:rPr>
              <a:t>l</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43" name="流程图: 终止 42">
            <a:hlinkClick r:id="rId2" action="ppaction://hlinksldjump"/>
          </p:cNvPr>
          <p:cNvSpPr/>
          <p:nvPr/>
        </p:nvSpPr>
        <p:spPr>
          <a:xfrm>
            <a:off x="8808720" y="37611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746125" y="1000760"/>
            <a:ext cx="4552950" cy="648335"/>
            <a:chOff x="1456" y="3050"/>
            <a:chExt cx="7170" cy="1021"/>
          </a:xfrm>
        </p:grpSpPr>
        <p:sp>
          <p:nvSpPr>
            <p:cNvPr id="10" name="文本框 9"/>
            <p:cNvSpPr txBox="1"/>
            <p:nvPr/>
          </p:nvSpPr>
          <p:spPr>
            <a:xfrm>
              <a:off x="3000" y="3132"/>
              <a:ext cx="5626" cy="822"/>
            </a:xfrm>
            <a:prstGeom prst="rect">
              <a:avLst/>
            </a:prstGeom>
            <a:noFill/>
            <a:ln w="9525">
              <a:noFill/>
            </a:ln>
          </p:spPr>
          <p:txBody>
            <a:bodyPr wrap="square">
              <a:spAutoFit/>
            </a:bodyPr>
            <a:p>
              <a:pPr algn="l"/>
              <a:r>
                <a:rPr lang="zh-CN" sz="2800">
                  <a:ea typeface="黑体" panose="02010609060101010101" pitchFamily="49" charset="-122"/>
                </a:rPr>
                <a:t>教材图片分点练</a:t>
              </a:r>
              <a:endParaRPr lang="zh-CN" sz="2800">
                <a:ea typeface="黑体" panose="02010609060101010101" pitchFamily="49" charset="-122"/>
              </a:endParaRPr>
            </a:p>
          </p:txBody>
        </p:sp>
        <p:pic>
          <p:nvPicPr>
            <p:cNvPr id="11" name="图片 10" descr="二级标（14磅）"/>
            <p:cNvPicPr>
              <a:picLocks noChangeAspect="1"/>
            </p:cNvPicPr>
            <p:nvPr/>
          </p:nvPicPr>
          <p:blipFill>
            <a:blip r:embed="rId1"/>
            <a:stretch>
              <a:fillRect/>
            </a:stretch>
          </p:blipFill>
          <p:spPr>
            <a:xfrm>
              <a:off x="1456" y="3050"/>
              <a:ext cx="1243" cy="1021"/>
            </a:xfrm>
            <a:prstGeom prst="rect">
              <a:avLst/>
            </a:prstGeom>
          </p:spPr>
        </p:pic>
      </p:grpSp>
      <p:pic>
        <p:nvPicPr>
          <p:cNvPr id="2" name="图片 -2147482092"/>
          <p:cNvPicPr>
            <a:picLocks noChangeAspect="1"/>
          </p:cNvPicPr>
          <p:nvPr/>
        </p:nvPicPr>
        <p:blipFill>
          <a:blip r:embed="rId2"/>
          <a:stretch>
            <a:fillRect/>
          </a:stretch>
        </p:blipFill>
        <p:spPr>
          <a:xfrm>
            <a:off x="8192770" y="1505585"/>
            <a:ext cx="2667635" cy="2823210"/>
          </a:xfrm>
          <a:prstGeom prst="rect">
            <a:avLst/>
          </a:prstGeom>
          <a:noFill/>
          <a:ln w="9525">
            <a:noFill/>
          </a:ln>
        </p:spPr>
      </p:pic>
      <p:sp>
        <p:nvSpPr>
          <p:cNvPr id="12" name="文本框 11"/>
          <p:cNvSpPr txBox="1"/>
          <p:nvPr/>
        </p:nvSpPr>
        <p:spPr>
          <a:xfrm>
            <a:off x="8520430" y="4575810"/>
            <a:ext cx="233997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P80</a:t>
            </a:r>
            <a:r>
              <a:rPr lang="zh-CN" sz="1800">
                <a:cs typeface="仿宋_GB2312" charset="0"/>
              </a:rPr>
              <a:t>图</a:t>
            </a:r>
            <a:r>
              <a:rPr lang="en-US" sz="1800">
                <a:latin typeface="Times New Roman" panose="02020603050405020304" pitchFamily="18" charset="0"/>
                <a:cs typeface="仿宋_GB2312" charset="0"/>
              </a:rPr>
              <a:t>12.1</a:t>
            </a:r>
            <a:r>
              <a:rPr lang="zh-CN" sz="1800">
                <a:cs typeface="仿宋_GB2312" charset="0"/>
              </a:rPr>
              <a:t>－</a:t>
            </a:r>
            <a:r>
              <a:rPr lang="en-US" sz="1800">
                <a:latin typeface="Times New Roman" panose="02020603050405020304" pitchFamily="18" charset="0"/>
                <a:cs typeface="仿宋_GB2312" charset="0"/>
              </a:rPr>
              <a:t>8)</a:t>
            </a:r>
            <a:endParaRPr lang="zh-CN" altLang="en-US" sz="1800"/>
          </a:p>
        </p:txBody>
      </p:sp>
      <p:sp>
        <p:nvSpPr>
          <p:cNvPr id="13" name="文本框 12"/>
          <p:cNvSpPr txBox="1"/>
          <p:nvPr/>
        </p:nvSpPr>
        <p:spPr>
          <a:xfrm>
            <a:off x="530860" y="1689100"/>
            <a:ext cx="113258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某工人利用如图所示的独轮车沿水平路面搬运砖头．</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杠杆类型判断</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独轮车使用时是一个</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杠杆，生活中应用</a:t>
            </a:r>
            <a:endParaRPr lang="zh-CN" sz="2400">
              <a:ea typeface="宋体" panose="02010600030101010101" pitchFamily="2" charset="-122"/>
            </a:endParaRPr>
          </a:p>
          <a:p>
            <a:pPr>
              <a:lnSpc>
                <a:spcPct val="150000"/>
              </a:lnSpc>
            </a:pPr>
            <a:r>
              <a:rPr lang="zh-CN" sz="2400">
                <a:ea typeface="宋体" panose="02010600030101010101" pitchFamily="2" charset="-122"/>
              </a:rPr>
              <a:t>这个特点的杠杆还有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举出一例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杠杆平衡条件的应用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若车箱和砖头所受的总重力</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1 000 N</a:t>
            </a:r>
            <a:r>
              <a:rPr lang="zh-CN" sz="2400">
                <a:ea typeface="宋体" panose="02010600030101010101" pitchFamily="2" charset="-122"/>
              </a:rPr>
              <a:t>，人手向上的力</a:t>
            </a:r>
            <a:endParaRPr lang="zh-CN" sz="2400">
              <a:ea typeface="宋体" panose="02010600030101010101" pitchFamily="2" charset="-122"/>
            </a:endParaRPr>
          </a:p>
          <a:p>
            <a:pPr>
              <a:lnSpc>
                <a:spcPct val="150000"/>
              </a:lnSpc>
            </a:pP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至少为</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才能使车的支撑脚离开地面．若车箱中所装的砖头重力不变，为了更省力，工人可以采取的措施是</a:t>
            </a: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写出一点即可</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3737610" y="2897505"/>
            <a:ext cx="951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省力</a:t>
            </a:r>
            <a:endParaRPr lang="zh-CN" altLang="en-US"/>
          </a:p>
        </p:txBody>
      </p:sp>
      <p:sp>
        <p:nvSpPr>
          <p:cNvPr id="3" name="文本框 2"/>
          <p:cNvSpPr txBox="1"/>
          <p:nvPr/>
        </p:nvSpPr>
        <p:spPr>
          <a:xfrm>
            <a:off x="3387090" y="3432810"/>
            <a:ext cx="12045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开瓶器</a:t>
            </a:r>
            <a:endParaRPr lang="zh-CN" altLang="en-US"/>
          </a:p>
        </p:txBody>
      </p:sp>
      <p:sp>
        <p:nvSpPr>
          <p:cNvPr id="4" name="文本框 3"/>
          <p:cNvSpPr txBox="1"/>
          <p:nvPr/>
        </p:nvSpPr>
        <p:spPr>
          <a:xfrm>
            <a:off x="1917065" y="5088255"/>
            <a:ext cx="756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300</a:t>
            </a:r>
            <a:endParaRPr lang="zh-CN" altLang="en-US"/>
          </a:p>
        </p:txBody>
      </p:sp>
      <p:sp>
        <p:nvSpPr>
          <p:cNvPr id="5" name="文本框 4"/>
          <p:cNvSpPr txBox="1"/>
          <p:nvPr/>
        </p:nvSpPr>
        <p:spPr>
          <a:xfrm>
            <a:off x="5264785" y="5633085"/>
            <a:ext cx="43491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手握处向远离车箱的地方移动</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00075" y="1717040"/>
            <a:ext cx="1096137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功、功率相关计算</a:t>
            </a:r>
            <a:r>
              <a:rPr lang="en-US" sz="2400">
                <a:latin typeface="Times New Roman" panose="02020603050405020304" pitchFamily="18" charset="0"/>
                <a:ea typeface="宋体" panose="02010600030101010101" pitchFamily="2" charset="-122"/>
              </a:rPr>
              <a:t>(3)</a:t>
            </a:r>
            <a:r>
              <a:rPr lang="zh-CN" sz="2400">
                <a:latin typeface="Times New Roman" panose="02020603050405020304" pitchFamily="18" charset="0"/>
                <a:ea typeface="宋体" panose="02010600030101010101" pitchFamily="2" charset="-122"/>
              </a:rPr>
              <a:t>工人师傅用</a:t>
            </a:r>
            <a:r>
              <a:rPr lang="en-US" sz="2400">
                <a:latin typeface="Times New Roman" panose="02020603050405020304" pitchFamily="18" charset="0"/>
                <a:ea typeface="宋体" panose="02010600030101010101" pitchFamily="2" charset="-122"/>
              </a:rPr>
              <a:t>100 N</a:t>
            </a:r>
            <a:r>
              <a:rPr lang="zh-CN" sz="2400">
                <a:ea typeface="宋体" panose="02010600030101010101" pitchFamily="2" charset="-122"/>
              </a:rPr>
              <a:t>的水平推力推着独轮车在水平路面上匀速运动，</a:t>
            </a:r>
            <a:r>
              <a:rPr lang="en-US" sz="2400">
                <a:latin typeface="Times New Roman" panose="02020603050405020304" pitchFamily="18" charset="0"/>
                <a:ea typeface="宋体" panose="02010600030101010101" pitchFamily="2" charset="-122"/>
              </a:rPr>
              <a:t>20 s</a:t>
            </a:r>
            <a:r>
              <a:rPr lang="zh-CN" sz="2400">
                <a:ea typeface="宋体" panose="02010600030101010101" pitchFamily="2" charset="-122"/>
              </a:rPr>
              <a:t>内通过的路程是</a:t>
            </a:r>
            <a:r>
              <a:rPr lang="en-US" sz="2400">
                <a:latin typeface="Times New Roman" panose="02020603050405020304" pitchFamily="18" charset="0"/>
                <a:ea typeface="宋体" panose="02010600030101010101" pitchFamily="2" charset="-122"/>
              </a:rPr>
              <a:t>15 m</a:t>
            </a:r>
            <a:r>
              <a:rPr lang="zh-CN" sz="2400">
                <a:ea typeface="宋体" panose="02010600030101010101" pitchFamily="2" charset="-122"/>
              </a:rPr>
              <a:t>，则独轮车运动的速度是</a:t>
            </a:r>
            <a:r>
              <a:rPr lang="en-US" sz="2400">
                <a:latin typeface="Times New Roman" panose="02020603050405020304" pitchFamily="18" charset="0"/>
                <a:ea typeface="宋体" panose="02010600030101010101" pitchFamily="2" charset="-122"/>
              </a:rPr>
              <a:t>________m/s</a:t>
            </a:r>
            <a:r>
              <a:rPr lang="zh-CN" sz="2400">
                <a:ea typeface="宋体" panose="02010600030101010101" pitchFamily="2" charset="-122"/>
              </a:rPr>
              <a:t>，工人推力做功是</a:t>
            </a:r>
            <a:r>
              <a:rPr lang="en-US" sz="2400">
                <a:latin typeface="Times New Roman" panose="02020603050405020304" pitchFamily="18" charset="0"/>
                <a:ea typeface="宋体" panose="02010600030101010101" pitchFamily="2" charset="-122"/>
              </a:rPr>
              <a:t>________J</a:t>
            </a:r>
            <a:r>
              <a:rPr lang="zh-CN" sz="2400">
                <a:ea typeface="宋体" panose="02010600030101010101" pitchFamily="2" charset="-122"/>
              </a:rPr>
              <a:t>，功率是</a:t>
            </a:r>
            <a:r>
              <a:rPr lang="en-US" sz="2400">
                <a:latin typeface="Times New Roman" panose="02020603050405020304" pitchFamily="18" charset="0"/>
                <a:ea typeface="宋体" panose="02010600030101010101" pitchFamily="2" charset="-122"/>
              </a:rPr>
              <a:t>________W.</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固体压强相关计算</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工人将总重为</a:t>
            </a:r>
            <a:r>
              <a:rPr lang="en-US" sz="2400">
                <a:latin typeface="Times New Roman" panose="02020603050405020304" pitchFamily="18" charset="0"/>
                <a:ea typeface="宋体" panose="02010600030101010101" pitchFamily="2" charset="-122"/>
              </a:rPr>
              <a:t>1 000 N</a:t>
            </a:r>
            <a:r>
              <a:rPr lang="zh-CN" sz="2400">
                <a:ea typeface="宋体" panose="02010600030101010101" pitchFamily="2" charset="-122"/>
              </a:rPr>
              <a:t>的独轮车推到终点后放在水平路面上时，独轮车与路面的总接触面积为</a:t>
            </a:r>
            <a:r>
              <a:rPr lang="en-US" sz="2400">
                <a:latin typeface="Times New Roman" panose="02020603050405020304" pitchFamily="18" charset="0"/>
                <a:ea typeface="宋体" panose="02010600030101010101" pitchFamily="2" charset="-122"/>
              </a:rPr>
              <a:t>100 cm</a:t>
            </a:r>
            <a:r>
              <a:rPr lang="en-US" sz="2400" baseline="30000">
                <a:latin typeface="Times New Roman" panose="02020603050405020304" pitchFamily="18" charset="0"/>
                <a:ea typeface="宋体" panose="02010600030101010101" pitchFamily="2" charset="-122"/>
              </a:rPr>
              <a:t>2</a:t>
            </a:r>
            <a:r>
              <a:rPr lang="zh-CN" sz="2400">
                <a:ea typeface="宋体" panose="02010600030101010101" pitchFamily="2" charset="-122"/>
              </a:rPr>
              <a:t>，则独轮车对地面的压强是</a:t>
            </a:r>
            <a:r>
              <a:rPr lang="en-US" sz="2400">
                <a:latin typeface="Times New Roman" panose="02020603050405020304" pitchFamily="18" charset="0"/>
                <a:ea typeface="宋体" panose="02010600030101010101" pitchFamily="2" charset="-122"/>
              </a:rPr>
              <a:t>________Pa.</a:t>
            </a:r>
            <a:endParaRPr lang="zh-CN" altLang="en-US" sz="2400"/>
          </a:p>
        </p:txBody>
      </p:sp>
      <p:sp>
        <p:nvSpPr>
          <p:cNvPr id="100" name="文本框 99"/>
          <p:cNvSpPr txBox="1"/>
          <p:nvPr/>
        </p:nvSpPr>
        <p:spPr>
          <a:xfrm>
            <a:off x="5745480" y="2933700"/>
            <a:ext cx="8445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0.75</a:t>
            </a:r>
            <a:endParaRPr lang="zh-CN" altLang="en-US"/>
          </a:p>
        </p:txBody>
      </p:sp>
      <p:sp>
        <p:nvSpPr>
          <p:cNvPr id="2" name="文本框 1"/>
          <p:cNvSpPr txBox="1"/>
          <p:nvPr/>
        </p:nvSpPr>
        <p:spPr>
          <a:xfrm>
            <a:off x="9752330" y="2933700"/>
            <a:ext cx="1010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1 500</a:t>
            </a:r>
            <a:endParaRPr lang="zh-CN" altLang="en-US"/>
          </a:p>
        </p:txBody>
      </p:sp>
      <p:sp>
        <p:nvSpPr>
          <p:cNvPr id="3" name="文本框 2"/>
          <p:cNvSpPr txBox="1"/>
          <p:nvPr/>
        </p:nvSpPr>
        <p:spPr>
          <a:xfrm>
            <a:off x="1932305" y="3471545"/>
            <a:ext cx="5911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75</a:t>
            </a:r>
            <a:endParaRPr lang="zh-CN" altLang="en-US"/>
          </a:p>
        </p:txBody>
      </p:sp>
      <p:sp>
        <p:nvSpPr>
          <p:cNvPr id="4" name="文本框 3"/>
          <p:cNvSpPr txBox="1"/>
          <p:nvPr/>
        </p:nvSpPr>
        <p:spPr>
          <a:xfrm>
            <a:off x="7600315" y="5114290"/>
            <a:ext cx="11271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5</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UNIT_TABLE_BEAUTIFY" val="smartTable{4c3f6c0a-f8e0-4e81-b72d-bd2c3b3820e1}"/>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49255281-d533-41b9-8434-d3438279be10}"/>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5465</Words>
  <Application>WPS 演示</Application>
  <PresentationFormat>宽屏</PresentationFormat>
  <Paragraphs>562</Paragraphs>
  <Slides>34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34</vt:i4>
      </vt:variant>
    </vt:vector>
  </HeadingPairs>
  <TitlesOfParts>
    <vt:vector size="51"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Calibri</vt:lpstr>
      <vt:lpstr>Office 主题</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2019-12-15T09:15:56Z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