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17BEE-67E8-4460-891C-E512BC570B0E}" type="datetimeFigureOut">
              <a:rPr lang="zh-MO" altLang="en-US" smtClean="0"/>
              <a:t>23/10/2020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349D-B384-48D3-8061-F23AA72F6FF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8219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44D40-AEAD-452F-8B52-D627EC9738ED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4876725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CB8FED6-025E-4FB6-9BDF-9FA30594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7545579" cy="132588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第五节 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 家庭</a:t>
            </a:r>
            <a:r>
              <a:rPr lang="zh-CN" altLang="en-US" sz="5400" b="1" dirty="0">
                <a:solidFill>
                  <a:srgbClr val="FF0000"/>
                </a:solidFill>
              </a:rPr>
              <a:t>用电</a:t>
            </a:r>
          </a:p>
        </p:txBody>
      </p:sp>
    </p:spTree>
    <p:extLst>
      <p:ext uri="{BB962C8B-B14F-4D97-AF65-F5344CB8AC3E}">
        <p14:creationId xmlns:p14="http://schemas.microsoft.com/office/powerpoint/2010/main" val="4106125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300788" y="6165850"/>
            <a:ext cx="27352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chemeClr val="folHlink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22145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CC"/>
                </a:solidFill>
                <a:latin typeface="Times New Roman"/>
                <a:ea typeface="楷体"/>
              </a:rPr>
              <a:t>灯座和灯</a:t>
            </a:r>
          </a:p>
        </p:txBody>
      </p:sp>
      <p:pic>
        <p:nvPicPr>
          <p:cNvPr id="331780" name="Picture 4" descr="dddz"/>
          <p:cNvPicPr>
            <a:picLocks noChangeAspect="1" noChangeArrowheads="1"/>
          </p:cNvPicPr>
          <p:nvPr/>
        </p:nvPicPr>
        <p:blipFill>
          <a:blip r:embed="rId3"/>
          <a:srcRect l="50000" t="3090" r="30034" b="14314"/>
          <a:stretch>
            <a:fillRect/>
          </a:stretch>
        </p:blipFill>
        <p:spPr bwMode="auto">
          <a:xfrm>
            <a:off x="6140450" y="1162050"/>
            <a:ext cx="1481138" cy="4343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31781" name="Picture 5" descr="dddz"/>
          <p:cNvPicPr>
            <a:picLocks noChangeAspect="1" noChangeArrowheads="1"/>
          </p:cNvPicPr>
          <p:nvPr/>
        </p:nvPicPr>
        <p:blipFill>
          <a:blip r:embed="rId3"/>
          <a:srcRect l="68636" t="3090" r="11398" b="14314"/>
          <a:stretch>
            <a:fillRect/>
          </a:stretch>
        </p:blipFill>
        <p:spPr bwMode="auto">
          <a:xfrm>
            <a:off x="2339975" y="1628775"/>
            <a:ext cx="1481138" cy="4343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1782" name="AutoShape 6"/>
          <p:cNvSpPr>
            <a:spLocks noChangeArrowheads="1"/>
          </p:cNvSpPr>
          <p:nvPr/>
        </p:nvSpPr>
        <p:spPr bwMode="auto">
          <a:xfrm>
            <a:off x="1143000" y="3657600"/>
            <a:ext cx="1371600" cy="685800"/>
          </a:xfrm>
          <a:prstGeom prst="flowChartPunchedTap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CC"/>
                </a:solidFill>
                <a:latin typeface="Times New Roman"/>
                <a:ea typeface="楷体" pitchFamily="2" charset="-122"/>
              </a:rPr>
              <a:t>卡口式</a:t>
            </a:r>
          </a:p>
        </p:txBody>
      </p:sp>
      <p:sp>
        <p:nvSpPr>
          <p:cNvPr id="331783" name="AutoShape 7"/>
          <p:cNvSpPr>
            <a:spLocks noChangeArrowheads="1"/>
          </p:cNvSpPr>
          <p:nvPr/>
        </p:nvSpPr>
        <p:spPr bwMode="auto">
          <a:xfrm>
            <a:off x="7435850" y="2609850"/>
            <a:ext cx="1524000" cy="762000"/>
          </a:xfrm>
          <a:prstGeom prst="flowChartPunchedTap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Times New Roman"/>
                <a:ea typeface="楷体" pitchFamily="2" charset="-122"/>
              </a:rPr>
              <a:t>螺丝口式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228975" y="1531938"/>
            <a:ext cx="1905000" cy="579437"/>
            <a:chOff x="0" y="0"/>
            <a:chExt cx="1200" cy="365"/>
          </a:xfrm>
        </p:grpSpPr>
        <p:sp>
          <p:nvSpPr>
            <p:cNvPr id="22560" name="Line 9"/>
            <p:cNvSpPr>
              <a:spLocks noChangeShapeType="1"/>
            </p:cNvSpPr>
            <p:nvPr/>
          </p:nvSpPr>
          <p:spPr bwMode="auto">
            <a:xfrm flipV="1">
              <a:off x="0" y="187"/>
              <a:ext cx="654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61" name="Text Box 10"/>
            <p:cNvSpPr txBox="1">
              <a:spLocks noChangeArrowheads="1"/>
            </p:cNvSpPr>
            <p:nvPr/>
          </p:nvSpPr>
          <p:spPr bwMode="auto">
            <a:xfrm>
              <a:off x="572" y="0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FF0000"/>
                  </a:solidFill>
                  <a:ea typeface="华文新魏" pitchFamily="2" charset="-122"/>
                </a:rPr>
                <a:t>火线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365250" y="2119313"/>
            <a:ext cx="1754188" cy="669925"/>
            <a:chOff x="0" y="0"/>
            <a:chExt cx="1105" cy="422"/>
          </a:xfrm>
        </p:grpSpPr>
        <p:sp>
          <p:nvSpPr>
            <p:cNvPr id="22558" name="Line 12"/>
            <p:cNvSpPr>
              <a:spLocks noChangeShapeType="1"/>
            </p:cNvSpPr>
            <p:nvPr/>
          </p:nvSpPr>
          <p:spPr bwMode="auto">
            <a:xfrm flipH="1">
              <a:off x="532" y="0"/>
              <a:ext cx="573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9" name="Text Box 13"/>
            <p:cNvSpPr txBox="1">
              <a:spLocks noChangeArrowheads="1"/>
            </p:cNvSpPr>
            <p:nvPr/>
          </p:nvSpPr>
          <p:spPr bwMode="auto">
            <a:xfrm>
              <a:off x="0" y="57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ea typeface="华文新魏" pitchFamily="2" charset="-122"/>
                </a:rPr>
                <a:t>零线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845300" y="1052513"/>
            <a:ext cx="1905000" cy="579437"/>
            <a:chOff x="0" y="0"/>
            <a:chExt cx="1200" cy="365"/>
          </a:xfrm>
        </p:grpSpPr>
        <p:sp>
          <p:nvSpPr>
            <p:cNvPr id="22556" name="Line 15"/>
            <p:cNvSpPr>
              <a:spLocks noChangeShapeType="1"/>
            </p:cNvSpPr>
            <p:nvPr/>
          </p:nvSpPr>
          <p:spPr bwMode="auto">
            <a:xfrm flipV="1">
              <a:off x="0" y="187"/>
              <a:ext cx="654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572" y="0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FF0000"/>
                  </a:solidFill>
                  <a:ea typeface="华文新魏" pitchFamily="2" charset="-122"/>
                </a:rPr>
                <a:t>火线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4933950" y="1882775"/>
            <a:ext cx="1754188" cy="669925"/>
            <a:chOff x="0" y="0"/>
            <a:chExt cx="1105" cy="422"/>
          </a:xfrm>
        </p:grpSpPr>
        <p:sp>
          <p:nvSpPr>
            <p:cNvPr id="22554" name="Line 18"/>
            <p:cNvSpPr>
              <a:spLocks noChangeShapeType="1"/>
            </p:cNvSpPr>
            <p:nvPr/>
          </p:nvSpPr>
          <p:spPr bwMode="auto">
            <a:xfrm flipH="1">
              <a:off x="532" y="0"/>
              <a:ext cx="573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5" name="Text Box 19"/>
            <p:cNvSpPr txBox="1">
              <a:spLocks noChangeArrowheads="1"/>
            </p:cNvSpPr>
            <p:nvPr/>
          </p:nvSpPr>
          <p:spPr bwMode="auto">
            <a:xfrm>
              <a:off x="0" y="57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ea typeface="华文新魏" pitchFamily="2" charset="-122"/>
                </a:rPr>
                <a:t>零线</a:t>
              </a: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6750050" y="4514850"/>
            <a:ext cx="1835150" cy="579438"/>
            <a:chOff x="0" y="0"/>
            <a:chExt cx="1156" cy="365"/>
          </a:xfrm>
        </p:grpSpPr>
        <p:sp>
          <p:nvSpPr>
            <p:cNvPr id="22552" name="Line 21"/>
            <p:cNvSpPr>
              <a:spLocks noChangeShapeType="1"/>
            </p:cNvSpPr>
            <p:nvPr/>
          </p:nvSpPr>
          <p:spPr bwMode="auto">
            <a:xfrm rot="2372384" flipV="1">
              <a:off x="0" y="18"/>
              <a:ext cx="654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3" name="Text Box 22"/>
            <p:cNvSpPr txBox="1">
              <a:spLocks noChangeArrowheads="1"/>
            </p:cNvSpPr>
            <p:nvPr/>
          </p:nvSpPr>
          <p:spPr bwMode="auto">
            <a:xfrm>
              <a:off x="528" y="0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FF0000"/>
                  </a:solidFill>
                  <a:ea typeface="华文新魏" pitchFamily="2" charset="-122"/>
                </a:rPr>
                <a:t>火线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691063" y="4759325"/>
            <a:ext cx="1754187" cy="669925"/>
            <a:chOff x="0" y="0"/>
            <a:chExt cx="1105" cy="422"/>
          </a:xfrm>
        </p:grpSpPr>
        <p:sp>
          <p:nvSpPr>
            <p:cNvPr id="22550" name="Line 24"/>
            <p:cNvSpPr>
              <a:spLocks noChangeShapeType="1"/>
            </p:cNvSpPr>
            <p:nvPr/>
          </p:nvSpPr>
          <p:spPr bwMode="auto">
            <a:xfrm flipH="1">
              <a:off x="532" y="0"/>
              <a:ext cx="573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1" name="Text Box 25"/>
            <p:cNvSpPr txBox="1">
              <a:spLocks noChangeArrowheads="1"/>
            </p:cNvSpPr>
            <p:nvPr/>
          </p:nvSpPr>
          <p:spPr bwMode="auto">
            <a:xfrm>
              <a:off x="0" y="57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ea typeface="华文新魏" pitchFamily="2" charset="-122"/>
                </a:rPr>
                <a:t>零线</a:t>
              </a:r>
            </a:p>
          </p:txBody>
        </p:sp>
      </p:grpSp>
      <p:sp>
        <p:nvSpPr>
          <p:cNvPr id="331802" name="Text Box 26"/>
          <p:cNvSpPr txBox="1">
            <a:spLocks noChangeArrowheads="1"/>
          </p:cNvSpPr>
          <p:nvPr/>
        </p:nvSpPr>
        <p:spPr bwMode="auto">
          <a:xfrm>
            <a:off x="611188" y="5734050"/>
            <a:ext cx="37338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>
                <a:latin typeface="Times New Roman"/>
                <a:ea typeface="楷体" pitchFamily="2" charset="-122"/>
              </a:rPr>
              <a:t>火线和零线可以任意连接</a:t>
            </a:r>
          </a:p>
        </p:txBody>
      </p:sp>
      <p:grpSp>
        <p:nvGrpSpPr>
          <p:cNvPr id="8" name="Group 27"/>
          <p:cNvGrpSpPr/>
          <p:nvPr/>
        </p:nvGrpSpPr>
        <p:grpSpPr>
          <a:xfrm>
            <a:off x="1060450" y="5029200"/>
            <a:ext cx="1754188" cy="669925"/>
            <a:chOff x="0" y="0"/>
            <a:chExt cx="1105" cy="422"/>
          </a:xfrm>
        </p:grpSpPr>
        <p:sp>
          <p:nvSpPr>
            <p:cNvPr id="22548" name="Line 28"/>
            <p:cNvSpPr>
              <a:spLocks noChangeShapeType="1"/>
            </p:cNvSpPr>
            <p:nvPr/>
          </p:nvSpPr>
          <p:spPr bwMode="auto">
            <a:xfrm flipH="1">
              <a:off x="532" y="0"/>
              <a:ext cx="573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9" name="Text Box 29"/>
            <p:cNvSpPr txBox="1">
              <a:spLocks noChangeArrowheads="1"/>
            </p:cNvSpPr>
            <p:nvPr/>
          </p:nvSpPr>
          <p:spPr bwMode="auto">
            <a:xfrm>
              <a:off x="0" y="57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ea typeface="华文新魏" pitchFamily="2" charset="-122"/>
                </a:rPr>
                <a:t>零线</a:t>
              </a: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3435350" y="4419600"/>
            <a:ext cx="1905000" cy="579438"/>
            <a:chOff x="0" y="0"/>
            <a:chExt cx="1200" cy="365"/>
          </a:xfrm>
        </p:grpSpPr>
        <p:sp>
          <p:nvSpPr>
            <p:cNvPr id="22546" name="Line 31"/>
            <p:cNvSpPr>
              <a:spLocks noChangeShapeType="1"/>
            </p:cNvSpPr>
            <p:nvPr/>
          </p:nvSpPr>
          <p:spPr bwMode="auto">
            <a:xfrm flipV="1">
              <a:off x="0" y="187"/>
              <a:ext cx="654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7" name="Text Box 32"/>
            <p:cNvSpPr txBox="1">
              <a:spLocks noChangeArrowheads="1"/>
            </p:cNvSpPr>
            <p:nvPr/>
          </p:nvSpPr>
          <p:spPr bwMode="auto">
            <a:xfrm>
              <a:off x="572" y="0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FF0000"/>
                  </a:solidFill>
                  <a:ea typeface="华文新魏" pitchFamily="2" charset="-122"/>
                </a:rPr>
                <a:t>火线</a:t>
              </a:r>
            </a:p>
          </p:txBody>
        </p:sp>
      </p:grpSp>
      <p:sp>
        <p:nvSpPr>
          <p:cNvPr id="331809" name="Text Box 33"/>
          <p:cNvSpPr txBox="1">
            <a:spLocks noChangeArrowheads="1"/>
          </p:cNvSpPr>
          <p:nvPr/>
        </p:nvSpPr>
        <p:spPr bwMode="auto">
          <a:xfrm>
            <a:off x="5508625" y="5661025"/>
            <a:ext cx="3581400" cy="11890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latin typeface="Times New Roman"/>
                <a:ea typeface="楷体" pitchFamily="2" charset="-122"/>
              </a:rPr>
              <a:t>火线和零线决不可以接错</a:t>
            </a:r>
          </a:p>
        </p:txBody>
      </p:sp>
    </p:spTree>
    <p:extLst>
      <p:ext uri="{BB962C8B-B14F-4D97-AF65-F5344CB8AC3E}">
        <p14:creationId xmlns:p14="http://schemas.microsoft.com/office/powerpoint/2010/main" val="408200300"/>
      </p:ext>
    </p:extLst>
  </p:cSld>
  <p:clrMapOvr>
    <a:masterClrMapping/>
  </p:clrMapOvr>
  <p:transition advTm="43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2" grpId="0" animBg="1"/>
      <p:bldP spid="331783" grpId="0" animBg="1"/>
      <p:bldP spid="331802" grpId="0" animBg="1"/>
      <p:bldP spid="3318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47675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19113" y="554038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omic Sans MS" pitchFamily="66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409575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omic Sans MS" pitchFamily="66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143000"/>
            <a:ext cx="6192838" cy="51371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5942" name="Line 6"/>
          <p:cNvSpPr>
            <a:spLocks noChangeShapeType="1"/>
          </p:cNvSpPr>
          <p:nvPr/>
        </p:nvSpPr>
        <p:spPr bwMode="auto">
          <a:xfrm flipH="1" flipV="1">
            <a:off x="3276600" y="2438400"/>
            <a:ext cx="0" cy="1873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>
            <a:off x="3276600" y="2438400"/>
            <a:ext cx="1943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4" name="Line 8"/>
          <p:cNvSpPr>
            <a:spLocks noChangeShapeType="1"/>
          </p:cNvSpPr>
          <p:nvPr/>
        </p:nvSpPr>
        <p:spPr bwMode="auto">
          <a:xfrm flipH="1">
            <a:off x="5181600" y="2438400"/>
            <a:ext cx="0" cy="1081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 flipH="1" flipV="1">
            <a:off x="5562600" y="1600200"/>
            <a:ext cx="0" cy="1873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400800"/>
            <a:ext cx="1447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2400">
                <a:latin typeface="Times New Roman" pitchFamily="18" charset="0"/>
                <a:ea typeface="楷体"/>
              </a:rPr>
              <a:t>返     回</a:t>
            </a:r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2971800" y="2209800"/>
            <a:ext cx="73025" cy="25923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3048000" y="4800600"/>
            <a:ext cx="1428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9" name="Freeform 13"/>
          <p:cNvSpPr/>
          <p:nvPr/>
        </p:nvSpPr>
        <p:spPr bwMode="auto">
          <a:xfrm>
            <a:off x="3048000" y="4724400"/>
            <a:ext cx="190500" cy="725488"/>
          </a:xfrm>
          <a:custGeom>
            <a:avLst/>
            <a:gdLst>
              <a:gd name="T0" fmla="*/ 2147483647 w 120"/>
              <a:gd name="T1" fmla="*/ 2147483647 h 457"/>
              <a:gd name="T2" fmla="*/ 2147483647 w 120"/>
              <a:gd name="T3" fmla="*/ 2147483647 h 457"/>
              <a:gd name="T4" fmla="*/ 2147483647 w 120"/>
              <a:gd name="T5" fmla="*/ 2147483647 h 457"/>
              <a:gd name="T6" fmla="*/ 2147483647 w 120"/>
              <a:gd name="T7" fmla="*/ 2147483647 h 457"/>
              <a:gd name="T8" fmla="*/ 2147483647 w 120"/>
              <a:gd name="T9" fmla="*/ 2147483647 h 457"/>
              <a:gd name="T10" fmla="*/ 0 w 120"/>
              <a:gd name="T11" fmla="*/ 2147483647 h 4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"/>
              <a:gd name="T19" fmla="*/ 0 h 457"/>
              <a:gd name="T20" fmla="*/ 120 w 120"/>
              <a:gd name="T21" fmla="*/ 457 h 4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" h="457">
                <a:moveTo>
                  <a:pt x="102" y="44"/>
                </a:moveTo>
                <a:cubicBezTo>
                  <a:pt x="48" y="149"/>
                  <a:pt x="120" y="0"/>
                  <a:pt x="82" y="308"/>
                </a:cubicBezTo>
                <a:cubicBezTo>
                  <a:pt x="80" y="324"/>
                  <a:pt x="54" y="349"/>
                  <a:pt x="54" y="349"/>
                </a:cubicBezTo>
                <a:cubicBezTo>
                  <a:pt x="47" y="372"/>
                  <a:pt x="33" y="387"/>
                  <a:pt x="27" y="410"/>
                </a:cubicBezTo>
                <a:cubicBezTo>
                  <a:pt x="24" y="421"/>
                  <a:pt x="27" y="433"/>
                  <a:pt x="21" y="443"/>
                </a:cubicBezTo>
                <a:cubicBezTo>
                  <a:pt x="17" y="450"/>
                  <a:pt x="0" y="457"/>
                  <a:pt x="0" y="457"/>
                </a:cubicBezTo>
              </a:path>
            </a:pathLst>
          </a:custGeom>
          <a:noFill/>
          <a:ln w="57150" cmpd="sng">
            <a:solidFill>
              <a:srgbClr val="6600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50" name="Freeform 14"/>
          <p:cNvSpPr/>
          <p:nvPr/>
        </p:nvSpPr>
        <p:spPr bwMode="auto">
          <a:xfrm>
            <a:off x="2971800" y="4267200"/>
            <a:ext cx="490538" cy="1214438"/>
          </a:xfrm>
          <a:custGeom>
            <a:avLst/>
            <a:gdLst>
              <a:gd name="T0" fmla="*/ 2147483647 w 309"/>
              <a:gd name="T1" fmla="*/ 0 h 765"/>
              <a:gd name="T2" fmla="*/ 2147483647 w 309"/>
              <a:gd name="T3" fmla="*/ 2147483647 h 765"/>
              <a:gd name="T4" fmla="*/ 2147483647 w 309"/>
              <a:gd name="T5" fmla="*/ 2147483647 h 765"/>
              <a:gd name="T6" fmla="*/ 2147483647 w 309"/>
              <a:gd name="T7" fmla="*/ 2147483647 h 765"/>
              <a:gd name="T8" fmla="*/ 2147483647 w 309"/>
              <a:gd name="T9" fmla="*/ 2147483647 h 765"/>
              <a:gd name="T10" fmla="*/ 2147483647 w 309"/>
              <a:gd name="T11" fmla="*/ 2147483647 h 765"/>
              <a:gd name="T12" fmla="*/ 2147483647 w 309"/>
              <a:gd name="T13" fmla="*/ 2147483647 h 765"/>
              <a:gd name="T14" fmla="*/ 2147483647 w 309"/>
              <a:gd name="T15" fmla="*/ 2147483647 h 765"/>
              <a:gd name="T16" fmla="*/ 2147483647 w 309"/>
              <a:gd name="T17" fmla="*/ 2147483647 h 765"/>
              <a:gd name="T18" fmla="*/ 2147483647 w 309"/>
              <a:gd name="T19" fmla="*/ 2147483647 h 765"/>
              <a:gd name="T20" fmla="*/ 2147483647 w 309"/>
              <a:gd name="T21" fmla="*/ 2147483647 h 765"/>
              <a:gd name="T22" fmla="*/ 2147483647 w 309"/>
              <a:gd name="T23" fmla="*/ 2147483647 h 765"/>
              <a:gd name="T24" fmla="*/ 2147483647 w 309"/>
              <a:gd name="T25" fmla="*/ 2147483647 h 765"/>
              <a:gd name="T26" fmla="*/ 2147483647 w 309"/>
              <a:gd name="T27" fmla="*/ 2147483647 h 765"/>
              <a:gd name="T28" fmla="*/ 2147483647 w 309"/>
              <a:gd name="T29" fmla="*/ 2147483647 h 765"/>
              <a:gd name="T30" fmla="*/ 2147483647 w 309"/>
              <a:gd name="T31" fmla="*/ 2147483647 h 7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9"/>
              <a:gd name="T49" fmla="*/ 0 h 765"/>
              <a:gd name="T50" fmla="*/ 309 w 309"/>
              <a:gd name="T51" fmla="*/ 765 h 7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9" h="765">
                <a:moveTo>
                  <a:pt x="191" y="0"/>
                </a:moveTo>
                <a:cubicBezTo>
                  <a:pt x="193" y="70"/>
                  <a:pt x="194" y="140"/>
                  <a:pt x="198" y="210"/>
                </a:cubicBezTo>
                <a:cubicBezTo>
                  <a:pt x="198" y="217"/>
                  <a:pt x="204" y="224"/>
                  <a:pt x="205" y="231"/>
                </a:cubicBezTo>
                <a:cubicBezTo>
                  <a:pt x="212" y="271"/>
                  <a:pt x="201" y="299"/>
                  <a:pt x="239" y="312"/>
                </a:cubicBezTo>
                <a:cubicBezTo>
                  <a:pt x="251" y="347"/>
                  <a:pt x="243" y="380"/>
                  <a:pt x="232" y="414"/>
                </a:cubicBezTo>
                <a:cubicBezTo>
                  <a:pt x="234" y="484"/>
                  <a:pt x="231" y="554"/>
                  <a:pt x="239" y="624"/>
                </a:cubicBezTo>
                <a:cubicBezTo>
                  <a:pt x="240" y="632"/>
                  <a:pt x="253" y="631"/>
                  <a:pt x="259" y="637"/>
                </a:cubicBezTo>
                <a:cubicBezTo>
                  <a:pt x="275" y="653"/>
                  <a:pt x="280" y="677"/>
                  <a:pt x="286" y="698"/>
                </a:cubicBezTo>
                <a:cubicBezTo>
                  <a:pt x="288" y="714"/>
                  <a:pt x="283" y="733"/>
                  <a:pt x="293" y="746"/>
                </a:cubicBezTo>
                <a:cubicBezTo>
                  <a:pt x="298" y="753"/>
                  <a:pt x="309" y="733"/>
                  <a:pt x="307" y="725"/>
                </a:cubicBezTo>
                <a:cubicBezTo>
                  <a:pt x="305" y="718"/>
                  <a:pt x="293" y="721"/>
                  <a:pt x="286" y="719"/>
                </a:cubicBezTo>
                <a:cubicBezTo>
                  <a:pt x="277" y="721"/>
                  <a:pt x="268" y="726"/>
                  <a:pt x="259" y="725"/>
                </a:cubicBezTo>
                <a:cubicBezTo>
                  <a:pt x="235" y="721"/>
                  <a:pt x="233" y="687"/>
                  <a:pt x="246" y="739"/>
                </a:cubicBezTo>
                <a:cubicBezTo>
                  <a:pt x="171" y="765"/>
                  <a:pt x="219" y="754"/>
                  <a:pt x="97" y="746"/>
                </a:cubicBezTo>
                <a:cubicBezTo>
                  <a:pt x="153" y="707"/>
                  <a:pt x="68" y="694"/>
                  <a:pt x="22" y="719"/>
                </a:cubicBezTo>
                <a:cubicBezTo>
                  <a:pt x="0" y="731"/>
                  <a:pt x="72" y="719"/>
                  <a:pt x="97" y="719"/>
                </a:cubicBezTo>
              </a:path>
            </a:pathLst>
          </a:custGeom>
          <a:noFill/>
          <a:ln w="57150" cmpd="sng">
            <a:solidFill>
              <a:srgbClr val="6600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1828800" y="252413"/>
            <a:ext cx="5518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itchFamily="34" charset="0"/>
                <a:ea typeface="楷体"/>
              </a:rPr>
              <a:t>螺口灯泡的螺旋一定要接在零线上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7680325" y="2613025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2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  <p:bldP spid="295943" grpId="0" animBg="1"/>
      <p:bldP spid="295944" grpId="0" animBg="1"/>
      <p:bldP spid="295945" grpId="0" animBg="1"/>
      <p:bldP spid="295947" grpId="0" animBg="1"/>
      <p:bldP spid="295948" grpId="0" animBg="1"/>
      <p:bldP spid="295949" grpId="0" animBg="1"/>
      <p:bldP spid="2959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750" y="1125538"/>
            <a:ext cx="8351838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itchFamily="18" charset="0"/>
                <a:ea typeface="楷体"/>
              </a:rPr>
              <a:t>     </a:t>
            </a:r>
            <a:r>
              <a:rPr lang="zh-CN" sz="3200" b="1">
                <a:latin typeface="Times New Roman" pitchFamily="18" charset="0"/>
                <a:ea typeface="楷体"/>
              </a:rPr>
              <a:t>现已知小明家里各用电器工作时的电流值如下：一台电脑：</a:t>
            </a:r>
            <a:r>
              <a:rPr lang="zh-CN" altLang="zh-CN" sz="3200" b="1">
                <a:latin typeface="Times New Roman" pitchFamily="18" charset="0"/>
                <a:ea typeface="楷体"/>
              </a:rPr>
              <a:t>1 A</a:t>
            </a:r>
            <a:r>
              <a:rPr lang="zh-CN" sz="3200" b="1">
                <a:latin typeface="Times New Roman" pitchFamily="18" charset="0"/>
                <a:ea typeface="楷体"/>
              </a:rPr>
              <a:t>，所有电灯</a:t>
            </a:r>
            <a:r>
              <a:rPr lang="zh-CN" altLang="zh-CN" sz="3200" b="1">
                <a:latin typeface="Times New Roman" pitchFamily="18" charset="0"/>
                <a:ea typeface="楷体"/>
              </a:rPr>
              <a:t>:</a:t>
            </a:r>
            <a:r>
              <a:rPr lang="zh-CN" sz="3200" b="1">
                <a:latin typeface="Times New Roman" pitchFamily="18" charset="0"/>
                <a:ea typeface="楷体"/>
              </a:rPr>
              <a:t>总</a:t>
            </a:r>
            <a:r>
              <a:rPr lang="zh-CN" altLang="zh-CN" sz="3200" b="1">
                <a:latin typeface="Times New Roman" pitchFamily="18" charset="0"/>
                <a:ea typeface="楷体"/>
              </a:rPr>
              <a:t>0.8A,</a:t>
            </a:r>
            <a:r>
              <a:rPr lang="zh-CN" sz="3200" b="1">
                <a:latin typeface="Times New Roman" pitchFamily="18" charset="0"/>
                <a:ea typeface="楷体"/>
              </a:rPr>
              <a:t>空调</a:t>
            </a:r>
            <a:r>
              <a:rPr lang="zh-CN" altLang="zh-CN" sz="3200" b="1">
                <a:latin typeface="Times New Roman" pitchFamily="18" charset="0"/>
                <a:ea typeface="楷体"/>
              </a:rPr>
              <a:t>:7A</a:t>
            </a:r>
            <a:r>
              <a:rPr lang="zh-CN" sz="3200" b="1">
                <a:latin typeface="Times New Roman" pitchFamily="18" charset="0"/>
                <a:ea typeface="楷体"/>
              </a:rPr>
              <a:t>冰箱</a:t>
            </a:r>
            <a:r>
              <a:rPr lang="zh-CN" altLang="zh-CN" sz="3200" b="1">
                <a:latin typeface="Times New Roman" pitchFamily="18" charset="0"/>
                <a:ea typeface="楷体"/>
              </a:rPr>
              <a:t>:0.5A,</a:t>
            </a:r>
            <a:r>
              <a:rPr lang="zh-CN" sz="3200" b="1">
                <a:latin typeface="Times New Roman" pitchFamily="18" charset="0"/>
                <a:ea typeface="楷体"/>
              </a:rPr>
              <a:t>电视机</a:t>
            </a:r>
            <a:r>
              <a:rPr lang="zh-CN" altLang="zh-CN" sz="3200" b="1">
                <a:latin typeface="Times New Roman" pitchFamily="18" charset="0"/>
                <a:ea typeface="楷体"/>
              </a:rPr>
              <a:t>:0.5A,</a:t>
            </a:r>
            <a:r>
              <a:rPr lang="zh-CN" sz="3200" b="1">
                <a:latin typeface="Times New Roman" pitchFamily="18" charset="0"/>
                <a:ea typeface="楷体"/>
              </a:rPr>
              <a:t>请你帮他选择保险丝（    ）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11188" y="3429000"/>
            <a:ext cx="5781675" cy="1957388"/>
            <a:chOff x="0" y="0"/>
            <a:chExt cx="3610" cy="1675"/>
          </a:xfrm>
        </p:grpSpPr>
        <p:sp>
          <p:nvSpPr>
            <p:cNvPr id="24583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3312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3200" b="1">
                  <a:latin typeface="Times New Roman" pitchFamily="18" charset="0"/>
                </a:rPr>
                <a:t>A</a:t>
              </a:r>
              <a:r>
                <a:rPr lang="zh-CN" sz="3200" b="1">
                  <a:latin typeface="Times New Roman" pitchFamily="18" charset="0"/>
                </a:rPr>
                <a:t>、额定电流是</a:t>
              </a:r>
              <a:r>
                <a:rPr lang="zh-CN" altLang="zh-CN" sz="3200" b="1">
                  <a:latin typeface="Times New Roman" pitchFamily="18" charset="0"/>
                </a:rPr>
                <a:t>40A</a:t>
              </a:r>
              <a:r>
                <a:rPr lang="zh-CN" sz="3200" b="1">
                  <a:latin typeface="Times New Roman" pitchFamily="18" charset="0"/>
                </a:rPr>
                <a:t>的保险丝</a:t>
              </a:r>
            </a:p>
          </p:txBody>
        </p:sp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0" y="409"/>
              <a:ext cx="3332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latin typeface="Times New Roman" pitchFamily="18" charset="0"/>
                </a:rPr>
                <a:t>B</a:t>
              </a:r>
              <a:r>
                <a:rPr lang="zh-CN" sz="3200" b="1">
                  <a:latin typeface="Times New Roman" pitchFamily="18" charset="0"/>
                </a:rPr>
                <a:t>、额定电流是</a:t>
              </a:r>
              <a:r>
                <a:rPr lang="zh-CN" altLang="zh-CN" sz="3200" b="1">
                  <a:latin typeface="Times New Roman" pitchFamily="18" charset="0"/>
                </a:rPr>
                <a:t>1.5A</a:t>
              </a:r>
              <a:r>
                <a:rPr lang="zh-CN" sz="3200" b="1">
                  <a:latin typeface="Times New Roman" pitchFamily="18" charset="0"/>
                </a:rPr>
                <a:t>的保险丝</a:t>
              </a: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0" y="815"/>
              <a:ext cx="3283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latin typeface="Times New Roman" pitchFamily="18" charset="0"/>
                </a:rPr>
                <a:t>C</a:t>
              </a:r>
              <a:r>
                <a:rPr lang="zh-CN" sz="3200" b="1">
                  <a:latin typeface="Times New Roman" pitchFamily="18" charset="0"/>
                </a:rPr>
                <a:t>、额定电流是</a:t>
              </a:r>
              <a:r>
                <a:rPr lang="zh-CN" altLang="zh-CN" sz="3200" b="1">
                  <a:latin typeface="Times New Roman" pitchFamily="18" charset="0"/>
                </a:rPr>
                <a:t>10A</a:t>
              </a:r>
              <a:r>
                <a:rPr lang="zh-CN" sz="3200" b="1">
                  <a:latin typeface="Times New Roman" pitchFamily="18" charset="0"/>
                </a:rPr>
                <a:t>的保险丝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0" y="1179"/>
              <a:ext cx="3610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latin typeface="Times New Roman" pitchFamily="18" charset="0"/>
                </a:rPr>
                <a:t>D</a:t>
              </a:r>
              <a:r>
                <a:rPr lang="zh-CN" sz="3200" b="1">
                  <a:latin typeface="Times New Roman" pitchFamily="18" charset="0"/>
                </a:rPr>
                <a:t>、额定电流越大越好的保险丝</a:t>
              </a:r>
            </a:p>
          </p:txBody>
        </p:sp>
      </p:grpSp>
      <p:pic>
        <p:nvPicPr>
          <p:cNvPr id="24580" name="Picture 8" descr="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60350"/>
            <a:ext cx="900113" cy="9001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1258888" y="0"/>
            <a:ext cx="431800" cy="549275"/>
          </a:xfrm>
          <a:prstGeom prst="cloudCallout">
            <a:avLst>
              <a:gd name="adj1" fmla="val -116912"/>
              <a:gd name="adj2" fmla="val 615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156325" y="5084763"/>
            <a:ext cx="269081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3600">
                <a:solidFill>
                  <a:srgbClr val="FF0000"/>
                </a:solidFill>
                <a:latin typeface="Times New Roman"/>
                <a:ea typeface="楷体"/>
              </a:rPr>
              <a:t>正确答案</a:t>
            </a:r>
            <a:r>
              <a:rPr lang="zh-CN" altLang="zh-CN" sz="3600">
                <a:solidFill>
                  <a:srgbClr val="FF0000"/>
                </a:solidFill>
                <a:latin typeface="Times New Roman"/>
                <a:ea typeface="楷体"/>
              </a:rPr>
              <a:t>:</a:t>
            </a:r>
            <a:r>
              <a:rPr lang="zh-CN" altLang="zh-CN" sz="6000">
                <a:solidFill>
                  <a:srgbClr val="FF0000"/>
                </a:solidFill>
                <a:latin typeface="Times New Roman"/>
                <a:ea typeface="楷体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65030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489743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4400" b="1">
                <a:solidFill>
                  <a:srgbClr val="0000CC"/>
                </a:solidFill>
                <a:latin typeface="Times New Roman"/>
                <a:ea typeface="楷体"/>
              </a:rPr>
              <a:t>课</a:t>
            </a:r>
            <a:r>
              <a:rPr lang="en-US" altLang="zh-CN" sz="4400" b="1">
                <a:solidFill>
                  <a:srgbClr val="0000CC"/>
                </a:solidFill>
                <a:latin typeface="Times New Roman"/>
                <a:ea typeface="楷体"/>
              </a:rPr>
              <a:t>   </a:t>
            </a:r>
            <a:r>
              <a:rPr lang="zh-CN" sz="4400" b="1">
                <a:solidFill>
                  <a:srgbClr val="0000CC"/>
                </a:solidFill>
                <a:latin typeface="Times New Roman"/>
                <a:ea typeface="楷体"/>
              </a:rPr>
              <a:t>堂</a:t>
            </a:r>
            <a:r>
              <a:rPr lang="en-US" altLang="zh-CN" sz="4400" b="1">
                <a:solidFill>
                  <a:srgbClr val="0000CC"/>
                </a:solidFill>
                <a:latin typeface="Times New Roman"/>
                <a:ea typeface="楷体"/>
              </a:rPr>
              <a:t>  </a:t>
            </a:r>
            <a:r>
              <a:rPr lang="zh-CN" sz="4400" b="1">
                <a:solidFill>
                  <a:srgbClr val="0000CC"/>
                </a:solidFill>
                <a:latin typeface="Times New Roman"/>
                <a:ea typeface="楷体"/>
              </a:rPr>
              <a:t>小</a:t>
            </a:r>
            <a:r>
              <a:rPr lang="en-US" altLang="zh-CN" sz="4400" b="1">
                <a:solidFill>
                  <a:srgbClr val="0000CC"/>
                </a:solidFill>
                <a:latin typeface="Times New Roman"/>
                <a:ea typeface="楷体"/>
              </a:rPr>
              <a:t>  </a:t>
            </a:r>
            <a:r>
              <a:rPr lang="zh-CN" sz="4400" b="1">
                <a:solidFill>
                  <a:srgbClr val="0000CC"/>
                </a:solidFill>
                <a:latin typeface="Times New Roman"/>
                <a:ea typeface="楷体"/>
              </a:rPr>
              <a:t>结</a:t>
            </a:r>
            <a:r>
              <a:rPr lang="zh-CN" b="1">
                <a:solidFill>
                  <a:srgbClr val="0000CC"/>
                </a:solidFill>
                <a:latin typeface="Times New Roman"/>
                <a:ea typeface="楷体"/>
              </a:rPr>
              <a:t>：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5410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/>
                <a:ea typeface="楷体"/>
              </a:rPr>
              <a:t>1</a:t>
            </a:r>
            <a:r>
              <a:rPr lang="zh-CN" sz="3200" b="1">
                <a:latin typeface="Times New Roman"/>
                <a:ea typeface="楷体"/>
              </a:rPr>
              <a:t>、家庭电路的</a:t>
            </a:r>
            <a:r>
              <a:rPr lang="zh-CN" altLang="en-US" sz="3200" b="1">
                <a:latin typeface="Times New Roman"/>
                <a:ea typeface="楷体"/>
              </a:rPr>
              <a:t>组成及</a:t>
            </a:r>
            <a:r>
              <a:rPr lang="zh-CN" sz="3200" b="1">
                <a:latin typeface="Times New Roman"/>
                <a:ea typeface="楷体"/>
              </a:rPr>
              <a:t>安装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5661025"/>
            <a:ext cx="770413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54063" y="5229225"/>
            <a:ext cx="79216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b="1">
                <a:solidFill>
                  <a:srgbClr val="0000CC"/>
                </a:solidFill>
                <a:latin typeface="Times New Roman" pitchFamily="2" charset="-122"/>
                <a:ea typeface="楷体" pitchFamily="2" charset="-122"/>
              </a:rPr>
              <a:t>一般地</a:t>
            </a:r>
            <a:r>
              <a:rPr lang="zh-CN" altLang="zh-CN" sz="2800" b="1">
                <a:solidFill>
                  <a:srgbClr val="0000CC"/>
                </a:solidFill>
                <a:latin typeface="Times New Roman" pitchFamily="2" charset="-122"/>
                <a:ea typeface="楷体" pitchFamily="2" charset="-122"/>
              </a:rPr>
              <a:t>,</a:t>
            </a:r>
            <a:r>
              <a:rPr lang="zh-CN" sz="2800" b="1">
                <a:solidFill>
                  <a:srgbClr val="0000CC"/>
                </a:solidFill>
                <a:latin typeface="Times New Roman" pitchFamily="2" charset="-122"/>
                <a:ea typeface="楷体" pitchFamily="2" charset="-122"/>
              </a:rPr>
              <a:t>电能表、闸刀开关、熔断器、断路器及开关与灯泡间串联，各</a:t>
            </a:r>
            <a:r>
              <a:rPr lang="zh-CN" sz="2800" b="1">
                <a:solidFill>
                  <a:srgbClr val="CC0000"/>
                </a:solidFill>
                <a:latin typeface="Times New Roman" pitchFamily="2" charset="-122"/>
                <a:ea typeface="楷体" pitchFamily="2" charset="-122"/>
              </a:rPr>
              <a:t>用电器、插座</a:t>
            </a:r>
            <a:r>
              <a:rPr lang="zh-CN" sz="2800" b="1">
                <a:solidFill>
                  <a:srgbClr val="0000CC"/>
                </a:solidFill>
                <a:latin typeface="Times New Roman" pitchFamily="2" charset="-122"/>
                <a:ea typeface="楷体" pitchFamily="2" charset="-122"/>
              </a:rPr>
              <a:t>之间</a:t>
            </a:r>
            <a:r>
              <a:rPr lang="zh-CN" sz="2800" b="1">
                <a:solidFill>
                  <a:srgbClr val="CC0000"/>
                </a:solidFill>
                <a:latin typeface="Times New Roman" pitchFamily="2" charset="-122"/>
                <a:ea typeface="楷体" pitchFamily="2" charset="-122"/>
              </a:rPr>
              <a:t>并联</a:t>
            </a:r>
            <a:r>
              <a:rPr lang="zh-CN" sz="2800" b="1">
                <a:solidFill>
                  <a:srgbClr val="0000CC"/>
                </a:solidFill>
                <a:latin typeface="Times New Roman" pitchFamily="2" charset="-122"/>
                <a:ea typeface="楷体" pitchFamily="2" charset="-122"/>
              </a:rPr>
              <a:t>。</a:t>
            </a:r>
          </a:p>
        </p:txBody>
      </p:sp>
      <p:pic>
        <p:nvPicPr>
          <p:cNvPr id="2970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557000" y="11887200"/>
            <a:ext cx="317500" cy="241300"/>
          </a:xfrm>
          <a:prstGeom prst="cube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7272343" imgH="3887771"/>
        </mc:Choice>
        <mc:Fallback>
          <p:control name="ShockwaveFlash1" r:id="rId2" imgW="7272343" imgH="3887771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628775"/>
                  <a:ext cx="7631112" cy="3600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4163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3141663"/>
            <a:ext cx="91440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zh-CN" altLang="zh-CN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zh-CN">
                <a:latin typeface="Times New Roman"/>
                <a:ea typeface="楷体"/>
              </a:rPr>
              <a:t>         </a:t>
            </a:r>
            <a:r>
              <a:rPr lang="zh-CN">
                <a:latin typeface="Times New Roman"/>
                <a:ea typeface="楷体"/>
              </a:rPr>
              <a:t>现代家庭电路中一般安装有“空气开关”，当通过的电流过大时，空气开关自动“跳闸”，切断电路。排除故障后，用手重新闭合开关就可以了。所以，空气开关可以替代上述元件中的</a:t>
            </a:r>
            <a:r>
              <a:rPr lang="zh-CN" altLang="zh-CN">
                <a:latin typeface="Times New Roman"/>
                <a:ea typeface="楷体"/>
              </a:rPr>
              <a:t>_______</a:t>
            </a:r>
            <a:r>
              <a:rPr lang="zh-CN">
                <a:latin typeface="Times New Roman"/>
                <a:ea typeface="楷体"/>
              </a:rPr>
              <a:t>和</a:t>
            </a:r>
            <a:r>
              <a:rPr lang="zh-CN" altLang="zh-CN">
                <a:latin typeface="Times New Roman"/>
                <a:ea typeface="楷体"/>
              </a:rPr>
              <a:t>________</a:t>
            </a:r>
            <a:r>
              <a:rPr lang="zh-CN">
                <a:latin typeface="Times New Roman"/>
                <a:ea typeface="楷体"/>
              </a:rPr>
              <a:t>。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188913"/>
            <a:ext cx="8686800" cy="3213100"/>
            <a:chOff x="0" y="0"/>
            <a:chExt cx="5520" cy="2832"/>
          </a:xfrm>
        </p:grpSpPr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520" cy="2832"/>
            </a:xfrm>
            <a:prstGeom prst="rect">
              <a:avLst/>
            </a:prstGeom>
            <a:solidFill>
              <a:srgbClr val="F4AAC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5"/>
            <p:cNvGrpSpPr/>
            <p:nvPr/>
          </p:nvGrpSpPr>
          <p:grpSpPr>
            <a:xfrm>
              <a:off x="288" y="288"/>
              <a:ext cx="4944" cy="2256"/>
              <a:chOff x="0" y="0"/>
              <a:chExt cx="5895" cy="2580"/>
            </a:xfrm>
          </p:grpSpPr>
          <p:pic>
            <p:nvPicPr>
              <p:cNvPr id="2560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54000"/>
              </a:blip>
              <a:stretch>
                <a:fillRect/>
              </a:stretch>
            </p:blipFill>
            <p:spPr bwMode="auto">
              <a:xfrm>
                <a:off x="0" y="0"/>
                <a:ext cx="5895" cy="25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5610" name="未知"/>
              <p:cNvSpPr/>
              <p:nvPr/>
            </p:nvSpPr>
            <p:spPr bwMode="auto">
              <a:xfrm>
                <a:off x="2911" y="1118"/>
                <a:ext cx="35" cy="274"/>
              </a:xfrm>
              <a:custGeom>
                <a:avLst/>
                <a:gdLst>
                  <a:gd name="T0" fmla="*/ 29 w 35"/>
                  <a:gd name="T1" fmla="*/ 0 h 274"/>
                  <a:gd name="T2" fmla="*/ 30 w 35"/>
                  <a:gd name="T3" fmla="*/ 184 h 274"/>
                  <a:gd name="T4" fmla="*/ 0 w 35"/>
                  <a:gd name="T5" fmla="*/ 274 h 274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274"/>
                  <a:gd name="T11" fmla="*/ 35 w 35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274">
                    <a:moveTo>
                      <a:pt x="29" y="0"/>
                    </a:moveTo>
                    <a:cubicBezTo>
                      <a:pt x="32" y="69"/>
                      <a:pt x="35" y="138"/>
                      <a:pt x="30" y="184"/>
                    </a:cubicBezTo>
                    <a:cubicBezTo>
                      <a:pt x="25" y="230"/>
                      <a:pt x="12" y="252"/>
                      <a:pt x="0" y="274"/>
                    </a:cubicBezTo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1" name="Line 8"/>
              <p:cNvSpPr>
                <a:spLocks noChangeShapeType="1"/>
              </p:cNvSpPr>
              <p:nvPr/>
            </p:nvSpPr>
            <p:spPr bwMode="auto">
              <a:xfrm flipH="1">
                <a:off x="3139" y="1091"/>
                <a:ext cx="23" cy="4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6784975" y="2282825"/>
            <a:ext cx="184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029200"/>
            <a:ext cx="14221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2400" b="1">
                <a:solidFill>
                  <a:schemeClr val="tx2">
                    <a:lumMod val="75000"/>
                  </a:schemeClr>
                </a:solidFill>
                <a:latin typeface="Times New Roman"/>
                <a:ea typeface="楷体"/>
              </a:rPr>
              <a:t>闸刀开关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555776" y="5085184"/>
            <a:ext cx="11033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sz="2400" b="1">
                <a:solidFill>
                  <a:schemeClr val="tx2"/>
                </a:solidFill>
                <a:latin typeface="Times New Roman"/>
                <a:ea typeface="楷体"/>
              </a:rPr>
              <a:t>熔断器</a:t>
            </a:r>
          </a:p>
        </p:txBody>
      </p:sp>
    </p:spTree>
    <p:extLst>
      <p:ext uri="{BB962C8B-B14F-4D97-AF65-F5344CB8AC3E}">
        <p14:creationId xmlns:p14="http://schemas.microsoft.com/office/powerpoint/2010/main" val="128149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X_00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72400" y="228600"/>
            <a:ext cx="1008063" cy="1524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382000" cy="2892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1" charset="-122"/>
              </a:rPr>
              <a:t>随堂练习</a:t>
            </a:r>
            <a:endParaRPr lang="en-US" altLang="zh-CN" sz="2800" b="1">
              <a:latin typeface="Times New Roman" pitchFamily="18" charset="0"/>
              <a:ea typeface="隶书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楷体" pitchFamily="1" charset="-122"/>
              </a:rPr>
              <a:t>1</a:t>
            </a:r>
            <a:r>
              <a:rPr lang="zh-CN" altLang="zh-CN" sz="2800" b="1">
                <a:latin typeface="Times New Roman" pitchFamily="18" charset="0"/>
                <a:ea typeface="楷体" pitchFamily="1" charset="-122"/>
              </a:rPr>
              <a:t>.</a:t>
            </a:r>
            <a:r>
              <a:rPr lang="en-US" altLang="zh-CN" sz="2800" b="1">
                <a:latin typeface="Times New Roman" pitchFamily="18" charset="0"/>
                <a:ea typeface="楷体" pitchFamily="1" charset="-122"/>
              </a:rPr>
              <a:t> </a:t>
            </a:r>
            <a:r>
              <a:rPr lang="zh-CN" sz="2800" b="1">
                <a:latin typeface="Times New Roman" pitchFamily="18" charset="0"/>
                <a:ea typeface="楷体"/>
              </a:rPr>
              <a:t>保险丝在电路中所起的作是（   　　 ）　　　　　　　　　 </a:t>
            </a:r>
            <a:r>
              <a:rPr lang="en-US" altLang="zh-CN" sz="2800" b="1">
                <a:latin typeface="Times New Roman" pitchFamily="18" charset="0"/>
                <a:ea typeface="楷体"/>
              </a:rPr>
              <a:t>        </a:t>
            </a:r>
            <a:r>
              <a:rPr lang="zh-CN" altLang="zh-CN" sz="2800" b="1">
                <a:latin typeface="Times New Roman" pitchFamily="18" charset="0"/>
                <a:ea typeface="楷体"/>
              </a:rPr>
              <a:t>A</a:t>
            </a:r>
            <a:r>
              <a:rPr lang="zh-CN" sz="2800" b="1">
                <a:latin typeface="Times New Roman" pitchFamily="18" charset="0"/>
                <a:ea typeface="楷体"/>
              </a:rPr>
              <a:t>、减小电路中的电流，避免产生危险。　　　　　　　　           </a:t>
            </a:r>
            <a:r>
              <a:rPr lang="en-US" altLang="zh-CN" sz="2800" b="1">
                <a:latin typeface="Times New Roman" pitchFamily="18" charset="0"/>
                <a:ea typeface="楷体"/>
              </a:rPr>
              <a:t> </a:t>
            </a:r>
            <a:r>
              <a:rPr lang="zh-CN" altLang="zh-CN" sz="2800" b="1">
                <a:latin typeface="Times New Roman" pitchFamily="18" charset="0"/>
                <a:ea typeface="楷体"/>
              </a:rPr>
              <a:t>B</a:t>
            </a:r>
            <a:r>
              <a:rPr lang="zh-CN" sz="2800" b="1">
                <a:latin typeface="Times New Roman" pitchFamily="18" charset="0"/>
                <a:ea typeface="楷体"/>
              </a:rPr>
              <a:t>、能使电路中电压降低　　　　　　　　　　　　　　　</a:t>
            </a:r>
            <a:r>
              <a:rPr lang="zh-CN" altLang="zh-CN" sz="2800" b="1">
                <a:latin typeface="Times New Roman" pitchFamily="18" charset="0"/>
                <a:ea typeface="楷体"/>
              </a:rPr>
              <a:t>C</a:t>
            </a:r>
            <a:r>
              <a:rPr lang="zh-CN" sz="2800" b="1">
                <a:latin typeface="Times New Roman" pitchFamily="18" charset="0"/>
                <a:ea typeface="楷体"/>
              </a:rPr>
              <a:t>、用电器消耗的电能过多时，自动切断电路。  　　　　</a:t>
            </a:r>
            <a:r>
              <a:rPr lang="zh-CN" altLang="zh-CN" sz="2800" b="1">
                <a:latin typeface="Times New Roman" pitchFamily="18" charset="0"/>
                <a:ea typeface="楷体"/>
              </a:rPr>
              <a:t>D</a:t>
            </a:r>
            <a:r>
              <a:rPr lang="zh-CN" sz="2800" b="1">
                <a:latin typeface="Times New Roman" pitchFamily="2" charset="-122"/>
                <a:ea typeface="楷体"/>
              </a:rPr>
              <a:t>、在电流过大，超过规定值时能自动切断电路。</a:t>
            </a:r>
            <a:r>
              <a:rPr lang="zh-CN" sz="2400">
                <a:latin typeface="Times New Roman" pitchFamily="18" charset="0"/>
                <a:ea typeface="楷体" pitchFamily="1" charset="-122"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8458200" cy="180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楷体" pitchFamily="1" charset="-122"/>
              </a:rPr>
              <a:t>2</a:t>
            </a:r>
            <a:r>
              <a:rPr lang="zh-CN" altLang="zh-CN" sz="2800" b="1">
                <a:latin typeface="Times New Roman" pitchFamily="18" charset="0"/>
                <a:ea typeface="楷体" pitchFamily="1" charset="-122"/>
              </a:rPr>
              <a:t>.</a:t>
            </a:r>
            <a:r>
              <a:rPr lang="zh-CN" sz="2800" b="1">
                <a:latin typeface="Times New Roman" pitchFamily="18" charset="0"/>
                <a:ea typeface="楷体"/>
              </a:rPr>
              <a:t>安装家庭电路中，下列做法错误的是 </a:t>
            </a:r>
            <a:r>
              <a:rPr lang="zh-CN" altLang="zh-CN" sz="2800" b="1">
                <a:latin typeface="Times New Roman" pitchFamily="18" charset="0"/>
                <a:ea typeface="楷体"/>
              </a:rPr>
              <a:t>(    </a:t>
            </a:r>
            <a:r>
              <a:rPr lang="zh-CN" sz="2800" b="1">
                <a:latin typeface="Times New Roman" pitchFamily="18" charset="0"/>
                <a:ea typeface="楷体"/>
              </a:rPr>
              <a:t>　　</a:t>
            </a:r>
            <a:r>
              <a:rPr lang="zh-CN" altLang="zh-CN" sz="2800" b="1">
                <a:latin typeface="Times New Roman" pitchFamily="18" charset="0"/>
                <a:ea typeface="楷体"/>
              </a:rPr>
              <a:t>)</a:t>
            </a:r>
            <a:r>
              <a:rPr lang="zh-CN" sz="2800" b="1">
                <a:latin typeface="Times New Roman" pitchFamily="18" charset="0"/>
                <a:ea typeface="楷体"/>
              </a:rPr>
              <a:t>　　　　　   </a:t>
            </a:r>
          </a:p>
          <a:p>
            <a:pPr>
              <a:spcBef>
                <a:spcPct val="50000"/>
              </a:spcBef>
            </a:pPr>
            <a:r>
              <a:rPr lang="zh-CN" altLang="zh-CN" sz="2800" b="1">
                <a:latin typeface="Times New Roman" pitchFamily="18" charset="0"/>
                <a:ea typeface="楷体"/>
              </a:rPr>
              <a:t>A</a:t>
            </a:r>
            <a:r>
              <a:rPr lang="zh-CN" sz="2800" b="1">
                <a:latin typeface="Times New Roman" pitchFamily="18" charset="0"/>
                <a:ea typeface="楷体"/>
              </a:rPr>
              <a:t>、各电灯之间并联     </a:t>
            </a:r>
            <a:r>
              <a:rPr lang="zh-CN" altLang="zh-CN" sz="2800" b="1">
                <a:latin typeface="Times New Roman" pitchFamily="18" charset="0"/>
                <a:ea typeface="楷体"/>
              </a:rPr>
              <a:t>B</a:t>
            </a:r>
            <a:r>
              <a:rPr lang="zh-CN" sz="2800" b="1">
                <a:latin typeface="Times New Roman" pitchFamily="18" charset="0"/>
                <a:ea typeface="楷体"/>
              </a:rPr>
              <a:t>、开关与被控制的电灯串联　　</a:t>
            </a:r>
          </a:p>
          <a:p>
            <a:pPr>
              <a:spcBef>
                <a:spcPct val="50000"/>
              </a:spcBef>
            </a:pPr>
            <a:r>
              <a:rPr lang="zh-CN" altLang="zh-CN" sz="2800" b="1">
                <a:latin typeface="Times New Roman" pitchFamily="18" charset="0"/>
                <a:ea typeface="楷体"/>
              </a:rPr>
              <a:t>C</a:t>
            </a:r>
            <a:r>
              <a:rPr lang="zh-CN" sz="2800" b="1">
                <a:latin typeface="Times New Roman" pitchFamily="18" charset="0"/>
                <a:ea typeface="楷体"/>
              </a:rPr>
              <a:t>、插座与电灯串联     </a:t>
            </a:r>
            <a:r>
              <a:rPr lang="zh-CN" altLang="zh-CN" sz="2800" b="1">
                <a:latin typeface="Times New Roman" pitchFamily="18" charset="0"/>
                <a:ea typeface="楷体"/>
              </a:rPr>
              <a:t>D</a:t>
            </a:r>
            <a:r>
              <a:rPr lang="zh-CN" sz="2800" b="1">
                <a:latin typeface="Times New Roman" pitchFamily="18" charset="0"/>
                <a:ea typeface="楷体"/>
              </a:rPr>
              <a:t>、保险丝接在闸刀开关之后</a:t>
            </a:r>
            <a:endParaRPr lang="zh-CN" sz="2800" b="1">
              <a:latin typeface="Times New Roman" pitchFamily="18" charset="0"/>
              <a:ea typeface="隶书" pitchFamily="1" charset="-122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62600" y="914400"/>
            <a:ext cx="7207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b="1">
                <a:solidFill>
                  <a:srgbClr val="0000CC"/>
                </a:solidFill>
                <a:latin typeface="Times New Roman"/>
                <a:ea typeface="楷体"/>
              </a:rPr>
              <a:t>D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934200" y="3733800"/>
            <a:ext cx="7207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/>
                <a:ea typeface="楷体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30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765175"/>
            <a:ext cx="76327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楷体" pitchFamily="1" charset="-122"/>
              </a:rPr>
              <a:t>3</a:t>
            </a:r>
            <a:r>
              <a:rPr lang="zh-CN" altLang="zh-CN" sz="3200" b="1">
                <a:latin typeface="Times New Roman" pitchFamily="18" charset="0"/>
                <a:ea typeface="楷体" pitchFamily="1" charset="-122"/>
              </a:rPr>
              <a:t>.</a:t>
            </a:r>
            <a:r>
              <a:rPr lang="zh-CN" sz="3200" b="1">
                <a:latin typeface="Times New Roman" pitchFamily="18" charset="0"/>
                <a:ea typeface="楷体"/>
              </a:rPr>
              <a:t>按要求连接电路：①保险丝只保护插座  </a:t>
            </a:r>
          </a:p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  <a:ea typeface="楷体"/>
              </a:rPr>
              <a:t> ②</a:t>
            </a:r>
            <a:r>
              <a:rPr lang="zh-CN" sz="3200" b="1">
                <a:latin typeface="Times New Roman" pitchFamily="2" charset="-122"/>
                <a:ea typeface="楷体"/>
              </a:rPr>
              <a:t>拉线开关只控制电灯</a:t>
            </a:r>
            <a:r>
              <a:rPr lang="zh-CN" sz="2400" b="1">
                <a:latin typeface="Times New Roman" pitchFamily="18" charset="0"/>
                <a:ea typeface="楷体" pitchFamily="1" charset="-122"/>
              </a:rPr>
              <a:t>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0113" y="2133600"/>
            <a:ext cx="7056437" cy="38131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3719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179513" y="188913"/>
            <a:ext cx="8280276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/>
                <a:ea typeface="楷体"/>
              </a:rPr>
              <a:t>一、观察家庭电路布线图</a:t>
            </a:r>
            <a:r>
              <a:rPr lang="en-US" altLang="zh-CN" sz="2800" b="1">
                <a:solidFill>
                  <a:srgbClr val="CC0000"/>
                </a:solidFill>
                <a:latin typeface="Times New Roman"/>
                <a:ea typeface="楷体"/>
              </a:rPr>
              <a:t>(</a:t>
            </a:r>
            <a:r>
              <a:rPr lang="zh-CN" altLang="en-US" sz="2800" b="1">
                <a:solidFill>
                  <a:srgbClr val="002060"/>
                </a:solidFill>
                <a:latin typeface="Times New Roman"/>
                <a:ea typeface="楷体"/>
              </a:rPr>
              <a:t>组成</a:t>
            </a:r>
            <a:r>
              <a:rPr lang="en-US" altLang="zh-CN" sz="2800" b="1">
                <a:solidFill>
                  <a:srgbClr val="CC0000"/>
                </a:solidFill>
                <a:latin typeface="Times New Roman"/>
                <a:ea typeface="楷体"/>
              </a:rPr>
              <a:t>)</a:t>
            </a:r>
            <a:endParaRPr lang="zh-CN" altLang="en-US" sz="28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45250" y="6381750"/>
            <a:ext cx="1223963" cy="431800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40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9142857" imgH="4723810"/>
        </mc:Choice>
        <mc:Fallback>
          <p:control name="ShockwaveFlash1" r:id="rId2" imgW="9142857" imgH="472381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65175"/>
                  <a:ext cx="9144000" cy="4724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281319"/>
      </p:ext>
    </p:extLst>
  </p:cSld>
  <p:clrMapOvr>
    <a:masterClrMapping/>
  </p:clrMapOvr>
  <p:transition advTm="5042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2133600"/>
            <a:ext cx="9055100" cy="3128963"/>
            <a:chOff x="-4" y="1293"/>
            <a:chExt cx="5704" cy="1971"/>
          </a:xfrm>
        </p:grpSpPr>
        <p:grpSp>
          <p:nvGrpSpPr>
            <p:cNvPr id="3" name="Group 8"/>
            <p:cNvGrpSpPr/>
            <p:nvPr/>
          </p:nvGrpSpPr>
          <p:grpSpPr>
            <a:xfrm>
              <a:off x="96" y="1654"/>
              <a:ext cx="5040" cy="1610"/>
              <a:chOff x="480" y="1584"/>
              <a:chExt cx="5040" cy="1610"/>
            </a:xfrm>
          </p:grpSpPr>
          <p:sp>
            <p:nvSpPr>
              <p:cNvPr id="8216" name="Line 9"/>
              <p:cNvSpPr>
                <a:spLocks noChangeShapeType="1"/>
              </p:cNvSpPr>
              <p:nvPr/>
            </p:nvSpPr>
            <p:spPr bwMode="auto">
              <a:xfrm flipH="1">
                <a:off x="480" y="1584"/>
                <a:ext cx="0" cy="1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17" name="Line 10"/>
              <p:cNvSpPr>
                <a:spLocks noChangeShapeType="1"/>
              </p:cNvSpPr>
              <p:nvPr/>
            </p:nvSpPr>
            <p:spPr bwMode="auto">
              <a:xfrm flipH="1">
                <a:off x="816" y="1584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18" name="Rectangle 11"/>
              <p:cNvSpPr>
                <a:spLocks noChangeArrowheads="1"/>
              </p:cNvSpPr>
              <p:nvPr/>
            </p:nvSpPr>
            <p:spPr bwMode="auto">
              <a:xfrm>
                <a:off x="1248" y="1632"/>
                <a:ext cx="576" cy="8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9" name="Line 12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0" name="Line 1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1" name="Line 14"/>
              <p:cNvSpPr>
                <a:spLocks noChangeShapeType="1"/>
              </p:cNvSpPr>
              <p:nvPr/>
            </p:nvSpPr>
            <p:spPr bwMode="auto">
              <a:xfrm flipH="1">
                <a:off x="1712" y="2496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2" name="Line 15"/>
              <p:cNvSpPr>
                <a:spLocks noChangeShapeType="1"/>
              </p:cNvSpPr>
              <p:nvPr/>
            </p:nvSpPr>
            <p:spPr bwMode="auto">
              <a:xfrm flipH="1">
                <a:off x="1440" y="249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3" name="Line 16"/>
              <p:cNvSpPr>
                <a:spLocks noChangeShapeType="1"/>
              </p:cNvSpPr>
              <p:nvPr/>
            </p:nvSpPr>
            <p:spPr bwMode="auto">
              <a:xfrm flipH="1">
                <a:off x="1536" y="249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4" name="Line 17"/>
              <p:cNvSpPr>
                <a:spLocks noChangeShapeType="1"/>
              </p:cNvSpPr>
              <p:nvPr/>
            </p:nvSpPr>
            <p:spPr bwMode="auto">
              <a:xfrm>
                <a:off x="1536" y="283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5" name="Line 18"/>
              <p:cNvSpPr>
                <a:spLocks noChangeShapeType="1"/>
              </p:cNvSpPr>
              <p:nvPr/>
            </p:nvSpPr>
            <p:spPr bwMode="auto">
              <a:xfrm flipH="1">
                <a:off x="2160" y="163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6" name="Line 19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7" name="Line 20"/>
              <p:cNvSpPr>
                <a:spLocks noChangeShapeType="1"/>
              </p:cNvSpPr>
              <p:nvPr/>
            </p:nvSpPr>
            <p:spPr bwMode="auto">
              <a:xfrm flipH="1">
                <a:off x="1776" y="2496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8" name="Line 21"/>
              <p:cNvSpPr>
                <a:spLocks noChangeShapeType="1"/>
              </p:cNvSpPr>
              <p:nvPr/>
            </p:nvSpPr>
            <p:spPr bwMode="auto">
              <a:xfrm>
                <a:off x="1776" y="307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29" name="Line 22"/>
              <p:cNvSpPr>
                <a:spLocks noChangeShapeType="1"/>
              </p:cNvSpPr>
              <p:nvPr/>
            </p:nvSpPr>
            <p:spPr bwMode="auto">
              <a:xfrm flipH="1">
                <a:off x="2384" y="187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0" name="Line 23"/>
              <p:cNvSpPr>
                <a:spLocks noChangeShapeType="1"/>
              </p:cNvSpPr>
              <p:nvPr/>
            </p:nvSpPr>
            <p:spPr bwMode="auto">
              <a:xfrm>
                <a:off x="2384" y="187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1" name="Line 24"/>
              <p:cNvSpPr>
                <a:spLocks noChangeShapeType="1"/>
              </p:cNvSpPr>
              <p:nvPr/>
            </p:nvSpPr>
            <p:spPr bwMode="auto">
              <a:xfrm flipH="1">
                <a:off x="2752" y="187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2" name="Line 25"/>
              <p:cNvSpPr>
                <a:spLocks noChangeShapeType="1"/>
              </p:cNvSpPr>
              <p:nvPr/>
            </p:nvSpPr>
            <p:spPr bwMode="auto">
              <a:xfrm flipH="1">
                <a:off x="2960" y="163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3" name="Rectangle 26"/>
              <p:cNvSpPr>
                <a:spLocks noChangeArrowheads="1"/>
              </p:cNvSpPr>
              <p:nvPr/>
            </p:nvSpPr>
            <p:spPr bwMode="auto">
              <a:xfrm>
                <a:off x="2704" y="2448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4" name="Rectangle 27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5" name="Line 28"/>
              <p:cNvSpPr>
                <a:spLocks noChangeShapeType="1"/>
              </p:cNvSpPr>
              <p:nvPr/>
            </p:nvSpPr>
            <p:spPr bwMode="auto">
              <a:xfrm flipH="1">
                <a:off x="2752" y="2304"/>
                <a:ext cx="0" cy="76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6" name="Line 29"/>
              <p:cNvSpPr>
                <a:spLocks noChangeShapeType="1"/>
              </p:cNvSpPr>
              <p:nvPr/>
            </p:nvSpPr>
            <p:spPr bwMode="auto">
              <a:xfrm flipH="1">
                <a:off x="2976" y="2304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7" name="Line 30"/>
              <p:cNvSpPr>
                <a:spLocks noChangeShapeType="1"/>
              </p:cNvSpPr>
              <p:nvPr/>
            </p:nvSpPr>
            <p:spPr bwMode="auto">
              <a:xfrm>
                <a:off x="2752" y="3072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8" name="Line 31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39" name="Line 32"/>
              <p:cNvSpPr>
                <a:spLocks noChangeShapeType="1"/>
              </p:cNvSpPr>
              <p:nvPr/>
            </p:nvSpPr>
            <p:spPr bwMode="auto">
              <a:xfrm flipH="1">
                <a:off x="3456" y="163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0" name="Line 33"/>
              <p:cNvSpPr>
                <a:spLocks noChangeShapeType="1"/>
              </p:cNvSpPr>
              <p:nvPr/>
            </p:nvSpPr>
            <p:spPr bwMode="auto">
              <a:xfrm flipH="1">
                <a:off x="3648" y="187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1" name="Line 34"/>
              <p:cNvSpPr>
                <a:spLocks noChangeShapeType="1"/>
              </p:cNvSpPr>
              <p:nvPr/>
            </p:nvSpPr>
            <p:spPr bwMode="auto">
              <a:xfrm>
                <a:off x="3456" y="1632"/>
                <a:ext cx="206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2" name="Line 35"/>
              <p:cNvSpPr>
                <a:spLocks noChangeShapeType="1"/>
              </p:cNvSpPr>
              <p:nvPr/>
            </p:nvSpPr>
            <p:spPr bwMode="auto">
              <a:xfrm>
                <a:off x="3648" y="1872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3" name="Line 36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4" name="Line 37"/>
              <p:cNvSpPr>
                <a:spLocks noChangeShapeType="1"/>
              </p:cNvSpPr>
              <p:nvPr/>
            </p:nvSpPr>
            <p:spPr bwMode="auto">
              <a:xfrm flipH="1">
                <a:off x="4272" y="1632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5" name="Line 38"/>
              <p:cNvSpPr>
                <a:spLocks noChangeShapeType="1"/>
              </p:cNvSpPr>
              <p:nvPr/>
            </p:nvSpPr>
            <p:spPr bwMode="auto">
              <a:xfrm>
                <a:off x="4240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6" name="Line 39"/>
              <p:cNvSpPr>
                <a:spLocks noChangeShapeType="1"/>
              </p:cNvSpPr>
              <p:nvPr/>
            </p:nvSpPr>
            <p:spPr bwMode="auto">
              <a:xfrm>
                <a:off x="3984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7" name="Oval 40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8" name="Line 41"/>
              <p:cNvSpPr>
                <a:spLocks noChangeShapeType="1"/>
              </p:cNvSpPr>
              <p:nvPr/>
            </p:nvSpPr>
            <p:spPr bwMode="auto">
              <a:xfrm flipH="1">
                <a:off x="4464" y="1872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49" name="Line 42"/>
              <p:cNvSpPr>
                <a:spLocks noChangeShapeType="1"/>
              </p:cNvSpPr>
              <p:nvPr/>
            </p:nvSpPr>
            <p:spPr bwMode="auto">
              <a:xfrm flipH="1">
                <a:off x="4752" y="16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0" name="Line 43"/>
              <p:cNvSpPr>
                <a:spLocks noChangeShapeType="1"/>
              </p:cNvSpPr>
              <p:nvPr/>
            </p:nvSpPr>
            <p:spPr bwMode="auto">
              <a:xfrm flipH="1">
                <a:off x="4752" y="2400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1" name="Line 44"/>
              <p:cNvSpPr>
                <a:spLocks noChangeShapeType="1"/>
              </p:cNvSpPr>
              <p:nvPr/>
            </p:nvSpPr>
            <p:spPr bwMode="auto">
              <a:xfrm>
                <a:off x="4464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2" name="Line 45"/>
              <p:cNvSpPr>
                <a:spLocks noChangeShapeType="1"/>
              </p:cNvSpPr>
              <p:nvPr/>
            </p:nvSpPr>
            <p:spPr bwMode="auto">
              <a:xfrm>
                <a:off x="4720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3" name="AutoShape 46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192" cy="192"/>
              </a:xfrm>
              <a:prstGeom prst="flowChartSummingJunction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4" name="Line 47"/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5" name="Line 48"/>
              <p:cNvSpPr>
                <a:spLocks noChangeShapeType="1"/>
              </p:cNvSpPr>
              <p:nvPr/>
            </p:nvSpPr>
            <p:spPr bwMode="auto">
              <a:xfrm flipH="1">
                <a:off x="5280" y="16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6" name="Line 49"/>
              <p:cNvSpPr>
                <a:spLocks noChangeShapeType="1"/>
              </p:cNvSpPr>
              <p:nvPr/>
            </p:nvSpPr>
            <p:spPr bwMode="auto">
              <a:xfrm flipH="1">
                <a:off x="5280" y="2400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7" name="Line 50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58" name="AutoShape 51"/>
              <p:cNvSpPr>
                <a:spLocks noChangeArrowheads="1"/>
              </p:cNvSpPr>
              <p:nvPr/>
            </p:nvSpPr>
            <p:spPr bwMode="auto">
              <a:xfrm>
                <a:off x="5008" y="2976"/>
                <a:ext cx="192" cy="192"/>
              </a:xfrm>
              <a:prstGeom prst="flowChartSummingJunction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9" name="Line 52"/>
              <p:cNvSpPr>
                <a:spLocks noChangeShapeType="1"/>
              </p:cNvSpPr>
              <p:nvPr/>
            </p:nvSpPr>
            <p:spPr bwMode="auto">
              <a:xfrm>
                <a:off x="5200" y="307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60" name="Line 53"/>
              <p:cNvSpPr>
                <a:spLocks noChangeShapeType="1"/>
              </p:cNvSpPr>
              <p:nvPr/>
            </p:nvSpPr>
            <p:spPr bwMode="auto">
              <a:xfrm flipH="1" flipV="1">
                <a:off x="2656" y="2112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61" name="Line 54"/>
              <p:cNvSpPr>
                <a:spLocks noChangeShapeType="1"/>
              </p:cNvSpPr>
              <p:nvPr/>
            </p:nvSpPr>
            <p:spPr bwMode="auto">
              <a:xfrm flipH="1" flipV="1">
                <a:off x="2880" y="2128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62" name="Line 55"/>
              <p:cNvSpPr>
                <a:spLocks noChangeShapeType="1"/>
              </p:cNvSpPr>
              <p:nvPr/>
            </p:nvSpPr>
            <p:spPr bwMode="auto">
              <a:xfrm flipH="1" flipV="1">
                <a:off x="4656" y="2240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63" name="Line 56"/>
              <p:cNvSpPr>
                <a:spLocks noChangeShapeType="1"/>
              </p:cNvSpPr>
              <p:nvPr/>
            </p:nvSpPr>
            <p:spPr bwMode="auto">
              <a:xfrm flipH="1" flipV="1">
                <a:off x="5184" y="222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264" name="Text Box 57"/>
              <p:cNvSpPr txBox="1">
                <a:spLocks noChangeArrowheads="1"/>
              </p:cNvSpPr>
              <p:nvPr/>
            </p:nvSpPr>
            <p:spPr bwMode="auto">
              <a:xfrm>
                <a:off x="4000" y="2752"/>
                <a:ext cx="27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4000">
                    <a:solidFill>
                      <a:srgbClr val="000000"/>
                    </a:solidFill>
                    <a:latin typeface="Times New Roman" pitchFamily="18" charset="0"/>
                    <a:ea typeface="隶书" pitchFamily="1" charset="-122"/>
                  </a:rPr>
                  <a:t>..</a:t>
                </a:r>
              </a:p>
            </p:txBody>
          </p:sp>
        </p:grpSp>
        <p:sp>
          <p:nvSpPr>
            <p:cNvPr id="8210" name="Text Box 58"/>
            <p:cNvSpPr txBox="1">
              <a:spLocks noChangeArrowheads="1"/>
            </p:cNvSpPr>
            <p:nvPr/>
          </p:nvSpPr>
          <p:spPr bwMode="auto">
            <a:xfrm>
              <a:off x="-4" y="1293"/>
              <a:ext cx="40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>
                  <a:latin typeface="Times New Roman" pitchFamily="18" charset="0"/>
                  <a:ea typeface="隶书" pitchFamily="1" charset="-122"/>
                </a:rPr>
                <a:t>。</a:t>
              </a:r>
            </a:p>
          </p:txBody>
        </p:sp>
        <p:sp>
          <p:nvSpPr>
            <p:cNvPr id="8211" name="Rectangle 59"/>
            <p:cNvSpPr>
              <a:spLocks noChangeArrowheads="1"/>
            </p:cNvSpPr>
            <p:nvPr/>
          </p:nvSpPr>
          <p:spPr bwMode="auto">
            <a:xfrm>
              <a:off x="320" y="1296"/>
              <a:ext cx="40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>
                  <a:latin typeface="Times New Roman" pitchFamily="18" charset="0"/>
                  <a:ea typeface="隶书" pitchFamily="1" charset="-122"/>
                </a:rPr>
                <a:t>。</a:t>
              </a:r>
            </a:p>
          </p:txBody>
        </p:sp>
        <p:sp>
          <p:nvSpPr>
            <p:cNvPr id="8212" name="Text Box 60"/>
            <p:cNvSpPr txBox="1">
              <a:spLocks noChangeArrowheads="1"/>
            </p:cNvSpPr>
            <p:nvPr/>
          </p:nvSpPr>
          <p:spPr bwMode="auto">
            <a:xfrm>
              <a:off x="48" y="1296"/>
              <a:ext cx="54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solidFill>
                    <a:srgbClr val="FF3300"/>
                  </a:solidFill>
                  <a:latin typeface="Times New Roman" pitchFamily="18" charset="0"/>
                  <a:ea typeface="隶书" pitchFamily="1" charset="-122"/>
                </a:rPr>
                <a:t>220V</a:t>
              </a:r>
            </a:p>
          </p:txBody>
        </p:sp>
        <p:sp>
          <p:nvSpPr>
            <p:cNvPr id="8213" name="Text Box 61"/>
            <p:cNvSpPr txBox="1">
              <a:spLocks noChangeArrowheads="1"/>
            </p:cNvSpPr>
            <p:nvPr/>
          </p:nvSpPr>
          <p:spPr bwMode="auto">
            <a:xfrm>
              <a:off x="5136" y="1488"/>
              <a:ext cx="564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b="1">
                  <a:solidFill>
                    <a:schemeClr val="hlink"/>
                  </a:solidFill>
                  <a:latin typeface="Times New Roman" pitchFamily="18" charset="0"/>
                </a:rPr>
                <a:t>火线</a:t>
              </a:r>
            </a:p>
          </p:txBody>
        </p:sp>
        <p:sp>
          <p:nvSpPr>
            <p:cNvPr id="8214" name="Text Box 62"/>
            <p:cNvSpPr txBox="1">
              <a:spLocks noChangeArrowheads="1"/>
            </p:cNvSpPr>
            <p:nvPr/>
          </p:nvSpPr>
          <p:spPr bwMode="auto">
            <a:xfrm>
              <a:off x="5136" y="1776"/>
              <a:ext cx="564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b="1">
                  <a:latin typeface="Times New Roman" pitchFamily="18" charset="0"/>
                </a:rPr>
                <a:t>零线</a:t>
              </a:r>
            </a:p>
          </p:txBody>
        </p:sp>
        <p:sp>
          <p:nvSpPr>
            <p:cNvPr id="8215" name="Text Box 63"/>
            <p:cNvSpPr txBox="1">
              <a:spLocks noChangeArrowheads="1"/>
            </p:cNvSpPr>
            <p:nvPr/>
          </p:nvSpPr>
          <p:spPr bwMode="auto">
            <a:xfrm>
              <a:off x="960" y="1728"/>
              <a:ext cx="385" cy="7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>
              <a:spAutoFit/>
            </a:bodyPr>
            <a:lstStyle/>
            <a:p>
              <a:r>
                <a:rPr kumimoji="1" lang="zh-CN" altLang="en-US" sz="2800">
                  <a:solidFill>
                    <a:schemeClr val="bg1"/>
                  </a:solidFill>
                  <a:latin typeface="Times New Roman" pitchFamily="18" charset="0"/>
                </a:rPr>
                <a:t>电能表</a:t>
              </a:r>
            </a:p>
          </p:txBody>
        </p:sp>
      </p:grp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1066800" y="533400"/>
            <a:ext cx="6705600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latin typeface="Times New Roman" pitchFamily="18" charset="0"/>
                <a:ea typeface="楷体"/>
              </a:rPr>
              <a:t>          </a:t>
            </a:r>
            <a:r>
              <a:rPr kumimoji="1" lang="zh-CN" altLang="en-US" sz="2400" b="1">
                <a:latin typeface="Times New Roman" pitchFamily="18" charset="0"/>
                <a:ea typeface="楷体"/>
              </a:rPr>
              <a:t>家庭电路一般由</a:t>
            </a:r>
            <a:r>
              <a:rPr kumimoji="1" lang="zh-CN" altLang="en-US" sz="2400" b="1">
                <a:solidFill>
                  <a:srgbClr val="CC0000"/>
                </a:solidFill>
                <a:latin typeface="Times New Roman" pitchFamily="18" charset="0"/>
                <a:ea typeface="楷体"/>
              </a:rPr>
              <a:t>供电线路（火线和零线）、电能表、闸刀开关、保险盒、插座、电灯等各用电器和开关</a:t>
            </a:r>
            <a:r>
              <a:rPr kumimoji="1" lang="zh-CN" altLang="en-US" sz="2400" b="1">
                <a:latin typeface="Times New Roman" pitchFamily="18" charset="0"/>
                <a:ea typeface="楷体"/>
              </a:rPr>
              <a:t>等几部分构成的。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3276600" y="1905000"/>
            <a:ext cx="2514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楷体"/>
              </a:rPr>
              <a:t>闸刀开关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2057400" y="5486400"/>
            <a:ext cx="2057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楷体"/>
              </a:rPr>
              <a:t>保险丝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5181600" y="5791200"/>
            <a:ext cx="1752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楷体"/>
              </a:rPr>
              <a:t>插座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6553200" y="5791200"/>
            <a:ext cx="1828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楷体"/>
              </a:rPr>
              <a:t>电灯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8472488" y="3810000"/>
            <a:ext cx="671512" cy="167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eaVert"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楷体"/>
              </a:rPr>
              <a:t>开关</a:t>
            </a:r>
          </a:p>
        </p:txBody>
      </p:sp>
      <p:sp>
        <p:nvSpPr>
          <p:cNvPr id="8201" name="Line 70"/>
          <p:cNvSpPr>
            <a:spLocks noChangeShapeType="1"/>
          </p:cNvSpPr>
          <p:nvPr/>
        </p:nvSpPr>
        <p:spPr bwMode="auto">
          <a:xfrm flipV="1">
            <a:off x="3048000" y="44196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Line 72"/>
          <p:cNvSpPr>
            <a:spLocks noChangeShapeType="1"/>
          </p:cNvSpPr>
          <p:nvPr/>
        </p:nvSpPr>
        <p:spPr bwMode="auto">
          <a:xfrm flipH="1" flipV="1">
            <a:off x="6019800" y="525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Line 73"/>
          <p:cNvSpPr>
            <a:spLocks noChangeShapeType="1"/>
          </p:cNvSpPr>
          <p:nvPr/>
        </p:nvSpPr>
        <p:spPr bwMode="auto">
          <a:xfrm>
            <a:off x="6858000" y="5181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4" name="Line 74"/>
          <p:cNvSpPr>
            <a:spLocks noChangeShapeType="1"/>
          </p:cNvSpPr>
          <p:nvPr/>
        </p:nvSpPr>
        <p:spPr bwMode="auto">
          <a:xfrm flipV="1">
            <a:off x="7239000" y="518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5" name="Line 75"/>
          <p:cNvSpPr>
            <a:spLocks noChangeShapeType="1"/>
          </p:cNvSpPr>
          <p:nvPr/>
        </p:nvSpPr>
        <p:spPr bwMode="auto">
          <a:xfrm flipH="1">
            <a:off x="4114800" y="2514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6" name="Line 76"/>
          <p:cNvSpPr>
            <a:spLocks noChangeShapeType="1"/>
          </p:cNvSpPr>
          <p:nvPr/>
        </p:nvSpPr>
        <p:spPr bwMode="auto">
          <a:xfrm>
            <a:off x="7924800" y="3886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Rectangle 77"/>
          <p:cNvSpPr>
            <a:spLocks noChangeArrowheads="1"/>
          </p:cNvSpPr>
          <p:nvPr/>
        </p:nvSpPr>
        <p:spPr bwMode="auto">
          <a:xfrm>
            <a:off x="609600" y="2895600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>
                <a:solidFill>
                  <a:schemeClr val="hlink"/>
                </a:solidFill>
                <a:latin typeface="Times New Roman" pitchFamily="34" charset="0"/>
                <a:ea typeface="楷体"/>
              </a:rPr>
              <a:t>火线</a:t>
            </a:r>
          </a:p>
        </p:txBody>
      </p:sp>
      <p:sp>
        <p:nvSpPr>
          <p:cNvPr id="8208" name="Rectangle 78"/>
          <p:cNvSpPr>
            <a:spLocks noChangeArrowheads="1"/>
          </p:cNvSpPr>
          <p:nvPr/>
        </p:nvSpPr>
        <p:spPr bwMode="auto">
          <a:xfrm>
            <a:off x="0" y="2819400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>
                <a:latin typeface="Times New Roman" pitchFamily="34" charset="0"/>
                <a:ea typeface="楷体"/>
              </a:rPr>
              <a:t>零线</a:t>
            </a:r>
          </a:p>
        </p:txBody>
      </p:sp>
    </p:spTree>
    <p:extLst>
      <p:ext uri="{BB962C8B-B14F-4D97-AF65-F5344CB8AC3E}">
        <p14:creationId xmlns:p14="http://schemas.microsoft.com/office/powerpoint/2010/main" val="1365198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" grpId="0"/>
      <p:bldP spid="5185" grpId="0"/>
      <p:bldP spid="5186" grpId="0"/>
      <p:bldP spid="5187" grpId="0"/>
      <p:bldP spid="5188" grpId="0"/>
      <p:bldP spid="5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Line 3"/>
          <p:cNvSpPr>
            <a:spLocks noChangeShapeType="1"/>
          </p:cNvSpPr>
          <p:nvPr/>
        </p:nvSpPr>
        <p:spPr bwMode="auto">
          <a:xfrm>
            <a:off x="1066800" y="1828800"/>
            <a:ext cx="6242050" cy="15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35" name="Line 4"/>
          <p:cNvSpPr>
            <a:spLocks noChangeShapeType="1"/>
          </p:cNvSpPr>
          <p:nvPr/>
        </p:nvSpPr>
        <p:spPr bwMode="auto">
          <a:xfrm>
            <a:off x="1066800" y="2743200"/>
            <a:ext cx="6172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36" name="Text Box 5"/>
          <p:cNvSpPr txBox="1">
            <a:spLocks noChangeArrowheads="1"/>
          </p:cNvSpPr>
          <p:nvPr/>
        </p:nvSpPr>
        <p:spPr bwMode="auto">
          <a:xfrm>
            <a:off x="7315200" y="1447800"/>
            <a:ext cx="12588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3300"/>
                </a:solidFill>
                <a:latin typeface="Times New Roman"/>
                <a:ea typeface="楷体" pitchFamily="1" charset="-122"/>
              </a:rPr>
              <a:t>L</a:t>
            </a:r>
            <a:r>
              <a:rPr lang="zh-CN" altLang="en-US" sz="3200" b="1">
                <a:solidFill>
                  <a:srgbClr val="CC3300"/>
                </a:solidFill>
                <a:latin typeface="Times New Roman"/>
                <a:ea typeface="楷体" pitchFamily="1" charset="-122"/>
              </a:rPr>
              <a:t>火线</a:t>
            </a:r>
          </a:p>
        </p:txBody>
      </p:sp>
      <p:sp>
        <p:nvSpPr>
          <p:cNvPr id="325637" name="Text Box 6"/>
          <p:cNvSpPr txBox="1">
            <a:spLocks noChangeArrowheads="1"/>
          </p:cNvSpPr>
          <p:nvPr/>
        </p:nvSpPr>
        <p:spPr bwMode="auto">
          <a:xfrm>
            <a:off x="7391400" y="2409825"/>
            <a:ext cx="13049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/>
                <a:ea typeface="楷体" pitchFamily="1" charset="-122"/>
              </a:rPr>
              <a:t>N</a:t>
            </a:r>
            <a:r>
              <a:rPr lang="zh-CN" altLang="en-US" sz="3200" b="1">
                <a:latin typeface="Times New Roman"/>
                <a:ea typeface="楷体" pitchFamily="1" charset="-122"/>
              </a:rPr>
              <a:t>零线</a:t>
            </a:r>
          </a:p>
        </p:txBody>
      </p:sp>
      <p:sp>
        <p:nvSpPr>
          <p:cNvPr id="325638" name="Line 7"/>
          <p:cNvSpPr>
            <a:spLocks noChangeShapeType="1"/>
          </p:cNvSpPr>
          <p:nvPr/>
        </p:nvSpPr>
        <p:spPr bwMode="auto">
          <a:xfrm flipH="1" flipV="1">
            <a:off x="16764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39" name="Line 8"/>
          <p:cNvSpPr>
            <a:spLocks noChangeShapeType="1"/>
          </p:cNvSpPr>
          <p:nvPr/>
        </p:nvSpPr>
        <p:spPr bwMode="auto">
          <a:xfrm flipH="1">
            <a:off x="1676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40" name="Text Box 9"/>
          <p:cNvSpPr txBox="1">
            <a:spLocks noChangeArrowheads="1"/>
          </p:cNvSpPr>
          <p:nvPr/>
        </p:nvSpPr>
        <p:spPr bwMode="auto">
          <a:xfrm>
            <a:off x="1219200" y="2078038"/>
            <a:ext cx="12541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/>
                <a:ea typeface="楷体"/>
              </a:rPr>
              <a:t>U=220V</a:t>
            </a:r>
          </a:p>
        </p:txBody>
      </p:sp>
      <p:sp>
        <p:nvSpPr>
          <p:cNvPr id="325641" name="Line 10"/>
          <p:cNvSpPr>
            <a:spLocks noChangeShapeType="1"/>
          </p:cNvSpPr>
          <p:nvPr/>
        </p:nvSpPr>
        <p:spPr bwMode="auto">
          <a:xfrm flipH="1" flipV="1">
            <a:off x="3048000" y="1828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42" name="Line 11"/>
          <p:cNvSpPr>
            <a:spLocks noChangeShapeType="1"/>
          </p:cNvSpPr>
          <p:nvPr/>
        </p:nvSpPr>
        <p:spPr bwMode="auto">
          <a:xfrm flipH="1">
            <a:off x="3059113" y="37893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43" name="Text Box 12"/>
          <p:cNvSpPr txBox="1">
            <a:spLocks noChangeArrowheads="1"/>
          </p:cNvSpPr>
          <p:nvPr/>
        </p:nvSpPr>
        <p:spPr bwMode="auto">
          <a:xfrm>
            <a:off x="2651125" y="3241675"/>
            <a:ext cx="12541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/>
                <a:ea typeface="楷体"/>
              </a:rPr>
              <a:t>U=220V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685800" y="4724400"/>
            <a:ext cx="3581400" cy="288925"/>
            <a:chOff x="0" y="0"/>
            <a:chExt cx="2256" cy="182"/>
          </a:xfrm>
        </p:grpSpPr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0" y="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144" y="96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288" y="0"/>
              <a:ext cx="19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180" y="18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5649" name="Line 18"/>
          <p:cNvSpPr>
            <a:spLocks noChangeShapeType="1"/>
          </p:cNvSpPr>
          <p:nvPr/>
        </p:nvSpPr>
        <p:spPr bwMode="auto">
          <a:xfrm flipH="1">
            <a:off x="1042988" y="40052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50" name="Line 19"/>
          <p:cNvSpPr>
            <a:spLocks noChangeShapeType="1"/>
          </p:cNvSpPr>
          <p:nvPr/>
        </p:nvSpPr>
        <p:spPr bwMode="auto">
          <a:xfrm flipH="1" flipV="1">
            <a:off x="1042988" y="27082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5651" name="Text Box 20"/>
          <p:cNvSpPr txBox="1">
            <a:spLocks noChangeArrowheads="1"/>
          </p:cNvSpPr>
          <p:nvPr/>
        </p:nvSpPr>
        <p:spPr bwMode="auto">
          <a:xfrm>
            <a:off x="468313" y="3429000"/>
            <a:ext cx="1727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/>
                <a:ea typeface="楷体"/>
              </a:rPr>
              <a:t>U=0 V</a:t>
            </a:r>
          </a:p>
        </p:txBody>
      </p:sp>
      <p:sp>
        <p:nvSpPr>
          <p:cNvPr id="325652" name="Text Box 21"/>
          <p:cNvSpPr txBox="1">
            <a:spLocks noChangeArrowheads="1"/>
          </p:cNvSpPr>
          <p:nvPr/>
        </p:nvSpPr>
        <p:spPr bwMode="auto">
          <a:xfrm>
            <a:off x="1476375" y="4868863"/>
            <a:ext cx="107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/>
                <a:ea typeface="楷体"/>
              </a:rPr>
              <a:t>地面</a:t>
            </a:r>
          </a:p>
        </p:txBody>
      </p:sp>
      <p:sp>
        <p:nvSpPr>
          <p:cNvPr id="325653" name="Text Box 22"/>
          <p:cNvSpPr txBox="1">
            <a:spLocks noChangeArrowheads="1"/>
          </p:cNvSpPr>
          <p:nvPr/>
        </p:nvSpPr>
        <p:spPr bwMode="auto">
          <a:xfrm>
            <a:off x="5219700" y="908050"/>
            <a:ext cx="25558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/>
                <a:ea typeface="楷体"/>
              </a:rPr>
              <a:t>火线和零线</a:t>
            </a:r>
          </a:p>
        </p:txBody>
      </p:sp>
      <p:sp>
        <p:nvSpPr>
          <p:cNvPr id="325654" name="Text Box 23"/>
          <p:cNvSpPr txBox="1">
            <a:spLocks noChangeArrowheads="1"/>
          </p:cNvSpPr>
          <p:nvPr/>
        </p:nvSpPr>
        <p:spPr bwMode="auto">
          <a:xfrm>
            <a:off x="5580063" y="4540250"/>
            <a:ext cx="30162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/>
                <a:ea typeface="楷体" pitchFamily="1" charset="-122"/>
              </a:rPr>
              <a:t>E</a:t>
            </a:r>
            <a:r>
              <a:rPr lang="zh-CN" altLang="en-US" sz="3200" b="1">
                <a:latin typeface="Times New Roman"/>
                <a:ea typeface="楷体" pitchFamily="1" charset="-122"/>
              </a:rPr>
              <a:t>地线</a:t>
            </a:r>
          </a:p>
        </p:txBody>
      </p:sp>
      <p:sp>
        <p:nvSpPr>
          <p:cNvPr id="325655" name="Rectangle 24"/>
          <p:cNvSpPr>
            <a:spLocks noChangeArrowheads="1"/>
          </p:cNvSpPr>
          <p:nvPr/>
        </p:nvSpPr>
        <p:spPr bwMode="auto">
          <a:xfrm>
            <a:off x="611188" y="908050"/>
            <a:ext cx="48974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/>
                <a:ea typeface="楷体"/>
              </a:rPr>
              <a:t>进户线（电源线）有两条：</a:t>
            </a:r>
            <a:endParaRPr lang="zh-CN" altLang="en-US" sz="4000" b="1"/>
          </a:p>
        </p:txBody>
      </p:sp>
    </p:spTree>
    <p:extLst>
      <p:ext uri="{BB962C8B-B14F-4D97-AF65-F5344CB8AC3E}">
        <p14:creationId xmlns:p14="http://schemas.microsoft.com/office/powerpoint/2010/main" val="1626464020"/>
      </p:ext>
    </p:extLst>
  </p:cSld>
  <p:clrMapOvr>
    <a:masterClrMapping/>
  </p:clrMapOvr>
  <p:transition advTm="150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5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5" grpId="0" animBg="1"/>
      <p:bldP spid="325636" grpId="0"/>
      <p:bldP spid="325637" grpId="0"/>
      <p:bldP spid="325638" grpId="0" animBg="1"/>
      <p:bldP spid="325639" grpId="0" animBg="1"/>
      <p:bldP spid="325640" grpId="0"/>
      <p:bldP spid="325641" grpId="0" animBg="1"/>
      <p:bldP spid="325642" grpId="0" animBg="1"/>
      <p:bldP spid="325643" grpId="0"/>
      <p:bldP spid="325649" grpId="0" animBg="1"/>
      <p:bldP spid="325650" grpId="0" animBg="1"/>
      <p:bldP spid="325651" grpId="0"/>
      <p:bldP spid="325652" grpId="0"/>
      <p:bldP spid="325653" grpId="0"/>
      <p:bldP spid="325654" grpId="0"/>
      <p:bldP spid="3256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115888"/>
            <a:ext cx="5181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latin typeface="Times New Roman" pitchFamily="18" charset="0"/>
                <a:ea typeface="楷体"/>
              </a:rPr>
              <a:t>进户线（家庭电路的电源）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388" y="692150"/>
            <a:ext cx="4679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Times New Roman" pitchFamily="18" charset="0"/>
                <a:ea typeface="楷体"/>
              </a:rPr>
              <a:t>(1)</a:t>
            </a:r>
            <a:r>
              <a:rPr lang="zh-CN" altLang="en-US" sz="3200" b="1">
                <a:latin typeface="Times New Roman" pitchFamily="18" charset="0"/>
                <a:ea typeface="楷体"/>
              </a:rPr>
              <a:t>一根叫</a:t>
            </a:r>
            <a:r>
              <a:rPr lang="en-US" altLang="zh-CN" sz="3200" b="1">
                <a:latin typeface="Times New Roman" pitchFamily="18" charset="0"/>
                <a:ea typeface="楷体"/>
              </a:rPr>
              <a:t>_______</a:t>
            </a:r>
            <a:r>
              <a:rPr lang="zh-CN" altLang="en-US" sz="3200" b="1">
                <a:latin typeface="Times New Roman" pitchFamily="18" charset="0"/>
                <a:ea typeface="楷体"/>
              </a:rPr>
              <a:t>：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2124075" y="1341438"/>
            <a:ext cx="21605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楷体"/>
              </a:rPr>
              <a:t>零线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2124075" y="692150"/>
            <a:ext cx="18716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火线</a:t>
            </a: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4572000" y="1989138"/>
            <a:ext cx="22320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220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09975"/>
            <a:ext cx="9144000" cy="32480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0825" y="1341438"/>
            <a:ext cx="62658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itchFamily="18" charset="0"/>
                <a:ea typeface="楷体"/>
              </a:rPr>
              <a:t>另一根叫</a:t>
            </a:r>
            <a:r>
              <a:rPr lang="en-US" altLang="zh-CN" sz="3200" b="1">
                <a:latin typeface="Times New Roman" pitchFamily="18" charset="0"/>
                <a:ea typeface="楷体"/>
              </a:rPr>
              <a:t>______:</a:t>
            </a: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3492500" y="692150"/>
            <a:ext cx="54721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与大地间的电压是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220V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。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23850" y="1916113"/>
            <a:ext cx="81359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itchFamily="18" charset="0"/>
                <a:ea typeface="楷体"/>
              </a:rPr>
              <a:t>火线与零线间的电压是＿＿伏。</a:t>
            </a: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419475" y="1268413"/>
            <a:ext cx="4679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与大地电压是</a:t>
            </a:r>
            <a:r>
              <a:rPr lang="en-US" altLang="zh-CN" sz="32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0V</a:t>
            </a:r>
            <a:r>
              <a:rPr lang="zh-CN" altLang="en-US" sz="32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323850" y="2781300"/>
            <a:ext cx="76327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Times New Roman" pitchFamily="18" charset="0"/>
                <a:ea typeface="楷体"/>
              </a:rPr>
              <a:t>(2)</a:t>
            </a:r>
            <a:r>
              <a:rPr lang="zh-CN" altLang="en-US" sz="3200" b="1">
                <a:latin typeface="Times New Roman" pitchFamily="18" charset="0"/>
                <a:ea typeface="楷体"/>
              </a:rPr>
              <a:t>辨别火线和零线要用＿＿＿。 </a:t>
            </a: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4500563" y="2636838"/>
            <a:ext cx="20510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楷体"/>
              </a:rPr>
              <a:t>测电笔</a:t>
            </a:r>
          </a:p>
        </p:txBody>
      </p:sp>
    </p:spTree>
    <p:extLst>
      <p:ext uri="{BB962C8B-B14F-4D97-AF65-F5344CB8AC3E}">
        <p14:creationId xmlns:p14="http://schemas.microsoft.com/office/powerpoint/2010/main" val="55716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306181" grpId="0"/>
      <p:bldP spid="306182" grpId="0"/>
      <p:bldP spid="306185" grpId="0"/>
      <p:bldP spid="306188" grpId="0"/>
      <p:bldP spid="3061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0" y="188640"/>
            <a:ext cx="3419872" cy="1035496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noFill/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C00000"/>
                </a:solidFill>
                <a:latin typeface="Times New Roman"/>
                <a:ea typeface="楷体"/>
              </a:rPr>
              <a:t>二、测电笔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619250" y="-315416"/>
            <a:ext cx="75247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/>
                <a:ea typeface="楷体"/>
              </a:rPr>
              <a:t>。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/>
          <a:srcRect l="2481" t="5988" r="786" b="11986"/>
          <a:stretch>
            <a:fillRect/>
          </a:stretch>
        </p:blipFill>
        <p:spPr bwMode="auto">
          <a:xfrm>
            <a:off x="0" y="3429000"/>
            <a:ext cx="3671888" cy="29512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3" name="Picture 11" descr="IMG_1950"/>
          <p:cNvPicPr>
            <a:picLocks noChangeAspect="1" noChangeArrowheads="1"/>
          </p:cNvPicPr>
          <p:nvPr/>
        </p:nvPicPr>
        <p:blipFill>
          <a:blip r:embed="rId4"/>
          <a:srcRect l="5565" t="20865" r="11111" b="46114"/>
          <a:stretch>
            <a:fillRect/>
          </a:stretch>
        </p:blipFill>
        <p:spPr bwMode="auto">
          <a:xfrm>
            <a:off x="4211638" y="4076700"/>
            <a:ext cx="4752975" cy="14271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294" name="AutoShape 13"/>
          <p:cNvSpPr>
            <a:spLocks noChangeArrowheads="1"/>
          </p:cNvSpPr>
          <p:nvPr/>
        </p:nvSpPr>
        <p:spPr bwMode="auto">
          <a:xfrm>
            <a:off x="3959225" y="3716338"/>
            <a:ext cx="5184775" cy="2305050"/>
          </a:xfrm>
          <a:prstGeom prst="wedgeRoundRectCallout">
            <a:avLst>
              <a:gd name="adj1" fmla="val -37690"/>
              <a:gd name="adj2" fmla="val -1466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4000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581400" y="1036638"/>
            <a:ext cx="41592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4000"/>
          </a:p>
        </p:txBody>
      </p:sp>
      <p:pic>
        <p:nvPicPr>
          <p:cNvPr id="12296" name="Picture 9" descr="IMG_1940"/>
          <p:cNvPicPr>
            <a:picLocks noChangeAspect="1" noChangeArrowheads="1"/>
          </p:cNvPicPr>
          <p:nvPr/>
        </p:nvPicPr>
        <p:blipFill>
          <a:blip r:embed="rId5"/>
          <a:srcRect t="27368" b="27370"/>
          <a:stretch>
            <a:fillRect/>
          </a:stretch>
        </p:blipFill>
        <p:spPr bwMode="auto">
          <a:xfrm>
            <a:off x="683569" y="1268760"/>
            <a:ext cx="8100070" cy="16141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01838991"/>
      </p:ext>
    </p:extLst>
  </p:cSld>
  <p:clrMapOvr>
    <a:masterClrMapping/>
  </p:clrMapOvr>
  <p:transition advTm="6062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不正确方法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825" y="260350"/>
            <a:ext cx="3505200" cy="34972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7" name="Picture 3" descr="正确方法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750" y="260350"/>
            <a:ext cx="3960813" cy="34702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48263" y="3789363"/>
            <a:ext cx="3455987" cy="173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latin typeface="Times New Roman" pitchFamily="18" charset="0"/>
                <a:ea typeface="楷体"/>
              </a:rPr>
              <a:t>错误操作</a:t>
            </a:r>
          </a:p>
          <a:p>
            <a:pPr>
              <a:spcBef>
                <a:spcPct val="50000"/>
              </a:spcBef>
            </a:pPr>
            <a:r>
              <a:rPr lang="zh-CN" sz="2400" b="1">
                <a:latin typeface="Times New Roman" pitchFamily="18" charset="0"/>
                <a:ea typeface="楷体"/>
              </a:rPr>
              <a:t>手没触笔尾金属体，笔尖金属体触火线时氖管仍不会发光。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3716338"/>
            <a:ext cx="3887788" cy="173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latin typeface="Times New Roman" pitchFamily="18" charset="0"/>
                <a:ea typeface="楷体"/>
              </a:rPr>
              <a:t>  </a:t>
            </a:r>
            <a:r>
              <a:rPr lang="zh-CN" sz="2400" b="1">
                <a:latin typeface="Times New Roman" pitchFamily="18" charset="0"/>
                <a:ea typeface="楷体"/>
              </a:rPr>
              <a:t>正确操作：</a:t>
            </a:r>
          </a:p>
          <a:p>
            <a:pPr>
              <a:spcBef>
                <a:spcPct val="50000"/>
              </a:spcBef>
            </a:pPr>
            <a:r>
              <a:rPr lang="zh-CN" sz="2400" b="1">
                <a:solidFill>
                  <a:srgbClr val="800080"/>
                </a:solidFill>
                <a:latin typeface="Times New Roman" pitchFamily="18" charset="0"/>
                <a:ea typeface="楷体"/>
              </a:rPr>
              <a:t>手触笔尾金属体</a:t>
            </a:r>
            <a:r>
              <a:rPr lang="zh-CN" sz="2400" b="1">
                <a:latin typeface="Times New Roman" pitchFamily="18" charset="0"/>
                <a:ea typeface="楷体"/>
              </a:rPr>
              <a:t>；笔尖金属体触</a:t>
            </a:r>
            <a:r>
              <a:rPr lang="zh-CN" sz="2400" b="1">
                <a:solidFill>
                  <a:srgbClr val="800080"/>
                </a:solidFill>
                <a:latin typeface="Times New Roman" pitchFamily="18" charset="0"/>
                <a:ea typeface="楷体"/>
              </a:rPr>
              <a:t>火线时氖管发光</a:t>
            </a:r>
            <a:r>
              <a:rPr lang="zh-CN" sz="2400" b="1">
                <a:latin typeface="Times New Roman" pitchFamily="18" charset="0"/>
                <a:ea typeface="楷体"/>
              </a:rPr>
              <a:t>，</a:t>
            </a:r>
            <a:r>
              <a:rPr lang="zh-CN" sz="2400" b="1">
                <a:solidFill>
                  <a:srgbClr val="800080"/>
                </a:solidFill>
                <a:latin typeface="Times New Roman" pitchFamily="18" charset="0"/>
                <a:ea typeface="楷体"/>
              </a:rPr>
              <a:t>触零线时不发光。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87450" y="5589588"/>
            <a:ext cx="5060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3200" u="sng">
                <a:solidFill>
                  <a:srgbClr val="FF0000"/>
                </a:solidFill>
                <a:latin typeface="Times New Roman" pitchFamily="18" charset="0"/>
                <a:ea typeface="楷体" pitchFamily="2" charset="-122"/>
              </a:rPr>
              <a:t>但千万不能接触笔尖金属体</a:t>
            </a:r>
          </a:p>
        </p:txBody>
      </p:sp>
    </p:spTree>
    <p:extLst>
      <p:ext uri="{BB962C8B-B14F-4D97-AF65-F5344CB8AC3E}">
        <p14:creationId xmlns:p14="http://schemas.microsoft.com/office/powerpoint/2010/main" val="34358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468313" y="3357563"/>
            <a:ext cx="1800225" cy="1160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2800" b="1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7848600" cy="1587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）测电笔中为什么要串联一个高电阻</a:t>
            </a:r>
            <a:r>
              <a:rPr lang="en-US" altLang="zh-CN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?</a:t>
            </a:r>
          </a:p>
          <a:p>
            <a:endParaRPr lang="en-US" altLang="zh-CN" sz="2800" b="1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79613" y="4294188"/>
            <a:ext cx="14398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79388" y="2349500"/>
            <a:ext cx="7991475" cy="116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）测电笔测零线时为什么氖管不发光</a:t>
            </a:r>
            <a:r>
              <a:rPr lang="en-US" altLang="zh-CN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179388" y="3573463"/>
            <a:ext cx="87582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）使用测电笔时，为什么不能用手碰笔尖的金属体</a:t>
            </a:r>
            <a:r>
              <a:rPr lang="en-US" altLang="zh-CN" sz="2800" b="1">
                <a:solidFill>
                  <a:srgbClr val="0033CC"/>
                </a:solidFill>
                <a:latin typeface="Times New Roman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900113" y="1557338"/>
            <a:ext cx="705643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答：只有当串联一个高电阻时，通过人体的电流会非常小，人体才是安全的。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827088" y="2781300"/>
            <a:ext cx="705643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答：零线对地电压是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0V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，此时没有电流产生，当然不会使氖管发光。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900113" y="4078288"/>
            <a:ext cx="7127875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答：当用手碰笔尖的金属体时，人体两端就有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220V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49" charset="-122"/>
                <a:ea typeface="楷体" panose="02010609060101010101" pitchFamily="49" charset="-122"/>
              </a:rPr>
              <a:t>的电压，这时产生的强电流就会流过人体，发生安全事故。</a:t>
            </a:r>
          </a:p>
        </p:txBody>
      </p:sp>
      <p:sp>
        <p:nvSpPr>
          <p:cNvPr id="15370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400800"/>
            <a:ext cx="1447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2400">
                <a:latin typeface="Times New Roman" pitchFamily="18" charset="0"/>
                <a:ea typeface="楷体"/>
              </a:rPr>
              <a:t>返     回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089150" cy="865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ea typeface="楷体"/>
              </a:rPr>
              <a:t>问题：</a:t>
            </a:r>
          </a:p>
        </p:txBody>
      </p:sp>
    </p:spTree>
    <p:extLst>
      <p:ext uri="{BB962C8B-B14F-4D97-AF65-F5344CB8AC3E}">
        <p14:creationId xmlns:p14="http://schemas.microsoft.com/office/powerpoint/2010/main" val="115976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/>
      <p:bldP spid="299013" grpId="0"/>
      <p:bldP spid="299014" grpId="0"/>
      <p:bldP spid="299015" grpId="0"/>
      <p:bldP spid="299016" grpId="0"/>
      <p:bldP spid="2990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2362200"/>
            <a:ext cx="2057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CC3300"/>
                </a:solidFill>
                <a:latin typeface="Times New Roman" pitchFamily="18" charset="0"/>
                <a:ea typeface="楷体"/>
              </a:rPr>
              <a:t>连接方法：</a:t>
            </a:r>
            <a:endParaRPr lang="zh-CN" altLang="en-US" sz="3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536" y="692696"/>
            <a:ext cx="69056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3300"/>
                </a:solidFill>
                <a:latin typeface="Times New Roman" pitchFamily="18" charset="0"/>
                <a:ea typeface="楷体"/>
              </a:rPr>
              <a:t>火线</a:t>
            </a:r>
          </a:p>
          <a:p>
            <a:endParaRPr lang="zh-CN" altLang="en-US" sz="2000" b="1">
              <a:latin typeface="Times New Roman" pitchFamily="18" charset="0"/>
            </a:endParaRPr>
          </a:p>
          <a:p>
            <a:r>
              <a:rPr lang="zh-CN" altLang="en-US" sz="2000" b="1">
                <a:solidFill>
                  <a:schemeClr val="folHlink"/>
                </a:solidFill>
                <a:latin typeface="Times New Roman" pitchFamily="18" charset="0"/>
                <a:ea typeface="楷体"/>
              </a:rPr>
              <a:t>零线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467544" y="1052736"/>
            <a:ext cx="5576888" cy="1322611"/>
            <a:chOff x="1383" y="335"/>
            <a:chExt cx="3513" cy="1251"/>
          </a:xfrm>
        </p:grpSpPr>
        <p:sp>
          <p:nvSpPr>
            <p:cNvPr id="21516" name="Line 7"/>
            <p:cNvSpPr>
              <a:spLocks noChangeShapeType="1"/>
            </p:cNvSpPr>
            <p:nvPr/>
          </p:nvSpPr>
          <p:spPr bwMode="auto">
            <a:xfrm>
              <a:off x="1383" y="398"/>
              <a:ext cx="3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>
              <a:off x="1383" y="835"/>
              <a:ext cx="3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Line 9"/>
            <p:cNvSpPr>
              <a:spLocks noChangeShapeType="1"/>
            </p:cNvSpPr>
            <p:nvPr/>
          </p:nvSpPr>
          <p:spPr bwMode="auto">
            <a:xfrm flipH="1">
              <a:off x="2708" y="398"/>
              <a:ext cx="0" cy="1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>
              <a:off x="2708" y="1462"/>
              <a:ext cx="1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Oval 11"/>
            <p:cNvSpPr>
              <a:spLocks noChangeArrowheads="1"/>
            </p:cNvSpPr>
            <p:nvPr/>
          </p:nvSpPr>
          <p:spPr bwMode="auto">
            <a:xfrm>
              <a:off x="2907" y="1398"/>
              <a:ext cx="133" cy="1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1" name="Line 12"/>
            <p:cNvSpPr>
              <a:spLocks noChangeShapeType="1"/>
            </p:cNvSpPr>
            <p:nvPr/>
          </p:nvSpPr>
          <p:spPr bwMode="auto">
            <a:xfrm flipV="1">
              <a:off x="3040" y="1211"/>
              <a:ext cx="332" cy="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Line 13"/>
            <p:cNvSpPr>
              <a:spLocks noChangeShapeType="1"/>
            </p:cNvSpPr>
            <p:nvPr/>
          </p:nvSpPr>
          <p:spPr bwMode="auto">
            <a:xfrm>
              <a:off x="3372" y="1462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Line 14"/>
            <p:cNvSpPr>
              <a:spLocks noChangeShapeType="1"/>
            </p:cNvSpPr>
            <p:nvPr/>
          </p:nvSpPr>
          <p:spPr bwMode="auto">
            <a:xfrm flipH="1">
              <a:off x="4433" y="835"/>
              <a:ext cx="0" cy="6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Oval 15"/>
            <p:cNvSpPr>
              <a:spLocks noChangeArrowheads="1"/>
            </p:cNvSpPr>
            <p:nvPr/>
          </p:nvSpPr>
          <p:spPr bwMode="auto">
            <a:xfrm>
              <a:off x="2643" y="335"/>
              <a:ext cx="133" cy="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5" name="Oval 16"/>
            <p:cNvSpPr>
              <a:spLocks noChangeArrowheads="1"/>
            </p:cNvSpPr>
            <p:nvPr/>
          </p:nvSpPr>
          <p:spPr bwMode="auto">
            <a:xfrm>
              <a:off x="4366" y="774"/>
              <a:ext cx="133" cy="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704" y="1336"/>
              <a:ext cx="264" cy="250"/>
              <a:chOff x="4014" y="2659"/>
              <a:chExt cx="181" cy="181"/>
            </a:xfrm>
          </p:grpSpPr>
          <p:sp>
            <p:nvSpPr>
              <p:cNvPr id="21528" name="Oval 18"/>
              <p:cNvSpPr>
                <a:spLocks noChangeArrowheads="1"/>
              </p:cNvSpPr>
              <p:nvPr/>
            </p:nvSpPr>
            <p:spPr bwMode="auto">
              <a:xfrm>
                <a:off x="4014" y="2659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9" name="Line 19"/>
              <p:cNvSpPr>
                <a:spLocks noChangeShapeType="1"/>
              </p:cNvSpPr>
              <p:nvPr/>
            </p:nvSpPr>
            <p:spPr bwMode="auto">
              <a:xfrm flipH="1">
                <a:off x="4059" y="2659"/>
                <a:ext cx="91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0" name="Line 20"/>
              <p:cNvSpPr>
                <a:spLocks noChangeShapeType="1"/>
              </p:cNvSpPr>
              <p:nvPr/>
            </p:nvSpPr>
            <p:spPr bwMode="auto">
              <a:xfrm>
                <a:off x="4059" y="2659"/>
                <a:ext cx="91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27" name="Line 21"/>
            <p:cNvSpPr>
              <a:spLocks noChangeShapeType="1"/>
            </p:cNvSpPr>
            <p:nvPr/>
          </p:nvSpPr>
          <p:spPr bwMode="auto">
            <a:xfrm>
              <a:off x="3968" y="1462"/>
              <a:ext cx="4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9" name="AutoShape 22"/>
          <p:cNvSpPr>
            <a:spLocks noChangeArrowheads="1"/>
          </p:cNvSpPr>
          <p:nvPr/>
        </p:nvSpPr>
        <p:spPr bwMode="auto">
          <a:xfrm>
            <a:off x="0" y="4343400"/>
            <a:ext cx="2667000" cy="1143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3399"/>
                </a:solidFill>
                <a:latin typeface="Times New Roman" pitchFamily="34" charset="0"/>
                <a:ea typeface="楷体" pitchFamily="1" charset="-122"/>
              </a:rPr>
              <a:t>讨论：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1331640" y="5301208"/>
            <a:ext cx="5257800" cy="131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/>
              </a:rPr>
              <a:t>你仔细观察过电灯泡吗？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/>
              </a:rPr>
              <a:t>电灯泡是如何接入电路的？</a:t>
            </a: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1143000" y="3733800"/>
            <a:ext cx="34401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itchFamily="34" charset="0"/>
                <a:ea typeface="楷体"/>
              </a:rPr>
              <a:t>2</a:t>
            </a:r>
            <a:r>
              <a:rPr lang="zh-CN" altLang="en-US" sz="3200" b="1">
                <a:solidFill>
                  <a:srgbClr val="0000CC"/>
                </a:solidFill>
                <a:latin typeface="Times New Roman" pitchFamily="34" charset="0"/>
                <a:ea typeface="楷体"/>
              </a:rPr>
              <a:t>、开关与灯串联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1143000" y="3124200"/>
            <a:ext cx="38465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itchFamily="34" charset="0"/>
                <a:ea typeface="楷体"/>
              </a:rPr>
              <a:t>1</a:t>
            </a:r>
            <a:r>
              <a:rPr lang="zh-CN" altLang="en-US" sz="3200" b="1">
                <a:solidFill>
                  <a:srgbClr val="0000CC"/>
                </a:solidFill>
                <a:latin typeface="Times New Roman" pitchFamily="34" charset="0"/>
                <a:ea typeface="楷体"/>
              </a:rPr>
              <a:t>、开关接在火线上</a:t>
            </a:r>
          </a:p>
        </p:txBody>
      </p:sp>
      <p:sp>
        <p:nvSpPr>
          <p:cNvPr id="21513" name="Text Box 28"/>
          <p:cNvSpPr txBox="1">
            <a:spLocks noChangeArrowheads="1"/>
          </p:cNvSpPr>
          <p:nvPr/>
        </p:nvSpPr>
        <p:spPr bwMode="auto">
          <a:xfrm>
            <a:off x="7375525" y="3603625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Tahoma" pitchFamily="34" charset="0"/>
            </a:endParaRPr>
          </a:p>
        </p:txBody>
      </p:sp>
      <p:pic>
        <p:nvPicPr>
          <p:cNvPr id="151581" name="Picture 29" descr="白炽灯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 l="51598" t="6920" r="10606" b="10081"/>
          <a:stretch>
            <a:fillRect/>
          </a:stretch>
        </p:blipFill>
        <p:spPr bwMode="auto">
          <a:xfrm>
            <a:off x="6012160" y="2564904"/>
            <a:ext cx="2791991" cy="338437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15" name="Text Box 30"/>
          <p:cNvSpPr txBox="1">
            <a:spLocks noChangeArrowheads="1"/>
          </p:cNvSpPr>
          <p:nvPr/>
        </p:nvSpPr>
        <p:spPr bwMode="auto">
          <a:xfrm>
            <a:off x="6765925" y="6064250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itchFamily="34" charset="0"/>
                <a:ea typeface="楷体"/>
              </a:rPr>
              <a:t>螺口灯泡</a:t>
            </a:r>
          </a:p>
        </p:txBody>
      </p:sp>
      <p:sp>
        <p:nvSpPr>
          <p:cNvPr id="27" name="标题 26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5976938" cy="56197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三、家庭电路的安装</a:t>
            </a:r>
          </a:p>
        </p:txBody>
      </p:sp>
    </p:spTree>
    <p:extLst>
      <p:ext uri="{BB962C8B-B14F-4D97-AF65-F5344CB8AC3E}">
        <p14:creationId xmlns:p14="http://schemas.microsoft.com/office/powerpoint/2010/main" val="224910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75" grpId="0"/>
      <p:bldP spid="151578" grpId="0"/>
      <p:bldP spid="15157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全屏显示(4:3)</PresentationFormat>
  <Paragraphs>101</Paragraphs>
  <Slides>16</Slides>
  <Notes>15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第五节  家庭用电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三、家庭电路的安装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第五节  家庭用电</dc:title>
  <dc:creator>lenovo</dc:creator>
  <cp:lastModifiedBy>lenovo</cp:lastModifiedBy>
  <cp:revision>1</cp:revision>
  <dcterms:created xsi:type="dcterms:W3CDTF">2020-10-23T07:51:58Z</dcterms:created>
  <dcterms:modified xsi:type="dcterms:W3CDTF">2020-10-23T07:52:43Z</dcterms:modified>
</cp:coreProperties>
</file>