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Java 23.3-->
<p:presentation xmlns:r="http://schemas.openxmlformats.org/officeDocument/2006/relationships" xmlns:a="http://schemas.openxmlformats.org/drawingml/2006/main" xmlns:p="http://schemas.openxmlformats.org/presentationml/2006/main" autoCompressPictures="0">
  <p:sldMasterIdLst>
    <p:sldMasterId id="2147483648" r:id="rId1"/>
  </p:sldMasterIdLst>
  <p:notesMasterIdLst>
    <p:notesMasterId r:id="rId2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12192000" cy="6858000"/>
  <p:notesSz cx="6858000" cy="12192000"/>
  <p:custDataLst>
    <p:tags r:id="rId33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fill>
          <a:solidFill>
            <a:schemeClr val="accent1">
              <a:tint val="40000"/>
            </a:schemeClr>
          </a:solidFill>
        </a:fill>
      </a:tcStyle>
    </a:band1H>
    <a:band1V>
      <a:tcStyle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111" d="100"/>
          <a:sy n="111" d="100"/>
        </p:scale>
        <p:origin x="35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6200" cy="7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slide" Target="slides/slide13.xml" /><Relationship Id="rId16" Type="http://schemas.openxmlformats.org/officeDocument/2006/relationships/slide" Target="slides/slide14.xml" /><Relationship Id="rId17" Type="http://schemas.openxmlformats.org/officeDocument/2006/relationships/slide" Target="slides/slide15.xml" /><Relationship Id="rId18" Type="http://schemas.openxmlformats.org/officeDocument/2006/relationships/slide" Target="slides/slide16.xml" /><Relationship Id="rId19" Type="http://schemas.openxmlformats.org/officeDocument/2006/relationships/slide" Target="slides/slide17.xml" /><Relationship Id="rId2" Type="http://schemas.openxmlformats.org/officeDocument/2006/relationships/notesMaster" Target="notesMasters/notesMaster1.xml" /><Relationship Id="rId20" Type="http://schemas.openxmlformats.org/officeDocument/2006/relationships/slide" Target="slides/slide18.xml" /><Relationship Id="rId21" Type="http://schemas.openxmlformats.org/officeDocument/2006/relationships/slide" Target="slides/slide19.xml" /><Relationship Id="rId22" Type="http://schemas.openxmlformats.org/officeDocument/2006/relationships/slide" Target="slides/slide20.xml" /><Relationship Id="rId23" Type="http://schemas.openxmlformats.org/officeDocument/2006/relationships/slide" Target="slides/slide21.xml" /><Relationship Id="rId24" Type="http://schemas.openxmlformats.org/officeDocument/2006/relationships/slide" Target="slides/slide22.xml" /><Relationship Id="rId25" Type="http://schemas.openxmlformats.org/officeDocument/2006/relationships/slide" Target="slides/slide23.xml" /><Relationship Id="rId26" Type="http://schemas.openxmlformats.org/officeDocument/2006/relationships/slide" Target="slides/slide24.xml" /><Relationship Id="rId27" Type="http://schemas.openxmlformats.org/officeDocument/2006/relationships/slide" Target="slides/slide25.xml" /><Relationship Id="rId28" Type="http://schemas.openxmlformats.org/officeDocument/2006/relationships/slide" Target="slides/slide26.xml" /><Relationship Id="rId29" Type="http://schemas.openxmlformats.org/officeDocument/2006/relationships/slide" Target="slides/slide27.xml" /><Relationship Id="rId3" Type="http://schemas.openxmlformats.org/officeDocument/2006/relationships/slide" Target="slides/slide1.xml" /><Relationship Id="rId30" Type="http://schemas.openxmlformats.org/officeDocument/2006/relationships/slide" Target="slides/slide28.xml" /><Relationship Id="rId31" Type="http://schemas.openxmlformats.org/officeDocument/2006/relationships/slide" Target="slides/slide29.xml" /><Relationship Id="rId32" Type="http://schemas.openxmlformats.org/officeDocument/2006/relationships/slide" Target="slides/slide30.xml" /><Relationship Id="rId33" Type="http://schemas.openxmlformats.org/officeDocument/2006/relationships/tags" Target="tags/tag1.xml" /><Relationship Id="rId34" Type="http://schemas.openxmlformats.org/officeDocument/2006/relationships/presProps" Target="presProps.xml" /><Relationship Id="rId35" Type="http://schemas.openxmlformats.org/officeDocument/2006/relationships/viewProps" Target="viewProps.xml" /><Relationship Id="rId36" Type="http://schemas.openxmlformats.org/officeDocument/2006/relationships/theme" Target="theme/theme1.xml" /><Relationship Id="rId37" Type="http://schemas.openxmlformats.org/officeDocument/2006/relationships/tableStyles" Target="tableStyles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1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/Relationships>
</file>

<file path=ppt/notesSlides/_rels/notesSlide1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/Relationships>
</file>

<file path=ppt/notesSlides/_rels/notesSlide1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6.xml" /><Relationship Id="rId2" Type="http://schemas.openxmlformats.org/officeDocument/2006/relationships/notesMaster" Target="../notesMasters/notesMaster1.xml" /></Relationships>
</file>

<file path=ppt/notesSlides/_rels/notesSlide1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7.xml" /><Relationship Id="rId2" Type="http://schemas.openxmlformats.org/officeDocument/2006/relationships/notesMaster" Target="../notesMasters/notesMaster1.xml" /></Relationships>
</file>

<file path=ppt/notesSlides/_rels/notesSlide1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8.xml" /><Relationship Id="rId2" Type="http://schemas.openxmlformats.org/officeDocument/2006/relationships/notesMaster" Target="../notesMasters/notesMaster1.xml" /></Relationships>
</file>

<file path=ppt/notesSlides/_rels/notesSlide1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9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2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0.xml" /><Relationship Id="rId2" Type="http://schemas.openxmlformats.org/officeDocument/2006/relationships/notesMaster" Target="../notesMasters/notesMaster1.xml" /></Relationships>
</file>

<file path=ppt/notesSlides/_rels/notesSlide2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1.xml" /><Relationship Id="rId2" Type="http://schemas.openxmlformats.org/officeDocument/2006/relationships/notesMaster" Target="../notesMasters/notesMaster1.xml" /></Relationships>
</file>

<file path=ppt/notesSlides/_rels/notesSlide2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2.xml" /><Relationship Id="rId2" Type="http://schemas.openxmlformats.org/officeDocument/2006/relationships/notesMaster" Target="../notesMasters/notesMaster1.xml" /></Relationships>
</file>

<file path=ppt/notesSlides/_rels/notesSlide2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3.xml" /><Relationship Id="rId2" Type="http://schemas.openxmlformats.org/officeDocument/2006/relationships/notesMaster" Target="../notesMasters/notesMaster1.xml" /></Relationships>
</file>

<file path=ppt/notesSlides/_rels/notesSlide2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4.xml" /><Relationship Id="rId2" Type="http://schemas.openxmlformats.org/officeDocument/2006/relationships/notesMaster" Target="../notesMasters/notesMaster1.xml" /></Relationships>
</file>

<file path=ppt/notesSlides/_rels/notesSlide2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5.xml" /><Relationship Id="rId2" Type="http://schemas.openxmlformats.org/officeDocument/2006/relationships/notesMaster" Target="../notesMasters/notesMaster1.xml" /></Relationships>
</file>

<file path=ppt/notesSlides/_rels/notesSlide2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6.xml" /><Relationship Id="rId2" Type="http://schemas.openxmlformats.org/officeDocument/2006/relationships/notesMaster" Target="../notesMasters/notesMaster1.xml" /></Relationships>
</file>

<file path=ppt/notesSlides/_rels/notesSlide2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7.xml" /><Relationship Id="rId2" Type="http://schemas.openxmlformats.org/officeDocument/2006/relationships/notesMaster" Target="../notesMasters/notesMaster1.xml" /></Relationships>
</file>

<file path=ppt/notesSlides/_rels/notesSlide2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8.xml" /><Relationship Id="rId2" Type="http://schemas.openxmlformats.org/officeDocument/2006/relationships/notesMaster" Target="../notesMasters/notesMaster1.xml" /></Relationships>
</file>

<file path=ppt/notesSlides/_rels/notesSlide2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9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3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0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image" Target="../media/image2.png" /><Relationship Id="rId3" Type="http://schemas.openxmlformats.org/officeDocument/2006/relationships/slide" Target="../slides/slide1.xml" TargetMode="Internal" /><Relationship Id="rId4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MasterShapeName" descr="preencoded.png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0" y="-17462"/>
            <a:ext cx="12260263" cy="6856412"/>
          </a:xfrm>
          <a:prstGeom prst="rect">
            <a:avLst/>
          </a:prstGeom>
          <a:gradFill rotWithShape="1">
            <a:gsLst>
              <a:gs pos="0">
                <a:srgbClr val="00D1E7"/>
              </a:gs>
              <a:gs pos="100000">
                <a:srgbClr val="96C0B8"/>
              </a:gs>
            </a:gsLst>
            <a:lin ang="2700000"/>
          </a:gradFill>
          <a:ln w="9525">
            <a:noFill/>
          </a:ln>
        </p:spPr>
      </p:pic>
      <p:pic>
        <p:nvPicPr>
          <p:cNvPr id="4" name="MasterShapeName?linknodeid=back_to_first_catalog" descr="preencoded.png">
            <a:hlinkClick r:id="rId3" action="ppaction://hlinksldjump"/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82100" y="136525"/>
            <a:ext cx="2851150" cy="257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MasterShapeName?linknodeid=back_to_first_catalog&amp;color=RGB(210,24,24)">
            <a:hlinkClick r:id="rId3" action="ppaction://hlinksldjump"/>
          </p:cNvPr>
          <p:cNvSpPr/>
          <p:nvPr userDrawn="1"/>
        </p:nvSpPr>
        <p:spPr>
          <a:xfrm>
            <a:off x="9164955" y="136525"/>
            <a:ext cx="2868295" cy="25717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ctr" anchorCtr="0"/>
          <a:lstStyle/>
          <a:p>
            <a:pPr lvl="0" algn="ctr"/>
            <a:r>
              <a:rPr lang="zh-CN" altLang="zh-CN" sz="1600">
                <a:solidFill>
                  <a:srgbClr val="D25A18"/>
                </a:solidFill>
                <a:latin typeface="Times New Roman" panose="02020603050405020304" pitchFamily="34" charset="0"/>
                <a:ea typeface="黑体" panose="02010609060101010101" charset="-122"/>
              </a:rPr>
              <a:t>广东中考物理解读课件</a:t>
            </a:r>
            <a:endParaRPr lang="zh-CN" altLang="zh-CN" sz="1600">
              <a:solidFill>
                <a:srgbClr val="D25A18"/>
              </a:solidFill>
              <a:latin typeface="Times New Roman" panose="02020603050405020304" pitchFamily="34" charset="0"/>
              <a:ea typeface="黑体" panose="02010609060101010101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file:///D:\qq&#25991;&#20214;\712321467\Image\C2C\Image2\%7b75232B38-A165-1FB7-499C-2E1C792CACB5%7d.png" TargetMode="External" /><Relationship Id="rId3" Type="http://schemas.openxmlformats.org/officeDocument/2006/relationships/image" Target="../media/image3.png" /><Relationship Id="rId4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073743875" descr="学科网 zxxk.com" title=""/>
          <p:cNvPicPr>
            <a:picLocks noChangeAspect="1"/>
          </p:cNvPicPr>
          <p:nvPr/>
        </p:nvPicPr>
        <p:blipFill>
          <a:blip r:embed="rId3" r:link="rId2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0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1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2.xml" /><Relationship Id="rId3" Type="http://schemas.openxmlformats.org/officeDocument/2006/relationships/image" Target="../media/image5.jpeg" /><Relationship Id="rId4" Type="http://schemas.openxmlformats.org/officeDocument/2006/relationships/image" Target="../media/image13.jpeg" /><Relationship Id="rId5" Type="http://schemas.openxmlformats.org/officeDocument/2006/relationships/image" Target="../media/image14.png" /><Relationship Id="rId6" Type="http://schemas.openxmlformats.org/officeDocument/2006/relationships/image" Target="../media/image15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3.xml" /><Relationship Id="rId3" Type="http://schemas.openxmlformats.org/officeDocument/2006/relationships/image" Target="../media/image16.png" /><Relationship Id="rId4" Type="http://schemas.openxmlformats.org/officeDocument/2006/relationships/image" Target="../media/image17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4.xml" /><Relationship Id="rId3" Type="http://schemas.openxmlformats.org/officeDocument/2006/relationships/image" Target="../media/image18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5.xml" /><Relationship Id="rId3" Type="http://schemas.openxmlformats.org/officeDocument/2006/relationships/image" Target="../media/image19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6.xml" /><Relationship Id="rId3" Type="http://schemas.openxmlformats.org/officeDocument/2006/relationships/image" Target="../media/image20.png" /><Relationship Id="rId4" Type="http://schemas.openxmlformats.org/officeDocument/2006/relationships/image" Target="../media/image21.png" /><Relationship Id="rId5" Type="http://schemas.openxmlformats.org/officeDocument/2006/relationships/image" Target="../media/image19.jpe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7.xml" /><Relationship Id="rId3" Type="http://schemas.openxmlformats.org/officeDocument/2006/relationships/image" Target="../media/image19.jpe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8.xml" /><Relationship Id="rId3" Type="http://schemas.openxmlformats.org/officeDocument/2006/relationships/image" Target="../media/image11.jpeg" /><Relationship Id="rId4" Type="http://schemas.openxmlformats.org/officeDocument/2006/relationships/image" Target="../media/image12.jpeg" /><Relationship Id="rId5" Type="http://schemas.openxmlformats.org/officeDocument/2006/relationships/image" Target="../media/image22.jpeg" /><Relationship Id="rId6" Type="http://schemas.openxmlformats.org/officeDocument/2006/relationships/image" Target="../media/image23.pn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9.xml" /><Relationship Id="rId3" Type="http://schemas.openxmlformats.org/officeDocument/2006/relationships/image" Target="../media/image24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4.png" /><Relationship Id="rId4" Type="http://schemas.openxmlformats.org/officeDocument/2006/relationships/slide" Target="slide3.xml" TargetMode="Internal" /><Relationship Id="rId5" Type="http://schemas.openxmlformats.org/officeDocument/2006/relationships/slide" Target="slide5.xml" TargetMode="Internal" /><Relationship Id="rId6" Type="http://schemas.openxmlformats.org/officeDocument/2006/relationships/slide" Target="slide11.xml" TargetMode="Internal" /><Relationship Id="rId7" Type="http://schemas.openxmlformats.org/officeDocument/2006/relationships/slide" Target="slide21.xml" TargetMode="Internal" /><Relationship Id="rId8" Type="http://schemas.openxmlformats.org/officeDocument/2006/relationships/slide" Target="slide27.xml" TargetMode="Interna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0.xml" /><Relationship Id="rId3" Type="http://schemas.openxmlformats.org/officeDocument/2006/relationships/image" Target="../media/image25.jpeg" /><Relationship Id="rId4" Type="http://schemas.openxmlformats.org/officeDocument/2006/relationships/image" Target="../media/image26.png" /><Relationship Id="rId5" Type="http://schemas.openxmlformats.org/officeDocument/2006/relationships/image" Target="../media/image27.pn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1.xm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2.xml" /><Relationship Id="rId3" Type="http://schemas.openxmlformats.org/officeDocument/2006/relationships/image" Target="../media/image28.jpeg" /><Relationship Id="rId4" Type="http://schemas.openxmlformats.org/officeDocument/2006/relationships/image" Target="../media/image29.png" /><Relationship Id="rId5" Type="http://schemas.openxmlformats.org/officeDocument/2006/relationships/image" Target="../media/image30.pn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3.xml" /><Relationship Id="rId3" Type="http://schemas.openxmlformats.org/officeDocument/2006/relationships/image" Target="../media/image31.png" /><Relationship Id="rId4" Type="http://schemas.openxmlformats.org/officeDocument/2006/relationships/image" Target="../media/image32.jpeg" /><Relationship Id="rId5" Type="http://schemas.openxmlformats.org/officeDocument/2006/relationships/image" Target="../media/image33.pn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4.xml" /><Relationship Id="rId3" Type="http://schemas.openxmlformats.org/officeDocument/2006/relationships/image" Target="../media/image34.jpeg" /><Relationship Id="rId4" Type="http://schemas.openxmlformats.org/officeDocument/2006/relationships/image" Target="../media/image35.png" /><Relationship Id="rId5" Type="http://schemas.openxmlformats.org/officeDocument/2006/relationships/image" Target="../media/image36.pn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5.xml" /><Relationship Id="rId3" Type="http://schemas.openxmlformats.org/officeDocument/2006/relationships/image" Target="../media/image34.jpeg" /><Relationship Id="rId4" Type="http://schemas.openxmlformats.org/officeDocument/2006/relationships/image" Target="../media/image37.pn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6.xml" /><Relationship Id="rId3" Type="http://schemas.openxmlformats.org/officeDocument/2006/relationships/image" Target="../media/image34.jpeg" /><Relationship Id="rId4" Type="http://schemas.openxmlformats.org/officeDocument/2006/relationships/image" Target="../media/image38.pn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7.xml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8.xml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9.xml" /><Relationship Id="rId3" Type="http://schemas.openxmlformats.org/officeDocument/2006/relationships/image" Target="../media/image39.jpeg" /><Relationship Id="rId4" Type="http://schemas.openxmlformats.org/officeDocument/2006/relationships/image" Target="../media/image40.png" /><Relationship Id="rId5" Type="http://schemas.openxmlformats.org/officeDocument/2006/relationships/image" Target="../media/image41.png" /><Relationship Id="rId6" Type="http://schemas.openxmlformats.org/officeDocument/2006/relationships/image" Target="../media/image4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0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5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6.xml" /><Relationship Id="rId3" Type="http://schemas.openxmlformats.org/officeDocument/2006/relationships/image" Target="../media/image5.jpeg" /><Relationship Id="rId4" Type="http://schemas.openxmlformats.org/officeDocument/2006/relationships/image" Target="../media/image6.png" /><Relationship Id="rId5" Type="http://schemas.openxmlformats.org/officeDocument/2006/relationships/image" Target="../media/image7.png" /><Relationship Id="rId6" Type="http://schemas.openxmlformats.org/officeDocument/2006/relationships/image" Target="../media/image8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7.xml" /><Relationship Id="rId3" Type="http://schemas.openxmlformats.org/officeDocument/2006/relationships/image" Target="../media/image9.png" /><Relationship Id="rId4" Type="http://schemas.openxmlformats.org/officeDocument/2006/relationships/image" Target="../media/image10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8.xml" /><Relationship Id="rId3" Type="http://schemas.openxmlformats.org/officeDocument/2006/relationships/image" Target="../media/image11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9.xml" /><Relationship Id="rId3" Type="http://schemas.openxmlformats.org/officeDocument/2006/relationships/image" Target="../media/image12.jpe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C_3#b549ebf68.fixed?vcp=1&amp;pid=49ef30b1f&amp;color=0,0,0&amp;vtp=1&amp;bbb=1" title=""/>
          <p:cNvSpPr/>
          <p:nvPr/>
        </p:nvSpPr>
        <p:spPr>
          <a:xfrm>
            <a:off x="-52705" y="1526032"/>
            <a:ext cx="12188952" cy="932688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7000"/>
              </a:lnSpc>
            </a:pPr>
            <a:r>
              <a:rPr lang="en-US" altLang="zh-CN" sz="5500" b="1" i="0">
                <a:solidFill>
                  <a:srgbClr val="000000"/>
                </a:solidFill>
                <a:latin typeface="思源黑体 CN Heavy" pitchFamily="34" charset="0"/>
                <a:ea typeface="思源黑体 CN Heavy" pitchFamily="34" charset="-122"/>
                <a:cs typeface="思源黑体 CN Heavy" pitchFamily="34" charset="-120"/>
              </a:rPr>
              <a:t>第一轮</a:t>
            </a:r>
            <a:r>
              <a:rPr lang="en-US" altLang="zh-CN" sz="55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5500" b="1" i="0">
                <a:solidFill>
                  <a:srgbClr val="000000"/>
                </a:solidFill>
                <a:latin typeface="思源黑体 CN Heavy" pitchFamily="34" charset="0"/>
                <a:ea typeface="思源黑体 CN Heavy" pitchFamily="34" charset="-122"/>
                <a:cs typeface="思源黑体 CN Heavy" pitchFamily="34" charset="-120"/>
              </a:rPr>
              <a:t>考点过关</a:t>
            </a:r>
            <a:endParaRPr lang="en-US" altLang="zh-CN" sz="5500"/>
          </a:p>
        </p:txBody>
      </p:sp>
      <p:sp>
        <p:nvSpPr>
          <p:cNvPr id="3" name="C_3#b549ebf68.fixed?vcp=1&amp;pid=49ef30b1f&amp;color=0,0,0&amp;vtp=1&amp;bbb=1" title=""/>
          <p:cNvSpPr/>
          <p:nvPr/>
        </p:nvSpPr>
        <p:spPr>
          <a:xfrm>
            <a:off x="-52705" y="2586736"/>
            <a:ext cx="12188952" cy="932688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7000"/>
              </a:lnSpc>
            </a:pPr>
            <a:r>
              <a:rPr lang="en-US" altLang="zh-CN" sz="5500" b="1" i="0">
                <a:solidFill>
                  <a:srgbClr val="000000"/>
                </a:solidFill>
                <a:latin typeface="思源黑体 CN Heavy" pitchFamily="34" charset="0"/>
                <a:ea typeface="思源黑体 CN Heavy" pitchFamily="34" charset="-122"/>
                <a:cs typeface="思源黑体 CN Heavy" pitchFamily="34" charset="-120"/>
              </a:rPr>
              <a:t>第三部分</a:t>
            </a:r>
            <a:r>
              <a:rPr lang="en-US" altLang="zh-CN" sz="55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5500" b="1" i="0">
                <a:solidFill>
                  <a:srgbClr val="000000"/>
                </a:solidFill>
                <a:latin typeface="思源黑体 CN Heavy" pitchFamily="34" charset="0"/>
                <a:ea typeface="思源黑体 CN Heavy" pitchFamily="34" charset="-122"/>
                <a:cs typeface="思源黑体 CN Heavy" pitchFamily="34" charset="-120"/>
              </a:rPr>
              <a:t>能量</a:t>
            </a:r>
            <a:endParaRPr lang="en-US" altLang="zh-CN" sz="5500"/>
          </a:p>
        </p:txBody>
      </p:sp>
      <p:sp>
        <p:nvSpPr>
          <p:cNvPr id="4" name="C_3_BD#b549ebf68.fixed?vcp=1&amp;pid=49ef30b1f&amp;color=0,0,0&amp;vtp=1&amp;bbb=1" title=""/>
          <p:cNvSpPr/>
          <p:nvPr/>
        </p:nvSpPr>
        <p:spPr>
          <a:xfrm>
            <a:off x="-52705" y="3519424"/>
            <a:ext cx="12188952" cy="932688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7000"/>
              </a:lnSpc>
            </a:pPr>
            <a:r>
              <a:rPr lang="en-US" altLang="zh-CN" sz="5500" b="1" i="0">
                <a:solidFill>
                  <a:srgbClr val="000000"/>
                </a:solidFill>
                <a:latin typeface="思源黑体 CN Heavy" pitchFamily="34" charset="0"/>
                <a:ea typeface="思源黑体 CN Heavy" pitchFamily="34" charset="-122"/>
                <a:cs typeface="思源黑体 CN Heavy" pitchFamily="34" charset="-120"/>
              </a:rPr>
              <a:t>第16讲</a:t>
            </a:r>
            <a:r>
              <a:rPr lang="en-US" altLang="zh-CN" sz="55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5500" b="1" i="0">
                <a:solidFill>
                  <a:srgbClr val="000000"/>
                </a:solidFill>
                <a:latin typeface="思源黑体 CN Heavy" pitchFamily="34" charset="0"/>
                <a:ea typeface="思源黑体 CN Heavy" pitchFamily="34" charset="-122"/>
                <a:cs typeface="思源黑体 CN Heavy" pitchFamily="34" charset="-120"/>
              </a:rPr>
              <a:t>机械效率</a:t>
            </a:r>
            <a:r>
              <a:rPr lang="en-US" altLang="zh-CN" sz="55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5500" b="1" i="0">
                <a:solidFill>
                  <a:srgbClr val="000000"/>
                </a:solidFill>
                <a:latin typeface="思源黑体 CN Heavy" pitchFamily="34" charset="0"/>
                <a:ea typeface="思源黑体 CN Heavy" pitchFamily="34" charset="-122"/>
                <a:cs typeface="思源黑体 CN Heavy" pitchFamily="34" charset="-120"/>
              </a:rPr>
              <a:t>机械能及其转化</a:t>
            </a:r>
            <a:endParaRPr lang="en-US" altLang="zh-CN" sz="5500"/>
          </a:p>
        </p:txBody>
      </p:sp>
      <p:sp>
        <p:nvSpPr>
          <p:cNvPr id="5" name="C_3#b549ebf68" title=""/>
          <p:cNvSpPr/>
          <p:nvPr/>
        </p:nvSpPr>
        <p:spPr>
          <a:xfrm>
            <a:off x="1904111" y="4552696"/>
            <a:ext cx="8284464" cy="9144"/>
          </a:xfrm>
          <a:prstGeom prst="line">
            <a:avLst/>
          </a:prstGeom>
          <a:noFill/>
          <a:ln w="101600">
            <a:solidFill>
              <a:srgbClr val="FFC611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>
    <p:split dir="in"/>
  </p:transition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_6_BD#fe43f76f3?vcp=1&amp;pid=065b85673&amp;color=0,0,0&amp;vtp=1&amp;bt=1&amp;bbb=1&amp;hb=1" title=""/>
          <p:cNvSpPr/>
          <p:nvPr/>
        </p:nvSpPr>
        <p:spPr>
          <a:xfrm>
            <a:off x="932688" y="1199864"/>
            <a:ext cx="10323576" cy="44398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◉考点点拨</a:t>
            </a:r>
            <a:endParaRPr lang="en-US" altLang="zh-CN" sz="2800"/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机械效率与功率的区别：</a:t>
            </a:r>
            <a:endParaRPr lang="en-US" altLang="zh-CN" sz="2800"/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（1）机械效率是指有用功占总功的百分比，功率是指单位时间做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功的多少，是描述做功快慢的物理量。</a:t>
            </a:r>
            <a:endParaRPr lang="en-US" altLang="zh-CN" sz="2800"/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（2）机械效率没有单位，功率有单位。</a:t>
            </a:r>
            <a:endParaRPr lang="en-US" altLang="zh-CN" sz="2800"/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（3）机械效率高的只代表性能好，但不一定做功快，而功率大的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代表做功快，但不一定机械效率高。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C_4#2a4d743b4.fixed?vcp=1&amp;pid=b549ebf68&amp;color=0,0,0&amp;vtp=1&amp;bbb=1" title=""/>
          <p:cNvSpPr/>
          <p:nvPr/>
        </p:nvSpPr>
        <p:spPr>
          <a:xfrm>
            <a:off x="795528" y="722376"/>
            <a:ext cx="1508760" cy="132588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10000"/>
              </a:lnSpc>
            </a:pPr>
            <a:r>
              <a:rPr lang="en-US" altLang="zh-CN" sz="8000" b="1" i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03</a:t>
            </a:r>
            <a:endParaRPr lang="en-US" altLang="zh-CN" sz="8000"/>
          </a:p>
        </p:txBody>
      </p:sp>
      <p:sp>
        <p:nvSpPr>
          <p:cNvPr id="3" name="C_4_BD#2a4d743b4.fixed?vcp=1&amp;pid=b549ebf68&amp;color=255,198,17&amp;vtp=1&amp;bbb=1" title=""/>
          <p:cNvSpPr/>
          <p:nvPr/>
        </p:nvSpPr>
        <p:spPr>
          <a:xfrm>
            <a:off x="795528" y="2880360"/>
            <a:ext cx="6848856" cy="1197864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8900"/>
              </a:lnSpc>
            </a:pPr>
            <a:r>
              <a:rPr lang="en-US" altLang="zh-CN" sz="7200" b="1" i="0">
                <a:solidFill>
                  <a:srgbClr val="FFC61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夯实基础</a:t>
            </a:r>
            <a:endParaRPr lang="en-US" altLang="zh-CN" sz="7200"/>
          </a:p>
        </p:txBody>
      </p:sp>
      <p:sp>
        <p:nvSpPr>
          <p:cNvPr id="4" name="C_4#2a4d743b4.fixed?vcp=1&amp;pid=b549ebf68&amp;color=0,0,0&amp;vtp=1&amp;bbb=1" title=""/>
          <p:cNvSpPr/>
          <p:nvPr/>
        </p:nvSpPr>
        <p:spPr>
          <a:xfrm>
            <a:off x="2295144" y="932688"/>
            <a:ext cx="612648" cy="310896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1700"/>
              </a:lnSpc>
            </a:pPr>
            <a:r>
              <a:rPr lang="en-US" altLang="zh-CN" sz="1400" b="1" i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2026</a:t>
            </a:r>
            <a:endParaRPr lang="en-US" altLang="zh-CN" sz="1400"/>
          </a:p>
        </p:txBody>
      </p:sp>
    </p:spTree>
  </p:cSld>
  <p:clrMapOvr>
    <a:masterClrMapping/>
  </p:clrMapOvr>
  <p:transition>
    <p:split dir="in"/>
  </p:transition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C_5_BD#314718ba5?vcp=1&amp;pid=2a4d743b4&amp;color=0,0,0&amp;tib=255,255,255&amp;iip=4&amp;vtp=1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415" y="810742"/>
            <a:ext cx="1143000" cy="466344"/>
          </a:xfrm>
          <a:prstGeom prst="rect">
            <a:avLst/>
          </a:prstGeom>
        </p:spPr>
      </p:pic>
      <p:sp>
        <p:nvSpPr>
          <p:cNvPr id="3" name="C_5_BD#314718ba5?vcp=1&amp;pid=2a4d743b4&amp;color=0,0,0&amp;vtp=1&amp;bt=1&amp;bbb=1" title=""/>
          <p:cNvSpPr/>
          <p:nvPr/>
        </p:nvSpPr>
        <p:spPr>
          <a:xfrm>
            <a:off x="932689" y="720000"/>
            <a:ext cx="10323321" cy="74879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900"/>
              </a:lnSpc>
            </a:pPr>
            <a:r>
              <a:rPr lang="en-US" altLang="zh-CN" sz="900" b="1" i="0" kern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34" charset="-120"/>
              </a:rPr>
              <a:t>                    </a:t>
            </a:r>
            <a:r>
              <a:rPr lang="en-US" altLang="zh-CN" sz="28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机械效率</a:t>
            </a:r>
            <a:endParaRPr lang="en-US" altLang="zh-CN" sz="100"/>
          </a:p>
        </p:txBody>
      </p:sp>
      <p:pic>
        <p:nvPicPr>
          <p:cNvPr id="4" name="QC_6_BD.30_1#2a436a5f0?iti=1&amp;htil=1&amp;vcp=1&amp;vop=1&amp;vis=1&amp;pid=314718ba5&amp;color=0,0,0&amp;tib=255,255,255&amp;vtp=1" title="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64040" y="1378495"/>
            <a:ext cx="1773936" cy="3474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5" name="QC_6_BD.30_2#2a436a5f0?iti=1&amp;htil=1&amp;vcp=1&amp;vop=1&amp;vis=1&amp;pid=314718ba5&amp;color=0,0,0&amp;vtp=1&amp;bbb=1" title=""/>
          <p:cNvSpPr/>
          <p:nvPr/>
        </p:nvSpPr>
        <p:spPr>
          <a:xfrm>
            <a:off x="9805702" y="4980215"/>
            <a:ext cx="10906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图16-1</a:t>
            </a:r>
            <a:endParaRPr lang="en-US" altLang="zh-CN" sz="2800"/>
          </a:p>
        </p:txBody>
      </p:sp>
      <mc:AlternateContent>
        <mc:Choice Requires="a14">
          <p:sp>
            <p:nvSpPr>
              <p:cNvPr id="6" name="QC_6_BD.30_3#2a436a5f0?htil=1&amp;vcp=1&amp;vop=1&amp;vis=1&amp;pid=314718ba5&amp;color=0,0,0&amp;vtp=1&amp;bbb=1&amp;hb=1" title=""/>
              <p:cNvSpPr/>
              <p:nvPr/>
            </p:nvSpPr>
            <p:spPr>
              <a:xfrm>
                <a:off x="932688" y="1351063"/>
                <a:ext cx="8412480" cy="18490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1.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（2025·吉林）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如图16-1所示，工人用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𝟓𝟎𝟎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𝐍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的拉力，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在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𝟏𝟓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𝐬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内将重为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𝟒𝟓𝟎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𝐍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的物体匀速提升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𝟑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𝐦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，在这个过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程中，下列说法正确的是(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   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)</a:t>
                </a:r>
                <a:endParaRPr lang="en-US" altLang="zh-CN" sz="2800"/>
              </a:p>
            </p:txBody>
          </p:sp>
        </mc:Choice>
        <mc:Fallback>
          <p:sp>
            <p:nvSpPr>
              <p:cNvPr id="6" name="QC_6_BD.30_3#2a436a5f0?htil=1&amp;vcp=1&amp;vop=1&amp;vis=1&amp;pid=314718ba5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1351063"/>
                <a:ext cx="8412480" cy="1849057"/>
              </a:xfrm>
              <a:prstGeom prst="rect">
                <a:avLst/>
              </a:prstGeom>
              <a:blipFill rotWithShape="1">
                <a:blip r:embed="rId5"/>
                <a:stretch>
                  <a:fillRect l="-6" t="-23" r="-1405" b="-36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QC_6_AN.31_1#2a436a5f0.bracket?vcp=1&amp;vop=1&amp;vis=1&amp;pid=314718ba5&amp;color=0,0,0&amp;vpa=30&amp;vtp=1" title=""/>
          <p:cNvSpPr/>
          <p:nvPr/>
        </p:nvSpPr>
        <p:spPr>
          <a:xfrm>
            <a:off x="5138769" y="2633128"/>
            <a:ext cx="515938" cy="55829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D</a:t>
            </a:r>
            <a:endParaRPr lang="en-US" altLang="zh-CN" sz="2800"/>
          </a:p>
        </p:txBody>
      </p:sp>
      <mc:AlternateContent>
        <mc:Choice Requires="a14">
          <p:sp>
            <p:nvSpPr>
              <p:cNvPr id="8" name="QC_6_BD.30_4#2a436a5f0.choices?htil=1&amp;vcp=1&amp;vop=1&amp;vis=1&amp;pid=314718ba5&amp;color=0,0,0&amp;vtp=1&amp;bbb=1" title=""/>
              <p:cNvSpPr/>
              <p:nvPr/>
            </p:nvSpPr>
            <p:spPr>
              <a:xfrm>
                <a:off x="932688" y="3276573"/>
                <a:ext cx="8412480" cy="2498344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A.使用的滑轮是动滑轮</a:t>
                </a:r>
                <a:endParaRPr lang="en-US" altLang="zh-CN" sz="2800"/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B.做的有用功为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𝟓𝟎𝟎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𝐉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800"/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C.拉力的功率为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𝟗𝟎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𝐖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800"/>
              </a:p>
              <a:p>
                <a:pPr latinLnBrk="1">
                  <a:lnSpc>
                    <a:spcPts val="50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D.该装置的机械效率为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𝟗𝟎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%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800"/>
              </a:p>
            </p:txBody>
          </p:sp>
        </mc:Choice>
        <mc:Fallback>
          <p:sp>
            <p:nvSpPr>
              <p:cNvPr id="8" name="QC_6_BD.30_4#2a436a5f0.choices?htil=1&amp;vcp=1&amp;vop=1&amp;vis=1&amp;pid=314718ba5&amp;color=0,0,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3276573"/>
                <a:ext cx="8412480" cy="2498344"/>
              </a:xfrm>
              <a:prstGeom prst="rect">
                <a:avLst/>
              </a:prstGeom>
              <a:blipFill rotWithShape="1">
                <a:blip r:embed="rId6"/>
                <a:stretch>
                  <a:fillRect l="-6" t="-24" r="6" b="-31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mc:AlternateContent>
        <mc:Choice Requires="a14">
          <p:sp>
            <p:nvSpPr>
              <p:cNvPr id="2" name="QC_6_BD.32_1#744524830?vcp=1&amp;vop=1&amp;vis=1&amp;pid=314718ba5&amp;color=0,0,0&amp;vtp=1&amp;bt=1&amp;bbb=1&amp;hb=1" title=""/>
              <p:cNvSpPr/>
              <p:nvPr/>
            </p:nvSpPr>
            <p:spPr>
              <a:xfrm>
                <a:off x="932688" y="2510536"/>
                <a:ext cx="10323576" cy="12013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2.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（2025·新疆）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小明用一个动滑轮将重力为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𝟐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𝐍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的物体匀速竖直向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上提升时，作用在绳子自由端的拉力不可能是(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   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)</a:t>
                </a:r>
                <a:endParaRPr lang="en-US" altLang="zh-CN" sz="2800"/>
              </a:p>
            </p:txBody>
          </p:sp>
        </mc:Choice>
        <mc:Fallback>
          <p:sp>
            <p:nvSpPr>
              <p:cNvPr id="2" name="QC_6_BD.32_1#744524830?vcp=1&amp;vop=1&amp;vis=1&amp;pid=314718ba5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2510536"/>
                <a:ext cx="10323576" cy="1201357"/>
              </a:xfrm>
              <a:prstGeom prst="rect">
                <a:avLst/>
              </a:prstGeom>
              <a:blipFill rotWithShape="1">
                <a:blip r:embed="rId3"/>
                <a:stretch>
                  <a:fillRect l="-5" t="-32" r="2" b="-56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QC_6_AN.33_1#744524830.bracket?vcp=1&amp;vop=1&amp;vis=1&amp;pid=314718ba5&amp;color=0,0,0&amp;vpa=31&amp;vtp=1" title=""/>
          <p:cNvSpPr/>
          <p:nvPr/>
        </p:nvSpPr>
        <p:spPr>
          <a:xfrm>
            <a:off x="8353457" y="3144901"/>
            <a:ext cx="515938" cy="55829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A</a:t>
            </a:r>
            <a:endParaRPr lang="en-US" altLang="zh-CN" sz="2800"/>
          </a:p>
        </p:txBody>
      </p:sp>
      <mc:AlternateContent>
        <mc:Choice Requires="a14">
          <p:sp>
            <p:nvSpPr>
              <p:cNvPr id="4" name="QC_6_BD.32_2#744524830.choices?vcp=1&amp;vop=1&amp;vis=1&amp;pid=314718ba5&amp;color=0,0,0&amp;vtp=1&amp;bbb=1" title=""/>
              <p:cNvSpPr/>
              <p:nvPr/>
            </p:nvSpPr>
            <p:spPr>
              <a:xfrm>
                <a:off x="932688" y="3782695"/>
                <a:ext cx="10323576" cy="555244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5000"/>
                  </a:lnSpc>
                  <a:tabLst>
                    <a:tab pos="2646680"/>
                    <a:tab pos="5254625"/>
                    <a:tab pos="7888605"/>
                  </a:tabLst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A.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𝐍</m:t>
                      </m:r>
                    </m:oMath>
                  </m:oMathPara>
                </a14:m>
                <a:r>
                  <a:rPr lang="en-US" altLang="zh-CN" sz="2800" b="1" i="0" spc="-1030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	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B.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𝟐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𝐍</m:t>
                      </m:r>
                    </m:oMath>
                  </m:oMathPara>
                </a14:m>
                <a:r>
                  <a:rPr lang="en-US" altLang="zh-CN" sz="2800" b="1" i="0" spc="-1030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	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C.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𝟒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𝐍</m:t>
                      </m:r>
                    </m:oMath>
                  </m:oMathPara>
                </a14:m>
                <a:r>
                  <a:rPr lang="en-US" altLang="zh-CN" sz="2800" b="1" i="0" spc="-1030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	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D.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𝟔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𝐍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800"/>
              </a:p>
            </p:txBody>
          </p:sp>
        </mc:Choice>
        <mc:Fallback>
          <p:sp>
            <p:nvSpPr>
              <p:cNvPr id="4" name="QC_6_BD.32_2#744524830.choices?vcp=1&amp;vop=1&amp;vis=1&amp;pid=314718ba5&amp;color=0,0,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3782695"/>
                <a:ext cx="10323576" cy="555244"/>
              </a:xfrm>
              <a:prstGeom prst="rect">
                <a:avLst/>
              </a:prstGeom>
              <a:blipFill rotWithShape="1">
                <a:blip r:embed="rId4"/>
                <a:stretch>
                  <a:fillRect l="-5" r="2" b="-1436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QC_6_BD.32_1#744524830?vcp=1&amp;vop=1&amp;vis=1&amp;pid=314718ba5&amp;color=0,0,0&amp;vtp=1&amp;bt=1&amp;bbb=1&amp;hb=1&amp;zzd= 2" title=""/>
          <p:cNvSpPr/>
          <p:nvPr/>
        </p:nvSpPr>
        <p:spPr>
          <a:xfrm>
            <a:off x="6807264" y="3737293"/>
            <a:ext cx="38100" cy="3810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QC_6_BD.32_1#744524830?vcp=1&amp;vop=1&amp;vis=1&amp;pid=314718ba5&amp;color=0,0,0&amp;vtp=1&amp;bt=1&amp;bbb=1&amp;hb=1&amp;zzd= 2" title=""/>
          <p:cNvSpPr/>
          <p:nvPr/>
        </p:nvSpPr>
        <p:spPr>
          <a:xfrm>
            <a:off x="7164452" y="3737293"/>
            <a:ext cx="38100" cy="3810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QC_6_BD.32_1#744524830?vcp=1&amp;vop=1&amp;vis=1&amp;pid=314718ba5&amp;color=0,0,0&amp;vtp=1&amp;bt=1&amp;bbb=1&amp;hb=1&amp;zzd= 2" title=""/>
          <p:cNvSpPr/>
          <p:nvPr/>
        </p:nvSpPr>
        <p:spPr>
          <a:xfrm>
            <a:off x="7521639" y="3737293"/>
            <a:ext cx="38100" cy="3810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QC_6_BD.34_1#722bbe144?iti=2&amp;htil=2&amp;vcp=1&amp;vop=1&amp;vis=1&amp;pid=314718ba5&amp;color=0,0,0&amp;tib=255,255,255&amp;vtp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69831" y="1540002"/>
            <a:ext cx="1316736" cy="302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3" name="QC_6_BD.34_2#722bbe144?iti=2&amp;htil=2&amp;vcp=1&amp;vop=1&amp;vis=1&amp;pid=314718ba5&amp;color=0,0,0&amp;vtp=1&amp;bbb=1" title=""/>
          <p:cNvSpPr/>
          <p:nvPr/>
        </p:nvSpPr>
        <p:spPr>
          <a:xfrm>
            <a:off x="9682893" y="4687951"/>
            <a:ext cx="10906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图16-2</a:t>
            </a:r>
            <a:endParaRPr lang="en-US" altLang="zh-CN" sz="2800"/>
          </a:p>
        </p:txBody>
      </p:sp>
      <p:sp>
        <p:nvSpPr>
          <p:cNvPr id="4" name="QC_6_BD.34_3#722bbe144?htil=2&amp;vcp=1&amp;vop=1&amp;vis=1&amp;pid=314718ba5&amp;color=0,0,0&amp;vtp=1&amp;bt=1&amp;bbb=1&amp;hb=1" title=""/>
          <p:cNvSpPr/>
          <p:nvPr/>
        </p:nvSpPr>
        <p:spPr>
          <a:xfrm>
            <a:off x="932688" y="1521714"/>
            <a:ext cx="8449056" cy="12013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3.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（2025·扬州）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如图16-2，工人用动滑轮提升重物，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下列说法正确的是(</a:t>
            </a:r>
            <a:r>
              <a:rPr lang="en-US" altLang="zh-CN" sz="28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    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)</a:t>
            </a:r>
            <a:endParaRPr lang="en-US" altLang="zh-CN" sz="2800"/>
          </a:p>
        </p:txBody>
      </p:sp>
      <p:sp>
        <p:nvSpPr>
          <p:cNvPr id="5" name="QC_6_AN.35_1#722bbe144.bracket?vcp=1&amp;vop=1&amp;vis=1&amp;pid=314718ba5&amp;color=0,0,0&amp;vpa=32&amp;vtp=1" title=""/>
          <p:cNvSpPr/>
          <p:nvPr/>
        </p:nvSpPr>
        <p:spPr>
          <a:xfrm>
            <a:off x="4067206" y="2156079"/>
            <a:ext cx="515938" cy="55829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D</a:t>
            </a:r>
            <a:endParaRPr lang="en-US" altLang="zh-CN" sz="2800"/>
          </a:p>
        </p:txBody>
      </p:sp>
      <p:sp>
        <p:nvSpPr>
          <p:cNvPr id="6" name="QC_6_BD.34_4#722bbe144.choices?htil=2&amp;vcp=1&amp;vop=1&amp;vis=1&amp;pid=314718ba5&amp;color=0,0,0&amp;vtp=1&amp;bbb=1" title=""/>
          <p:cNvSpPr/>
          <p:nvPr/>
        </p:nvSpPr>
        <p:spPr>
          <a:xfrm>
            <a:off x="932688" y="2805239"/>
            <a:ext cx="8449056" cy="24967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A.克服动滑轮重力做的功是有用功</a:t>
            </a:r>
            <a:endParaRPr lang="en-US" altLang="zh-CN" sz="2800"/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B.重物与人手移动的距离相等</a:t>
            </a:r>
            <a:endParaRPr lang="en-US" altLang="zh-CN" sz="2800"/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C.重物与人手移动的速度相等</a:t>
            </a:r>
            <a:endParaRPr lang="en-US" altLang="zh-CN" sz="2800"/>
          </a:p>
          <a:p>
            <a:pPr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D.增加重物，动滑轮的机械效率变大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QO_6_BD.36_1#101b9e6b5?iti=3&amp;htil=3&amp;vcp=1&amp;vop=1&amp;vis=1&amp;pid=314718ba5&amp;color=0,0,0&amp;tib=255,255,255&amp;vtp=1&amp;hs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56965" y="845561"/>
            <a:ext cx="2505526" cy="155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3" name="QO_6_BD.36_2#101b9e6b5?iti=3&amp;htil=3&amp;vcp=1&amp;vop=1&amp;vis=1&amp;pid=314718ba5&amp;color=0,0,0&amp;vtp=1&amp;bbb=1" title=""/>
          <p:cNvSpPr/>
          <p:nvPr/>
        </p:nvSpPr>
        <p:spPr>
          <a:xfrm>
            <a:off x="9589186" y="2396112"/>
            <a:ext cx="1090612" cy="538226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7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图16-3</a:t>
            </a:r>
            <a:endParaRPr lang="en-US" altLang="zh-CN" sz="2800"/>
          </a:p>
        </p:txBody>
      </p:sp>
      <p:sp>
        <p:nvSpPr>
          <p:cNvPr id="4" name="QO_6_BD.36_3#101b9e6b5?htil=3&amp;vcp=1&amp;vop=1&amp;vis=1&amp;pid=314718ba5&amp;color=0,0,0&amp;vtp=1&amp;bt=1&amp;bbb=1&amp;hb=1&amp;hs=1" title=""/>
          <p:cNvSpPr/>
          <p:nvPr/>
        </p:nvSpPr>
        <p:spPr>
          <a:xfrm>
            <a:off x="932688" y="720000"/>
            <a:ext cx="7955280" cy="233648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8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4.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（2023·江门）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如图16-3所示，在“测量滑轮组机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8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械效率”的实验中，利用图16-3B中甲、乙、丙三个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8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实验装置依次进行实验，测得的实验数据如表。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7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（钩码规格相同、动滑轮个数越多重力越大）</a:t>
            </a:r>
            <a:r>
              <a:rPr lang="en-US" altLang="zh-CN" sz="100" b="1" i="0" kern="0" spc="-99900">
                <a:solidFill>
                  <a:srgbClr val="FFFFFF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#1</a:t>
            </a:r>
            <a:endParaRPr lang="en-US" altLang="zh-CN" sz="2800"/>
          </a:p>
        </p:txBody>
      </p:sp>
      <p:graphicFrame>
        <p:nvGraphicFramePr>
          <p:cNvPr id="17" name="QO_6_BD.36_4#101b9e6b5?colgroup=2,3,5,6,4,4&amp;vcp=1&amp;vop=1&amp;vis=1&amp;pid=314718ba5&amp;color=0,0,0&amp;vtp=1&amp;bbb=1&amp;hb=1&amp;hs=1" title=""/>
          <p:cNvGraphicFramePr>
            <a:graphicFrameLocks noGrp="1"/>
          </p:cNvGraphicFramePr>
          <p:nvPr/>
        </p:nvGraphicFramePr>
        <p:xfrm>
          <a:off x="932688" y="3200399"/>
          <a:ext cx="10277856" cy="2812039"/>
        </p:xfrm>
        <a:graphic>
          <a:graphicData uri="http://schemas.openxmlformats.org/drawingml/2006/table">
            <a:tbl>
              <a:tblPr/>
              <a:tblGrid>
                <a:gridCol w="905256"/>
                <a:gridCol w="1289304"/>
                <a:gridCol w="2304288"/>
                <a:gridCol w="2350008"/>
                <a:gridCol w="1618488"/>
                <a:gridCol w="1810512"/>
              </a:tblGrid>
              <a:tr h="1092966">
                <a:tc>
                  <a:txBody>
                    <a:bodyPr vert="horz" wrap="square"/>
                    <a:lstStyle/>
                    <a:p>
                      <a:pPr marL="0" indent="0" algn="ctr" latinLnBrk="1" hangingPunct="0">
                        <a:lnSpc>
                          <a:spcPts val="48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黑体" panose="02010609060101010101" charset="-122"/>
                          <a:cs typeface="Times New Roman" panose="02020603050405020304" pitchFamily="34" charset="-120"/>
                        </a:rPr>
                        <a:t>实验</a:t>
                      </a:r>
                      <a:endParaRPr lang="en-US" altLang="zh-CN" sz="2800" b="1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黑体" panose="02010609060101010101" charset="-122"/>
                        <a:cs typeface="Times New Roman" panose="02020603050405020304" pitchFamily="34" charset="-120"/>
                      </a:endParaRPr>
                    </a:p>
                    <a:p>
                      <a:pPr marL="0" lvl="0" indent="0" algn="ctr" latinLnBrk="1" hangingPunct="0">
                        <a:lnSpc>
                          <a:spcPts val="47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黑体" panose="02010609060101010101" charset="-122"/>
                          <a:cs typeface="Times New Roman" panose="02020603050405020304" pitchFamily="34" charset="-120"/>
                        </a:rPr>
                        <a:t>次数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6C6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indent="0" algn="ctr" latinLnBrk="1" hangingPunct="0">
                        <a:lnSpc>
                          <a:spcPts val="48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黑体" panose="02010609060101010101" charset="-122"/>
                          <a:cs typeface="Times New Roman" panose="02020603050405020304" pitchFamily="34" charset="-120"/>
                        </a:rPr>
                        <a:t>钩码重</a:t>
                      </a:r>
                      <a:endParaRPr lang="en-US" altLang="zh-CN" sz="2800" b="1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黑体" panose="02010609060101010101" charset="-122"/>
                        <a:cs typeface="Times New Roman" panose="02020603050405020304" pitchFamily="34" charset="-120"/>
                      </a:endParaRPr>
                    </a:p>
                    <a:p>
                      <a:pPr marL="0" lvl="0" indent="0" algn="ctr" latinLnBrk="1" hangingPunct="0">
                        <a:lnSpc>
                          <a:spcPts val="46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黑体" panose="02010609060101010101" charset="-122"/>
                          <a:cs typeface="Times New Roman" panose="02020603050405020304" pitchFamily="34" charset="-120"/>
                        </a:rPr>
                        <a:t>力</a:t>
                      </a:r>
                      <a14:m>
                        <m:oMathPara>
                          <m:oMathParaPr>
                            <m:jc/>
                          </m:oMathParaPr>
                          <m:oMath>
                            <m:r>
                              <m:rPr>
                                <m:sty m:val="bi"/>
                              </m:rPr>
                              <a:rPr lang="en-US" altLang="zh-CN" sz="2800" b="1" i="1" spc="-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34" charset="-122"/>
                                <a:cs typeface="Cambria Math" panose="02040503050406030204" pitchFamily="34" charset="-120"/>
                              </a:rPr>
                              <m:t>𝑮</m:t>
                            </m:r>
                            <m:r>
                              <m:rPr>
                                <m:sty m:val="b"/>
                              </m:rPr>
                              <a:rPr lang="en-US" altLang="zh-CN" sz="2800" b="1" i="0" spc="-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34" charset="-122"/>
                                <a:cs typeface="Cambria Math" panose="02040503050406030204" pitchFamily="34" charset="-120"/>
                              </a:rPr>
                              <m:t>/</m:t>
                            </m:r>
                            <m:r>
                              <m:rPr>
                                <m:sty m:val="b"/>
                              </m:rPr>
                              <a:rPr lang="en-US" altLang="zh-CN" sz="2800" b="1" i="0" spc="-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34" charset="-122"/>
                                <a:cs typeface="Cambria Math" panose="02040503050406030204" pitchFamily="34" charset="-120"/>
                              </a:rPr>
                              <m:t>𝐍</m:t>
                            </m:r>
                          </m:oMath>
                        </m:oMathPara>
                      </a14:m>
                      <a:r>
                        <a:rPr lang="en-US" altLang="zh-CN" sz="100" b="1" i="0" kern="0" spc="-99900">
                          <a:solidFill>
                            <a:srgbClr val="FFFFFF"/>
                          </a:solidFill>
                          <a:latin typeface="Times New Roman" panose="02020603050405020304" pitchFamily="34" charset="0"/>
                          <a:ea typeface="黑体" panose="02010609060101010101" charset="-122"/>
                          <a:cs typeface="Times New Roman" panose="02020603050405020304" pitchFamily="34" charset="-120"/>
                        </a:rPr>
                        <a:t> 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6C6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6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黑体" panose="02010609060101010101" charset="-122"/>
                          <a:cs typeface="Times New Roman" panose="02020603050405020304" pitchFamily="34" charset="-120"/>
                        </a:rPr>
                        <a:t>提升高度</a:t>
                      </a:r>
                      <a14:m>
                        <m:oMathPara>
                          <m:oMathParaPr>
                            <m:jc/>
                          </m:oMathParaPr>
                          <m:oMath>
                            <m:r>
                              <m:rPr>
                                <m:sty m:val="bi"/>
                              </m:rPr>
                              <a:rPr lang="en-US" altLang="zh-CN" sz="2800" b="1" i="1" spc="-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34" charset="-122"/>
                                <a:cs typeface="Cambria Math" panose="02040503050406030204" pitchFamily="34" charset="-120"/>
                              </a:rPr>
                              <m:t>𝒉</m:t>
                            </m:r>
                            <m:r>
                              <m:rPr>
                                <m:sty m:val="b"/>
                              </m:rPr>
                              <a:rPr lang="en-US" altLang="zh-CN" sz="2800" b="1" i="0" spc="-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34" charset="-122"/>
                                <a:cs typeface="Cambria Math" panose="02040503050406030204" pitchFamily="34" charset="-120"/>
                              </a:rPr>
                              <m:t>/</m:t>
                            </m:r>
                            <m:r>
                              <m:rPr>
                                <m:sty m:val="b"/>
                              </m:rPr>
                              <a:rPr lang="en-US" altLang="zh-CN" sz="2800" b="1" i="0" spc="-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34" charset="-122"/>
                                <a:cs typeface="Cambria Math" panose="02040503050406030204" pitchFamily="34" charset="-120"/>
                              </a:rPr>
                              <m:t>𝐦</m:t>
                            </m:r>
                          </m:oMath>
                        </m:oMathPara>
                      </a14:m>
                      <a:r>
                        <a:rPr lang="en-US" altLang="zh-CN" sz="100" b="1" i="0" kern="0" spc="-99900">
                          <a:solidFill>
                            <a:srgbClr val="FFFFFF"/>
                          </a:solidFill>
                          <a:latin typeface="Times New Roman" panose="02020603050405020304" pitchFamily="34" charset="0"/>
                          <a:ea typeface="黑体" panose="02010609060101010101" charset="-122"/>
                          <a:cs typeface="Times New Roman" panose="02020603050405020304" pitchFamily="34" charset="-120"/>
                        </a:rPr>
                        <a:t> 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6C6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6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黑体" panose="02010609060101010101" charset="-122"/>
                          <a:cs typeface="Times New Roman" panose="02020603050405020304" pitchFamily="34" charset="-120"/>
                        </a:rPr>
                        <a:t>绳端拉力</a:t>
                      </a:r>
                      <a14:m>
                        <m:oMathPara>
                          <m:oMathParaPr>
                            <m:jc/>
                          </m:oMathParaPr>
                          <m:oMath>
                            <m:r>
                              <m:rPr>
                                <m:sty m:val="bi"/>
                              </m:rPr>
                              <a:rPr lang="en-US" altLang="zh-CN" sz="2800" b="1" i="1" spc="-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34" charset="-122"/>
                                <a:cs typeface="Cambria Math" panose="02040503050406030204" pitchFamily="34" charset="-120"/>
                              </a:rPr>
                              <m:t>𝑭</m:t>
                            </m:r>
                            <m:r>
                              <m:rPr>
                                <m:sty m:val="b"/>
                              </m:rPr>
                              <a:rPr lang="en-US" altLang="zh-CN" sz="2800" b="1" i="0" spc="-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34" charset="-122"/>
                                <a:cs typeface="Cambria Math" panose="02040503050406030204" pitchFamily="34" charset="-120"/>
                              </a:rPr>
                              <m:t>/</m:t>
                            </m:r>
                            <m:r>
                              <m:rPr>
                                <m:sty m:val="b"/>
                              </m:rPr>
                              <a:rPr lang="en-US" altLang="zh-CN" sz="2800" b="1" i="0" spc="-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34" charset="-122"/>
                                <a:cs typeface="Cambria Math" panose="02040503050406030204" pitchFamily="34" charset="-120"/>
                              </a:rPr>
                              <m:t>𝐍</m:t>
                            </m:r>
                          </m:oMath>
                        </m:oMathPara>
                      </a14:m>
                      <a:r>
                        <a:rPr lang="en-US" altLang="zh-CN" sz="100" b="1" i="0" kern="0" spc="-99900">
                          <a:solidFill>
                            <a:srgbClr val="FFFFFF"/>
                          </a:solidFill>
                          <a:latin typeface="Times New Roman" panose="02020603050405020304" pitchFamily="34" charset="0"/>
                          <a:ea typeface="黑体" panose="02010609060101010101" charset="-122"/>
                          <a:cs typeface="Times New Roman" panose="02020603050405020304" pitchFamily="34" charset="-120"/>
                        </a:rPr>
                        <a:t> 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6C6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indent="0" algn="ctr" latinLnBrk="1" hangingPunct="0">
                        <a:lnSpc>
                          <a:spcPts val="4800"/>
                        </a:lnSpc>
                      </a:pPr>
                      <a:r>
                        <a:rPr lang="en-US" altLang="zh-CN" sz="2800" b="1" i="0" err="1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黑体" panose="02010609060101010101" charset="-122"/>
                          <a:cs typeface="Times New Roman" panose="02020603050405020304" pitchFamily="34" charset="-120"/>
                        </a:rPr>
                        <a:t>绳端移动</a:t>
                      </a:r>
                      <a:endParaRPr lang="en-US" altLang="zh-CN" sz="2800" b="1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黑体" panose="02010609060101010101" charset="-122"/>
                        <a:cs typeface="Times New Roman" panose="02020603050405020304" pitchFamily="34" charset="-120"/>
                      </a:endParaRPr>
                    </a:p>
                    <a:p>
                      <a:pPr marL="0" lvl="0" indent="0" algn="ctr" latinLnBrk="1" hangingPunct="0">
                        <a:lnSpc>
                          <a:spcPts val="4600"/>
                        </a:lnSpc>
                      </a:pPr>
                      <a:r>
                        <a:rPr lang="en-US" altLang="zh-CN" sz="2800" b="1" i="0" err="1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黑体" panose="02010609060101010101" charset="-122"/>
                          <a:cs typeface="Times New Roman" panose="02020603050405020304" pitchFamily="34" charset="-120"/>
                        </a:rPr>
                        <a:t>距离</a:t>
                      </a:r>
                      <a14:m>
                        <m:oMathPara>
                          <m:oMathParaPr>
                            <m:jc/>
                          </m:oMathParaPr>
                          <m:oMath>
                            <m:r>
                              <m:rPr>
                                <m:sty m:val="bi"/>
                              </m:rPr>
                              <a:rPr lang="en-US" altLang="zh-CN" sz="2800" b="1" i="1" spc="-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34" charset="-122"/>
                                <a:cs typeface="Cambria Math" panose="02040503050406030204" pitchFamily="34" charset="-120"/>
                              </a:rPr>
                              <m:t>𝒔</m:t>
                            </m:r>
                            <m:r>
                              <m:rPr>
                                <m:sty m:val="b"/>
                              </m:rPr>
                              <a:rPr lang="en-US" altLang="zh-CN" sz="2800" b="1" i="0" spc="-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34" charset="-122"/>
                                <a:cs typeface="Cambria Math" panose="02040503050406030204" pitchFamily="34" charset="-120"/>
                              </a:rPr>
                              <m:t>/</m:t>
                            </m:r>
                            <m:r>
                              <m:rPr>
                                <m:sty m:val="b"/>
                              </m:rPr>
                              <a:rPr lang="en-US" altLang="zh-CN" sz="2800" b="1" i="0" spc="-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34" charset="-122"/>
                                <a:cs typeface="Cambria Math" panose="02040503050406030204" pitchFamily="34" charset="-120"/>
                              </a:rPr>
                              <m:t>𝐦</m:t>
                            </m:r>
                          </m:oMath>
                        </m:oMathPara>
                      </a14:m>
                      <a:r>
                        <a:rPr lang="en-US" altLang="zh-CN" sz="100" b="1" i="0" kern="0" spc="-99900">
                          <a:solidFill>
                            <a:srgbClr val="FFFFFF"/>
                          </a:solidFill>
                          <a:latin typeface="Times New Roman" panose="02020603050405020304" pitchFamily="34" charset="0"/>
                          <a:ea typeface="黑体" panose="02010609060101010101" charset="-122"/>
                          <a:cs typeface="Times New Roman" panose="02020603050405020304" pitchFamily="34" charset="-120"/>
                        </a:rPr>
                        <a:t> 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6C6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6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黑体" panose="02010609060101010101" charset="-122"/>
                          <a:cs typeface="Times New Roman" panose="02020603050405020304" pitchFamily="34" charset="-120"/>
                        </a:rPr>
                        <a:t>机械效率</a:t>
                      </a:r>
                      <a14:m>
                        <m:oMathPara>
                          <m:oMathParaPr>
                            <m:jc/>
                          </m:oMathParaPr>
                          <m:oMath>
                            <m:r>
                              <m:rPr>
                                <m:sty m:val="bi"/>
                              </m:rPr>
                              <a:rPr lang="en-US" altLang="zh-CN" sz="2800" b="1" i="1" spc="-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34" charset="-122"/>
                                <a:cs typeface="Cambria Math" panose="02040503050406030204" pitchFamily="34" charset="-120"/>
                              </a:rPr>
                              <m:t>𝜼</m:t>
                            </m:r>
                          </m:oMath>
                        </m:oMathPara>
                      </a14:m>
                      <a:r>
                        <a:rPr lang="en-US" altLang="zh-CN" sz="100" b="1" i="0" kern="0" spc="-99900">
                          <a:solidFill>
                            <a:srgbClr val="FFFFFF"/>
                          </a:solidFill>
                          <a:latin typeface="Times New Roman" panose="02020603050405020304" pitchFamily="34" charset="0"/>
                          <a:ea typeface="黑体" panose="02010609060101010101" charset="-122"/>
                          <a:cs typeface="Times New Roman" panose="02020603050405020304" pitchFamily="34" charset="-120"/>
                        </a:rPr>
                        <a:t> 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6C6"/>
                    </a:solidFill>
                  </a:tcPr>
                </a:tc>
              </a:tr>
              <a:tr h="555944"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6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1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6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4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6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0.1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ct val="130000"/>
                        </a:lnSpc>
                      </a:pP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6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0.3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ct val="130000"/>
                        </a:lnSpc>
                      </a:pP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5944"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6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2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6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8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6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0.1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6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3.2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6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0.3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500"/>
                        </a:lnSpc>
                      </a:pPr>
                      <a14:m>
                        <m:oMathPara>
                          <m:oMathParaPr>
                            <m:jc/>
                          </m:oMathParaPr>
                          <m:oMath>
                            <m:r>
                              <m:rPr>
                                <m:sty m:val="bi"/>
                              </m:rPr>
                              <a:rPr lang="en-US" altLang="zh-CN" sz="2800" b="1" i="1" spc="-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34" charset="-122"/>
                                <a:cs typeface="Cambria Math" panose="02040503050406030204" pitchFamily="34" charset="-120"/>
                              </a:rPr>
                              <m:t>𝟖𝟑</m:t>
                            </m:r>
                            <m:r>
                              <m:rPr>
                                <m:sty m:val="bi"/>
                              </m:rPr>
                              <a:rPr lang="en-US" altLang="zh-CN" sz="2800" b="1" i="1" spc="-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34" charset="-122"/>
                                <a:cs typeface="Cambria Math" panose="02040503050406030204" pitchFamily="34" charset="-120"/>
                              </a:rPr>
                              <m:t>.</m:t>
                            </m:r>
                            <m:r>
                              <m:rPr>
                                <m:sty m:val="bi"/>
                              </m:rPr>
                              <a:rPr lang="en-US" altLang="zh-CN" sz="2800" b="1" i="1" spc="-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34" charset="-122"/>
                                <a:cs typeface="Cambria Math" panose="02040503050406030204" pitchFamily="34" charset="-120"/>
                              </a:rPr>
                              <m:t>𝟑</m:t>
                            </m:r>
                            <m:r>
                              <m:rPr>
                                <m:sty m:val="b"/>
                              </m:rPr>
                              <a:rPr lang="en-US" altLang="zh-CN" sz="2800" b="1" i="0" spc="-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34" charset="-122"/>
                                <a:cs typeface="Cambria Math" panose="02040503050406030204" pitchFamily="34" charset="-120"/>
                              </a:rPr>
                              <m:t>%</m:t>
                            </m:r>
                          </m:oMath>
                        </m:oMathPara>
                      </a14:m>
                      <a:r>
                        <a:rPr lang="en-US" altLang="zh-CN" sz="100" b="1" i="0" kern="0" spc="-99900">
                          <a:solidFill>
                            <a:srgbClr val="FFFFFF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 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5944"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6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3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6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8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6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0.1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6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2.0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6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0.5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500"/>
                        </a:lnSpc>
                      </a:pPr>
                      <a14:m>
                        <m:oMathPara>
                          <m:oMathParaPr>
                            <m:jc/>
                          </m:oMathParaPr>
                          <m:oMath>
                            <m:r>
                              <m:rPr>
                                <m:sty m:val="bi"/>
                              </m:rPr>
                              <a:rPr lang="en-US" altLang="zh-CN" sz="2800" b="1" i="1" spc="-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34" charset="-122"/>
                                <a:cs typeface="Cambria Math" panose="02040503050406030204" pitchFamily="34" charset="-120"/>
                              </a:rPr>
                              <m:t>𝟖𝟎</m:t>
                            </m:r>
                            <m:r>
                              <m:rPr>
                                <m:sty m:val="bi"/>
                              </m:rPr>
                              <a:rPr lang="en-US" altLang="zh-CN" sz="2800" b="1" i="1" spc="-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34" charset="-122"/>
                                <a:cs typeface="Cambria Math" panose="02040503050406030204" pitchFamily="34" charset="-120"/>
                              </a:rPr>
                              <m:t>.</m:t>
                            </m:r>
                            <m:r>
                              <m:rPr>
                                <m:sty m:val="bi"/>
                              </m:rPr>
                              <a:rPr lang="en-US" altLang="zh-CN" sz="2800" b="1" i="1" spc="-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34" charset="-122"/>
                                <a:cs typeface="Cambria Math" panose="02040503050406030204" pitchFamily="34" charset="-120"/>
                              </a:rPr>
                              <m:t>𝟎</m:t>
                            </m:r>
                            <m:r>
                              <m:rPr>
                                <m:sty m:val="b"/>
                              </m:rPr>
                              <a:rPr lang="en-US" altLang="zh-CN" sz="2800" b="1" i="0" spc="-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34" charset="-122"/>
                                <a:cs typeface="Cambria Math" panose="02040503050406030204" pitchFamily="34" charset="-120"/>
                              </a:rPr>
                              <m:t>%</m:t>
                            </m:r>
                          </m:oMath>
                        </m:oMathPara>
                      </a14:m>
                      <a:r>
                        <a:rPr lang="en-US" altLang="zh-CN" sz="100" b="1" i="0" kern="0" spc="-99900">
                          <a:solidFill>
                            <a:srgbClr val="FFFFFF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 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split dir="in"/>
  </p:transition>
  <p:timing/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mc:AlternateContent>
        <mc:Choice Requires="a14">
          <p:sp>
            <p:nvSpPr>
              <p:cNvPr id="2" name="QB_7_BD.37_1#e80dcca4a?vcp=1&amp;vop=1&amp;vis=1&amp;pid=101b9e6b5&amp;color=0,0,0&amp;mp=1&amp;vtp=1&amp;bt=1&amp;bbb=1" title=""/>
              <p:cNvSpPr/>
              <p:nvPr/>
            </p:nvSpPr>
            <p:spPr>
              <a:xfrm>
                <a:off x="932688" y="1409668"/>
                <a:ext cx="10323576" cy="18490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（1）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在实验中，应沿竖直方向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拉动弹簧测力计。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marL="0" marR="0" lvl="0" indent="0" defTabSz="914400" rtl="0" eaLnBrk="1" fontAlgn="auto" latinLnBrk="1" hangingPunct="1">
                  <a:lnSpc>
                    <a:spcPts val="51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（2）</a:t>
                </a:r>
                <a:r>
                  <a:rPr kumimoji="0" lang="en-US" altLang="zh-CN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第一次实验中，如图16-3A所示，弹簧测力计的示数是</a:t>
                </a:r>
                <a:r>
                  <a:rPr kumimoji="0" lang="en-US" altLang="zh-CN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kumimoji="0" lang="en-US" altLang="zh-CN" sz="2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𝐍</m:t>
                      </m:r>
                    </m:oMath>
                  </m:oMathPara>
                </a14:m>
                <a:r>
                  <a:rPr kumimoji="0" lang="en-US" altLang="zh-CN" sz="100" b="1" i="0" u="none" strike="noStrike" kern="0" cap="none" spc="-9990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kumimoji="0" lang="en-US" altLang="zh-CN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</a:t>
                </a:r>
                <a:endParaRPr kumimoji="0" lang="en-US" altLang="zh-CN" sz="2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marL="0" marR="0" lvl="0" indent="0" defTabSz="914400" rtl="0" eaLnBrk="1" fontAlgn="auto" latinLnBrk="1" hangingPunct="1">
                  <a:lnSpc>
                    <a:spcPts val="49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机械效率是</a:t>
                </a:r>
                <a:r>
                  <a:rPr kumimoji="0" lang="en-US" altLang="zh-CN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________</a:t>
                </a:r>
                <a:r>
                  <a:rPr kumimoji="0" lang="en-US" altLang="zh-CN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（精确到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kumimoji="0" lang="en-US" altLang="zh-CN" sz="2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𝟎</m:t>
                      </m:r>
                      <m:r>
                        <m:rPr>
                          <m:sty m:val="bi"/>
                        </m:rPr>
                        <a:rPr kumimoji="0" lang="en-US" altLang="zh-CN" sz="2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kumimoji="0" lang="en-US" altLang="zh-CN" sz="2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</m:t>
                      </m:r>
                      <m:r>
                        <m:rPr>
                          <m:sty m:val="b"/>
                        </m:rPr>
                        <a:rPr kumimoji="0" lang="en-US" altLang="zh-CN" sz="2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%</m:t>
                      </m:r>
                    </m:oMath>
                  </m:oMathPara>
                </a14:m>
                <a:r>
                  <a:rPr kumimoji="0" lang="en-US" altLang="zh-CN" sz="100" b="1" i="0" u="none" strike="noStrike" kern="0" cap="none" spc="-9990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kumimoji="0" lang="en-US" altLang="zh-CN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）。</a:t>
                </a:r>
                <a:endParaRPr lang="en-US" altLang="zh-CN" sz="280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" name="QB_7_BD.37_1#e80dcca4a?vcp=1&amp;vop=1&amp;vis=1&amp;pid=101b9e6b5&amp;color=0,0,0&amp;mp=1&amp;vtp=1&amp;bt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1409668"/>
                <a:ext cx="10323576" cy="1849057"/>
              </a:xfrm>
              <a:prstGeom prst="rect">
                <a:avLst/>
              </a:prstGeom>
              <a:blipFill rotWithShape="1">
                <a:blip r:embed="rId3"/>
                <a:stretch>
                  <a:fillRect l="-5" t="-33" r="-3866" b="-368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QB_7_AN.38_1#e80dcca4a.blank?vcp=1&amp;vop=1&amp;vis=1&amp;pid=101b9e6b5&amp;color=0,0,0&amp;mp=1&amp;vpa=33&amp;vtp=1&amp;bbb=1" title=""/>
          <p:cNvSpPr/>
          <p:nvPr/>
        </p:nvSpPr>
        <p:spPr>
          <a:xfrm>
            <a:off x="5764244" y="1379188"/>
            <a:ext cx="973138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匀速</a:t>
            </a:r>
            <a:endParaRPr lang="en-US" altLang="zh-CN" sz="2800">
              <a:solidFill>
                <a:srgbClr val="FF0000"/>
              </a:solidFill>
            </a:endParaRPr>
          </a:p>
        </p:txBody>
      </p:sp>
      <p:sp>
        <p:nvSpPr>
          <p:cNvPr id="5" name="QB_7_AN.40_1#e80dcca4a.blank?vcp=1&amp;vop=1&amp;vis=1&amp;pid=101b9e6b5&amp;color=0,0,0&amp;vpa=34&amp;vtp=1&amp;bbb=1" title=""/>
          <p:cNvSpPr/>
          <p:nvPr/>
        </p:nvSpPr>
        <p:spPr>
          <a:xfrm>
            <a:off x="10207657" y="2026888"/>
            <a:ext cx="703263" cy="57734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1.8</a:t>
            </a:r>
            <a:endParaRPr lang="en-US" altLang="zh-CN" sz="2800">
              <a:solidFill>
                <a:srgbClr val="FF0000"/>
              </a:solidFill>
            </a:endParaRPr>
          </a:p>
        </p:txBody>
      </p:sp>
      <mc:AlternateContent>
        <mc:Choice Requires="a14">
          <p:sp>
            <p:nvSpPr>
              <p:cNvPr id="6" name="QB_7_AN.41_1#e80dcca4a.blank?vcp=1&amp;vop=1&amp;vis=1&amp;pid=101b9e6b5&amp;color=0,0,0&amp;vpa=35&amp;vtp=1&amp;bbb=1" title=""/>
              <p:cNvSpPr/>
              <p:nvPr/>
            </p:nvSpPr>
            <p:spPr>
              <a:xfrm>
                <a:off x="2805938" y="2790221"/>
                <a:ext cx="1267333" cy="41236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ctr" latinLnBrk="1">
                  <a:lnSpc>
                    <a:spcPts val="35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𝟕𝟒</m:t>
                      </m:r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%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100"/>
              </a:p>
            </p:txBody>
          </p:sp>
        </mc:Choice>
        <mc:Fallback>
          <p:sp>
            <p:nvSpPr>
              <p:cNvPr id="6" name="QB_7_AN.41_1#e80dcca4a.blank?vcp=1&amp;vop=1&amp;vis=1&amp;pid=101b9e6b5&amp;color=0,0,0&amp;vpa=35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5938" y="2790221"/>
                <a:ext cx="1267333" cy="412369"/>
              </a:xfrm>
              <a:prstGeom prst="rect">
                <a:avLst/>
              </a:prstGeom>
              <a:blipFill rotWithShape="1">
                <a:blip r:embed="rId4"/>
                <a:stretch>
                  <a:fillRect l="-40" t="-8" r="30" b="-778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QB_7_BD.42_1#d1eae5768?iti=4&amp;htil=4&amp;vcp=1&amp;vop=1&amp;vis=1&amp;visfb=1&amp;pid=101b9e6b5&amp;color=0,0,0&amp;tib=255,255,255&amp;vtp=1" title="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70264" y="3411696"/>
            <a:ext cx="2267712" cy="1380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8" name="QB_7_BD.42_2#d1eae5768?iti=4&amp;htil=4&amp;vcp=1&amp;vop=1&amp;vis=1&amp;visfb=1&amp;pid=101b9e6b5&amp;color=0,0,0&amp;vtp=1&amp;bbb=1" title=""/>
          <p:cNvSpPr/>
          <p:nvPr/>
        </p:nvSpPr>
        <p:spPr>
          <a:xfrm>
            <a:off x="9558814" y="4913725"/>
            <a:ext cx="10906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图16-3</a:t>
            </a:r>
            <a:endParaRPr lang="en-US" altLang="zh-CN" sz="2800">
              <a:solidFill>
                <a:srgbClr val="000000"/>
              </a:solidFill>
            </a:endParaRPr>
          </a:p>
        </p:txBody>
      </p:sp>
      <p:sp>
        <p:nvSpPr>
          <p:cNvPr id="9" name="QB_7_BD.42_3#d1eae5768?htil=4&amp;vcp=1&amp;vop=1&amp;vis=1&amp;pid=101b9e6b5&amp;color=0,0,0&amp;vtp=1&amp;bbb=1&amp;hb=1" title=""/>
          <p:cNvSpPr/>
          <p:nvPr/>
        </p:nvSpPr>
        <p:spPr>
          <a:xfrm>
            <a:off x="932688" y="3265392"/>
            <a:ext cx="7918704" cy="12013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（3）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由1、2两次实验数据可得出结论：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_________</a:t>
            </a:r>
            <a:endParaRPr lang="en-US" altLang="zh-CN" sz="2800" i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34" charset="-120"/>
            </a:endParaRPr>
          </a:p>
          <a:p>
            <a:pPr latinLnBrk="1">
              <a:lnSpc>
                <a:spcPts val="4900"/>
              </a:lnSpc>
            </a:pP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_______________________________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。</a:t>
            </a:r>
            <a:endParaRPr lang="en-US" altLang="zh-CN" sz="2800">
              <a:solidFill>
                <a:srgbClr val="000000"/>
              </a:solidFill>
            </a:endParaRPr>
          </a:p>
        </p:txBody>
      </p:sp>
      <p:sp>
        <p:nvSpPr>
          <p:cNvPr id="10" name="QB_7_AN.43_1#d1eae5768.blank?vcp=1&amp;vop=1&amp;vis=1&amp;pid=101b9e6b5&amp;color=0,0,0&amp;vpa=36&amp;vtp=1&amp;bbb=1&amp;hb=1" title=""/>
          <p:cNvSpPr/>
          <p:nvPr/>
        </p:nvSpPr>
        <p:spPr>
          <a:xfrm>
            <a:off x="932688" y="3234912"/>
            <a:ext cx="7918704" cy="12013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34" charset="-120"/>
              </a:rPr>
              <a:t>                                    </a:t>
            </a: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使用同一</a:t>
            </a:r>
            <a:endParaRPr lang="en-US" altLang="zh-CN" sz="2800" b="1" i="0">
              <a:solidFill>
                <a:srgbClr val="FF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滑轮组，物重越大，机械效率越高</a:t>
            </a:r>
            <a:endParaRPr lang="en-US" altLang="zh-CN" sz="28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5" grpId="0" uiExpand="1" build="p" animBg="1"/>
      <p:bldP spid="6" grpId="0" uiExpand="1" build="p" animBg="1"/>
      <p:bldP spid="10" grpId="0" uiExpand="1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QB_7_BD.44_1#9db7770f0?vcp=1&amp;vop=1&amp;vis=1&amp;pid=101b9e6b5&amp;color=0,0,0&amp;vtp=1&amp;bt=1&amp;bbb=1&amp;hb=1" title=""/>
          <p:cNvSpPr/>
          <p:nvPr/>
        </p:nvSpPr>
        <p:spPr>
          <a:xfrm>
            <a:off x="932688" y="722376"/>
            <a:ext cx="10323576" cy="117913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0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（4）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由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两次实验数据可得出结论：使用不同滑轮组提升相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8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同重物，动滑轮越重，机械效率越低。</a:t>
            </a:r>
            <a:endParaRPr lang="en-US" altLang="zh-CN" sz="2800"/>
          </a:p>
        </p:txBody>
      </p:sp>
      <p:sp>
        <p:nvSpPr>
          <p:cNvPr id="3" name="QB_7_AN.45_1#9db7770f0.blank?vcp=1&amp;vop=1&amp;vis=1&amp;pid=101b9e6b5&amp;color=0,0,0&amp;vpa=37&amp;vtp=1&amp;bbb=1" title=""/>
          <p:cNvSpPr/>
          <p:nvPr/>
        </p:nvSpPr>
        <p:spPr>
          <a:xfrm>
            <a:off x="2192369" y="692023"/>
            <a:ext cx="971550" cy="56318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0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2、3</a:t>
            </a:r>
            <a:endParaRPr lang="en-US" altLang="zh-CN" sz="2800"/>
          </a:p>
        </p:txBody>
      </p:sp>
      <p:pic>
        <p:nvPicPr>
          <p:cNvPr id="4" name="QB_7_BD.44_2#9db7770f0?iti=5&amp;vcp=1&amp;vop=1&amp;vis=1&amp;visfb=1&amp;pid=101b9e6b5&amp;color=0,0,0&amp;tib=255,255,255&amp;vtp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64024" y="2039176"/>
            <a:ext cx="2660904" cy="1581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5" name="QB_7_BD.44_3#9db7770f0?iti=5&amp;vcp=1&amp;vop=1&amp;vis=1&amp;visfb=1&amp;pid=101b9e6b5&amp;color=0,0,0&amp;vtp=1&amp;bbb=1" title=""/>
          <p:cNvSpPr/>
          <p:nvPr/>
        </p:nvSpPr>
        <p:spPr>
          <a:xfrm>
            <a:off x="5549170" y="3748088"/>
            <a:ext cx="1090612" cy="55740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图16-3</a:t>
            </a:r>
            <a:endParaRPr lang="en-US" altLang="zh-CN" sz="2800"/>
          </a:p>
        </p:txBody>
      </p:sp>
      <p:sp>
        <p:nvSpPr>
          <p:cNvPr id="6" name="QB_7_BD.46_1#ff22236d2?vcp=1&amp;vop=1&amp;vis=1&amp;pid=101b9e6b5&amp;color=0,0,0&amp;vtp=1&amp;bbb=1&amp;hb=1" title=""/>
          <p:cNvSpPr/>
          <p:nvPr/>
        </p:nvSpPr>
        <p:spPr>
          <a:xfrm>
            <a:off x="932688" y="4382326"/>
            <a:ext cx="10323576" cy="181413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0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（5）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在第三次实验操作的基础上，如图16-3B</a:t>
            </a:r>
            <a:r>
              <a:rPr lang="en-US" altLang="zh-CN" sz="28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丁所示改变绳端拉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0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力方向，测得的滑轮组机械效率将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（选填“偏高”“偏低”或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8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“不变”）。</a:t>
            </a:r>
            <a:endParaRPr lang="en-US" altLang="zh-CN" sz="2800"/>
          </a:p>
        </p:txBody>
      </p:sp>
      <p:sp>
        <p:nvSpPr>
          <p:cNvPr id="7" name="QB_7_AN.47_1#ff22236d2.blank?vcp=1&amp;vop=1&amp;vis=1&amp;pid=101b9e6b5&amp;color=0,0,0&amp;vpa=38&amp;vtp=1&amp;bbb=1" title=""/>
          <p:cNvSpPr/>
          <p:nvPr/>
        </p:nvSpPr>
        <p:spPr>
          <a:xfrm>
            <a:off x="6300819" y="4986973"/>
            <a:ext cx="973138" cy="56318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0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偏低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7" grpId="0" uiExpand="1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C_5_BD#657a34fd4?vcp=1&amp;pid=2a4d743b4&amp;color=0,0,0&amp;tib=255,255,255&amp;iip=5&amp;vtp=1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415" y="810742"/>
            <a:ext cx="1143000" cy="466344"/>
          </a:xfrm>
          <a:prstGeom prst="rect">
            <a:avLst/>
          </a:prstGeom>
        </p:spPr>
      </p:pic>
      <p:sp>
        <p:nvSpPr>
          <p:cNvPr id="3" name="C_5_BD#657a34fd4?vcp=1&amp;pid=2a4d743b4&amp;color=0,0,0&amp;vtp=1&amp;bt=1&amp;bbb=1" title=""/>
          <p:cNvSpPr/>
          <p:nvPr/>
        </p:nvSpPr>
        <p:spPr>
          <a:xfrm>
            <a:off x="932689" y="720000"/>
            <a:ext cx="10323320" cy="74879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900"/>
              </a:lnSpc>
            </a:pPr>
            <a:r>
              <a:rPr lang="en-US" altLang="zh-CN" sz="900" b="1" i="0" kern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34" charset="-120"/>
              </a:rPr>
              <a:t>                    </a:t>
            </a:r>
            <a:r>
              <a:rPr lang="en-US" altLang="zh-CN" sz="28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动能和势能</a:t>
            </a:r>
            <a:r>
              <a:rPr lang="en-US" altLang="zh-CN" sz="28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900" b="1" i="0" kern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34" charset="-120"/>
              </a:rPr>
              <a:t>                    </a:t>
            </a:r>
            <a:r>
              <a:rPr lang="en-US" altLang="zh-CN" sz="28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机械能及其转化</a:t>
            </a:r>
            <a:endParaRPr lang="en-US" altLang="zh-CN" sz="100"/>
          </a:p>
        </p:txBody>
      </p:sp>
      <p:pic>
        <p:nvPicPr>
          <p:cNvPr id="4" name="C_5_BD#657a34fd4?vcp=1&amp;pid=2a4d743b4&amp;color=0,0,0&amp;tib=255,255,255&amp;iip=6&amp;vtp=1" title="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0128" y="810742"/>
            <a:ext cx="1143000" cy="466344"/>
          </a:xfrm>
          <a:prstGeom prst="rect">
            <a:avLst/>
          </a:prstGeom>
        </p:spPr>
      </p:pic>
      <p:pic>
        <p:nvPicPr>
          <p:cNvPr id="5" name="QC_6_BD.48_1#ef95f2c34?iti=6&amp;htil=5&amp;vcp=1&amp;vop=1&amp;vis=1&amp;pid=657a34fd4&amp;color=0,0,0&amp;tib=255,255,255&amp;vtp=1" title="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95423" y="1369351"/>
            <a:ext cx="2551176" cy="3264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6" name="QC_6_BD.48_2#ef95f2c34?iti=6&amp;htil=5&amp;vcp=1&amp;vop=1&amp;vis=1&amp;pid=657a34fd4&amp;color=0,0,0&amp;vtp=1&amp;bbb=1" title=""/>
          <p:cNvSpPr/>
          <p:nvPr/>
        </p:nvSpPr>
        <p:spPr>
          <a:xfrm>
            <a:off x="9325704" y="4736629"/>
            <a:ext cx="10906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图16-4</a:t>
            </a:r>
            <a:endParaRPr lang="en-US" altLang="zh-CN" sz="2800"/>
          </a:p>
        </p:txBody>
      </p:sp>
      <p:sp>
        <p:nvSpPr>
          <p:cNvPr id="7" name="QC_6_BD.48_3#ef95f2c34?htil=5&amp;vcp=1&amp;vop=1&amp;vis=1&amp;pid=657a34fd4&amp;color=0,0,0&amp;vtp=1&amp;bbb=1&amp;hb=1" title=""/>
          <p:cNvSpPr/>
          <p:nvPr/>
        </p:nvSpPr>
        <p:spPr>
          <a:xfrm>
            <a:off x="932688" y="1351063"/>
            <a:ext cx="7635240" cy="12013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5.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（2025·广西）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如图16-4所示，驮着货物匀速上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山过程中的智能机器狗(</a:t>
            </a:r>
            <a:r>
              <a:rPr lang="en-US" altLang="zh-CN" sz="28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    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)</a:t>
            </a:r>
            <a:endParaRPr lang="en-US" altLang="zh-CN" sz="2800"/>
          </a:p>
        </p:txBody>
      </p:sp>
      <p:sp>
        <p:nvSpPr>
          <p:cNvPr id="8" name="QC_6_AN.49_1#ef95f2c34.bracket?vcp=1&amp;vop=1&amp;vis=1&amp;pid=657a34fd4&amp;color=0,0,0&amp;vpa=39&amp;vtp=1" title=""/>
          <p:cNvSpPr/>
          <p:nvPr/>
        </p:nvSpPr>
        <p:spPr>
          <a:xfrm>
            <a:off x="4781581" y="1985428"/>
            <a:ext cx="515938" cy="55829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C</a:t>
            </a:r>
            <a:endParaRPr lang="en-US" altLang="zh-CN" sz="2800"/>
          </a:p>
        </p:txBody>
      </p:sp>
      <p:sp>
        <p:nvSpPr>
          <p:cNvPr id="9" name="QC_6_BD.48_4#ef95f2c34.choices?htil=5&amp;vcp=1&amp;vop=1&amp;vis=1&amp;pid=657a34fd4&amp;color=0,0,0&amp;vtp=1&amp;bbb=1" title=""/>
          <p:cNvSpPr/>
          <p:nvPr/>
        </p:nvSpPr>
        <p:spPr>
          <a:xfrm>
            <a:off x="932688" y="2635858"/>
            <a:ext cx="7635240" cy="12013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100"/>
              </a:lnSpc>
              <a:tabLst>
                <a:tab pos="3925570"/>
              </a:tabLst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A.动能增大</a:t>
            </a:r>
            <a:r>
              <a:rPr lang="en-US" altLang="zh-CN" sz="2800" b="1" i="0" spc="-103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	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B.动能减小</a:t>
            </a:r>
            <a:endParaRPr lang="en-US" altLang="zh-CN" sz="2800"/>
          </a:p>
          <a:p>
            <a:pPr latinLnBrk="1">
              <a:lnSpc>
                <a:spcPts val="4900"/>
              </a:lnSpc>
              <a:tabLst>
                <a:tab pos="3925570"/>
              </a:tabLst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C.重力势能增大</a:t>
            </a:r>
            <a:r>
              <a:rPr lang="en-US" altLang="zh-CN" sz="2800" b="1" i="0" spc="-103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	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D.重力势能减小</a:t>
            </a:r>
            <a:endParaRPr lang="en-US" altLang="zh-CN" sz="2800"/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10883900" y="11861800"/>
            <a:ext cx="0" cy="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QC_6_BD.50_1#2f0667a68?iti=7&amp;htil=6&amp;vcp=1&amp;vop=1&amp;vis=1&amp;pid=657a34fd4&amp;color=0,0,0&amp;tib=255,255,255&amp;vtp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06573" y="1106900"/>
            <a:ext cx="2322576" cy="3968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3" name="QC_6_BD.50_2#2f0667a68?iti=7&amp;htil=6&amp;vcp=1&amp;vop=1&amp;vis=1&amp;pid=657a34fd4&amp;color=0,0,0&amp;vtp=1&amp;bbb=1" title=""/>
          <p:cNvSpPr/>
          <p:nvPr/>
        </p:nvSpPr>
        <p:spPr>
          <a:xfrm>
            <a:off x="9522554" y="5183981"/>
            <a:ext cx="10906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图16-5</a:t>
            </a:r>
            <a:endParaRPr lang="en-US" altLang="zh-CN" sz="2800"/>
          </a:p>
        </p:txBody>
      </p:sp>
      <p:sp>
        <p:nvSpPr>
          <p:cNvPr id="4" name="QC_6_BD.50_3#2f0667a68?htil=6&amp;vcp=1&amp;vop=1&amp;vis=1&amp;pid=657a34fd4&amp;color=0,0,0&amp;vtp=1&amp;bt=1&amp;bbb=1&amp;hb=1" title=""/>
          <p:cNvSpPr/>
          <p:nvPr/>
        </p:nvSpPr>
        <p:spPr>
          <a:xfrm>
            <a:off x="932688" y="1088612"/>
            <a:ext cx="7863840" cy="18490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6.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（2025·大兴安岭）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如图16-5所示，人造地球卫星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在绕地球椭圆轨道运行的过程中，当卫星从近地点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向远地点运行时，下列说法正确的是(</a:t>
            </a:r>
            <a:r>
              <a:rPr lang="en-US" altLang="zh-CN" sz="28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    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)</a:t>
            </a:r>
            <a:endParaRPr lang="en-US" altLang="zh-CN" sz="2800"/>
          </a:p>
        </p:txBody>
      </p:sp>
      <p:sp>
        <p:nvSpPr>
          <p:cNvPr id="5" name="QC_6_AN.51_1#2f0667a68.bracket?vcp=1&amp;vop=1&amp;vis=1&amp;pid=657a34fd4&amp;color=0,0,0&amp;vpa=40&amp;vtp=1" title=""/>
          <p:cNvSpPr/>
          <p:nvPr/>
        </p:nvSpPr>
        <p:spPr>
          <a:xfrm>
            <a:off x="6937407" y="2370677"/>
            <a:ext cx="495300" cy="55829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B</a:t>
            </a:r>
            <a:endParaRPr lang="en-US" altLang="zh-CN" sz="2800"/>
          </a:p>
        </p:txBody>
      </p:sp>
      <p:sp>
        <p:nvSpPr>
          <p:cNvPr id="6" name="QC_6_BD.50_4#2f0667a68.choices?htil=6&amp;vcp=1&amp;vop=1&amp;vis=1&amp;pid=657a34fd4&amp;color=0,0,0&amp;vtp=1&amp;bbb=1" title=""/>
          <p:cNvSpPr/>
          <p:nvPr/>
        </p:nvSpPr>
        <p:spPr>
          <a:xfrm>
            <a:off x="932688" y="3012852"/>
            <a:ext cx="7863840" cy="12013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100"/>
              </a:lnSpc>
              <a:tabLst>
                <a:tab pos="4039870"/>
              </a:tabLst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A.动能增大，势能增大</a:t>
            </a:r>
            <a:r>
              <a:rPr lang="en-US" altLang="zh-CN" sz="2800" b="1" i="0" spc="-103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	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B.动能减小，势能增大</a:t>
            </a:r>
            <a:endParaRPr lang="en-US" altLang="zh-CN" sz="2800"/>
          </a:p>
          <a:p>
            <a:pPr latinLnBrk="1">
              <a:lnSpc>
                <a:spcPts val="4900"/>
              </a:lnSpc>
              <a:tabLst>
                <a:tab pos="4039870"/>
              </a:tabLst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C.动能增大，势能减小</a:t>
            </a:r>
            <a:r>
              <a:rPr lang="en-US" altLang="zh-CN" sz="2800" b="1" i="0" spc="-103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	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D.动能减小，势能减小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C_1#目录1:b549ebf68?lid=9a5f11a69&amp;cid=9a5f11a69&amp;tib=255,255,255&amp;vtp=1" title="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9360" y="1216152"/>
            <a:ext cx="612648" cy="612648"/>
          </a:xfrm>
          <a:prstGeom prst="rect">
            <a:avLst/>
          </a:prstGeom>
        </p:spPr>
      </p:pic>
      <p:sp>
        <p:nvSpPr>
          <p:cNvPr id="3" name="C_1#目录1:b549ebf68?lid=9a5f11a69&amp;cid=9a5f11a69&amp;vtp=1&amp;bbb=1" title="">
            <a:hlinkClick r:id="rId4" action="ppaction://hlinksldjump"/>
          </p:cNvPr>
          <p:cNvSpPr/>
          <p:nvPr/>
        </p:nvSpPr>
        <p:spPr>
          <a:xfrm>
            <a:off x="6309360" y="1216152"/>
            <a:ext cx="612648" cy="557784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2900"/>
              </a:lnSpc>
            </a:pPr>
            <a:r>
              <a:rPr lang="en-US" altLang="zh-CN" sz="2400" b="1" i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01</a:t>
            </a:r>
            <a:endParaRPr lang="en-US" altLang="zh-CN" sz="2400"/>
          </a:p>
        </p:txBody>
      </p:sp>
      <p:sp>
        <p:nvSpPr>
          <p:cNvPr id="4" name="C_1#目录1:b549ebf68?lid=9a5f11a69&amp;cid=9a5f11a69&amp;vtp=1&amp;bbb=1" title="">
            <a:hlinkClick r:id="rId4" action="ppaction://hlinksldjump"/>
          </p:cNvPr>
          <p:cNvSpPr/>
          <p:nvPr/>
        </p:nvSpPr>
        <p:spPr>
          <a:xfrm>
            <a:off x="7095744" y="1234440"/>
            <a:ext cx="2523744" cy="521208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3400"/>
              </a:lnSpc>
            </a:pPr>
            <a:r>
              <a:rPr lang="en-US" altLang="zh-CN" sz="2800" b="1" i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考情分析</a:t>
            </a:r>
            <a:endParaRPr lang="en-US" altLang="zh-CN" sz="2800"/>
          </a:p>
        </p:txBody>
      </p:sp>
      <p:pic>
        <p:nvPicPr>
          <p:cNvPr id="5" name="C_1#目录1:b549ebf68?lid=cf1e9560f&amp;cid=cf1e9560f&amp;tib=255,255,255&amp;vtp=1" title="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9360" y="2020824"/>
            <a:ext cx="612648" cy="612648"/>
          </a:xfrm>
          <a:prstGeom prst="rect">
            <a:avLst/>
          </a:prstGeom>
        </p:spPr>
      </p:pic>
      <p:sp>
        <p:nvSpPr>
          <p:cNvPr id="6" name="C_1#目录1:b549ebf68?lid=cf1e9560f&amp;cid=cf1e9560f&amp;vtp=1&amp;bbb=1" title="">
            <a:hlinkClick r:id="rId5" action="ppaction://hlinksldjump"/>
          </p:cNvPr>
          <p:cNvSpPr/>
          <p:nvPr/>
        </p:nvSpPr>
        <p:spPr>
          <a:xfrm>
            <a:off x="6309360" y="2020824"/>
            <a:ext cx="612648" cy="557784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2900"/>
              </a:lnSpc>
            </a:pPr>
            <a:r>
              <a:rPr lang="en-US" altLang="zh-CN" sz="2400" b="1" i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02</a:t>
            </a:r>
            <a:endParaRPr lang="en-US" altLang="zh-CN" sz="2400"/>
          </a:p>
        </p:txBody>
      </p:sp>
      <p:sp>
        <p:nvSpPr>
          <p:cNvPr id="7" name="C_1#目录1:b549ebf68?lid=cf1e9560f&amp;cid=cf1e9560f&amp;vtp=1&amp;bbb=1" title="">
            <a:hlinkClick r:id="rId5" action="ppaction://hlinksldjump"/>
          </p:cNvPr>
          <p:cNvSpPr/>
          <p:nvPr/>
        </p:nvSpPr>
        <p:spPr>
          <a:xfrm>
            <a:off x="7095744" y="2039112"/>
            <a:ext cx="2523744" cy="521208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3400"/>
              </a:lnSpc>
            </a:pPr>
            <a:r>
              <a:rPr lang="en-US" altLang="zh-CN" sz="2800" b="1" i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考点回顾</a:t>
            </a:r>
            <a:endParaRPr lang="en-US" altLang="zh-CN" sz="2800"/>
          </a:p>
        </p:txBody>
      </p:sp>
      <p:pic>
        <p:nvPicPr>
          <p:cNvPr id="8" name="C_1#目录1:b549ebf68?lid=2a4d743b4&amp;cid=2a4d743b4&amp;tib=255,255,255&amp;vtp=1" title="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9360" y="2834640"/>
            <a:ext cx="612648" cy="612648"/>
          </a:xfrm>
          <a:prstGeom prst="rect">
            <a:avLst/>
          </a:prstGeom>
        </p:spPr>
      </p:pic>
      <p:sp>
        <p:nvSpPr>
          <p:cNvPr id="9" name="C_1#目录1:b549ebf68?lid=2a4d743b4&amp;cid=2a4d743b4&amp;vtp=1&amp;bbb=1" title="">
            <a:hlinkClick r:id="rId6" action="ppaction://hlinksldjump"/>
          </p:cNvPr>
          <p:cNvSpPr/>
          <p:nvPr/>
        </p:nvSpPr>
        <p:spPr>
          <a:xfrm>
            <a:off x="6309360" y="2834640"/>
            <a:ext cx="612648" cy="557784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2900"/>
              </a:lnSpc>
            </a:pPr>
            <a:r>
              <a:rPr lang="en-US" altLang="zh-CN" sz="2400" b="1" i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03</a:t>
            </a:r>
            <a:endParaRPr lang="en-US" altLang="zh-CN" sz="2400"/>
          </a:p>
        </p:txBody>
      </p:sp>
      <p:sp>
        <p:nvSpPr>
          <p:cNvPr id="10" name="C_1#目录1:b549ebf68?lid=2a4d743b4&amp;cid=2a4d743b4&amp;vtp=1&amp;bbb=1" title="">
            <a:hlinkClick r:id="rId6" action="ppaction://hlinksldjump"/>
          </p:cNvPr>
          <p:cNvSpPr/>
          <p:nvPr/>
        </p:nvSpPr>
        <p:spPr>
          <a:xfrm>
            <a:off x="7095744" y="2852928"/>
            <a:ext cx="2523744" cy="521208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3400"/>
              </a:lnSpc>
            </a:pPr>
            <a:r>
              <a:rPr lang="en-US" altLang="zh-CN" sz="2800" b="1" i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夯实基础</a:t>
            </a:r>
            <a:endParaRPr lang="en-US" altLang="zh-CN" sz="2800"/>
          </a:p>
        </p:txBody>
      </p:sp>
      <p:pic>
        <p:nvPicPr>
          <p:cNvPr id="11" name="C_1#目录1:b549ebf68?lid=17eddfe92&amp;cid=17eddfe92&amp;tib=255,255,255&amp;vtp=1" title="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9360" y="3648456"/>
            <a:ext cx="612648" cy="612648"/>
          </a:xfrm>
          <a:prstGeom prst="rect">
            <a:avLst/>
          </a:prstGeom>
        </p:spPr>
      </p:pic>
      <p:sp>
        <p:nvSpPr>
          <p:cNvPr id="12" name="C_1#目录1:b549ebf68?lid=17eddfe92&amp;cid=17eddfe92&amp;vtp=1&amp;bbb=1" title="">
            <a:hlinkClick r:id="rId7" action="ppaction://hlinksldjump"/>
          </p:cNvPr>
          <p:cNvSpPr/>
          <p:nvPr/>
        </p:nvSpPr>
        <p:spPr>
          <a:xfrm>
            <a:off x="6309360" y="3648456"/>
            <a:ext cx="612648" cy="557784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2900"/>
              </a:lnSpc>
            </a:pPr>
            <a:r>
              <a:rPr lang="en-US" altLang="zh-CN" sz="2400" b="1" i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04</a:t>
            </a:r>
            <a:endParaRPr lang="en-US" altLang="zh-CN" sz="2400"/>
          </a:p>
        </p:txBody>
      </p:sp>
      <p:sp>
        <p:nvSpPr>
          <p:cNvPr id="13" name="C_1#目录1:b549ebf68?lid=17eddfe92&amp;cid=17eddfe92&amp;vtp=1&amp;bbb=1" title="">
            <a:hlinkClick r:id="rId7" action="ppaction://hlinksldjump"/>
          </p:cNvPr>
          <p:cNvSpPr/>
          <p:nvPr/>
        </p:nvSpPr>
        <p:spPr>
          <a:xfrm>
            <a:off x="7095744" y="3666744"/>
            <a:ext cx="2523744" cy="521208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3400"/>
              </a:lnSpc>
            </a:pPr>
            <a:r>
              <a:rPr lang="en-US" altLang="zh-CN" sz="2800" b="1" i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优化提升</a:t>
            </a:r>
            <a:endParaRPr lang="en-US" altLang="zh-CN" sz="2800"/>
          </a:p>
        </p:txBody>
      </p:sp>
      <p:pic>
        <p:nvPicPr>
          <p:cNvPr id="14" name="C_1#目录1:b549ebf68?lid=bc88b9769&amp;cid=bc88b9769&amp;tib=255,255,255&amp;vtp=1" title="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9360" y="4453128"/>
            <a:ext cx="612648" cy="612648"/>
          </a:xfrm>
          <a:prstGeom prst="rect">
            <a:avLst/>
          </a:prstGeom>
        </p:spPr>
      </p:pic>
      <p:sp>
        <p:nvSpPr>
          <p:cNvPr id="15" name="C_1#目录1:b549ebf68?lid=bc88b9769&amp;cid=bc88b9769&amp;vtp=1&amp;bbb=1" title="">
            <a:hlinkClick r:id="rId8" action="ppaction://hlinksldjump"/>
          </p:cNvPr>
          <p:cNvSpPr/>
          <p:nvPr/>
        </p:nvSpPr>
        <p:spPr>
          <a:xfrm>
            <a:off x="6309360" y="4453128"/>
            <a:ext cx="612648" cy="557784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2900"/>
              </a:lnSpc>
            </a:pPr>
            <a:r>
              <a:rPr lang="en-US" altLang="zh-CN" sz="2400" b="1" i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05</a:t>
            </a:r>
            <a:endParaRPr lang="en-US" altLang="zh-CN" sz="2400"/>
          </a:p>
        </p:txBody>
      </p:sp>
      <p:sp>
        <p:nvSpPr>
          <p:cNvPr id="16" name="C_1#目录1:b549ebf68?lid=bc88b9769&amp;cid=bc88b9769&amp;vtp=1&amp;bbb=1" title="">
            <a:hlinkClick r:id="rId8" action="ppaction://hlinksldjump"/>
          </p:cNvPr>
          <p:cNvSpPr/>
          <p:nvPr/>
        </p:nvSpPr>
        <p:spPr>
          <a:xfrm>
            <a:off x="7095744" y="4471416"/>
            <a:ext cx="2523744" cy="521208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3400"/>
              </a:lnSpc>
            </a:pPr>
            <a:r>
              <a:rPr lang="en-US" altLang="zh-CN" sz="2800" b="1" i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广东中考</a:t>
            </a:r>
            <a:endParaRPr lang="en-US" altLang="zh-CN" sz="2800"/>
          </a:p>
        </p:txBody>
      </p:sp>
      <p:sp>
        <p:nvSpPr>
          <p:cNvPr id="17" name="O_0#目录1:b549ebf68.fixed?vcp=1&amp;color=0,0,0&amp;vtp=1&amp;bt=1&amp;bbb=1" title=""/>
          <p:cNvSpPr/>
          <p:nvPr/>
        </p:nvSpPr>
        <p:spPr>
          <a:xfrm>
            <a:off x="1225296" y="612648"/>
            <a:ext cx="2880360" cy="932688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6700"/>
              </a:lnSpc>
            </a:pPr>
            <a:r>
              <a:rPr lang="en-US" altLang="zh-CN" sz="5400" b="1" i="0">
                <a:solidFill>
                  <a:srgbClr val="000000"/>
                </a:solidFill>
                <a:latin typeface="字魂45号-冰宇雅宋" pitchFamily="34" charset="0"/>
                <a:ea typeface="字魂45号-冰宇雅宋" pitchFamily="34" charset="-122"/>
                <a:cs typeface="字魂45号-冰宇雅宋" pitchFamily="34" charset="-120"/>
              </a:rPr>
              <a:t>目</a:t>
            </a:r>
            <a:r>
              <a:rPr lang="en-US" altLang="zh-CN" sz="54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5400" b="1" i="0">
                <a:solidFill>
                  <a:srgbClr val="000000"/>
                </a:solidFill>
                <a:latin typeface="字魂45号-冰宇雅宋" pitchFamily="34" charset="0"/>
                <a:ea typeface="字魂45号-冰宇雅宋" pitchFamily="34" charset="-122"/>
                <a:cs typeface="字魂45号-冰宇雅宋" pitchFamily="34" charset="-120"/>
              </a:rPr>
              <a:t>录</a:t>
            </a:r>
            <a:endParaRPr lang="en-US" altLang="zh-CN" sz="5400"/>
          </a:p>
        </p:txBody>
      </p:sp>
      <p:sp>
        <p:nvSpPr>
          <p:cNvPr id="18" name="O_0#目录1:b549ebf68.fixed?vcp=1&amp;color=0,0,0&amp;vtp=1&amp;bbb=1" title=""/>
          <p:cNvSpPr/>
          <p:nvPr/>
        </p:nvSpPr>
        <p:spPr>
          <a:xfrm>
            <a:off x="1298448" y="1508760"/>
            <a:ext cx="2880360" cy="393192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2500"/>
              </a:lnSpc>
            </a:pPr>
            <a:r>
              <a:rPr lang="en-US" altLang="zh-CN" sz="2000" b="1" i="0">
                <a:solidFill>
                  <a:srgbClr val="000000"/>
                </a:solidFill>
                <a:latin typeface="字魂45号-冰宇雅宋" pitchFamily="34" charset="0"/>
                <a:ea typeface="字魂45号-冰宇雅宋" pitchFamily="34" charset="-122"/>
                <a:cs typeface="字魂45号-冰宇雅宋" pitchFamily="34" charset="-120"/>
              </a:rPr>
              <a:t>C</a:t>
            </a:r>
            <a:r>
              <a:rPr lang="en-US" altLang="zh-CN" sz="20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000" b="1" i="0">
                <a:solidFill>
                  <a:srgbClr val="000000"/>
                </a:solidFill>
                <a:latin typeface="字魂45号-冰宇雅宋" pitchFamily="34" charset="0"/>
                <a:ea typeface="字魂45号-冰宇雅宋" pitchFamily="34" charset="-122"/>
                <a:cs typeface="字魂45号-冰宇雅宋" pitchFamily="34" charset="-120"/>
              </a:rPr>
              <a:t>O</a:t>
            </a:r>
            <a:r>
              <a:rPr lang="en-US" altLang="zh-CN" sz="20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000" b="1" i="0">
                <a:solidFill>
                  <a:srgbClr val="000000"/>
                </a:solidFill>
                <a:latin typeface="字魂45号-冰宇雅宋" pitchFamily="34" charset="0"/>
                <a:ea typeface="字魂45号-冰宇雅宋" pitchFamily="34" charset="-122"/>
                <a:cs typeface="字魂45号-冰宇雅宋" pitchFamily="34" charset="-120"/>
              </a:rPr>
              <a:t>N</a:t>
            </a:r>
            <a:r>
              <a:rPr lang="en-US" altLang="zh-CN" sz="20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000" b="1" i="0">
                <a:solidFill>
                  <a:srgbClr val="000000"/>
                </a:solidFill>
                <a:latin typeface="字魂45号-冰宇雅宋" pitchFamily="34" charset="0"/>
                <a:ea typeface="字魂45号-冰宇雅宋" pitchFamily="34" charset="-122"/>
                <a:cs typeface="字魂45号-冰宇雅宋" pitchFamily="34" charset="-120"/>
              </a:rPr>
              <a:t>T</a:t>
            </a:r>
            <a:r>
              <a:rPr lang="en-US" altLang="zh-CN" sz="20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000" b="1" i="0">
                <a:solidFill>
                  <a:srgbClr val="000000"/>
                </a:solidFill>
                <a:latin typeface="字魂45号-冰宇雅宋" pitchFamily="34" charset="0"/>
                <a:ea typeface="字魂45号-冰宇雅宋" pitchFamily="34" charset="-122"/>
                <a:cs typeface="字魂45号-冰宇雅宋" pitchFamily="34" charset="-120"/>
              </a:rPr>
              <a:t>E</a:t>
            </a:r>
            <a:r>
              <a:rPr lang="en-US" altLang="zh-CN" sz="20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000" b="1" i="0">
                <a:solidFill>
                  <a:srgbClr val="000000"/>
                </a:solidFill>
                <a:latin typeface="字魂45号-冰宇雅宋" pitchFamily="34" charset="0"/>
                <a:ea typeface="字魂45号-冰宇雅宋" pitchFamily="34" charset="-122"/>
                <a:cs typeface="字魂45号-冰宇雅宋" pitchFamily="34" charset="-120"/>
              </a:rPr>
              <a:t>N</a:t>
            </a:r>
            <a:r>
              <a:rPr lang="en-US" altLang="zh-CN" sz="20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000" b="1" i="0">
                <a:solidFill>
                  <a:srgbClr val="000000"/>
                </a:solidFill>
                <a:latin typeface="字魂45号-冰宇雅宋" pitchFamily="34" charset="0"/>
                <a:ea typeface="字魂45号-冰宇雅宋" pitchFamily="34" charset="-122"/>
                <a:cs typeface="字魂45号-冰宇雅宋" pitchFamily="34" charset="-120"/>
              </a:rPr>
              <a:t>T</a:t>
            </a:r>
            <a:r>
              <a:rPr lang="en-US" altLang="zh-CN" sz="20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000" b="1" i="0">
                <a:solidFill>
                  <a:srgbClr val="000000"/>
                </a:solidFill>
                <a:latin typeface="字魂45号-冰宇雅宋" pitchFamily="34" charset="0"/>
                <a:ea typeface="字魂45号-冰宇雅宋" pitchFamily="34" charset="-122"/>
                <a:cs typeface="字魂45号-冰宇雅宋" pitchFamily="34" charset="-120"/>
              </a:rPr>
              <a:t>S</a:t>
            </a:r>
            <a:endParaRPr lang="en-US" altLang="zh-CN" sz="2000"/>
          </a:p>
        </p:txBody>
      </p:sp>
      <p:sp>
        <p:nvSpPr>
          <p:cNvPr id="19" name="O_0#目录1:b549ebf68" title=""/>
          <p:cNvSpPr/>
          <p:nvPr/>
        </p:nvSpPr>
        <p:spPr>
          <a:xfrm>
            <a:off x="1335024" y="2048256"/>
            <a:ext cx="539496" cy="9144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</a:ln>
        </p:spPr>
        <p:txBody>
          <a:bodyPr tIns="0" bIns="0"/>
          <a:lstStyle/>
          <a:p>
            <a:endParaRPr lang="zh-CN" altLang="en-US"/>
          </a:p>
        </p:txBody>
      </p:sp>
    </p:spTree>
  </p:cSld>
  <p:clrMapOvr>
    <a:masterClrMapping/>
  </p:clrMapOvr>
  <p:transition>
    <p:split dir="in"/>
  </p:transition>
  <p:timing/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QC_6_BD.52_1#e08a44daa?iti=8&amp;htil=7&amp;vcp=1&amp;vop=1&amp;vis=1&amp;pid=657a34fd4&amp;color=0,0,0&amp;tib=255,255,255&amp;vtp=1&amp;hs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61504" y="1250696"/>
            <a:ext cx="3776472" cy="2670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3" name="QC_6_BD.52_2#e08a44daa?iti=8&amp;htil=7&amp;vcp=1&amp;vop=1&amp;vis=1&amp;pid=657a34fd4&amp;color=0,0,0&amp;vtp=1&amp;bbb=1" title=""/>
          <p:cNvSpPr/>
          <p:nvPr/>
        </p:nvSpPr>
        <p:spPr>
          <a:xfrm>
            <a:off x="8804434" y="4047744"/>
            <a:ext cx="10906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图16-6</a:t>
            </a:r>
            <a:endParaRPr lang="en-US" altLang="zh-CN" sz="2800"/>
          </a:p>
        </p:txBody>
      </p:sp>
      <mc:AlternateContent>
        <mc:Choice Requires="a14">
          <p:sp>
            <p:nvSpPr>
              <p:cNvPr id="4" name="QC_6_BD.52_3#e08a44daa?htil=7&amp;vcp=1&amp;vop=1&amp;vis=1&amp;pid=657a34fd4&amp;color=0,0,0&amp;vtp=1&amp;bt=1&amp;bbb=1&amp;hb=1&amp;hs=1" title=""/>
              <p:cNvSpPr/>
              <p:nvPr/>
            </p:nvSpPr>
            <p:spPr>
              <a:xfrm>
                <a:off x="932688" y="1232408"/>
                <a:ext cx="6419088" cy="37921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7.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（2024·株洲）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投出的铅球在空中飞行，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它在整个运动过程中的动能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𝑬</m:t>
                          </m:r>
                        </m:e>
                        <m:sub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𝐤</m:t>
                          </m:r>
                        </m:sub>
                      </m:sSub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与距离地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面的高度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𝒉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的关系如图16-6所示。已知铅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球出手高度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𝒉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𝟐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𝐦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，铅球落到地面时重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力势能为零，不计空气阻力，由图16-6可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知，铅球出手时其重力势能为(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   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)</a:t>
                </a:r>
                <a:endParaRPr lang="en-US" altLang="zh-CN" sz="2800"/>
              </a:p>
            </p:txBody>
          </p:sp>
        </mc:Choice>
        <mc:Fallback>
          <p:sp>
            <p:nvSpPr>
              <p:cNvPr id="4" name="QC_6_BD.52_3#e08a44daa?htil=7&amp;vcp=1&amp;vop=1&amp;vis=1&amp;pid=657a34fd4&amp;color=0,0,0&amp;vtp=1&amp;bt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1232408"/>
                <a:ext cx="6419088" cy="3792157"/>
              </a:xfrm>
              <a:prstGeom prst="rect">
                <a:avLst/>
              </a:prstGeom>
              <a:blipFill rotWithShape="1">
                <a:blip r:embed="rId4"/>
                <a:stretch>
                  <a:fillRect l="-8" t="-13" r="-2160" b="-17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QC_6_AN.53_1#e08a44daa.bracket?vcp=1&amp;vop=1&amp;vis=1&amp;pid=657a34fd4&amp;color=0,0,0&amp;vpa=41&amp;vtp=1" title=""/>
          <p:cNvSpPr/>
          <p:nvPr/>
        </p:nvSpPr>
        <p:spPr>
          <a:xfrm>
            <a:off x="5853144" y="4457573"/>
            <a:ext cx="515938" cy="55829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A</a:t>
            </a:r>
            <a:endParaRPr lang="en-US" altLang="zh-CN" sz="2800"/>
          </a:p>
        </p:txBody>
      </p:sp>
      <mc:AlternateContent>
        <mc:Choice Requires="a14">
          <p:sp>
            <p:nvSpPr>
              <p:cNvPr id="6" name="QC_6_BD.52_4#e08a44daa.choices?vcp=1&amp;vop=1&amp;vis=1&amp;pid=657a34fd4&amp;color=0,0,0&amp;vtp=1&amp;bbb=1&amp;hs=1" title=""/>
              <p:cNvSpPr/>
              <p:nvPr/>
            </p:nvSpPr>
            <p:spPr>
              <a:xfrm>
                <a:off x="932688" y="5066538"/>
                <a:ext cx="10323576" cy="555244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5000"/>
                  </a:lnSpc>
                  <a:tabLst>
                    <a:tab pos="2484755"/>
                    <a:tab pos="5146675"/>
                    <a:tab pos="7834630"/>
                  </a:tabLst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A.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𝟖𝟎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𝐉</m:t>
                      </m:r>
                    </m:oMath>
                  </m:oMathPara>
                </a14:m>
                <a:r>
                  <a:rPr lang="en-US" altLang="zh-CN" sz="2800" b="1" i="0" spc="-1030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	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B.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𝟏𝟎𝟎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𝐉</m:t>
                      </m:r>
                    </m:oMath>
                  </m:oMathPara>
                </a14:m>
                <a:r>
                  <a:rPr lang="en-US" altLang="zh-CN" sz="2800" b="1" i="0" spc="-1030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	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C.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𝟏𝟖𝟎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𝐉</m:t>
                      </m:r>
                    </m:oMath>
                  </m:oMathPara>
                </a14:m>
                <a:r>
                  <a:rPr lang="en-US" altLang="zh-CN" sz="2800" b="1" i="0" spc="-1030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	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D.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𝟐𝟖𝟎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𝐉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800"/>
              </a:p>
            </p:txBody>
          </p:sp>
        </mc:Choice>
        <mc:Fallback>
          <p:sp>
            <p:nvSpPr>
              <p:cNvPr id="6" name="QC_6_BD.52_4#e08a44daa.choices?vcp=1&amp;vop=1&amp;vis=1&amp;pid=657a34fd4&amp;color=0,0,0&amp;vtp=1&amp;bb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5066538"/>
                <a:ext cx="10323576" cy="555244"/>
              </a:xfrm>
              <a:prstGeom prst="rect">
                <a:avLst/>
              </a:prstGeom>
              <a:blipFill rotWithShape="1">
                <a:blip r:embed="rId5"/>
                <a:stretch>
                  <a:fillRect l="-5" t="-91" r="2" b="-142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C_4#17eddfe92.fixed?vcp=1&amp;pid=b549ebf68&amp;color=0,0,0&amp;vtp=1&amp;bbb=1" title=""/>
          <p:cNvSpPr/>
          <p:nvPr/>
        </p:nvSpPr>
        <p:spPr>
          <a:xfrm>
            <a:off x="795528" y="722376"/>
            <a:ext cx="1508760" cy="132588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10000"/>
              </a:lnSpc>
            </a:pPr>
            <a:r>
              <a:rPr lang="en-US" altLang="zh-CN" sz="8000" b="1" i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04</a:t>
            </a:r>
            <a:endParaRPr lang="en-US" altLang="zh-CN" sz="8000"/>
          </a:p>
        </p:txBody>
      </p:sp>
      <p:sp>
        <p:nvSpPr>
          <p:cNvPr id="3" name="C_4_BD#17eddfe92.fixed?vcp=1&amp;pid=b549ebf68&amp;color=255,198,17&amp;vtp=1&amp;bbb=1" title=""/>
          <p:cNvSpPr/>
          <p:nvPr/>
        </p:nvSpPr>
        <p:spPr>
          <a:xfrm>
            <a:off x="795528" y="2880360"/>
            <a:ext cx="6848856" cy="1197864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8900"/>
              </a:lnSpc>
            </a:pPr>
            <a:r>
              <a:rPr lang="en-US" altLang="zh-CN" sz="7200" b="1" i="0">
                <a:solidFill>
                  <a:srgbClr val="FFC61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优化提升</a:t>
            </a:r>
            <a:endParaRPr lang="en-US" altLang="zh-CN" sz="7200"/>
          </a:p>
        </p:txBody>
      </p:sp>
      <p:sp>
        <p:nvSpPr>
          <p:cNvPr id="4" name="C_4#17eddfe92.fixed?vcp=1&amp;pid=b549ebf68&amp;color=0,0,0&amp;vtp=1&amp;bbb=1" title=""/>
          <p:cNvSpPr/>
          <p:nvPr/>
        </p:nvSpPr>
        <p:spPr>
          <a:xfrm>
            <a:off x="2295144" y="932688"/>
            <a:ext cx="612648" cy="310896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1700"/>
              </a:lnSpc>
            </a:pPr>
            <a:r>
              <a:rPr lang="en-US" altLang="zh-CN" sz="1400" b="1" i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2026</a:t>
            </a:r>
            <a:endParaRPr lang="en-US" altLang="zh-CN" sz="1400"/>
          </a:p>
        </p:txBody>
      </p:sp>
    </p:spTree>
  </p:cSld>
  <p:clrMapOvr>
    <a:masterClrMapping/>
  </p:clrMapOvr>
  <p:transition>
    <p:split dir="in"/>
  </p:transition>
  <p:timing/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QC_5_BD.54_1#ca91ad883?iti=9&amp;htil=8&amp;vcp=1&amp;vop=1&amp;vis=1&amp;pid=17eddfe92&amp;color=0,0,0&amp;tib=255,255,255&amp;vtp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08592" y="893763"/>
            <a:ext cx="1920240" cy="3968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3" name="QC_5_BD.54_2#ca91ad883?iti=9&amp;htil=8&amp;vcp=1&amp;vop=1&amp;vis=1&amp;pid=17eddfe92&amp;color=0,0,0&amp;vtp=1&amp;bbb=1" title=""/>
          <p:cNvSpPr/>
          <p:nvPr/>
        </p:nvSpPr>
        <p:spPr>
          <a:xfrm>
            <a:off x="9723406" y="4989259"/>
            <a:ext cx="1090612" cy="94996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6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图16-7</a:t>
            </a:r>
            <a:endParaRPr lang="en-US" altLang="zh-CN" sz="2800"/>
          </a:p>
        </p:txBody>
      </p:sp>
      <mc:AlternateContent>
        <mc:Choice Requires="a14">
          <p:sp>
            <p:nvSpPr>
              <p:cNvPr id="4" name="QC_5_BD.54_3#ca91ad883?htil=8&amp;vcp=1&amp;vop=1&amp;vis=1&amp;pid=17eddfe92&amp;color=0,0,0&amp;vtp=1&amp;bt=1&amp;bbb=1&amp;hb=1" title=""/>
              <p:cNvSpPr/>
              <p:nvPr/>
            </p:nvSpPr>
            <p:spPr>
              <a:xfrm>
                <a:off x="932688" y="838899"/>
                <a:ext cx="8266176" cy="235388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8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1.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（2025·河南）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如图16-7，某工人利用滑轮在时间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𝒕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100" b="1" i="0" kern="0" spc="-99900">
                  <a:solidFill>
                    <a:srgbClr val="FFFFFF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8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内，将重为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𝑮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的物料匀速提升了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𝒉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的高度，工人对绳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8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子竖直向上的拉力大小为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𝑭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，不计绳重及滑轮的摩擦。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6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下列说法正确的是(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   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)</a:t>
                </a:r>
                <a:endParaRPr lang="en-US" altLang="zh-CN" sz="2800"/>
              </a:p>
            </p:txBody>
          </p:sp>
        </mc:Choice>
        <mc:Fallback>
          <p:sp>
            <p:nvSpPr>
              <p:cNvPr id="4" name="QC_5_BD.54_3#ca91ad883?htil=8&amp;vcp=1&amp;vop=1&amp;vis=1&amp;pid=17eddfe92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838899"/>
                <a:ext cx="8266176" cy="2353882"/>
              </a:xfrm>
              <a:prstGeom prst="rect">
                <a:avLst/>
              </a:prstGeom>
              <a:blipFill rotWithShape="1">
                <a:blip r:embed="rId4"/>
                <a:stretch>
                  <a:fillRect l="-6" t="-3" r="-3415" b="-25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QC_5_AN.55_1#ca91ad883.bracket?vcp=1&amp;vop=1&amp;vis=1&amp;pid=17eddfe92&amp;color=0,0,0&amp;vpa=42&amp;vtp=1" title=""/>
          <p:cNvSpPr/>
          <p:nvPr/>
        </p:nvSpPr>
        <p:spPr>
          <a:xfrm>
            <a:off x="4067206" y="2657792"/>
            <a:ext cx="515938" cy="52971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6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C</a:t>
            </a:r>
            <a:endParaRPr lang="en-US" altLang="zh-CN" sz="2800"/>
          </a:p>
        </p:txBody>
      </p:sp>
      <mc:AlternateContent>
        <mc:Choice Requires="a14">
          <p:sp>
            <p:nvSpPr>
              <p:cNvPr id="6" name="QC_5_BD.54_4#ca91ad883.choices?htil=8&amp;vcp=1&amp;vop=1&amp;vis=1&amp;pid=17eddfe92&amp;color=0,0,0&amp;vtp=1&amp;bbb=1" title=""/>
              <p:cNvSpPr/>
              <p:nvPr/>
            </p:nvSpPr>
            <p:spPr>
              <a:xfrm>
                <a:off x="932688" y="3171127"/>
                <a:ext cx="8266176" cy="262890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A.该工人使用的是定滑轮</a:t>
                </a:r>
                <a:endParaRPr lang="en-US" altLang="zh-CN" sz="2800"/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B.提升物料做的有用功为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𝟐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𝑮𝒉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800"/>
              </a:p>
              <a:p>
                <a:pPr latinLnBrk="1">
                  <a:lnSpc>
                    <a:spcPts val="54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C.拉力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𝑭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做功的功率为</a:t>
                </a:r>
                <a14:m>
                  <m:oMathPara>
                    <m:oMathParaPr>
                      <m:jc/>
                    </m:oMathParaPr>
                    <m:oMath>
                      <m:f>
                        <m:fPr>
                          <m:type m:val="bar"/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fPr>
                        <m:num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𝑭𝒉</m:t>
                          </m:r>
                        </m:num>
                        <m:den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𝒕</m:t>
                          </m:r>
                        </m:den>
                      </m:f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800"/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D.该滑轮的机械效率为</a:t>
                </a:r>
                <a14:m>
                  <m:oMathPara>
                    <m:oMathParaPr>
                      <m:jc/>
                    </m:oMathParaPr>
                    <m:oMath>
                      <m:f>
                        <m:fPr>
                          <m:type m:val="bar"/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fPr>
                        <m:num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𝑮</m:t>
                          </m:r>
                        </m:num>
                        <m:den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𝑭</m:t>
                          </m:r>
                        </m:den>
                      </m:f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800"/>
              </a:p>
            </p:txBody>
          </p:sp>
        </mc:Choice>
        <mc:Fallback>
          <p:sp>
            <p:nvSpPr>
              <p:cNvPr id="6" name="QC_5_BD.54_4#ca91ad883.choices?htil=8&amp;vcp=1&amp;vop=1&amp;vis=1&amp;pid=17eddfe92&amp;color=0,0,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3171127"/>
                <a:ext cx="8266176" cy="2628900"/>
              </a:xfrm>
              <a:prstGeom prst="rect">
                <a:avLst/>
              </a:prstGeom>
              <a:blipFill rotWithShape="1">
                <a:blip r:embed="rId5"/>
                <a:stretch>
                  <a:fillRect l="-6" t="-22" r="3" b="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mc:AlternateContent>
        <mc:Choice Requires="a14">
          <p:sp>
            <p:nvSpPr>
              <p:cNvPr id="2" name="QB_5_BD.56_1#306a07837?vcp=1&amp;vop=1&amp;vis=1&amp;pid=17eddfe92&amp;color=0,0,0&amp;vtp=1&amp;bt=1&amp;bbb=1&amp;hb=1" title=""/>
              <p:cNvSpPr/>
              <p:nvPr/>
            </p:nvSpPr>
            <p:spPr>
              <a:xfrm>
                <a:off x="932688" y="987266"/>
                <a:ext cx="10323576" cy="24967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2.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（2024·南宁）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如图16-8所示的是利用滑轮组帮助汽车脱困的情景。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匀速拉动车的过程中，车相对树木是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（选填“静止”或“运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动”）的，动滑轮上有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段绳子承担对车的拉力，若对车的拉力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𝟐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𝟒𝟎𝟎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𝐍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𝑭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𝟓𝟎𝟎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𝐍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，则该滑轮组的机械效率是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80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" name="QB_5_BD.56_1#306a07837?vcp=1&amp;vop=1&amp;vis=1&amp;pid=17eddfe92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987266"/>
                <a:ext cx="10323576" cy="2496757"/>
              </a:xfrm>
              <a:prstGeom prst="rect">
                <a:avLst/>
              </a:prstGeom>
              <a:blipFill rotWithShape="1">
                <a:blip r:embed="rId3"/>
                <a:stretch>
                  <a:fillRect l="-5" t="-19" r="-4463" b="-27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QB_5_BD.56_2#306a07837?iti=10&amp;vcp=1&amp;vop=1&amp;vis=1&amp;pid=17eddfe92&amp;color=0,0,0&amp;tib=255,255,255&amp;vtp=1" title="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32504" y="3613118"/>
            <a:ext cx="4123944" cy="1563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4" name="QB_5_BD.56_3#306a07837?iti=10&amp;vcp=1&amp;vop=1&amp;vis=1&amp;pid=17eddfe92&amp;color=0,0,0&amp;vtp=1&amp;bbb=1" title=""/>
          <p:cNvSpPr/>
          <p:nvPr/>
        </p:nvSpPr>
        <p:spPr>
          <a:xfrm>
            <a:off x="5549170" y="5303742"/>
            <a:ext cx="10906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图16-8</a:t>
            </a:r>
            <a:endParaRPr lang="en-US" altLang="zh-CN" sz="2800">
              <a:solidFill>
                <a:srgbClr val="000000"/>
              </a:solidFill>
            </a:endParaRPr>
          </a:p>
        </p:txBody>
      </p:sp>
      <p:sp>
        <p:nvSpPr>
          <p:cNvPr id="5" name="QB_5_AN.57_1#306a07837.blank?vcp=1&amp;vop=1&amp;vis=1&amp;pid=17eddfe92&amp;color=0,0,0&amp;vpa=43&amp;vtp=1&amp;bbb=1" title=""/>
          <p:cNvSpPr/>
          <p:nvPr/>
        </p:nvSpPr>
        <p:spPr>
          <a:xfrm>
            <a:off x="6658007" y="1604486"/>
            <a:ext cx="973138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运动</a:t>
            </a:r>
            <a:endParaRPr lang="en-US" altLang="zh-CN" sz="2800">
              <a:solidFill>
                <a:srgbClr val="FF0000"/>
              </a:solidFill>
            </a:endParaRPr>
          </a:p>
        </p:txBody>
      </p:sp>
      <p:sp>
        <p:nvSpPr>
          <p:cNvPr id="6" name="QB_5_AN.58_1#306a07837.blank?vcp=1&amp;vop=1&amp;vis=1&amp;pid=17eddfe92&amp;color=0,0,0&amp;vpa=44&amp;vtp=1" title=""/>
          <p:cNvSpPr/>
          <p:nvPr/>
        </p:nvSpPr>
        <p:spPr>
          <a:xfrm>
            <a:off x="4335494" y="2252186"/>
            <a:ext cx="436563" cy="57734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2</a:t>
            </a:r>
            <a:endParaRPr lang="en-US" altLang="zh-CN" sz="2800">
              <a:solidFill>
                <a:srgbClr val="FF0000"/>
              </a:solidFill>
            </a:endParaRPr>
          </a:p>
        </p:txBody>
      </p:sp>
      <mc:AlternateContent>
        <mc:Choice Requires="a14">
          <p:sp>
            <p:nvSpPr>
              <p:cNvPr id="7" name="QB_5_AN.59_1#306a07837.blank?vcp=1&amp;vop=1&amp;vis=1&amp;pid=17eddfe92&amp;color=0,0,0&amp;vpa=45&amp;vtp=1&amp;bbb=1" title=""/>
              <p:cNvSpPr/>
              <p:nvPr/>
            </p:nvSpPr>
            <p:spPr>
              <a:xfrm>
                <a:off x="9090850" y="3004089"/>
                <a:ext cx="922338" cy="41236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ctr" latinLnBrk="1">
                  <a:lnSpc>
                    <a:spcPts val="35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𝟖𝟎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%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100"/>
              </a:p>
            </p:txBody>
          </p:sp>
        </mc:Choice>
        <mc:Fallback>
          <p:sp>
            <p:nvSpPr>
              <p:cNvPr id="7" name="QB_5_AN.59_1#306a07837.blank?vcp=1&amp;vop=1&amp;vis=1&amp;pid=17eddfe92&amp;color=0,0,0&amp;vpa=45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0850" y="3004089"/>
                <a:ext cx="922338" cy="412369"/>
              </a:xfrm>
              <a:prstGeom prst="rect">
                <a:avLst/>
              </a:prstGeom>
              <a:blipFill rotWithShape="1">
                <a:blip r:embed="rId5"/>
                <a:stretch>
                  <a:fillRect l="-21" t="-131" r="55" b="-76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6" grpId="0" uiExpand="1" build="p" animBg="1"/>
      <p:bldP spid="7" grpId="0" uiExpand="1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QO_5_BD.60_1#dea6a145b?iti=11&amp;htil=9&amp;vcp=1&amp;vop=1&amp;vis=1&amp;pid=17eddfe92&amp;color=0,0,0&amp;tib=255,255,255&amp;vtp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60798" y="939292"/>
            <a:ext cx="3063240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3" name="QO_5_BD.60_2#dea6a145b?iti=11&amp;htil=9&amp;vcp=1&amp;vop=1&amp;vis=1&amp;pid=17eddfe92&amp;color=0,0,0&amp;vtp=1&amp;bbb=1" title=""/>
          <p:cNvSpPr/>
          <p:nvPr/>
        </p:nvSpPr>
        <p:spPr>
          <a:xfrm>
            <a:off x="9147112" y="4445762"/>
            <a:ext cx="10906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图16-9</a:t>
            </a:r>
            <a:endParaRPr lang="en-US" altLang="zh-CN" sz="2800"/>
          </a:p>
        </p:txBody>
      </p:sp>
      <mc:AlternateContent>
        <mc:Choice Requires="a14">
          <p:sp>
            <p:nvSpPr>
              <p:cNvPr id="4" name="QO_5_BD.60_3#dea6a145b?htil=9&amp;vcp=1&amp;vop=1&amp;vis=1&amp;pid=17eddfe92&amp;color=0,0,0&amp;vtp=1&amp;bt=1&amp;bbb=1&amp;hb=1" title=""/>
              <p:cNvSpPr/>
              <p:nvPr/>
            </p:nvSpPr>
            <p:spPr>
              <a:xfrm>
                <a:off x="932688" y="921004"/>
                <a:ext cx="7123176" cy="24967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3.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（2025·安徽）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如图16-9为某工人利用一滑轮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提升物体的示意图。若该工人将质量为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𝟒𝟎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𝐤𝐠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100" b="1" i="0" kern="0" spc="-99900">
                  <a:solidFill>
                    <a:srgbClr val="FFFFFF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的物体沿竖直方向匀速提升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𝟑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𝐦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，此过程中滑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轮的机械效率为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𝟖𝟎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%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𝒈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取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𝐍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/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𝐤𝐠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。求：</a:t>
                </a:r>
                <a:endParaRPr lang="en-US" altLang="zh-CN" sz="2800"/>
              </a:p>
            </p:txBody>
          </p:sp>
        </mc:Choice>
        <mc:Fallback>
          <p:sp>
            <p:nvSpPr>
              <p:cNvPr id="4" name="QO_5_BD.60_3#dea6a145b?htil=9&amp;vcp=1&amp;vop=1&amp;vis=1&amp;pid=17eddfe92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921004"/>
                <a:ext cx="7123176" cy="2496757"/>
              </a:xfrm>
              <a:prstGeom prst="rect">
                <a:avLst/>
              </a:prstGeom>
              <a:blipFill rotWithShape="1">
                <a:blip r:embed="rId4"/>
                <a:stretch>
                  <a:fillRect l="-7" t="-10" r="-1209" b="-273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QO_6_BD.61_1#0d3dfc0b0?htil=9&amp;vcp=1&amp;vop=1&amp;vis=1&amp;pid=dea6a145b&amp;color=0,0,0&amp;vtp=1&amp;bbb=1" title=""/>
          <p:cNvSpPr/>
          <p:nvPr/>
        </p:nvSpPr>
        <p:spPr>
          <a:xfrm>
            <a:off x="932688" y="3419856"/>
            <a:ext cx="7123176" cy="56318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0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（1）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物体受到的重力大小；</a:t>
            </a:r>
            <a:endParaRPr lang="en-US" altLang="zh-CN" sz="2800"/>
          </a:p>
        </p:txBody>
      </p:sp>
      <mc:AlternateContent>
        <mc:Choice Requires="a14">
          <p:sp>
            <p:nvSpPr>
              <p:cNvPr id="6" name="QO_6_AN.62_1#0d3dfc0b0?htil=9&amp;vcp=1&amp;vop=1&amp;vis=1&amp;pid=dea6a145b&amp;color=0,0,0&amp;vtp=1&amp;bbb=1" title=""/>
              <p:cNvSpPr/>
              <p:nvPr/>
            </p:nvSpPr>
            <p:spPr>
              <a:xfrm>
                <a:off x="932688" y="4060634"/>
                <a:ext cx="7123176" cy="18490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解：物体受到的重力大小为</a:t>
                </a:r>
                <a:endParaRPr lang="en-US" altLang="zh-CN" sz="2800"/>
              </a:p>
              <a:p>
                <a:pPr latinLnBrk="1">
                  <a:lnSpc>
                    <a:spcPts val="51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𝑮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𝒎𝒈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𝟒𝟎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𝐤𝐠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×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𝐍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/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𝐤𝐠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𝟒𝟎𝟎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𝐍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；</a:t>
                </a:r>
                <a:endParaRPr lang="en-US" altLang="zh-CN" sz="2800"/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答：物体受到的重力大小为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𝟒𝟎𝟎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𝐍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；</a:t>
                </a:r>
                <a:endParaRPr lang="en-US" altLang="zh-CN" sz="2800"/>
              </a:p>
            </p:txBody>
          </p:sp>
        </mc:Choice>
        <mc:Fallback>
          <p:sp>
            <p:nvSpPr>
              <p:cNvPr id="6" name="QO_6_AN.62_1#0d3dfc0b0?htil=9&amp;vcp=1&amp;vop=1&amp;vis=1&amp;pid=dea6a145b&amp;color=0,0,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4060634"/>
                <a:ext cx="7123176" cy="1849057"/>
              </a:xfrm>
              <a:prstGeom prst="rect">
                <a:avLst/>
              </a:prstGeom>
              <a:blipFill rotWithShape="1">
                <a:blip r:embed="rId5"/>
                <a:stretch>
                  <a:fillRect l="-7" t="-24" r="4" b="-368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QO_6_BD.63_1#276ba28c9?iti=12&amp;htil=10&amp;vcp=1&amp;vop=1&amp;vis=1&amp;visfb=1&amp;pid=dea6a145b&amp;color=0,0,0&amp;tib=255,255,255&amp;vtp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83151" y="1399508"/>
            <a:ext cx="3063240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3" name="QO_6_BD.63_2#276ba28c9?iti=12&amp;htil=10&amp;vcp=1&amp;vop=1&amp;vis=1&amp;visfb=1&amp;pid=dea6a145b&amp;color=0,0,0&amp;vtp=1&amp;bbb=1" title=""/>
          <p:cNvSpPr/>
          <p:nvPr/>
        </p:nvSpPr>
        <p:spPr>
          <a:xfrm>
            <a:off x="8669465" y="4853908"/>
            <a:ext cx="10906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图16-9</a:t>
            </a:r>
            <a:endParaRPr lang="en-US" altLang="zh-CN" sz="2800"/>
          </a:p>
        </p:txBody>
      </p:sp>
      <p:sp>
        <p:nvSpPr>
          <p:cNvPr id="4" name="QO_6_BD.63_3#276ba28c9?htil=10&amp;vcp=1&amp;vop=1&amp;vis=1&amp;pid=dea6a145b&amp;color=0,0,0&amp;vtp=1&amp;bt=1&amp;bbb=1" title=""/>
          <p:cNvSpPr/>
          <p:nvPr/>
        </p:nvSpPr>
        <p:spPr>
          <a:xfrm>
            <a:off x="932688" y="1381220"/>
            <a:ext cx="7123176" cy="56318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0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（2）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工人所做的有用功；</a:t>
            </a:r>
            <a:endParaRPr lang="en-US" altLang="zh-CN" sz="2800"/>
          </a:p>
        </p:txBody>
      </p:sp>
      <mc:AlternateContent>
        <mc:Choice Requires="a14">
          <p:sp>
            <p:nvSpPr>
              <p:cNvPr id="5" name="QO_6_AN.64_1#276ba28c9?htil=10&amp;vcp=1&amp;vop=1&amp;vis=1&amp;pid=dea6a145b&amp;color=0,0,0&amp;vtp=1&amp;bbb=1" title=""/>
              <p:cNvSpPr/>
              <p:nvPr/>
            </p:nvSpPr>
            <p:spPr>
              <a:xfrm>
                <a:off x="932688" y="2018950"/>
                <a:ext cx="7123176" cy="18490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解：工人所做的有用功为</a:t>
                </a:r>
                <a:endParaRPr lang="en-US" altLang="zh-CN" sz="2800"/>
              </a:p>
              <a:p>
                <a:pPr latinLnBrk="1">
                  <a:lnSpc>
                    <a:spcPts val="5100"/>
                  </a:lnSpc>
                </a:pP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𝑾</m:t>
                          </m:r>
                        </m:e>
                        <m:sub>
                          <m:r>
                            <m:rPr>
                              <m:sty m:val="b"/>
                            </m:rPr>
                            <a:rPr lang="en-US" altLang="zh-CN" sz="2800" b="1" baseline="-100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有用</m:t>
                          </m:r>
                        </m:sub>
                      </m:sSub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𝑮𝒉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𝟒𝟎𝟎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𝐍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×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𝟑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𝐦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𝟐𝟎𝟎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��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；</a:t>
                </a:r>
                <a:endParaRPr lang="en-US" altLang="zh-CN" sz="2800"/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答：工人所做的有用功为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𝟐𝟎𝟎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𝐉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；</a:t>
                </a:r>
                <a:endParaRPr lang="en-US" altLang="zh-CN" sz="2800"/>
              </a:p>
            </p:txBody>
          </p:sp>
        </mc:Choice>
        <mc:Fallback>
          <p:sp>
            <p:nvSpPr>
              <p:cNvPr id="5" name="QO_6_AN.64_1#276ba28c9?htil=10&amp;vcp=1&amp;vop=1&amp;vis=1&amp;pid=dea6a145b&amp;color=0,0,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2018950"/>
                <a:ext cx="7123176" cy="1849057"/>
              </a:xfrm>
              <a:prstGeom prst="rect">
                <a:avLst/>
              </a:prstGeom>
              <a:blipFill rotWithShape="1">
                <a:blip r:embed="rId4"/>
                <a:stretch>
                  <a:fillRect l="-7" t="-15" r="4" b="-36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QO_6_BD.65_1#06d0f4e11?iti=13&amp;htil=11&amp;vcp=1&amp;vop=1&amp;vis=1&amp;visfb=1&amp;pid=dea6a145b&amp;color=0,0,0&amp;tib=255,255,255&amp;vtp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90332" y="1399508"/>
            <a:ext cx="3063240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3" name="QO_6_BD.65_2#06d0f4e11?iti=13&amp;htil=11&amp;vcp=1&amp;vop=1&amp;vis=1&amp;visfb=1&amp;pid=dea6a145b&amp;color=0,0,0&amp;vtp=1&amp;bbb=1" title=""/>
          <p:cNvSpPr/>
          <p:nvPr/>
        </p:nvSpPr>
        <p:spPr>
          <a:xfrm>
            <a:off x="8976646" y="4880578"/>
            <a:ext cx="10906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图16-9</a:t>
            </a:r>
            <a:endParaRPr lang="en-US" altLang="zh-CN" sz="2800"/>
          </a:p>
        </p:txBody>
      </p:sp>
      <p:sp>
        <p:nvSpPr>
          <p:cNvPr id="4" name="QO_6_BD.65_3#06d0f4e11?htil=11&amp;vcp=1&amp;vop=1&amp;vis=1&amp;pid=dea6a145b&amp;color=0,0,0&amp;vtp=1&amp;bt=1&amp;bbb=1" title=""/>
          <p:cNvSpPr/>
          <p:nvPr/>
        </p:nvSpPr>
        <p:spPr>
          <a:xfrm>
            <a:off x="932688" y="1381220"/>
            <a:ext cx="7123176" cy="56318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0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（3）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工人所做的总功。</a:t>
            </a:r>
            <a:endParaRPr lang="en-US" altLang="zh-CN" sz="2800"/>
          </a:p>
        </p:txBody>
      </p:sp>
      <mc:AlternateContent>
        <mc:Choice Requires="a14">
          <p:sp>
            <p:nvSpPr>
              <p:cNvPr id="5" name="QO_6_AN.66_1#06d0f4e11?htil=11&amp;vcp=1&amp;vop=1&amp;vis=1&amp;pid=dea6a145b&amp;color=0,0,0&amp;vtp=1&amp;bbb=1" title=""/>
              <p:cNvSpPr/>
              <p:nvPr/>
            </p:nvSpPr>
            <p:spPr>
              <a:xfrm>
                <a:off x="932688" y="1945862"/>
                <a:ext cx="7123176" cy="22300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69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解：根据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𝜼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f>
                        <m:fPr>
                          <m:type m:val="bar"/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34" charset="-12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bi"/>
                                </m:rPr>
                                <a:rPr lang="en-US" altLang="zh-CN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34" charset="-122"/>
                                  <a:cs typeface="Cambria Math" panose="02040503050406030204" pitchFamily="34" charset="-120"/>
                                </a:rPr>
                                <m:t>𝑾</m:t>
                              </m:r>
                            </m:e>
                            <m:sub>
                              <m:r>
                                <m:rPr>
                                  <m:sty m:val="b"/>
                                </m:rPr>
                                <a:rPr lang="en-US" altLang="zh-CN" sz="2800" b="1" baseline="-100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有用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CN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34" charset="-12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bi"/>
                                </m:rPr>
                                <a:rPr lang="en-US" altLang="zh-CN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34" charset="-122"/>
                                  <a:cs typeface="Cambria Math" panose="02040503050406030204" pitchFamily="34" charset="-120"/>
                                </a:rPr>
                                <m:t>𝑾</m:t>
                              </m:r>
                            </m:e>
                            <m:sub>
                              <m:r>
                                <m:rPr>
                                  <m:sty m:val="b"/>
                                </m:rPr>
                                <a:rPr lang="en-US" altLang="zh-CN" sz="2800" b="1" baseline="-100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总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可知，工人所做的总功为</a:t>
                </a:r>
                <a:endParaRPr lang="en-US" altLang="zh-CN" sz="2800"/>
              </a:p>
              <a:p>
                <a:pPr latinLnBrk="1">
                  <a:lnSpc>
                    <a:spcPts val="6300"/>
                  </a:lnSpc>
                </a:pP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𝑾</m:t>
                          </m:r>
                        </m:e>
                        <m:sub>
                          <m:r>
                            <m:rPr>
                              <m:sty m:val="b"/>
                            </m:rPr>
                            <a:rPr lang="en-US" altLang="zh-CN" sz="2800" b="1" baseline="-100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总</m:t>
                          </m:r>
                        </m:sub>
                      </m:sSub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f>
                        <m:fPr>
                          <m:type m:val="bar"/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34" charset="-12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bi"/>
                                </m:rPr>
                                <a:rPr lang="en-US" altLang="zh-CN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34" charset="-122"/>
                                  <a:cs typeface="Cambria Math" panose="02040503050406030204" pitchFamily="34" charset="-120"/>
                                </a:rPr>
                                <m:t>𝑾</m:t>
                              </m:r>
                            </m:e>
                            <m:sub>
                              <m:r>
                                <m:rPr>
                                  <m:sty m:val="b"/>
                                </m:rPr>
                                <a:rPr lang="en-US" altLang="zh-CN" sz="2800" b="1" baseline="-100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有用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𝜼</m:t>
                          </m:r>
                        </m:den>
                      </m:f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f>
                        <m:fPr>
                          <m:type m:val="bar"/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fPr>
                        <m:num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 </m:t>
                          </m:r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𝟐𝟎𝟎</m:t>
                          </m:r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 </m:t>
                          </m:r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𝐉</m:t>
                          </m:r>
                        </m:num>
                        <m:den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𝟖𝟎</m:t>
                          </m:r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%</m:t>
                          </m:r>
                        </m:den>
                      </m:f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𝟓𝟎𝟎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𝐉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800"/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答：工人所做的总功为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𝟓𝟎𝟎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𝐉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800"/>
              </a:p>
            </p:txBody>
          </p:sp>
        </mc:Choice>
        <mc:Fallback>
          <p:sp>
            <p:nvSpPr>
              <p:cNvPr id="5" name="QO_6_AN.66_1#06d0f4e11?htil=11&amp;vcp=1&amp;vop=1&amp;vis=1&amp;pid=dea6a145b&amp;color=0,0,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1945862"/>
                <a:ext cx="7123176" cy="2230057"/>
              </a:xfrm>
              <a:prstGeom prst="rect">
                <a:avLst/>
              </a:prstGeom>
              <a:blipFill rotWithShape="1">
                <a:blip r:embed="rId4"/>
                <a:stretch>
                  <a:fillRect l="-7" t="-10" r="4" b="-30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C_4#bc88b9769.fixed?vcp=1&amp;pid=b549ebf68&amp;color=0,0,0&amp;vtp=1&amp;bbb=1" title=""/>
          <p:cNvSpPr/>
          <p:nvPr/>
        </p:nvSpPr>
        <p:spPr>
          <a:xfrm>
            <a:off x="795528" y="722376"/>
            <a:ext cx="1508760" cy="132588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10000"/>
              </a:lnSpc>
            </a:pPr>
            <a:r>
              <a:rPr lang="en-US" altLang="zh-CN" sz="8000" b="1" i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05</a:t>
            </a:r>
            <a:endParaRPr lang="en-US" altLang="zh-CN" sz="8000"/>
          </a:p>
        </p:txBody>
      </p:sp>
      <p:sp>
        <p:nvSpPr>
          <p:cNvPr id="3" name="C_4_BD#bc88b9769.fixed?vcp=1&amp;pid=b549ebf68&amp;color=255,198,17&amp;vtp=1&amp;bbb=1" title=""/>
          <p:cNvSpPr/>
          <p:nvPr/>
        </p:nvSpPr>
        <p:spPr>
          <a:xfrm>
            <a:off x="795528" y="2880360"/>
            <a:ext cx="6848856" cy="1197864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8900"/>
              </a:lnSpc>
            </a:pPr>
            <a:r>
              <a:rPr lang="en-US" altLang="zh-CN" sz="7200" b="1" i="0">
                <a:solidFill>
                  <a:srgbClr val="FFC61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广东中考</a:t>
            </a:r>
            <a:endParaRPr lang="en-US" altLang="zh-CN" sz="7200"/>
          </a:p>
        </p:txBody>
      </p:sp>
      <p:sp>
        <p:nvSpPr>
          <p:cNvPr id="4" name="C_4#bc88b9769.fixed?vcp=1&amp;pid=b549ebf68&amp;color=0,0,0&amp;vtp=1&amp;bbb=1" title=""/>
          <p:cNvSpPr/>
          <p:nvPr/>
        </p:nvSpPr>
        <p:spPr>
          <a:xfrm>
            <a:off x="2295144" y="932688"/>
            <a:ext cx="612648" cy="310896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1700"/>
              </a:lnSpc>
            </a:pPr>
            <a:r>
              <a:rPr lang="en-US" altLang="zh-CN" sz="1400" b="1" i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2026</a:t>
            </a:r>
            <a:endParaRPr lang="en-US" altLang="zh-CN" sz="1400"/>
          </a:p>
        </p:txBody>
      </p:sp>
    </p:spTree>
  </p:cSld>
  <p:clrMapOvr>
    <a:masterClrMapping/>
  </p:clrMapOvr>
  <p:transition>
    <p:split dir="in"/>
  </p:transition>
  <p:timing/>
</p:sld>
</file>

<file path=ppt/slides/slide2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QB_5_BD.67_1#f5019061f?vcp=1&amp;vop=1&amp;vis=1&amp;pid=bc88b9769&amp;color=0,0,0&amp;vtp=1&amp;bt=1&amp;bbb=1&amp;hb=1" title=""/>
          <p:cNvSpPr/>
          <p:nvPr/>
        </p:nvSpPr>
        <p:spPr>
          <a:xfrm>
            <a:off x="932688" y="1865344"/>
            <a:ext cx="10323576" cy="31444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1.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（2024·广东）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广东生产的无人驾驶电动垂直起降航空器首飞成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功，彰显了我国科技在城市空中交通领域的领先地位。航空器可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用于高空摄影、旅游观光等，航空器通过旋转旋翼对空气施加向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下的力，从而获得升力，这说明了力的作用是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的。航空器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升空过程中，重力势能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（选填“增大”“减小”或“不变”）。</a:t>
            </a:r>
            <a:endParaRPr lang="en-US" altLang="zh-CN" sz="2800"/>
          </a:p>
        </p:txBody>
      </p:sp>
      <p:sp>
        <p:nvSpPr>
          <p:cNvPr id="3" name="QB_5_AN.68_1#f5019061f.blank?vcp=1&amp;vop=1&amp;vis=1&amp;pid=bc88b9769&amp;color=0,0,0&amp;vpa=46&amp;vtp=1&amp;bbb=1" title=""/>
          <p:cNvSpPr/>
          <p:nvPr/>
        </p:nvSpPr>
        <p:spPr>
          <a:xfrm>
            <a:off x="8086757" y="3777964"/>
            <a:ext cx="973138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相互</a:t>
            </a:r>
            <a:endParaRPr lang="en-US" altLang="zh-CN" sz="2800"/>
          </a:p>
        </p:txBody>
      </p:sp>
      <p:sp>
        <p:nvSpPr>
          <p:cNvPr id="4" name="QB_5_AN.69_1#f5019061f.blank?vcp=1&amp;vop=1&amp;vis=1&amp;pid=bc88b9769&amp;color=0,0,0&amp;vpa=47&amp;vtp=1&amp;bbb=1" title=""/>
          <p:cNvSpPr/>
          <p:nvPr/>
        </p:nvSpPr>
        <p:spPr>
          <a:xfrm>
            <a:off x="4514881" y="4404709"/>
            <a:ext cx="973138" cy="5536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增大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uiExpand="1" build="p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QB_5_BD.70_1#bf25d7b6f?iti=14&amp;htil=12&amp;vcp=1&amp;vop=1&amp;vis=1&amp;pid=bc88b9769&amp;color=0,0,0&amp;tib=255,255,255&amp;vtp=1&amp;hs=1&amp;hs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10528" y="1278096"/>
            <a:ext cx="4727448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3" name="QB_5_BD.70_2#bf25d7b6f?iti=14&amp;htil=12&amp;vcp=1&amp;vop=1&amp;vis=1&amp;pid=bc88b9769&amp;color=0,0,0&amp;vtp=1&amp;bbb=1" title=""/>
          <p:cNvSpPr/>
          <p:nvPr/>
        </p:nvSpPr>
        <p:spPr>
          <a:xfrm>
            <a:off x="8240046" y="2502376"/>
            <a:ext cx="12684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图16-10</a:t>
            </a:r>
            <a:endParaRPr lang="en-US" altLang="zh-CN" sz="2800">
              <a:solidFill>
                <a:srgbClr val="000000"/>
              </a:solidFill>
            </a:endParaRPr>
          </a:p>
        </p:txBody>
      </p:sp>
      <mc:AlternateContent>
        <mc:Choice Requires="a14">
          <p:sp>
            <p:nvSpPr>
              <p:cNvPr id="4" name="QB_5_BD.70_3#bf25d7b6f?htil=12&amp;vcp=1&amp;vop=1&amp;vis=1&amp;pid=bc88b9769&amp;color=0,0,0&amp;vtp=1&amp;bt=1&amp;bbb=1&amp;hb=1&amp;hs=1" title=""/>
              <p:cNvSpPr/>
              <p:nvPr/>
            </p:nvSpPr>
            <p:spPr>
              <a:xfrm>
                <a:off x="932688" y="1259808"/>
                <a:ext cx="5458968" cy="18490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2.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（2022·广东）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如图16-10甲所示，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过山车从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𝑨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点出发，先后经过B、C、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D、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𝑬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点。如图16-10乙所示是过山</a:t>
                </a:r>
                <a:endParaRPr lang="en-US" altLang="zh-CN" sz="280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4" name="QB_5_BD.70_3#bf25d7b6f?htil=12&amp;vcp=1&amp;vop=1&amp;vis=1&amp;pid=bc88b9769&amp;color=0,0,0&amp;vtp=1&amp;bt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1259808"/>
                <a:ext cx="5458968" cy="1849057"/>
              </a:xfrm>
              <a:prstGeom prst="rect">
                <a:avLst/>
              </a:prstGeom>
              <a:blipFill rotWithShape="1">
                <a:blip r:embed="rId4"/>
                <a:stretch>
                  <a:fillRect l="-9" t="-33" r="-6856" b="-368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Requires="a14">
          <p:sp>
            <p:nvSpPr>
              <p:cNvPr id="5" name="QB_5_AN.71_1#bf25d7b6f.blank?vcp=1&amp;vop=1&amp;vis=1&amp;pid=bc88b9769&amp;color=0,0,0&amp;vpa=48&amp;vtp=1&amp;bbb=1" title=""/>
              <p:cNvSpPr/>
              <p:nvPr/>
            </p:nvSpPr>
            <p:spPr>
              <a:xfrm>
                <a:off x="2078863" y="3851560"/>
                <a:ext cx="404813" cy="41236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ctr" latinLnBrk="1">
                  <a:lnSpc>
                    <a:spcPts val="35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𝑪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100"/>
              </a:p>
            </p:txBody>
          </p:sp>
        </mc:Choice>
        <mc:Fallback>
          <p:sp>
            <p:nvSpPr>
              <p:cNvPr id="5" name="QB_5_AN.71_1#bf25d7b6f.blank?vcp=1&amp;vop=1&amp;vis=1&amp;pid=bc88b9769&amp;color=0,0,0&amp;vpa=48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8863" y="3851560"/>
                <a:ext cx="404813" cy="412369"/>
              </a:xfrm>
              <a:prstGeom prst="rect">
                <a:avLst/>
              </a:prstGeom>
              <a:blipFill rotWithShape="1">
                <a:blip r:embed="rId5"/>
                <a:stretch>
                  <a:fillRect l="-125" t="-69" r="47" b="-772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QB_5_AN.72_1#bf25d7b6f.blank?vcp=1&amp;vop=1&amp;vis=1&amp;pid=bc88b9769&amp;color=0,0,0&amp;vpa=49&amp;vtp=1&amp;bbb=1" title=""/>
          <p:cNvSpPr/>
          <p:nvPr/>
        </p:nvSpPr>
        <p:spPr>
          <a:xfrm>
            <a:off x="6019831" y="3728180"/>
            <a:ext cx="973138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等于</a:t>
            </a:r>
            <a:endParaRPr lang="en-US" altLang="zh-CN" sz="2800">
              <a:solidFill>
                <a:srgbClr val="FF0000"/>
              </a:solidFill>
            </a:endParaRPr>
          </a:p>
        </p:txBody>
      </p:sp>
      <p:sp>
        <p:nvSpPr>
          <p:cNvPr id="7" name="QB_5_AN.73_1#bf25d7b6f.blank?vcp=1&amp;vop=1&amp;vis=1&amp;pid=bc88b9769&amp;color=0,0,0&amp;vpa=50&amp;vtp=1&amp;bbb=1" title=""/>
          <p:cNvSpPr/>
          <p:nvPr/>
        </p:nvSpPr>
        <p:spPr>
          <a:xfrm>
            <a:off x="9569482" y="4375880"/>
            <a:ext cx="973138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变化</a:t>
            </a:r>
            <a:endParaRPr lang="en-US" altLang="zh-CN" sz="2800">
              <a:solidFill>
                <a:srgbClr val="FF0000"/>
              </a:solidFill>
            </a:endParaRPr>
          </a:p>
        </p:txBody>
      </p:sp>
      <mc:AlternateContent>
        <mc:Choice Requires="a14">
          <p:sp>
            <p:nvSpPr>
              <p:cNvPr id="8" name="QB_5_BD.70_3#bf25d7b6f?htil=12&amp;vcp=1&amp;vop=1&amp;vis=1&amp;pid=bc88b9769&amp;color=0,0,0&amp;vtp=1&amp;bt=1&amp;bbb=1&amp;hb=1&amp;hs=1" title=""/>
              <p:cNvSpPr/>
              <p:nvPr/>
            </p:nvSpPr>
            <p:spPr>
              <a:xfrm>
                <a:off x="932688" y="3110960"/>
                <a:ext cx="10320018" cy="24967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车在B、C、D、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𝑬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点的动能和重力势能大小的示意图，则过山车的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动能在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点最大，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𝑩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点重力势能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（选填“大于”“小于”或“等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于”）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𝑬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点动能的大小。在这个过程中，过山车的机械能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</a:t>
                </a:r>
                <a:endParaRPr lang="en-US" altLang="zh-CN" sz="2800" i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（选填“变化”或“不变”）。</a:t>
                </a:r>
                <a:endParaRPr lang="en-US" altLang="zh-CN" sz="280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8" name="QB_5_BD.70_3#bf25d7b6f?htil=12&amp;vcp=1&amp;vop=1&amp;vis=1&amp;pid=bc88b9769&amp;color=0,0,0&amp;vtp=1&amp;bt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3110960"/>
                <a:ext cx="10320018" cy="2496757"/>
              </a:xfrm>
              <a:prstGeom prst="rect">
                <a:avLst/>
              </a:prstGeom>
              <a:blipFill rotWithShape="1">
                <a:blip r:embed="rId6"/>
                <a:stretch>
                  <a:fillRect l="-5" t="-4" r="-555" b="-27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6" grpId="0" uiExpand="1" build="p" animBg="1"/>
      <p:bldP spid="7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C_4#9a5f11a69.fixed?vcp=1&amp;pid=b549ebf68&amp;color=0,0,0&amp;vtp=1&amp;bbb=1" title=""/>
          <p:cNvSpPr/>
          <p:nvPr/>
        </p:nvSpPr>
        <p:spPr>
          <a:xfrm>
            <a:off x="795528" y="722376"/>
            <a:ext cx="1508760" cy="132588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10000"/>
              </a:lnSpc>
            </a:pPr>
            <a:r>
              <a:rPr lang="en-US" altLang="zh-CN" sz="8000" b="1" i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01</a:t>
            </a:r>
            <a:endParaRPr lang="en-US" altLang="zh-CN" sz="8000"/>
          </a:p>
        </p:txBody>
      </p:sp>
      <p:sp>
        <p:nvSpPr>
          <p:cNvPr id="3" name="C_4_BD#9a5f11a69.fixed?vcp=1&amp;pid=b549ebf68&amp;color=255,198,17&amp;vtp=1&amp;bbb=1" title=""/>
          <p:cNvSpPr/>
          <p:nvPr/>
        </p:nvSpPr>
        <p:spPr>
          <a:xfrm>
            <a:off x="795528" y="2880360"/>
            <a:ext cx="6848856" cy="1197864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8900"/>
              </a:lnSpc>
            </a:pPr>
            <a:r>
              <a:rPr lang="en-US" altLang="zh-CN" sz="7200" b="1" i="0">
                <a:solidFill>
                  <a:srgbClr val="FFC61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考情分析</a:t>
            </a:r>
            <a:endParaRPr lang="en-US" altLang="zh-CN" sz="7200"/>
          </a:p>
        </p:txBody>
      </p:sp>
      <p:sp>
        <p:nvSpPr>
          <p:cNvPr id="4" name="C_4#9a5f11a69.fixed?vcp=1&amp;pid=b549ebf68&amp;color=0,0,0&amp;vtp=1&amp;bbb=1" title=""/>
          <p:cNvSpPr/>
          <p:nvPr/>
        </p:nvSpPr>
        <p:spPr>
          <a:xfrm>
            <a:off x="2295144" y="932688"/>
            <a:ext cx="612648" cy="310896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1700"/>
              </a:lnSpc>
            </a:pPr>
            <a:r>
              <a:rPr lang="en-US" altLang="zh-CN" sz="1400" b="1" i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2026</a:t>
            </a:r>
            <a:endParaRPr lang="en-US" altLang="zh-CN" sz="1400"/>
          </a:p>
        </p:txBody>
      </p:sp>
    </p:spTree>
  </p:cSld>
  <p:clrMapOvr>
    <a:masterClrMapping/>
  </p:clrMapOvr>
  <p:transition>
    <p:split dir="in"/>
  </p:transition>
  <p:timing/>
</p:sld>
</file>

<file path=ppt/slides/slide3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ExtraPageShapeName&amp;bt=1&amp;bbb=1" title=""/>
          <p:cNvSpPr/>
          <p:nvPr/>
        </p:nvSpPr>
        <p:spPr>
          <a:xfrm>
            <a:off x="1225296" y="182880"/>
            <a:ext cx="612648" cy="356616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1700"/>
              </a:lnSpc>
            </a:pPr>
            <a:r>
              <a:rPr lang="en-US" altLang="zh-CN" sz="1400" b="0" i="0">
                <a:solidFill>
                  <a:srgbClr val="FFFFFF"/>
                </a:solidFill>
                <a:latin typeface="思源黑体 CN Medium" pitchFamily="34" charset="0"/>
                <a:ea typeface="思源黑体 CN Medium" pitchFamily="34" charset="-122"/>
                <a:cs typeface="思源黑体 CN Medium" pitchFamily="34" charset="-120"/>
              </a:rPr>
              <a:t>物理</a:t>
            </a:r>
            <a:endParaRPr lang="en-US" altLang="zh-CN" sz="1400"/>
          </a:p>
        </p:txBody>
      </p:sp>
      <p:sp>
        <p:nvSpPr>
          <p:cNvPr id="5" name="ExtraPageShapeName&amp;bbb=1" title=""/>
          <p:cNvSpPr/>
          <p:nvPr/>
        </p:nvSpPr>
        <p:spPr>
          <a:xfrm>
            <a:off x="1078992" y="2587752"/>
            <a:ext cx="5038344" cy="118872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8900"/>
              </a:lnSpc>
            </a:pPr>
            <a:r>
              <a:rPr lang="en-US" altLang="zh-CN" sz="7200" b="0" i="0">
                <a:solidFill>
                  <a:srgbClr val="000000"/>
                </a:solidFill>
                <a:latin typeface="思源黑体 CN Heavy" pitchFamily="34" charset="0"/>
                <a:ea typeface="思源黑体 CN Heavy" pitchFamily="34" charset="-122"/>
                <a:cs typeface="思源黑体 CN Heavy" pitchFamily="34" charset="-120"/>
              </a:rPr>
              <a:t>谢谢观看</a:t>
            </a:r>
            <a:endParaRPr lang="en-US" altLang="zh-CN" sz="7200"/>
          </a:p>
        </p:txBody>
      </p:sp>
    </p:spTree>
  </p:cSld>
  <p:clrMapOvr>
    <a:masterClrMapping/>
  </p:clrMapOvr>
  <p:transition>
    <p:split dir="in"/>
  </p:transition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6" name="P_5_BD#7b4754d5d?colgroup=5,22&amp;vcp=1&amp;pid=9a5f11a69&amp;color=0,0,0&amp;vtp=1&amp;bt=1&amp;bbb=1&amp;hb=1" title=""/>
          <p:cNvGraphicFramePr>
            <a:graphicFrameLocks noGrp="1"/>
          </p:cNvGraphicFramePr>
          <p:nvPr/>
        </p:nvGraphicFramePr>
        <p:xfrm>
          <a:off x="932688" y="897127"/>
          <a:ext cx="10268712" cy="5063745"/>
        </p:xfrm>
        <a:graphic>
          <a:graphicData uri="http://schemas.openxmlformats.org/drawingml/2006/table">
            <a:tbl>
              <a:tblPr/>
              <a:tblGrid>
                <a:gridCol w="2048256"/>
                <a:gridCol w="1664208"/>
                <a:gridCol w="1993392"/>
                <a:gridCol w="3099816"/>
                <a:gridCol w="1463040"/>
              </a:tblGrid>
              <a:tr h="2810828">
                <a:tc>
                  <a:txBody>
                    <a:bodyPr vert="horz" wrap="square"/>
                    <a:lstStyle/>
                    <a:p>
                      <a:pPr marL="0" indent="0" algn="ctr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2022版课标</a:t>
                      </a:r>
                      <a:endParaRPr lang="en-US" altLang="zh-CN" sz="2800" b="1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宋体" panose="02010600030101010101" pitchFamily="2" charset="-122"/>
                        <a:cs typeface="Times New Roman" panose="02020603050405020304" pitchFamily="34" charset="-120"/>
                      </a:endParaRPr>
                    </a:p>
                    <a:p>
                      <a:pPr marL="0" lvl="0" indent="0" algn="ctr" latinLnBrk="1" hangingPunct="0">
                        <a:lnSpc>
                          <a:spcPts val="43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要求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 vert="horz" wrap="square"/>
                    <a:lstStyle/>
                    <a:p>
                      <a:pPr marL="0" indent="0" algn="l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1.知道机械效率</a:t>
                      </a:r>
                      <a:r>
                        <a:rPr lang="en-US" altLang="zh-CN" sz="2800" b="1" i="0" spc="-1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。</a:t>
                      </a: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了解提高机械效率的意义和途</a:t>
                      </a:r>
                      <a:endParaRPr lang="en-US" altLang="zh-CN" sz="2800" b="1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宋体" panose="02010600030101010101" pitchFamily="2" charset="-122"/>
                        <a:cs typeface="Times New Roman" panose="02020603050405020304" pitchFamily="34" charset="-120"/>
                      </a:endParaRPr>
                    </a:p>
                    <a:p>
                      <a:pPr marL="0" indent="0" algn="l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径</a:t>
                      </a:r>
                      <a:r>
                        <a:rPr lang="en-US" altLang="zh-CN" sz="2800" b="1" i="0" spc="-1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。</a:t>
                      </a:r>
                      <a:endParaRPr lang="en-US" altLang="zh-CN" sz="1200" spc="-100"/>
                    </a:p>
                    <a:p>
                      <a:pPr marL="0" indent="0" algn="l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2.知道动能</a:t>
                      </a:r>
                      <a:r>
                        <a:rPr lang="en-US" altLang="zh-CN" sz="2800" b="1" i="0" spc="-1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、</a:t>
                      </a: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势能和机械能</a:t>
                      </a:r>
                      <a:r>
                        <a:rPr lang="en-US" altLang="zh-CN" sz="2800" b="1" i="0" spc="-1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。</a:t>
                      </a:r>
                      <a:endParaRPr lang="en-US" altLang="zh-CN" sz="1200" spc="-100"/>
                    </a:p>
                    <a:p>
                      <a:pPr marL="0" indent="0" algn="l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3.通过实验</a:t>
                      </a:r>
                      <a:r>
                        <a:rPr lang="en-US" altLang="zh-CN" sz="2800" b="1" i="0" spc="-1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，</a:t>
                      </a: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了解动能和势能的相互转化</a:t>
                      </a:r>
                      <a:r>
                        <a:rPr lang="en-US" altLang="zh-CN" sz="2800" b="1" i="0" spc="-1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。</a:t>
                      </a: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举例说</a:t>
                      </a:r>
                      <a:endParaRPr lang="en-US" altLang="zh-CN" sz="2800" b="1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宋体" panose="02010600030101010101" pitchFamily="2" charset="-122"/>
                        <a:cs typeface="Times New Roman" panose="02020603050405020304" pitchFamily="34" charset="-120"/>
                      </a:endParaRPr>
                    </a:p>
                    <a:p>
                      <a:pPr marL="0" lvl="0" indent="0" algn="l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明机械能和其他形式能量的相互转化</a:t>
                      </a:r>
                      <a:r>
                        <a:rPr lang="en-US" altLang="zh-CN" sz="2800" b="1" i="0" spc="-1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。</a:t>
                      </a:r>
                      <a:endParaRPr lang="en-US" altLang="zh-CN" sz="1200" spc="-1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 vert="horz" wrap="square"/>
                    <a:lstStyle/>
                    <a:p/>
                  </a:txBody>
                  <a:tcPr/>
                </a:tc>
                <a:tc hMerge="1">
                  <a:txBody>
                    <a:bodyPr vert="horz" wrap="square"/>
                    <a:lstStyle/>
                    <a:p/>
                  </a:txBody>
                  <a:tcPr/>
                </a:tc>
                <a:tc hMerge="1">
                  <a:txBody>
                    <a:bodyPr vert="horz" wrap="square"/>
                    <a:lstStyle/>
                    <a:p/>
                  </a:txBody>
                  <a:tcPr/>
                </a:tc>
              </a:tr>
              <a:tr h="539560">
                <a:tc rowSpan="4">
                  <a:txBody>
                    <a:bodyPr vert="horz" wrap="square"/>
                    <a:lstStyle/>
                    <a:p>
                      <a:pPr marL="0" indent="0" algn="ctr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近三年广东</a:t>
                      </a:r>
                      <a:endParaRPr lang="en-US" altLang="zh-CN" sz="2800" b="1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宋体" panose="02010600030101010101" pitchFamily="2" charset="-122"/>
                        <a:cs typeface="Times New Roman" panose="02020603050405020304" pitchFamily="34" charset="-120"/>
                      </a:endParaRPr>
                    </a:p>
                    <a:p>
                      <a:pPr marL="0" indent="0" algn="ctr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中考考查情</a:t>
                      </a:r>
                      <a:endParaRPr lang="en-US" altLang="zh-CN" sz="2800" b="1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宋体" panose="02010600030101010101" pitchFamily="2" charset="-122"/>
                        <a:cs typeface="Times New Roman" panose="02020603050405020304" pitchFamily="34" charset="-120"/>
                      </a:endParaRPr>
                    </a:p>
                    <a:p>
                      <a:pPr marL="0" lvl="0" indent="0"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况分析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年份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题型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考点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分值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119">
                <a:tc vMerge="1">
                  <a:txBody>
                    <a:bodyPr vert="horz" wrap="square"/>
                    <a:lstStyle/>
                    <a:p/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2023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无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无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0分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119">
                <a:tc vMerge="1">
                  <a:txBody>
                    <a:bodyPr vert="horz" wrap="square"/>
                    <a:lstStyle/>
                    <a:p/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2024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填空题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重力势能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1分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119">
                <a:tc vMerge="1">
                  <a:txBody>
                    <a:bodyPr vert="horz" wrap="square"/>
                    <a:lstStyle/>
                    <a:p/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2025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综合题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机械能的转化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1分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split dir="in"/>
  </p:transition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C_4#cf1e9560f.fixed?vcp=1&amp;pid=b549ebf68&amp;color=0,0,0&amp;vtp=1&amp;bbb=1" title=""/>
          <p:cNvSpPr/>
          <p:nvPr/>
        </p:nvSpPr>
        <p:spPr>
          <a:xfrm>
            <a:off x="795528" y="722376"/>
            <a:ext cx="1508760" cy="132588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10000"/>
              </a:lnSpc>
            </a:pPr>
            <a:r>
              <a:rPr lang="en-US" altLang="zh-CN" sz="8000" b="1" i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02</a:t>
            </a:r>
            <a:endParaRPr lang="en-US" altLang="zh-CN" sz="8000"/>
          </a:p>
        </p:txBody>
      </p:sp>
      <p:sp>
        <p:nvSpPr>
          <p:cNvPr id="3" name="C_4_BD#cf1e9560f.fixed?vcp=1&amp;pid=b549ebf68&amp;color=255,198,17&amp;vtp=1&amp;bbb=1" title=""/>
          <p:cNvSpPr/>
          <p:nvPr/>
        </p:nvSpPr>
        <p:spPr>
          <a:xfrm>
            <a:off x="795528" y="2880360"/>
            <a:ext cx="6848856" cy="1197864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8900"/>
              </a:lnSpc>
            </a:pPr>
            <a:r>
              <a:rPr lang="en-US" altLang="zh-CN" sz="7200" b="1" i="0">
                <a:solidFill>
                  <a:srgbClr val="FFC61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考点回顾</a:t>
            </a:r>
            <a:endParaRPr lang="en-US" altLang="zh-CN" sz="7200"/>
          </a:p>
        </p:txBody>
      </p:sp>
      <p:sp>
        <p:nvSpPr>
          <p:cNvPr id="4" name="C_4#cf1e9560f.fixed?vcp=1&amp;pid=b549ebf68&amp;color=0,0,0&amp;vtp=1&amp;bbb=1" title=""/>
          <p:cNvSpPr/>
          <p:nvPr/>
        </p:nvSpPr>
        <p:spPr>
          <a:xfrm>
            <a:off x="2295144" y="932688"/>
            <a:ext cx="612648" cy="310896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1700"/>
              </a:lnSpc>
            </a:pPr>
            <a:r>
              <a:rPr lang="en-US" altLang="zh-CN" sz="1400" b="1" i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2026</a:t>
            </a:r>
            <a:endParaRPr lang="en-US" altLang="zh-CN" sz="1400"/>
          </a:p>
        </p:txBody>
      </p:sp>
    </p:spTree>
  </p:cSld>
  <p:clrMapOvr>
    <a:masterClrMapping/>
  </p:clrMapOvr>
  <p:transition>
    <p:split dir="in"/>
  </p:transition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C_5_BD#ec1b6bb55?vcp=1&amp;pid=cf1e9560f&amp;color=0,0,0&amp;tib=255,255,255&amp;iip=1&amp;vtp=1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415" y="794740"/>
            <a:ext cx="1143000" cy="466344"/>
          </a:xfrm>
          <a:prstGeom prst="rect">
            <a:avLst/>
          </a:prstGeom>
        </p:spPr>
      </p:pic>
      <p:sp>
        <p:nvSpPr>
          <p:cNvPr id="3" name="C_5_BD#ec1b6bb55?vcp=1&amp;pid=cf1e9560f&amp;color=0,0,0&amp;vtp=1&amp;bt=1&amp;bbb=1" title=""/>
          <p:cNvSpPr/>
          <p:nvPr/>
        </p:nvSpPr>
        <p:spPr>
          <a:xfrm>
            <a:off x="932689" y="720000"/>
            <a:ext cx="10323321" cy="55099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800"/>
              </a:lnSpc>
            </a:pPr>
            <a:r>
              <a:rPr lang="en-US" altLang="zh-CN" sz="900" b="1" i="0" kern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34" charset="-120"/>
              </a:rPr>
              <a:t>                    </a:t>
            </a:r>
            <a:r>
              <a:rPr lang="en-US" altLang="zh-CN" sz="28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机械效率</a:t>
            </a:r>
            <a:endParaRPr lang="en-US" altLang="zh-CN" sz="100">
              <a:solidFill>
                <a:srgbClr val="000000"/>
              </a:solidFill>
            </a:endParaRPr>
          </a:p>
        </p:txBody>
      </p:sp>
      <mc:AlternateContent>
        <mc:Choice Requires="a14">
          <p:sp>
            <p:nvSpPr>
              <p:cNvPr id="4" name="P_6_BD#f6f677655?vcp=1&amp;pid=ec1b6bb55&amp;color=0,0,0&amp;vtp=1&amp;bbb=1&amp;hb=1" title=""/>
              <p:cNvSpPr/>
              <p:nvPr/>
            </p:nvSpPr>
            <p:spPr>
              <a:xfrm>
                <a:off x="932688" y="1332140"/>
                <a:ext cx="10323576" cy="4644708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1.使用机械时，需要且必须做的功叫作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，用符号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𝑾</m:t>
                          </m:r>
                        </m:e>
                        <m:sub>
                          <m:r>
                            <m:rPr>
                              <m:sty m:val="b"/>
                            </m:rPr>
                            <a:rPr lang="en-US" altLang="zh-CN" sz="2800" b="1" baseline="-10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有用</m:t>
                          </m:r>
                        </m:sub>
                      </m:sSub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表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示；不需要但又不得不做的功叫作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，用符号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𝑾</m:t>
                          </m:r>
                        </m:e>
                        <m:sub>
                          <m:r>
                            <m:rPr>
                              <m:sty m:val="b"/>
                            </m:rPr>
                            <a:rPr lang="en-US" altLang="zh-CN" sz="2800" b="1" baseline="-10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额外</m:t>
                          </m:r>
                        </m:sub>
                      </m:sSub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 err="1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表示；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总共做的功叫作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，用符号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𝑾</m:t>
                          </m:r>
                        </m:e>
                        <m:sub>
                          <m:r>
                            <m:rPr>
                              <m:sty m:val="b"/>
                            </m:rPr>
                            <a:rPr lang="en-US" altLang="zh-CN" sz="2800" b="1" baseline="-10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总</m:t>
                          </m:r>
                        </m:sub>
                      </m:sSub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表示。</a:t>
                </a:r>
                <a:endParaRPr lang="en-US" altLang="zh-CN" sz="2800">
                  <a:solidFill>
                    <a:srgbClr val="000000"/>
                  </a:solidFill>
                </a:endParaRPr>
              </a:p>
              <a:p>
                <a:pPr latinLnBrk="1">
                  <a:lnSpc>
                    <a:spcPts val="80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2.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跟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的比值叫作机械效率。公式为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</a:t>
                </a:r>
                <a:r>
                  <a:rPr lang="en-US" altLang="zh-CN" sz="4550" b="1" i="0" u="sng" kern="0" spc="-99900">
                    <a:solidFill>
                      <a:srgbClr val="FF00FF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。任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何机械的机械效率总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𝟏𝟎𝟎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%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800">
                  <a:solidFill>
                    <a:srgbClr val="000000"/>
                  </a:solidFill>
                </a:endParaRPr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3.斜面的机械效率公式：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𝜼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。斜面的粗糙程度相同时，斜面越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800"/>
                  </a:lnSpc>
                </a:pP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，机械效率越高。</a:t>
                </a:r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#3</a:t>
                </a:r>
                <a:endParaRPr lang="en-US" altLang="zh-CN" sz="2800"/>
              </a:p>
            </p:txBody>
          </p:sp>
        </mc:Choice>
        <mc:Fallback>
          <p:sp>
            <p:nvSpPr>
              <p:cNvPr id="4" name="P_6_BD#f6f677655?vcp=1&amp;pid=ec1b6bb55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1332140"/>
                <a:ext cx="10323576" cy="4644708"/>
              </a:xfrm>
              <a:prstGeom prst="rect">
                <a:avLst/>
              </a:prstGeom>
              <a:blipFill rotWithShape="1">
                <a:blip r:embed="rId4"/>
                <a:stretch>
                  <a:fillRect l="-5" t="-12" r="-883" b="-19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P_6_AN.1_1#f6f677655.blank?vcp=1&amp;pid=ec1b6bb55&amp;color=0,0,0&amp;vpa=1&amp;vtp=1&amp;bbb=1" title=""/>
          <p:cNvSpPr/>
          <p:nvPr/>
        </p:nvSpPr>
        <p:spPr>
          <a:xfrm>
            <a:off x="6924707" y="1269973"/>
            <a:ext cx="1330325" cy="5536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有用功</a:t>
            </a:r>
            <a:endParaRPr lang="en-US" altLang="zh-CN" sz="2800">
              <a:solidFill>
                <a:srgbClr val="FF0000"/>
              </a:solidFill>
            </a:endParaRPr>
          </a:p>
        </p:txBody>
      </p:sp>
      <p:sp>
        <p:nvSpPr>
          <p:cNvPr id="6" name="P_6_AN.2_1#f6f677655.blank?vcp=1&amp;pid=ec1b6bb55&amp;color=0,0,0&amp;vpa=2&amp;vtp=1&amp;bbb=1" title=""/>
          <p:cNvSpPr/>
          <p:nvPr/>
        </p:nvSpPr>
        <p:spPr>
          <a:xfrm>
            <a:off x="6300819" y="1886749"/>
            <a:ext cx="1330325" cy="5536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额外功</a:t>
            </a:r>
            <a:endParaRPr lang="en-US" altLang="zh-CN" sz="2800">
              <a:solidFill>
                <a:srgbClr val="FF0000"/>
              </a:solidFill>
            </a:endParaRPr>
          </a:p>
        </p:txBody>
      </p:sp>
      <p:sp>
        <p:nvSpPr>
          <p:cNvPr id="7" name="P_6_AN.3_1#f6f677655.blank?vcp=1&amp;pid=ec1b6bb55&amp;color=0,0,0&amp;vpa=3&amp;vtp=1&amp;bbb=1" title=""/>
          <p:cNvSpPr/>
          <p:nvPr/>
        </p:nvSpPr>
        <p:spPr>
          <a:xfrm>
            <a:off x="3443319" y="2521495"/>
            <a:ext cx="973138" cy="5536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总功</a:t>
            </a:r>
            <a:endParaRPr lang="en-US" altLang="zh-CN" sz="2800">
              <a:solidFill>
                <a:srgbClr val="FF0000"/>
              </a:solidFill>
            </a:endParaRPr>
          </a:p>
        </p:txBody>
      </p:sp>
      <p:sp>
        <p:nvSpPr>
          <p:cNvPr id="8" name="P_6_AN.4_1#f6f677655.blank?vcp=1&amp;pid=ec1b6bb55&amp;color=0,0,0&amp;vpa=4&amp;vtp=1&amp;bbb=1" title=""/>
          <p:cNvSpPr/>
          <p:nvPr/>
        </p:nvSpPr>
        <p:spPr>
          <a:xfrm>
            <a:off x="1209707" y="3563466"/>
            <a:ext cx="1330325" cy="4203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35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有用功</a:t>
            </a:r>
            <a:endParaRPr lang="en-US" altLang="zh-CN" sz="2800">
              <a:solidFill>
                <a:srgbClr val="FF0000"/>
              </a:solidFill>
            </a:endParaRPr>
          </a:p>
        </p:txBody>
      </p:sp>
      <p:sp>
        <p:nvSpPr>
          <p:cNvPr id="9" name="P_6_AN.5_1#f6f677655.blank?vcp=1&amp;pid=ec1b6bb55&amp;color=0,0,0&amp;vpa=5&amp;vtp=1&amp;bbb=1" title=""/>
          <p:cNvSpPr/>
          <p:nvPr/>
        </p:nvSpPr>
        <p:spPr>
          <a:xfrm>
            <a:off x="2989294" y="3563466"/>
            <a:ext cx="973138" cy="4203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35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总功</a:t>
            </a:r>
            <a:endParaRPr lang="en-US" altLang="zh-CN" sz="2800">
              <a:solidFill>
                <a:srgbClr val="FF0000"/>
              </a:solidFill>
            </a:endParaRPr>
          </a:p>
        </p:txBody>
      </p:sp>
      <mc:AlternateContent>
        <mc:Choice Requires="a14">
          <p:sp>
            <p:nvSpPr>
              <p:cNvPr id="10" name="P_6_AN.6_1#f6f677655.blank?vcp=1&amp;pid=ec1b6bb55&amp;color=0,0,0&amp;vpa=6&amp;vtp=1&amp;bbb=1&amp;rh=62.04" title=""/>
              <p:cNvSpPr/>
              <p:nvPr/>
            </p:nvSpPr>
            <p:spPr>
              <a:xfrm>
                <a:off x="8700326" y="3202278"/>
                <a:ext cx="1597406" cy="787908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ctr" latinLnBrk="1">
                  <a:lnSpc>
                    <a:spcPts val="63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𝜼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f>
                        <m:fPr>
                          <m:type m:val="bar"/>
                          <m:ctrlPr>
                            <a:rPr lang="en-US" altLang="zh-CN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34" charset="-12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bi"/>
                                </m:rPr>
                                <a:rPr lang="en-US" altLang="zh-CN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34" charset="-122"/>
                                  <a:cs typeface="Cambria Math" panose="02040503050406030204" pitchFamily="34" charset="-120"/>
                                </a:rPr>
                                <m:t>𝑾</m:t>
                              </m:r>
                            </m:e>
                            <m:sub>
                              <m:r>
                                <m:rPr>
                                  <m:sty m:val="b"/>
                                </m:rPr>
                                <a:rPr lang="en-US" altLang="zh-CN" sz="2800" b="1" baseline="-100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有用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CN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34" charset="-12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bi"/>
                                </m:rPr>
                                <a:rPr lang="en-US" altLang="zh-CN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34" charset="-122"/>
                                  <a:cs typeface="Cambria Math" panose="02040503050406030204" pitchFamily="34" charset="-120"/>
                                </a:rPr>
                                <m:t>𝑾</m:t>
                              </m:r>
                            </m:e>
                            <m:sub>
                              <m:r>
                                <m:rPr>
                                  <m:sty m:val="b"/>
                                </m:rPr>
                                <a:rPr lang="en-US" altLang="zh-CN" sz="2800" b="1" baseline="-100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总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100"/>
              </a:p>
            </p:txBody>
          </p:sp>
        </mc:Choice>
        <mc:Fallback>
          <p:sp>
            <p:nvSpPr>
              <p:cNvPr id="10" name="P_6_AN.6_1#f6f677655.blank?vcp=1&amp;pid=ec1b6bb55&amp;color=0,0,0&amp;vpa=6&amp;vtp=1&amp;bbb=1&amp;rh=62.0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0326" y="3202278"/>
                <a:ext cx="1597406" cy="787908"/>
              </a:xfrm>
              <a:prstGeom prst="rect">
                <a:avLst/>
              </a:prstGeom>
              <a:blipFill rotWithShape="1">
                <a:blip r:embed="rId5"/>
                <a:stretch>
                  <a:fillRect l="-12" t="-77" r="36" b="-372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P_6_AN.7_1#f6f677655.blank?vcp=1&amp;pid=ec1b6bb55&amp;color=0,0,0&amp;vpa=7&amp;vtp=1&amp;bbb=1" title=""/>
          <p:cNvSpPr/>
          <p:nvPr/>
        </p:nvSpPr>
        <p:spPr>
          <a:xfrm>
            <a:off x="4157694" y="4180496"/>
            <a:ext cx="973138" cy="5536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小于</a:t>
            </a:r>
            <a:endParaRPr lang="en-US" altLang="zh-CN" sz="2800">
              <a:solidFill>
                <a:srgbClr val="FF0000"/>
              </a:solidFill>
            </a:endParaRPr>
          </a:p>
        </p:txBody>
      </p:sp>
      <mc:AlternateContent>
        <mc:Choice Requires="a14">
          <p:sp>
            <p:nvSpPr>
              <p:cNvPr id="12" name="P_6_AN.8_1#f6f677655.blank?vcp=1&amp;pid=ec1b6bb55&amp;color=0,0,0&amp;vpa=8&amp;vtp=1&amp;bbb=1&amp;rh=49.03504" title=""/>
              <p:cNvSpPr/>
              <p:nvPr/>
            </p:nvSpPr>
            <p:spPr>
              <a:xfrm>
                <a:off x="5360606" y="4706021"/>
                <a:ext cx="519113" cy="622745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ctr" latinLnBrk="1">
                  <a:lnSpc>
                    <a:spcPts val="5000"/>
                  </a:lnSpc>
                </a:pPr>
                <a14:m>
                  <m:oMathPara>
                    <m:oMathParaPr>
                      <m:jc/>
                    </m:oMathParaPr>
                    <m:oMath>
                      <m:f>
                        <m:fPr>
                          <m:type m:val="bar"/>
                          <m:ctrlPr>
                            <a:rPr lang="en-US" altLang="zh-CN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fPr>
                        <m:num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𝑮𝒉</m:t>
                          </m:r>
                        </m:num>
                        <m:den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𝑭𝒔</m:t>
                          </m:r>
                        </m:den>
                      </m:f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100"/>
              </a:p>
            </p:txBody>
          </p:sp>
        </mc:Choice>
        <mc:Fallback>
          <p:sp>
            <p:nvSpPr>
              <p:cNvPr id="12" name="P_6_AN.8_1#f6f677655.blank?vcp=1&amp;pid=ec1b6bb55&amp;color=0,0,0&amp;vpa=8&amp;vtp=1&amp;bbb=1&amp;rh=49.0350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0606" y="4706021"/>
                <a:ext cx="519113" cy="622745"/>
              </a:xfrm>
              <a:prstGeom prst="rect">
                <a:avLst/>
              </a:prstGeom>
              <a:blipFill rotWithShape="1">
                <a:blip r:embed="rId6"/>
                <a:stretch>
                  <a:fillRect l="-110" t="-6" r="49" b="-19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P_6_AN.9_1#f6f677655.blank?vcp=1&amp;pid=ec1b6bb55&amp;color=0,0,0&amp;vpa=9&amp;vtp=1" title=""/>
          <p:cNvSpPr/>
          <p:nvPr/>
        </p:nvSpPr>
        <p:spPr>
          <a:xfrm>
            <a:off x="943007" y="5414683"/>
            <a:ext cx="615950" cy="54413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8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陡</a:t>
            </a:r>
            <a:endParaRPr lang="en-US" altLang="zh-CN" sz="28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6" grpId="0" uiExpand="1" build="p" animBg="1"/>
      <p:bldP spid="7" grpId="0" uiExpand="1" build="p" animBg="1"/>
      <p:bldP spid="8" grpId="0" uiExpand="1" build="p" animBg="1"/>
      <p:bldP spid="9" grpId="0" uiExpand="1" build="p" animBg="1"/>
      <p:bldP spid="10" grpId="0" uiExpand="1" build="p" animBg="1"/>
      <p:bldP spid="11" grpId="0" uiExpand="1" build="p" animBg="1"/>
      <p:bldP spid="12" grpId="0" uiExpand="1" build="p" animBg="1"/>
      <p:bldP spid="13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mc:AlternateContent>
        <mc:Choice Requires="a14">
          <p:sp>
            <p:nvSpPr>
              <p:cNvPr id="2" name="P_6_BD#f6f677655?vcp=1&amp;pid=ec1b6bb55&amp;color=0,0,0&amp;vtp=1&amp;bt=1&amp;bbb=1&amp;hb=1" title=""/>
              <p:cNvSpPr/>
              <p:nvPr/>
            </p:nvSpPr>
            <p:spPr>
              <a:xfrm>
                <a:off x="932688" y="2095341"/>
                <a:ext cx="10323576" cy="2660333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66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4.滑轮组的机械效率公式：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𝜼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</a:t>
                </a:r>
                <a:r>
                  <a:rPr lang="en-US" altLang="zh-CN" sz="3650" b="1" i="0" u="sng" kern="0" spc="-99900">
                    <a:solidFill>
                      <a:srgbClr val="FF00FF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。若滑轮组竖直放置，影响滑轮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组机械效率的因素有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、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____________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、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800">
                  <a:solidFill>
                    <a:srgbClr val="000000"/>
                  </a:solidFill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5.提高机械效率的途径有：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机械摩擦、减小机械本身的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________________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。其意义主要是提高效率，节约能源。</a:t>
                </a:r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#5</a:t>
                </a:r>
                <a:endParaRPr lang="en-US" altLang="zh-CN" sz="2800"/>
              </a:p>
            </p:txBody>
          </p:sp>
        </mc:Choice>
        <mc:Fallback>
          <p:sp>
            <p:nvSpPr>
              <p:cNvPr id="2" name="P_6_BD#f6f677655?vcp=1&amp;pid=ec1b6bb55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2095341"/>
                <a:ext cx="10323576" cy="2660333"/>
              </a:xfrm>
              <a:prstGeom prst="rect">
                <a:avLst/>
              </a:prstGeom>
              <a:blipFill rotWithShape="1">
                <a:blip r:embed="rId3"/>
                <a:stretch>
                  <a:fillRect l="-5" t="-18" r="-883" b="-357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Requires="a14">
          <p:sp>
            <p:nvSpPr>
              <p:cNvPr id="3" name="P_6_AN.10_1#f6f677655.blank?vcp=1&amp;pid=ec1b6bb55&amp;color=0,0,0&amp;vpa=10&amp;vtp=1&amp;bbb=1&amp;rh=48.53" title=""/>
              <p:cNvSpPr/>
              <p:nvPr/>
            </p:nvSpPr>
            <p:spPr>
              <a:xfrm>
                <a:off x="5717794" y="2135346"/>
                <a:ext cx="514350" cy="61633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ctr" latinLnBrk="1">
                  <a:lnSpc>
                    <a:spcPts val="4900"/>
                  </a:lnSpc>
                </a:pPr>
                <a14:m>
                  <m:oMathPara>
                    <m:oMathParaPr>
                      <m:jc/>
                    </m:oMathParaPr>
                    <m:oMath>
                      <m:f>
                        <m:fPr>
                          <m:type m:val="bar"/>
                          <m:ctrlPr>
                            <a:rPr lang="en-US" altLang="zh-CN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fPr>
                        <m:num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𝑮</m:t>
                          </m:r>
                        </m:num>
                        <m:den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𝒏𝑭</m:t>
                          </m:r>
                        </m:den>
                      </m:f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100"/>
              </a:p>
            </p:txBody>
          </p:sp>
        </mc:Choice>
        <mc:Fallback>
          <p:sp>
            <p:nvSpPr>
              <p:cNvPr id="3" name="P_6_AN.10_1#f6f677655.blank?vcp=1&amp;pid=ec1b6bb55&amp;color=0,0,0&amp;vpa=10&amp;vtp=1&amp;bbb=1&amp;rh=48.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7794" y="2135346"/>
                <a:ext cx="514350" cy="616331"/>
              </a:xfrm>
              <a:prstGeom prst="rect">
                <a:avLst/>
              </a:prstGeom>
              <a:blipFill rotWithShape="1">
                <a:blip r:embed="rId4"/>
                <a:stretch>
                  <a:fillRect l="-49" t="-77" r="49" b="-8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_6_AN.11_1#f6f677655.blank?vcp=1&amp;pid=ec1b6bb55&amp;color=0,0,0&amp;vpa=11&amp;vtp=1&amp;bbb=1" title=""/>
          <p:cNvSpPr/>
          <p:nvPr/>
        </p:nvSpPr>
        <p:spPr>
          <a:xfrm>
            <a:off x="4157694" y="2903061"/>
            <a:ext cx="1687513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物体重力</a:t>
            </a:r>
            <a:endParaRPr lang="en-US" altLang="zh-CN" sz="2800">
              <a:solidFill>
                <a:srgbClr val="FF0000"/>
              </a:solidFill>
            </a:endParaRPr>
          </a:p>
        </p:txBody>
      </p:sp>
      <p:sp>
        <p:nvSpPr>
          <p:cNvPr id="5" name="P_6_AN.12_1#f6f677655.blank?vcp=1&amp;pid=ec1b6bb55&amp;color=0,0,0&amp;vpa=12&amp;vtp=1&amp;bbb=1" title=""/>
          <p:cNvSpPr/>
          <p:nvPr/>
        </p:nvSpPr>
        <p:spPr>
          <a:xfrm>
            <a:off x="6292881" y="2903061"/>
            <a:ext cx="2044700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动滑轮重力</a:t>
            </a:r>
            <a:endParaRPr lang="en-US" altLang="zh-CN" sz="2800">
              <a:solidFill>
                <a:srgbClr val="FF0000"/>
              </a:solidFill>
            </a:endParaRPr>
          </a:p>
        </p:txBody>
      </p:sp>
      <p:sp>
        <p:nvSpPr>
          <p:cNvPr id="6" name="P_6_AN.13_1#f6f677655.blank?vcp=1&amp;pid=ec1b6bb55&amp;color=0,0,0&amp;vpa=13&amp;vtp=1&amp;bbb=1" title=""/>
          <p:cNvSpPr/>
          <p:nvPr/>
        </p:nvSpPr>
        <p:spPr>
          <a:xfrm>
            <a:off x="8783670" y="2903061"/>
            <a:ext cx="1687513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摩擦阻力</a:t>
            </a:r>
            <a:endParaRPr lang="en-US" altLang="zh-CN" sz="2800">
              <a:solidFill>
                <a:srgbClr val="FF0000"/>
              </a:solidFill>
            </a:endParaRPr>
          </a:p>
        </p:txBody>
      </p:sp>
      <p:sp>
        <p:nvSpPr>
          <p:cNvPr id="7" name="P_6_AN.14_1#f6f677655.blank?vcp=1&amp;pid=ec1b6bb55&amp;color=0,0,0&amp;vpa=14&amp;vtp=1&amp;bbb=1" title=""/>
          <p:cNvSpPr/>
          <p:nvPr/>
        </p:nvSpPr>
        <p:spPr>
          <a:xfrm>
            <a:off x="5138769" y="3550761"/>
            <a:ext cx="973138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减小</a:t>
            </a:r>
            <a:endParaRPr lang="en-US" altLang="zh-CN" sz="2800">
              <a:solidFill>
                <a:srgbClr val="FF0000"/>
              </a:solidFill>
            </a:endParaRPr>
          </a:p>
        </p:txBody>
      </p:sp>
      <p:sp>
        <p:nvSpPr>
          <p:cNvPr id="8" name="P_6_AN.15_1#f6f677655.blank?vcp=1&amp;pid=ec1b6bb55&amp;color=0,0,0&amp;vpa=15&amp;vtp=1&amp;bbb=1" title=""/>
          <p:cNvSpPr/>
          <p:nvPr/>
        </p:nvSpPr>
        <p:spPr>
          <a:xfrm>
            <a:off x="943007" y="4177506"/>
            <a:ext cx="2759075" cy="5536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重力（或质量）</a:t>
            </a:r>
            <a:endParaRPr lang="en-US" altLang="zh-CN" sz="28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uiExpand="1" build="p" animBg="1"/>
      <p:bldP spid="5" grpId="0" uiExpand="1" build="p" animBg="1"/>
      <p:bldP spid="6" grpId="0" uiExpand="1" build="p" animBg="1"/>
      <p:bldP spid="7" grpId="0" uiExpand="1" build="p" animBg="1"/>
      <p:bldP spid="8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C_5_BD#ffaa46ef9?vcp=1&amp;pid=cf1e9560f&amp;color=0,0,0&amp;tib=255,255,255&amp;iip=2&amp;vtp=1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415" y="810742"/>
            <a:ext cx="1143000" cy="466344"/>
          </a:xfrm>
          <a:prstGeom prst="rect">
            <a:avLst/>
          </a:prstGeom>
        </p:spPr>
      </p:pic>
      <p:sp>
        <p:nvSpPr>
          <p:cNvPr id="3" name="C_5_BD#ffaa46ef9?vcp=1&amp;pid=cf1e9560f&amp;color=0,0,0&amp;vtp=1&amp;bt=1&amp;bbb=1" title=""/>
          <p:cNvSpPr/>
          <p:nvPr/>
        </p:nvSpPr>
        <p:spPr>
          <a:xfrm>
            <a:off x="932689" y="720000"/>
            <a:ext cx="10323321" cy="74879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900"/>
              </a:lnSpc>
            </a:pPr>
            <a:r>
              <a:rPr lang="en-US" altLang="zh-CN" sz="900" b="1" i="0" kern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34" charset="-120"/>
              </a:rPr>
              <a:t>                    </a:t>
            </a:r>
            <a:r>
              <a:rPr lang="en-US" altLang="zh-CN" sz="28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动能和势能</a:t>
            </a:r>
            <a:endParaRPr lang="en-US" altLang="zh-CN" sz="100"/>
          </a:p>
        </p:txBody>
      </p:sp>
      <p:sp>
        <p:nvSpPr>
          <p:cNvPr id="4" name="P_6_BD#26acec214?vcp=1&amp;pid=ffaa46ef9&amp;color=0,0,0&amp;vtp=1&amp;bbb=1&amp;hb=1" title=""/>
          <p:cNvSpPr/>
          <p:nvPr/>
        </p:nvSpPr>
        <p:spPr>
          <a:xfrm>
            <a:off x="932688" y="1351063"/>
            <a:ext cx="10323576" cy="37921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6.物体由于运动而具有的能，叫作动能。动能的大小与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和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有关。质量相同的物体，运动速度越大，动能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；运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动速度相同的物体，质量越大，动能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。</a:t>
            </a:r>
            <a:endParaRPr lang="en-US" altLang="zh-CN" sz="2800"/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7.物体由于被举高而具有的能，叫作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。重力势能的大小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与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和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有关。同一物体，位置越高，重力势能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。</a:t>
            </a:r>
            <a:endParaRPr lang="en-US" altLang="zh-CN" sz="2800"/>
          </a:p>
          <a:p>
            <a:pPr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8.物体由于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______________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而具有的能，叫作弹性势能。</a:t>
            </a:r>
            <a:endParaRPr lang="en-US" altLang="zh-CN" sz="2800"/>
          </a:p>
        </p:txBody>
      </p:sp>
      <p:sp>
        <p:nvSpPr>
          <p:cNvPr id="5" name="P_6_AN.16_1#26acec214.blank?vcp=1&amp;pid=ffaa46ef9&amp;color=0,0,0&amp;vpa=16&amp;vtp=1&amp;bbb=1" title=""/>
          <p:cNvSpPr/>
          <p:nvPr/>
        </p:nvSpPr>
        <p:spPr>
          <a:xfrm>
            <a:off x="9425020" y="1320583"/>
            <a:ext cx="973138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质量</a:t>
            </a:r>
            <a:endParaRPr lang="en-US" altLang="zh-CN" sz="2800"/>
          </a:p>
        </p:txBody>
      </p:sp>
      <p:sp>
        <p:nvSpPr>
          <p:cNvPr id="6" name="P_6_AN.17_1#26acec214.blank?vcp=1&amp;pid=ffaa46ef9&amp;color=0,0,0&amp;vpa=17&amp;vtp=1&amp;bbb=1" title=""/>
          <p:cNvSpPr/>
          <p:nvPr/>
        </p:nvSpPr>
        <p:spPr>
          <a:xfrm>
            <a:off x="943007" y="1968283"/>
            <a:ext cx="973138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速度</a:t>
            </a:r>
            <a:endParaRPr lang="en-US" altLang="zh-CN" sz="2800"/>
          </a:p>
        </p:txBody>
      </p:sp>
      <p:sp>
        <p:nvSpPr>
          <p:cNvPr id="7" name="P_6_AN.18_1#26acec214.blank?vcp=1&amp;pid=ffaa46ef9&amp;color=0,0,0&amp;vpa=18&amp;vtp=1&amp;bbb=1" title=""/>
          <p:cNvSpPr/>
          <p:nvPr/>
        </p:nvSpPr>
        <p:spPr>
          <a:xfrm>
            <a:off x="9153557" y="1968283"/>
            <a:ext cx="973138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越大</a:t>
            </a:r>
            <a:endParaRPr lang="en-US" altLang="zh-CN" sz="2800"/>
          </a:p>
        </p:txBody>
      </p:sp>
      <p:sp>
        <p:nvSpPr>
          <p:cNvPr id="8" name="P_6_AN.19_1#26acec214.blank?vcp=1&amp;pid=ffaa46ef9&amp;color=0,0,0&amp;vpa=19&amp;vtp=1&amp;bbb=1" title=""/>
          <p:cNvSpPr/>
          <p:nvPr/>
        </p:nvSpPr>
        <p:spPr>
          <a:xfrm>
            <a:off x="6658007" y="2615983"/>
            <a:ext cx="973138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越大</a:t>
            </a:r>
            <a:endParaRPr lang="en-US" altLang="zh-CN" sz="2800"/>
          </a:p>
        </p:txBody>
      </p:sp>
      <p:sp>
        <p:nvSpPr>
          <p:cNvPr id="9" name="P_6_AN.20_1#26acec214.blank?vcp=1&amp;pid=ffaa46ef9&amp;color=0,0,0&amp;vpa=20&amp;vtp=1&amp;bbb=1" title=""/>
          <p:cNvSpPr/>
          <p:nvPr/>
        </p:nvSpPr>
        <p:spPr>
          <a:xfrm>
            <a:off x="6567520" y="3263683"/>
            <a:ext cx="1687513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重力势能</a:t>
            </a:r>
            <a:endParaRPr lang="en-US" altLang="zh-CN" sz="2800"/>
          </a:p>
        </p:txBody>
      </p:sp>
      <p:sp>
        <p:nvSpPr>
          <p:cNvPr id="10" name="P_6_AN.21_1#26acec214.blank?vcp=1&amp;pid=ffaa46ef9&amp;color=0,0,0&amp;vpa=21&amp;vtp=1&amp;bbb=1" title=""/>
          <p:cNvSpPr/>
          <p:nvPr/>
        </p:nvSpPr>
        <p:spPr>
          <a:xfrm>
            <a:off x="1300195" y="3911383"/>
            <a:ext cx="973138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质量</a:t>
            </a:r>
            <a:endParaRPr lang="en-US" altLang="zh-CN" sz="2800"/>
          </a:p>
        </p:txBody>
      </p:sp>
      <p:sp>
        <p:nvSpPr>
          <p:cNvPr id="11" name="P_6_AN.22_1#26acec214.blank?vcp=1&amp;pid=ffaa46ef9&amp;color=0,0,0&amp;vpa=22&amp;vtp=1&amp;bbb=1" title=""/>
          <p:cNvSpPr/>
          <p:nvPr/>
        </p:nvSpPr>
        <p:spPr>
          <a:xfrm>
            <a:off x="2724182" y="3911383"/>
            <a:ext cx="973138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高度</a:t>
            </a:r>
            <a:endParaRPr lang="en-US" altLang="zh-CN" sz="2800"/>
          </a:p>
        </p:txBody>
      </p:sp>
      <p:sp>
        <p:nvSpPr>
          <p:cNvPr id="12" name="P_6_AN.23_1#26acec214.blank?vcp=1&amp;pid=ffaa46ef9&amp;color=0,0,0&amp;vpa=23&amp;vtp=1&amp;bbb=1" title=""/>
          <p:cNvSpPr/>
          <p:nvPr/>
        </p:nvSpPr>
        <p:spPr>
          <a:xfrm>
            <a:off x="9863170" y="3911383"/>
            <a:ext cx="973138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越大</a:t>
            </a:r>
            <a:endParaRPr lang="en-US" altLang="zh-CN" sz="2800"/>
          </a:p>
        </p:txBody>
      </p:sp>
      <p:sp>
        <p:nvSpPr>
          <p:cNvPr id="13" name="P_6_AN.24_1#26acec214.blank?vcp=1&amp;pid=ffaa46ef9&amp;color=0,0,0&amp;vpa=24&amp;vtp=1&amp;bbb=1" title=""/>
          <p:cNvSpPr/>
          <p:nvPr/>
        </p:nvSpPr>
        <p:spPr>
          <a:xfrm>
            <a:off x="2638457" y="4538128"/>
            <a:ext cx="2401888" cy="5536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发生弹性形变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6" grpId="0" uiExpand="1" build="p" animBg="1"/>
      <p:bldP spid="7" grpId="0" uiExpand="1" build="p" animBg="1"/>
      <p:bldP spid="8" grpId="0" uiExpand="1" build="p" animBg="1"/>
      <p:bldP spid="9" grpId="0" uiExpand="1" build="p" animBg="1"/>
      <p:bldP spid="10" grpId="0" uiExpand="1" build="p" animBg="1"/>
      <p:bldP spid="11" grpId="0" uiExpand="1" build="p" animBg="1"/>
      <p:bldP spid="12" grpId="0" uiExpand="1" build="p" animBg="1"/>
      <p:bldP spid="13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C_5_BD#065b85673?vcp=1&amp;pid=cf1e9560f&amp;color=0,0,0&amp;tib=255,255,255&amp;iip=3&amp;vtp=1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415" y="810742"/>
            <a:ext cx="1143000" cy="466344"/>
          </a:xfrm>
          <a:prstGeom prst="rect">
            <a:avLst/>
          </a:prstGeom>
        </p:spPr>
      </p:pic>
      <p:sp>
        <p:nvSpPr>
          <p:cNvPr id="3" name="C_5_BD#065b85673?vcp=1&amp;pid=cf1e9560f&amp;color=0,0,0&amp;vtp=1&amp;bt=1&amp;bbb=1" title=""/>
          <p:cNvSpPr/>
          <p:nvPr/>
        </p:nvSpPr>
        <p:spPr>
          <a:xfrm>
            <a:off x="932689" y="720000"/>
            <a:ext cx="10323321" cy="74879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900"/>
              </a:lnSpc>
            </a:pPr>
            <a:r>
              <a:rPr lang="en-US" altLang="zh-CN" sz="900" b="1" i="0" kern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34" charset="-120"/>
              </a:rPr>
              <a:t>                    </a:t>
            </a:r>
            <a:r>
              <a:rPr lang="en-US" altLang="zh-CN" sz="28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机械能及其转化</a:t>
            </a:r>
            <a:endParaRPr lang="en-US" altLang="zh-CN" sz="100"/>
          </a:p>
        </p:txBody>
      </p:sp>
      <p:sp>
        <p:nvSpPr>
          <p:cNvPr id="4" name="P_6_BD#fe43f76f3?vcp=1&amp;pid=065b85673&amp;color=0,0,0&amp;vtp=1&amp;bbb=1&amp;hb=1" title=""/>
          <p:cNvSpPr/>
          <p:nvPr/>
        </p:nvSpPr>
        <p:spPr>
          <a:xfrm>
            <a:off x="932688" y="1351063"/>
            <a:ext cx="10323576" cy="24967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9.物体的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和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统称为机械能。</a:t>
            </a:r>
            <a:endParaRPr lang="en-US" altLang="zh-CN" sz="2800"/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10.动能和势能可以相互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</a:t>
            </a:r>
            <a:r>
              <a:rPr lang="en-US" altLang="zh-CN" sz="2800" i="0" spc="-5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</a:t>
            </a:r>
            <a:r>
              <a:rPr lang="en-US" altLang="zh-CN" sz="2800" b="1" i="0" spc="-5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。转化过程中，若只有动能和势能相</a:t>
            </a:r>
            <a:endParaRPr lang="en-US" altLang="zh-CN" sz="2800" b="1" i="0" spc="-5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1" i="0" spc="-5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互转化，则机械能的总量</a:t>
            </a:r>
            <a:r>
              <a:rPr lang="en-US" altLang="zh-CN" sz="2800" i="0" spc="-5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__________</a:t>
            </a:r>
            <a:r>
              <a:rPr lang="en-US" altLang="zh-CN" sz="2800" b="1" i="0" spc="-5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，即机械能守恒；若存在摩擦</a:t>
            </a:r>
            <a:endParaRPr lang="en-US" altLang="zh-CN" sz="2800" b="1" i="0" spc="-5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900"/>
              </a:lnSpc>
            </a:pPr>
            <a:r>
              <a:rPr lang="en-US" altLang="zh-CN" sz="2800" b="1" i="0" spc="-5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阻力等消耗能量的因素，则机械能总量要</a:t>
            </a:r>
            <a:r>
              <a:rPr lang="en-US" altLang="zh-CN" sz="2800" i="0" spc="-5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</a:t>
            </a:r>
            <a:r>
              <a:rPr lang="en-US" altLang="zh-CN" sz="2800" b="1" i="0" spc="-5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，机械能不守恒。</a:t>
            </a:r>
            <a:endParaRPr lang="en-US" altLang="zh-CN" sz="2800" spc="-50"/>
          </a:p>
        </p:txBody>
      </p:sp>
      <p:sp>
        <p:nvSpPr>
          <p:cNvPr id="5" name="P_6_AN.25_1#fe43f76f3.blank?vcp=1&amp;pid=065b85673&amp;color=0,0,0&amp;vpa=25&amp;vtp=1&amp;bbb=1" title=""/>
          <p:cNvSpPr/>
          <p:nvPr/>
        </p:nvSpPr>
        <p:spPr>
          <a:xfrm>
            <a:off x="2281269" y="1320583"/>
            <a:ext cx="973138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动能</a:t>
            </a:r>
            <a:endParaRPr lang="en-US" altLang="zh-CN" sz="2800"/>
          </a:p>
        </p:txBody>
      </p:sp>
      <p:sp>
        <p:nvSpPr>
          <p:cNvPr id="6" name="P_6_AN.26_1#fe43f76f3.blank?vcp=1&amp;pid=065b85673&amp;color=0,0,0&amp;vpa=26&amp;vtp=1&amp;bbb=1" title=""/>
          <p:cNvSpPr/>
          <p:nvPr/>
        </p:nvSpPr>
        <p:spPr>
          <a:xfrm>
            <a:off x="3705256" y="1320583"/>
            <a:ext cx="973138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势能</a:t>
            </a:r>
            <a:endParaRPr lang="en-US" altLang="zh-CN" sz="2800"/>
          </a:p>
        </p:txBody>
      </p:sp>
      <p:sp>
        <p:nvSpPr>
          <p:cNvPr id="7" name="P_6_AN.27_1#fe43f76f3.blank?vcp=1&amp;pid=065b85673&amp;color=0,0,0&amp;vpa=27&amp;vtp=1&amp;bbb=1" title=""/>
          <p:cNvSpPr/>
          <p:nvPr/>
        </p:nvSpPr>
        <p:spPr>
          <a:xfrm>
            <a:off x="4605369" y="1968283"/>
            <a:ext cx="954088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 spc="-5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转化</a:t>
            </a:r>
            <a:endParaRPr lang="en-US" altLang="zh-CN" sz="2800" spc="-50"/>
          </a:p>
        </p:txBody>
      </p:sp>
      <p:sp>
        <p:nvSpPr>
          <p:cNvPr id="8" name="P_6_AN.28_1#fe43f76f3.blank?vcp=1&amp;pid=065b85673&amp;color=0,0,0&amp;vpa=28&amp;vtp=1&amp;bbb=1" title=""/>
          <p:cNvSpPr/>
          <p:nvPr/>
        </p:nvSpPr>
        <p:spPr>
          <a:xfrm>
            <a:off x="4792694" y="2615983"/>
            <a:ext cx="1655763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 spc="-5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保持不变</a:t>
            </a:r>
            <a:endParaRPr lang="en-US" altLang="zh-CN" sz="2800" spc="-50"/>
          </a:p>
        </p:txBody>
      </p:sp>
      <p:sp>
        <p:nvSpPr>
          <p:cNvPr id="9" name="P_6_AN.29_1#fe43f76f3.blank?vcp=1&amp;pid=065b85673&amp;color=0,0,0&amp;vpa=29&amp;vtp=1&amp;bbb=1" title=""/>
          <p:cNvSpPr/>
          <p:nvPr/>
        </p:nvSpPr>
        <p:spPr>
          <a:xfrm>
            <a:off x="7248557" y="3242728"/>
            <a:ext cx="954088" cy="5536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 spc="-5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减少</a:t>
            </a:r>
            <a:endParaRPr lang="en-US" altLang="zh-CN" sz="2800" spc="-5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6" grpId="0" uiExpand="1" build="p" animBg="1"/>
      <p:bldP spid="7" grpId="0" uiExpand="1" build="p" animBg="1"/>
      <p:bldP spid="8" grpId="0" uiExpand="1" build="p" animBg="1"/>
      <p:bldP spid="9" grpId="0" uiExpand="1" build="p" animBg="1"/>
    </p:bldLst>
  </p:timing>
</p:sld>
</file>

<file path=ppt/tags/tag1.xml><?xml version="1.0" encoding="utf-8"?>
<p:tagLst xmlns:p="http://schemas.openxmlformats.org/presentationml/2006/main">
  <p:tag name="AS_OS" val="Unix 3.10 unknown"/>
  <p:tag name="AS_RELEASE_DATE" val="2023.03.31"/>
  <p:tag name="AS_TITLE" val="Aspose.Slides for Java"/>
  <p:tag name="AS_VERSION" val="23.3"/>
  <p:tag name="COMMONDATA" val="eyJoZGlkIjoiOGMxNWJkM2RlZDFjYzllMDRlMzYwODIxOGNiZjY5OGIifQ=="/>
</p:tagLst>
</file>

<file path=ppt/theme/theme1.xml><?xml version="1.0" encoding="utf-8"?>
<a:theme xmlns:r="http://schemas.openxmlformats.org/officeDocument/2006/relationships" xmlns:a="http://schemas.openxmlformats.org/drawingml/2006/mai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/>
        <a:ea typeface="等线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等线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Paragraphs>216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4" baseType="lpstr">
      <vt:lpstr>Arial</vt:lpstr>
      <vt:lpstr>Calibri Light</vt:lpstr>
      <vt:lpstr>Calibri</vt:lpstr>
      <vt:lpstr>Times New Roman</vt:lpstr>
      <vt:lpstr>黑体</vt:lpstr>
      <vt:lpstr>宋体</vt:lpstr>
      <vt:lpstr>等线 Light</vt:lpstr>
      <vt:lpstr>等线</vt:lpstr>
      <vt:lpstr>思源黑体 CN Heavy</vt:lpstr>
      <vt:lpstr>微软雅黑</vt:lpstr>
      <vt:lpstr>字魂45号-冰宇雅宋</vt:lpstr>
      <vt:lpstr>楷体</vt:lpstr>
      <vt:lpstr>思源黑体 CN Medium</vt:lpstr>
      <vt:lpstr/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23.0300</AppVersion>
  <TotalTime>0</TotalTime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2026-02-06T23:36:58Z</cp:lastPrinted>
  <dcterms:created xsi:type="dcterms:W3CDTF">2026-02-06T23:36:58Z</dcterms:created>
  <dcterms:modified xsi:type="dcterms:W3CDTF">2026-02-06T15:36:58Z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