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12192000"/>
  <p:custDataLst>
    <p:tags r:id="rId33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3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tags" Target="tags/tag1.xml" /><Relationship Id="rId34" Type="http://schemas.openxmlformats.org/officeDocument/2006/relationships/presProps" Target="presProps.xml" /><Relationship Id="rId35" Type="http://schemas.openxmlformats.org/officeDocument/2006/relationships/viewProps" Target="viewProps.xml" /><Relationship Id="rId36" Type="http://schemas.openxmlformats.org/officeDocument/2006/relationships/theme" Target="theme/theme1.xml" /><Relationship Id="rId37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5.jpeg" /><Relationship Id="rId4" Type="http://schemas.openxmlformats.org/officeDocument/2006/relationships/image" Target="../media/image13.jpeg" /><Relationship Id="rId5" Type="http://schemas.openxmlformats.org/officeDocument/2006/relationships/image" Target="../media/image14.png" /><Relationship Id="rId6" Type="http://schemas.openxmlformats.org/officeDocument/2006/relationships/image" Target="../media/image15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6.png" /><Relationship Id="rId4" Type="http://schemas.openxmlformats.org/officeDocument/2006/relationships/image" Target="../media/image17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8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9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19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9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Relationship Id="rId5" Type="http://schemas.openxmlformats.org/officeDocument/2006/relationships/image" Target="../media/image22.jpeg" /><Relationship Id="rId6" Type="http://schemas.openxmlformats.org/officeDocument/2006/relationships/image" Target="../media/image23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4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1.xml" TargetMode="Internal" /><Relationship Id="rId7" Type="http://schemas.openxmlformats.org/officeDocument/2006/relationships/slide" Target="slide21.xml" TargetMode="Internal" /><Relationship Id="rId8" Type="http://schemas.openxmlformats.org/officeDocument/2006/relationships/slide" Target="slide27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5.jpeg" /><Relationship Id="rId4" Type="http://schemas.openxmlformats.org/officeDocument/2006/relationships/image" Target="../media/image26.png" /><Relationship Id="rId5" Type="http://schemas.openxmlformats.org/officeDocument/2006/relationships/image" Target="../media/image27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8.jpeg" /><Relationship Id="rId4" Type="http://schemas.openxmlformats.org/officeDocument/2006/relationships/image" Target="../media/image29.png" /><Relationship Id="rId5" Type="http://schemas.openxmlformats.org/officeDocument/2006/relationships/image" Target="../media/image30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31.png" /><Relationship Id="rId4" Type="http://schemas.openxmlformats.org/officeDocument/2006/relationships/image" Target="../media/image32.jpeg" /><Relationship Id="rId5" Type="http://schemas.openxmlformats.org/officeDocument/2006/relationships/image" Target="../media/image33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34.jpeg" /><Relationship Id="rId4" Type="http://schemas.openxmlformats.org/officeDocument/2006/relationships/image" Target="../media/image35.png" /><Relationship Id="rId5" Type="http://schemas.openxmlformats.org/officeDocument/2006/relationships/image" Target="../media/image36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34.jpeg" /><Relationship Id="rId4" Type="http://schemas.openxmlformats.org/officeDocument/2006/relationships/image" Target="../media/image37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34.jpeg" /><Relationship Id="rId4" Type="http://schemas.openxmlformats.org/officeDocument/2006/relationships/image" Target="../media/image38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9.jpeg" /><Relationship Id="rId4" Type="http://schemas.openxmlformats.org/officeDocument/2006/relationships/image" Target="../media/image40.png" /><Relationship Id="rId5" Type="http://schemas.openxmlformats.org/officeDocument/2006/relationships/image" Target="../media/image41.png" /><Relationship Id="rId6" Type="http://schemas.openxmlformats.org/officeDocument/2006/relationships/image" Target="../media/image4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Relationship Id="rId5" Type="http://schemas.openxmlformats.org/officeDocument/2006/relationships/image" Target="../media/image7.png" /><Relationship Id="rId6" Type="http://schemas.openxmlformats.org/officeDocument/2006/relationships/image" Target="../media/image8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1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2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b549ebf68.fixed?vcp=1&amp;pid=49ef30b1f&amp;color=0,0,0&amp;vtp=1&amp;bbb=1" title=""/>
          <p:cNvSpPr/>
          <p:nvPr/>
        </p:nvSpPr>
        <p:spPr>
          <a:xfrm>
            <a:off x="-52705" y="152603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b549ebf68.fixed?vcp=1&amp;pid=49ef30b1f&amp;color=0,0,0&amp;vtp=1&amp;bbb=1" title=""/>
          <p:cNvSpPr/>
          <p:nvPr/>
        </p:nvSpPr>
        <p:spPr>
          <a:xfrm>
            <a:off x="-52705" y="258673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第三部分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能量</a:t>
            </a:r>
            <a:endParaRPr lang="en-US" altLang="zh-CN" sz="5500"/>
          </a:p>
        </p:txBody>
      </p:sp>
      <p:sp>
        <p:nvSpPr>
          <p:cNvPr id="4" name="C_3_BD#b549ebf68.fixed?vcp=1&amp;pid=49ef30b1f&amp;color=0,0,0&amp;vtp=1&amp;bbb=1" title=""/>
          <p:cNvSpPr/>
          <p:nvPr/>
        </p:nvSpPr>
        <p:spPr>
          <a:xfrm>
            <a:off x="-52705" y="351942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第16讲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机械效率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机械能及其转化</a:t>
            </a:r>
            <a:endParaRPr lang="en-US" altLang="zh-CN" sz="5500"/>
          </a:p>
        </p:txBody>
      </p:sp>
      <p:sp>
        <p:nvSpPr>
          <p:cNvPr id="5" name="C_3#b549ebf68" title=""/>
          <p:cNvSpPr/>
          <p:nvPr/>
        </p:nvSpPr>
        <p:spPr>
          <a:xfrm>
            <a:off x="1904111" y="455269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fe43f76f3?vcp=1&amp;pid=065b85673&amp;color=0,0,0&amp;vtp=1&amp;bt=1&amp;bbb=1&amp;hb=1" title=""/>
          <p:cNvSpPr/>
          <p:nvPr/>
        </p:nvSpPr>
        <p:spPr>
          <a:xfrm>
            <a:off x="932688" y="1199864"/>
            <a:ext cx="10323576" cy="4439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◉考点点拨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机械效率与功率的区别：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（1）机械效率是指有用功占总功的百分比，功率是指单位时间做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功的多少，是描述做功快慢的物理量。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（2）机械效率没有单位，功率有单位。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（3）机械效率高的只代表性能好，但不一定做功快，而功率大的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代表做功快，但不一定机械效率高。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2a4d743b4.fixed?vcp=1&amp;pid=b549ebf6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2a4d743b4.fixed?vcp=1&amp;pid=b549ebf6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2a4d743b4.fixed?vcp=1&amp;pid=b549ebf6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314718ba5?vcp=1&amp;pid=2a4d743b4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314718ba5?vcp=1&amp;pid=2a4d743b4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机械效率</a:t>
            </a:r>
            <a:endParaRPr lang="en-US" altLang="zh-CN" sz="100"/>
          </a:p>
        </p:txBody>
      </p:sp>
      <p:pic>
        <p:nvPicPr>
          <p:cNvPr id="4" name="QC_6_BD.30_1#2a436a5f0?iti=1&amp;htil=1&amp;vcp=1&amp;vop=1&amp;vis=1&amp;pid=314718ba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64040" y="1378495"/>
            <a:ext cx="1773936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0_2#2a436a5f0?iti=1&amp;htil=1&amp;vcp=1&amp;vop=1&amp;vis=1&amp;pid=314718ba5&amp;color=0,0,0&amp;vtp=1&amp;bbb=1" title=""/>
          <p:cNvSpPr/>
          <p:nvPr/>
        </p:nvSpPr>
        <p:spPr>
          <a:xfrm>
            <a:off x="9805702" y="498021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图16-1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30_3#2a436a5f0?htil=1&amp;vcp=1&amp;vop=1&amp;vis=1&amp;pid=314718ba5&amp;color=0,0,0&amp;vtp=1&amp;bbb=1&amp;hb=1" title=""/>
              <p:cNvSpPr/>
              <p:nvPr/>
            </p:nvSpPr>
            <p:spPr>
              <a:xfrm>
                <a:off x="932688" y="1351063"/>
                <a:ext cx="8412480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（2025·吉林）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如图16-1所示，工人用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的拉力，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内将重为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的物体匀速提升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，在这个过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程中，下列说法正确的是(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30_3#2a436a5f0?htil=1&amp;vcp=1&amp;vop=1&amp;vis=1&amp;pid=314718ba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8412480" cy="1849057"/>
              </a:xfrm>
              <a:prstGeom prst="rect">
                <a:avLst/>
              </a:prstGeom>
              <a:blipFill rotWithShape="1">
                <a:blip r:embed="rId5"/>
                <a:stretch>
                  <a:fillRect l="-6" t="-23" r="-1405" b="-3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C_6_AN.31_1#2a436a5f0.bracket?vcp=1&amp;vop=1&amp;vis=1&amp;pid=314718ba5&amp;color=0,0,0&amp;vpa=30&amp;vtp=1" title=""/>
          <p:cNvSpPr/>
          <p:nvPr/>
        </p:nvSpPr>
        <p:spPr>
          <a:xfrm>
            <a:off x="5138769" y="26331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8" name="QC_6_BD.30_4#2a436a5f0.choices?htil=1&amp;vcp=1&amp;vop=1&amp;vis=1&amp;pid=314718ba5&amp;color=0,0,0&amp;vtp=1&amp;bbb=1" title=""/>
              <p:cNvSpPr/>
              <p:nvPr/>
            </p:nvSpPr>
            <p:spPr>
              <a:xfrm>
                <a:off x="932688" y="3276573"/>
                <a:ext cx="8412480" cy="24983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A.使用的滑轮是动滑轮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B.做的有用功为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C.拉力的功率为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D.该装置的机械效率为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C_6_BD.30_4#2a436a5f0.choices?htil=1&amp;vcp=1&amp;vop=1&amp;vis=1&amp;pid=314718ba5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276573"/>
                <a:ext cx="8412480" cy="2498344"/>
              </a:xfrm>
              <a:prstGeom prst="rect">
                <a:avLst/>
              </a:prstGeom>
              <a:blipFill rotWithShape="1">
                <a:blip r:embed="rId6"/>
                <a:stretch>
                  <a:fillRect l="-6" t="-24" r="6" b="-3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32_1#744524830?vcp=1&amp;vop=1&amp;vis=1&amp;pid=314718ba5&amp;color=0,0,0&amp;vtp=1&amp;bt=1&amp;bbb=1&amp;hb=1" title=""/>
              <p:cNvSpPr/>
              <p:nvPr/>
            </p:nvSpPr>
            <p:spPr>
              <a:xfrm>
                <a:off x="932688" y="251053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（2025·新疆）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小明用一个动滑轮将重力为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的物体匀速竖直向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上提升时，作用在绳子自由端的拉力不可能是(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32_1#744524830?vcp=1&amp;vop=1&amp;vis=1&amp;pid=314718ba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51053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32" r="2" b="-56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33_1#744524830.bracket?vcp=1&amp;vop=1&amp;vis=1&amp;pid=314718ba5&amp;color=0,0,0&amp;vpa=31&amp;vtp=1" title=""/>
          <p:cNvSpPr/>
          <p:nvPr/>
        </p:nvSpPr>
        <p:spPr>
          <a:xfrm>
            <a:off x="8353457" y="3144901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32_2#744524830.choices?vcp=1&amp;vop=1&amp;vis=1&amp;pid=314718ba5&amp;color=0,0,0&amp;vtp=1&amp;bbb=1" title=""/>
              <p:cNvSpPr/>
              <p:nvPr/>
            </p:nvSpPr>
            <p:spPr>
              <a:xfrm>
                <a:off x="932688" y="3782695"/>
                <a:ext cx="10323576" cy="5552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2646680"/>
                    <a:tab pos="5254625"/>
                    <a:tab pos="788860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32_2#744524830.choices?vcp=1&amp;vop=1&amp;vis=1&amp;pid=314718ba5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82695"/>
                <a:ext cx="10323576" cy="555244"/>
              </a:xfrm>
              <a:prstGeom prst="rect">
                <a:avLst/>
              </a:prstGeom>
              <a:blipFill rotWithShape="1">
                <a:blip r:embed="rId4"/>
                <a:stretch>
                  <a:fillRect l="-5" r="2" b="-143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BD.32_1#744524830?vcp=1&amp;vop=1&amp;vis=1&amp;pid=314718ba5&amp;color=0,0,0&amp;vtp=1&amp;bt=1&amp;bbb=1&amp;hb=1&amp;zzd= 2" title=""/>
          <p:cNvSpPr/>
          <p:nvPr/>
        </p:nvSpPr>
        <p:spPr>
          <a:xfrm>
            <a:off x="6807264" y="3737293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QC_6_BD.32_1#744524830?vcp=1&amp;vop=1&amp;vis=1&amp;pid=314718ba5&amp;color=0,0,0&amp;vtp=1&amp;bt=1&amp;bbb=1&amp;hb=1&amp;zzd= 2" title=""/>
          <p:cNvSpPr/>
          <p:nvPr/>
        </p:nvSpPr>
        <p:spPr>
          <a:xfrm>
            <a:off x="7164452" y="3737293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QC_6_BD.32_1#744524830?vcp=1&amp;vop=1&amp;vis=1&amp;pid=314718ba5&amp;color=0,0,0&amp;vtp=1&amp;bt=1&amp;bbb=1&amp;hb=1&amp;zzd= 2" title=""/>
          <p:cNvSpPr/>
          <p:nvPr/>
        </p:nvSpPr>
        <p:spPr>
          <a:xfrm>
            <a:off x="7521639" y="3737293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34_1#722bbe144?iti=2&amp;htil=2&amp;vcp=1&amp;vop=1&amp;vis=1&amp;pid=314718ba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69831" y="1540002"/>
            <a:ext cx="1316736" cy="302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34_2#722bbe144?iti=2&amp;htil=2&amp;vcp=1&amp;vop=1&amp;vis=1&amp;pid=314718ba5&amp;color=0,0,0&amp;vtp=1&amp;bbb=1" title=""/>
          <p:cNvSpPr/>
          <p:nvPr/>
        </p:nvSpPr>
        <p:spPr>
          <a:xfrm>
            <a:off x="9682893" y="468795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图16-2</a:t>
            </a:r>
            <a:endParaRPr lang="en-US" altLang="zh-CN" sz="2800"/>
          </a:p>
        </p:txBody>
      </p:sp>
      <p:sp>
        <p:nvSpPr>
          <p:cNvPr id="4" name="QC_6_BD.34_3#722bbe144?htil=2&amp;vcp=1&amp;vop=1&amp;vis=1&amp;pid=314718ba5&amp;color=0,0,0&amp;vtp=1&amp;bt=1&amp;bbb=1&amp;hb=1" title=""/>
          <p:cNvSpPr/>
          <p:nvPr/>
        </p:nvSpPr>
        <p:spPr>
          <a:xfrm>
            <a:off x="932688" y="1521714"/>
            <a:ext cx="844905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（2025·扬州）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如图16-2，工人用动滑轮提升重物，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35_1#722bbe144.bracket?vcp=1&amp;vop=1&amp;vis=1&amp;pid=314718ba5&amp;color=0,0,0&amp;vpa=32&amp;vtp=1" title=""/>
          <p:cNvSpPr/>
          <p:nvPr/>
        </p:nvSpPr>
        <p:spPr>
          <a:xfrm>
            <a:off x="4067206" y="215607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6_BD.34_4#722bbe144.choices?htil=2&amp;vcp=1&amp;vop=1&amp;vis=1&amp;pid=314718ba5&amp;color=0,0,0&amp;vtp=1&amp;bbb=1" title=""/>
          <p:cNvSpPr/>
          <p:nvPr/>
        </p:nvSpPr>
        <p:spPr>
          <a:xfrm>
            <a:off x="932688" y="2805239"/>
            <a:ext cx="844905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A.克服动滑轮重力做的功是有用功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B.重物与人手移动的距离相等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C.重物与人手移动的速度相等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D.增加重物，动滑轮的机械效率变大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36_1#101b9e6b5?iti=3&amp;htil=3&amp;vcp=1&amp;vop=1&amp;vis=1&amp;pid=314718ba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56965" y="845561"/>
            <a:ext cx="2505526" cy="155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36_2#101b9e6b5?iti=3&amp;htil=3&amp;vcp=1&amp;vop=1&amp;vis=1&amp;pid=314718ba5&amp;color=0,0,0&amp;vtp=1&amp;bbb=1" title=""/>
          <p:cNvSpPr/>
          <p:nvPr/>
        </p:nvSpPr>
        <p:spPr>
          <a:xfrm>
            <a:off x="9589186" y="2396112"/>
            <a:ext cx="1090612" cy="5382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图16-3</a:t>
            </a:r>
            <a:endParaRPr lang="en-US" altLang="zh-CN" sz="2800"/>
          </a:p>
        </p:txBody>
      </p:sp>
      <p:sp>
        <p:nvSpPr>
          <p:cNvPr id="4" name="QO_6_BD.36_3#101b9e6b5?htil=3&amp;vcp=1&amp;vop=1&amp;vis=1&amp;pid=314718ba5&amp;color=0,0,0&amp;vtp=1&amp;bt=1&amp;bbb=1&amp;hb=1&amp;hs=1" title=""/>
          <p:cNvSpPr/>
          <p:nvPr/>
        </p:nvSpPr>
        <p:spPr>
          <a:xfrm>
            <a:off x="932688" y="720000"/>
            <a:ext cx="7955280" cy="23364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（2023·江门）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如图16-3所示，在“测量滑轮组机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械效率”的实验中，利用图16-3B中甲、乙、丙三个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实验装置依次进行实验，测得的实验数据如表。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（钩码规格相同、动滑轮个数越多重力越大）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  <p:graphicFrame>
        <p:nvGraphicFramePr>
          <p:cNvPr id="17" name="QO_6_BD.36_4#101b9e6b5?colgroup=2,3,5,6,4,4&amp;vcp=1&amp;vop=1&amp;vis=1&amp;pid=314718ba5&amp;color=0,0,0&amp;vtp=1&amp;bbb=1&amp;hb=1&amp;hs=1" title=""/>
          <p:cNvGraphicFramePr>
            <a:graphicFrameLocks noGrp="1"/>
          </p:cNvGraphicFramePr>
          <p:nvPr/>
        </p:nvGraphicFramePr>
        <p:xfrm>
          <a:off x="932688" y="3200399"/>
          <a:ext cx="10277856" cy="2812039"/>
        </p:xfrm>
        <a:graphic>
          <a:graphicData uri="http://schemas.openxmlformats.org/drawingml/2006/table">
            <a:tbl>
              <a:tblPr/>
              <a:tblGrid>
                <a:gridCol w="905256"/>
                <a:gridCol w="1289304"/>
                <a:gridCol w="2304288"/>
                <a:gridCol w="2350008"/>
                <a:gridCol w="1618488"/>
                <a:gridCol w="1810512"/>
              </a:tblGrid>
              <a:tr h="109296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8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7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次数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8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钩码重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𝑮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提升高度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𝒉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绳端拉力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𝑭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8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绳端移动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距离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𝒔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机械效率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𝜼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55944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300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300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944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𝟖𝟑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𝟑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%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944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6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𝟖𝟎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%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37_1#e80dcca4a?vcp=1&amp;vop=1&amp;vis=1&amp;pid=101b9e6b5&amp;color=0,0,0&amp;mp=1&amp;vtp=1&amp;bt=1&amp;bbb=1" title=""/>
              <p:cNvSpPr/>
              <p:nvPr/>
            </p:nvSpPr>
            <p:spPr>
              <a:xfrm>
                <a:off x="932688" y="140966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在实验中，应沿竖直方向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拉动弹簧测力计。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第一次实验中，如图16-3A所示，弹簧测力计的示数是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机械效率是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（精确到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37_1#e80dcca4a?vcp=1&amp;vop=1&amp;vis=1&amp;pid=101b9e6b5&amp;color=0,0,0&amp;mp=1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0966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-3866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38_1#e80dcca4a.blank?vcp=1&amp;vop=1&amp;vis=1&amp;pid=101b9e6b5&amp;color=0,0,0&amp;mp=1&amp;vpa=33&amp;vtp=1&amp;bbb=1" title=""/>
          <p:cNvSpPr/>
          <p:nvPr/>
        </p:nvSpPr>
        <p:spPr>
          <a:xfrm>
            <a:off x="5764244" y="137918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匀速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5" name="QB_7_AN.40_1#e80dcca4a.blank?vcp=1&amp;vop=1&amp;vis=1&amp;pid=101b9e6b5&amp;color=0,0,0&amp;vpa=34&amp;vtp=1&amp;bbb=1" title=""/>
          <p:cNvSpPr/>
          <p:nvPr/>
        </p:nvSpPr>
        <p:spPr>
          <a:xfrm>
            <a:off x="10207657" y="2026888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1.8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QB_7_AN.41_1#e80dcca4a.blank?vcp=1&amp;vop=1&amp;vis=1&amp;pid=101b9e6b5&amp;color=0,0,0&amp;vpa=35&amp;vtp=1&amp;bbb=1" title=""/>
              <p:cNvSpPr/>
              <p:nvPr/>
            </p:nvSpPr>
            <p:spPr>
              <a:xfrm>
                <a:off x="2805938" y="2790221"/>
                <a:ext cx="126733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7_AN.41_1#e80dcca4a.blank?vcp=1&amp;vop=1&amp;vis=1&amp;pid=101b9e6b5&amp;color=0,0,0&amp;vpa=3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938" y="2790221"/>
                <a:ext cx="1267333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40" t="-8" r="30" b="-7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QB_7_BD.42_1#d1eae5768?iti=4&amp;htil=4&amp;vcp=1&amp;vop=1&amp;vis=1&amp;visfb=1&amp;pid=101b9e6b5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70264" y="3411696"/>
            <a:ext cx="2267712" cy="13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8" name="QB_7_BD.42_2#d1eae5768?iti=4&amp;htil=4&amp;vcp=1&amp;vop=1&amp;vis=1&amp;visfb=1&amp;pid=101b9e6b5&amp;color=0,0,0&amp;vtp=1&amp;bbb=1" title=""/>
          <p:cNvSpPr/>
          <p:nvPr/>
        </p:nvSpPr>
        <p:spPr>
          <a:xfrm>
            <a:off x="9558814" y="491372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图16-3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9" name="QB_7_BD.42_3#d1eae5768?htil=4&amp;vcp=1&amp;vop=1&amp;vis=1&amp;pid=101b9e6b5&amp;color=0,0,0&amp;vtp=1&amp;bbb=1&amp;hb=1" title=""/>
          <p:cNvSpPr/>
          <p:nvPr/>
        </p:nvSpPr>
        <p:spPr>
          <a:xfrm>
            <a:off x="932688" y="3265392"/>
            <a:ext cx="7918704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由1、2两次实验数据可得出结论：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10" name="QB_7_AN.43_1#d1eae5768.blank?vcp=1&amp;vop=1&amp;vis=1&amp;pid=101b9e6b5&amp;color=0,0,0&amp;vpa=36&amp;vtp=1&amp;bbb=1&amp;hb=1" title=""/>
          <p:cNvSpPr/>
          <p:nvPr/>
        </p:nvSpPr>
        <p:spPr>
          <a:xfrm>
            <a:off x="932688" y="3234912"/>
            <a:ext cx="7918704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使用同一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滑轮组，物重越大，机械效率越高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 animBg="1"/>
      <p:bldP spid="6" grpId="0" uiExpand="1" build="p" animBg="1"/>
      <p:bldP spid="10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44_1#9db7770f0?vcp=1&amp;vop=1&amp;vis=1&amp;pid=101b9e6b5&amp;color=0,0,0&amp;vtp=1&amp;bt=1&amp;bbb=1&amp;hb=1" title=""/>
          <p:cNvSpPr/>
          <p:nvPr/>
        </p:nvSpPr>
        <p:spPr>
          <a:xfrm>
            <a:off x="932688" y="722376"/>
            <a:ext cx="10323576" cy="1179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由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两次实验数据可得出结论：使用不同滑轮组提升相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同重物，动滑轮越重，机械效率越低。</a:t>
            </a:r>
            <a:endParaRPr lang="en-US" altLang="zh-CN" sz="2800"/>
          </a:p>
        </p:txBody>
      </p:sp>
      <p:sp>
        <p:nvSpPr>
          <p:cNvPr id="3" name="QB_7_AN.45_1#9db7770f0.blank?vcp=1&amp;vop=1&amp;vis=1&amp;pid=101b9e6b5&amp;color=0,0,0&amp;vpa=37&amp;vtp=1&amp;bbb=1" title=""/>
          <p:cNvSpPr/>
          <p:nvPr/>
        </p:nvSpPr>
        <p:spPr>
          <a:xfrm>
            <a:off x="2192369" y="692023"/>
            <a:ext cx="97155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2、3</a:t>
            </a:r>
            <a:endParaRPr lang="en-US" altLang="zh-CN" sz="2800"/>
          </a:p>
        </p:txBody>
      </p:sp>
      <p:pic>
        <p:nvPicPr>
          <p:cNvPr id="4" name="QB_7_BD.44_2#9db7770f0?iti=5&amp;vcp=1&amp;vop=1&amp;vis=1&amp;visfb=1&amp;pid=101b9e6b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64024" y="2039176"/>
            <a:ext cx="2660904" cy="158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44_3#9db7770f0?iti=5&amp;vcp=1&amp;vop=1&amp;vis=1&amp;visfb=1&amp;pid=101b9e6b5&amp;color=0,0,0&amp;vtp=1&amp;bbb=1" title=""/>
          <p:cNvSpPr/>
          <p:nvPr/>
        </p:nvSpPr>
        <p:spPr>
          <a:xfrm>
            <a:off x="5549170" y="3748088"/>
            <a:ext cx="1090612" cy="5574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图16-3</a:t>
            </a:r>
            <a:endParaRPr lang="en-US" altLang="zh-CN" sz="2800"/>
          </a:p>
        </p:txBody>
      </p:sp>
      <p:sp>
        <p:nvSpPr>
          <p:cNvPr id="6" name="QB_7_BD.46_1#ff22236d2?vcp=1&amp;vop=1&amp;vis=1&amp;pid=101b9e6b5&amp;color=0,0,0&amp;vtp=1&amp;bbb=1&amp;hb=1" title=""/>
          <p:cNvSpPr/>
          <p:nvPr/>
        </p:nvSpPr>
        <p:spPr>
          <a:xfrm>
            <a:off x="932688" y="4382326"/>
            <a:ext cx="10323576" cy="181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（5）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在第三次实验操作的基础上，如图16-3B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丁所示改变绳端拉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力方向，测得的滑轮组机械效率将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（选填“偏高”“偏低”或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“不变”）。</a:t>
            </a:r>
            <a:endParaRPr lang="en-US" altLang="zh-CN" sz="2800"/>
          </a:p>
        </p:txBody>
      </p:sp>
      <p:sp>
        <p:nvSpPr>
          <p:cNvPr id="7" name="QB_7_AN.47_1#ff22236d2.blank?vcp=1&amp;vop=1&amp;vis=1&amp;pid=101b9e6b5&amp;color=0,0,0&amp;vpa=38&amp;vtp=1&amp;bbb=1" title=""/>
          <p:cNvSpPr/>
          <p:nvPr/>
        </p:nvSpPr>
        <p:spPr>
          <a:xfrm>
            <a:off x="6300819" y="4986973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偏低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657a34fd4?vcp=1&amp;pid=2a4d743b4&amp;color=0,0,0&amp;tib=255,255,255&amp;iip=5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657a34fd4?vcp=1&amp;pid=2a4d743b4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动能和势能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机械能及其转化</a:t>
            </a:r>
            <a:endParaRPr lang="en-US" altLang="zh-CN" sz="100"/>
          </a:p>
        </p:txBody>
      </p:sp>
      <p:pic>
        <p:nvPicPr>
          <p:cNvPr id="4" name="C_5_BD#657a34fd4?vcp=1&amp;pid=2a4d743b4&amp;color=0,0,0&amp;tib=255,255,255&amp;iip=6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128" y="810742"/>
            <a:ext cx="1143000" cy="466344"/>
          </a:xfrm>
          <a:prstGeom prst="rect">
            <a:avLst/>
          </a:prstGeom>
        </p:spPr>
      </p:pic>
      <p:pic>
        <p:nvPicPr>
          <p:cNvPr id="5" name="QC_6_BD.48_1#ef95f2c34?iti=6&amp;htil=5&amp;vcp=1&amp;vop=1&amp;vis=1&amp;pid=657a34fd4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95423" y="1369351"/>
            <a:ext cx="2551176" cy="326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6_BD.48_2#ef95f2c34?iti=6&amp;htil=5&amp;vcp=1&amp;vop=1&amp;vis=1&amp;pid=657a34fd4&amp;color=0,0,0&amp;vtp=1&amp;bbb=1" title=""/>
          <p:cNvSpPr/>
          <p:nvPr/>
        </p:nvSpPr>
        <p:spPr>
          <a:xfrm>
            <a:off x="9325704" y="473662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图16-4</a:t>
            </a:r>
            <a:endParaRPr lang="en-US" altLang="zh-CN" sz="2800"/>
          </a:p>
        </p:txBody>
      </p:sp>
      <p:sp>
        <p:nvSpPr>
          <p:cNvPr id="7" name="QC_6_BD.48_3#ef95f2c34?htil=5&amp;vcp=1&amp;vop=1&amp;vis=1&amp;pid=657a34fd4&amp;color=0,0,0&amp;vtp=1&amp;bbb=1&amp;hb=1" title=""/>
          <p:cNvSpPr/>
          <p:nvPr/>
        </p:nvSpPr>
        <p:spPr>
          <a:xfrm>
            <a:off x="932688" y="1351063"/>
            <a:ext cx="76352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如图16-4所示，驮着货物匀速上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山过程中的智能机器狗(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8" name="QC_6_AN.49_1#ef95f2c34.bracket?vcp=1&amp;vop=1&amp;vis=1&amp;pid=657a34fd4&amp;color=0,0,0&amp;vpa=39&amp;vtp=1" title=""/>
          <p:cNvSpPr/>
          <p:nvPr/>
        </p:nvSpPr>
        <p:spPr>
          <a:xfrm>
            <a:off x="4781581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9" name="QC_6_BD.48_4#ef95f2c34.choices?htil=5&amp;vcp=1&amp;vop=1&amp;vis=1&amp;pid=657a34fd4&amp;color=0,0,0&amp;vtp=1&amp;bbb=1" title=""/>
          <p:cNvSpPr/>
          <p:nvPr/>
        </p:nvSpPr>
        <p:spPr>
          <a:xfrm>
            <a:off x="932688" y="2635858"/>
            <a:ext cx="76352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9255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A.动能增大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B.动能减小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9255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C.重力势能增大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D.重力势能减小</a:t>
            </a:r>
            <a:endParaRPr lang="en-US" altLang="zh-CN" sz="28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883900" y="11861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50_1#2f0667a68?iti=7&amp;htil=6&amp;vcp=1&amp;vop=1&amp;vis=1&amp;pid=657a34fd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6573" y="1106900"/>
            <a:ext cx="2322576" cy="396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50_2#2f0667a68?iti=7&amp;htil=6&amp;vcp=1&amp;vop=1&amp;vis=1&amp;pid=657a34fd4&amp;color=0,0,0&amp;vtp=1&amp;bbb=1" title=""/>
          <p:cNvSpPr/>
          <p:nvPr/>
        </p:nvSpPr>
        <p:spPr>
          <a:xfrm>
            <a:off x="9522554" y="518398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图16-5</a:t>
            </a:r>
            <a:endParaRPr lang="en-US" altLang="zh-CN" sz="2800"/>
          </a:p>
        </p:txBody>
      </p:sp>
      <p:sp>
        <p:nvSpPr>
          <p:cNvPr id="4" name="QC_6_BD.50_3#2f0667a68?htil=6&amp;vcp=1&amp;vop=1&amp;vis=1&amp;pid=657a34fd4&amp;color=0,0,0&amp;vtp=1&amp;bt=1&amp;bbb=1&amp;hb=1" title=""/>
          <p:cNvSpPr/>
          <p:nvPr/>
        </p:nvSpPr>
        <p:spPr>
          <a:xfrm>
            <a:off x="932688" y="1088612"/>
            <a:ext cx="7863840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（2025·大兴安岭）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如图16-5所示，人造地球卫星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在绕地球椭圆轨道运行的过程中，当卫星从近地点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向远地点运行时，下列说法正确的是(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51_1#2f0667a68.bracket?vcp=1&amp;vop=1&amp;vis=1&amp;pid=657a34fd4&amp;color=0,0,0&amp;vpa=40&amp;vtp=1" title=""/>
          <p:cNvSpPr/>
          <p:nvPr/>
        </p:nvSpPr>
        <p:spPr>
          <a:xfrm>
            <a:off x="6937407" y="2370677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6" name="QC_6_BD.50_4#2f0667a68.choices?htil=6&amp;vcp=1&amp;vop=1&amp;vis=1&amp;pid=657a34fd4&amp;color=0,0,0&amp;vtp=1&amp;bbb=1" title=""/>
          <p:cNvSpPr/>
          <p:nvPr/>
        </p:nvSpPr>
        <p:spPr>
          <a:xfrm>
            <a:off x="932688" y="3012852"/>
            <a:ext cx="78638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40398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A.动能增大，势能增大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B.动能减小，势能增大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40398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C.动能增大，势能减小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D.动能减小，势能减小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b549ebf68?lid=9a5f11a69&amp;cid=9a5f11a69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b549ebf68?lid=9a5f11a69&amp;cid=9a5f11a69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b549ebf68?lid=9a5f11a69&amp;cid=9a5f11a69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b549ebf68?lid=cf1e9560f&amp;cid=cf1e9560f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b549ebf68?lid=cf1e9560f&amp;cid=cf1e9560f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b549ebf68?lid=cf1e9560f&amp;cid=cf1e9560f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b549ebf68?lid=2a4d743b4&amp;cid=2a4d743b4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b549ebf68?lid=2a4d743b4&amp;cid=2a4d743b4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b549ebf68?lid=2a4d743b4&amp;cid=2a4d743b4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b549ebf68?lid=17eddfe92&amp;cid=17eddfe92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b549ebf68?lid=17eddfe92&amp;cid=17eddfe92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b549ebf68?lid=17eddfe92&amp;cid=17eddfe92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b549ebf68?lid=bc88b9769&amp;cid=bc88b9769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b549ebf68?lid=bc88b9769&amp;cid=bc88b9769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b549ebf68?lid=bc88b9769&amp;cid=bc88b9769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b549ebf68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b549ebf68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b549ebf68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52_1#e08a44daa?iti=8&amp;htil=7&amp;vcp=1&amp;vop=1&amp;vis=1&amp;pid=657a34fd4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1504" y="1250696"/>
            <a:ext cx="3776472" cy="267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52_2#e08a44daa?iti=8&amp;htil=7&amp;vcp=1&amp;vop=1&amp;vis=1&amp;pid=657a34fd4&amp;color=0,0,0&amp;vtp=1&amp;bbb=1" title=""/>
          <p:cNvSpPr/>
          <p:nvPr/>
        </p:nvSpPr>
        <p:spPr>
          <a:xfrm>
            <a:off x="8804434" y="404774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52_3#e08a44daa?htil=7&amp;vcp=1&amp;vop=1&amp;vis=1&amp;pid=657a34fd4&amp;color=0,0,0&amp;vtp=1&amp;bt=1&amp;bbb=1&amp;hb=1&amp;hs=1" title=""/>
              <p:cNvSpPr/>
              <p:nvPr/>
            </p:nvSpPr>
            <p:spPr>
              <a:xfrm>
                <a:off x="932688" y="1232408"/>
                <a:ext cx="6419088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（2024·株洲）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投出的铅球在空中飞行，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它在整个运动过程中的动能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𝑬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与距离地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面的高度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的关系如图16-6所示。已知铅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球出手高度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，铅球落到地面时重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力势能为零，不计空气阻力，由图16-6可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知，铅球出手时其重力势能为(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52_3#e08a44daa?htil=7&amp;vcp=1&amp;vop=1&amp;vis=1&amp;pid=657a34fd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32408"/>
                <a:ext cx="6419088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8" t="-13" r="-2160" b="-17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53_1#e08a44daa.bracket?vcp=1&amp;vop=1&amp;vis=1&amp;pid=657a34fd4&amp;color=0,0,0&amp;vpa=41&amp;vtp=1" title=""/>
          <p:cNvSpPr/>
          <p:nvPr/>
        </p:nvSpPr>
        <p:spPr>
          <a:xfrm>
            <a:off x="5853144" y="445757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52_4#e08a44daa.choices?vcp=1&amp;vop=1&amp;vis=1&amp;pid=657a34fd4&amp;color=0,0,0&amp;vtp=1&amp;bbb=1&amp;hs=1" title=""/>
              <p:cNvSpPr/>
              <p:nvPr/>
            </p:nvSpPr>
            <p:spPr>
              <a:xfrm>
                <a:off x="932688" y="5066538"/>
                <a:ext cx="10323576" cy="5552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2484755"/>
                    <a:tab pos="5146675"/>
                    <a:tab pos="7834630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52_4#e08a44daa.choices?vcp=1&amp;vop=1&amp;vis=1&amp;pid=657a34fd4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066538"/>
                <a:ext cx="10323576" cy="555244"/>
              </a:xfrm>
              <a:prstGeom prst="rect">
                <a:avLst/>
              </a:prstGeom>
              <a:blipFill rotWithShape="1">
                <a:blip r:embed="rId5"/>
                <a:stretch>
                  <a:fillRect l="-5" t="-91" r="2" b="-14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17eddfe92.fixed?vcp=1&amp;pid=b549ebf6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17eddfe92.fixed?vcp=1&amp;pid=b549ebf6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17eddfe92.fixed?vcp=1&amp;pid=b549ebf6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54_1#ca91ad883?iti=9&amp;htil=8&amp;vcp=1&amp;vop=1&amp;vis=1&amp;pid=17eddfe9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08592" y="893763"/>
            <a:ext cx="1920240" cy="396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54_2#ca91ad883?iti=9&amp;htil=8&amp;vcp=1&amp;vop=1&amp;vis=1&amp;pid=17eddfe92&amp;color=0,0,0&amp;vtp=1&amp;bbb=1" title=""/>
          <p:cNvSpPr/>
          <p:nvPr/>
        </p:nvSpPr>
        <p:spPr>
          <a:xfrm>
            <a:off x="9723406" y="4989259"/>
            <a:ext cx="1090612" cy="9499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54_3#ca91ad883?htil=8&amp;vcp=1&amp;vop=1&amp;vis=1&amp;pid=17eddfe92&amp;color=0,0,0&amp;vtp=1&amp;bt=1&amp;bbb=1&amp;hb=1" title=""/>
              <p:cNvSpPr/>
              <p:nvPr/>
            </p:nvSpPr>
            <p:spPr>
              <a:xfrm>
                <a:off x="932688" y="838899"/>
                <a:ext cx="8266176" cy="2353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（2025·河南）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如图16-7，某工人利用滑轮在时间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内，将重为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的物料匀速提升了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的高度，工人对绳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子竖直向上的拉力大小为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，不计绳重及滑轮的摩擦。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下列说法正确的是(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54_3#ca91ad883?htil=8&amp;vcp=1&amp;vop=1&amp;vis=1&amp;pid=17eddfe9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38899"/>
                <a:ext cx="8266176" cy="2353882"/>
              </a:xfrm>
              <a:prstGeom prst="rect">
                <a:avLst/>
              </a:prstGeom>
              <a:blipFill rotWithShape="1">
                <a:blip r:embed="rId4"/>
                <a:stretch>
                  <a:fillRect l="-6" t="-3" r="-3415" b="-25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55_1#ca91ad883.bracket?vcp=1&amp;vop=1&amp;vis=1&amp;pid=17eddfe92&amp;color=0,0,0&amp;vpa=42&amp;vtp=1" title=""/>
          <p:cNvSpPr/>
          <p:nvPr/>
        </p:nvSpPr>
        <p:spPr>
          <a:xfrm>
            <a:off x="4067206" y="2657792"/>
            <a:ext cx="515938" cy="5297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54_4#ca91ad883.choices?htil=8&amp;vcp=1&amp;vop=1&amp;vis=1&amp;pid=17eddfe92&amp;color=0,0,0&amp;vtp=1&amp;bbb=1" title=""/>
              <p:cNvSpPr/>
              <p:nvPr/>
            </p:nvSpPr>
            <p:spPr>
              <a:xfrm>
                <a:off x="932688" y="3171127"/>
                <a:ext cx="8266176" cy="26289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A.该工人使用的是定滑轮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B.提升物料做的有用功为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C.拉力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做功的功率为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𝑭𝒉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D.该滑轮的机械效率为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54_4#ca91ad883.choices?htil=8&amp;vcp=1&amp;vop=1&amp;vis=1&amp;pid=17eddfe92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171127"/>
                <a:ext cx="8266176" cy="2628900"/>
              </a:xfrm>
              <a:prstGeom prst="rect">
                <a:avLst/>
              </a:prstGeom>
              <a:blipFill rotWithShape="1">
                <a:blip r:embed="rId5"/>
                <a:stretch>
                  <a:fillRect l="-6" t="-22" r="3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56_1#306a07837?vcp=1&amp;vop=1&amp;vis=1&amp;pid=17eddfe92&amp;color=0,0,0&amp;vtp=1&amp;bt=1&amp;bbb=1&amp;hb=1" title=""/>
              <p:cNvSpPr/>
              <p:nvPr/>
            </p:nvSpPr>
            <p:spPr>
              <a:xfrm>
                <a:off x="932688" y="987266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（2024·南宁）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如图16-8所示的是利用滑轮组帮助汽车脱困的情景。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匀速拉动车的过程中，车相对树木是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（选填“静止”或“运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动”）的，动滑轮上有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段绳子承担对车的拉力，若对车的拉力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，则该滑轮组的机械效率是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56_1#306a07837?vcp=1&amp;vop=1&amp;vis=1&amp;pid=17eddfe9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87266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-4463" b="-2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5_BD.56_2#306a07837?iti=10&amp;vcp=1&amp;vop=1&amp;vis=1&amp;pid=17eddfe92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2504" y="3613118"/>
            <a:ext cx="4123944" cy="15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56_3#306a07837?iti=10&amp;vcp=1&amp;vop=1&amp;vis=1&amp;pid=17eddfe92&amp;color=0,0,0&amp;vtp=1&amp;bbb=1" title=""/>
          <p:cNvSpPr/>
          <p:nvPr/>
        </p:nvSpPr>
        <p:spPr>
          <a:xfrm>
            <a:off x="5549170" y="530374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图16-8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QB_5_AN.57_1#306a07837.blank?vcp=1&amp;vop=1&amp;vis=1&amp;pid=17eddfe92&amp;color=0,0,0&amp;vpa=43&amp;vtp=1&amp;bbb=1" title=""/>
          <p:cNvSpPr/>
          <p:nvPr/>
        </p:nvSpPr>
        <p:spPr>
          <a:xfrm>
            <a:off x="6658007" y="160448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运动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QB_5_AN.58_1#306a07837.blank?vcp=1&amp;vop=1&amp;vis=1&amp;pid=17eddfe92&amp;color=0,0,0&amp;vpa=44&amp;vtp=1" title=""/>
          <p:cNvSpPr/>
          <p:nvPr/>
        </p:nvSpPr>
        <p:spPr>
          <a:xfrm>
            <a:off x="4335494" y="2252186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QB_5_AN.59_1#306a07837.blank?vcp=1&amp;vop=1&amp;vis=1&amp;pid=17eddfe92&amp;color=0,0,0&amp;vpa=45&amp;vtp=1&amp;bbb=1" title=""/>
              <p:cNvSpPr/>
              <p:nvPr/>
            </p:nvSpPr>
            <p:spPr>
              <a:xfrm>
                <a:off x="9090850" y="3004089"/>
                <a:ext cx="9223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5_AN.59_1#306a07837.blank?vcp=1&amp;vop=1&amp;vis=1&amp;pid=17eddfe92&amp;color=0,0,0&amp;vpa=4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0850" y="3004089"/>
                <a:ext cx="92233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21" t="-131" r="55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60_1#dea6a145b?iti=11&amp;htil=9&amp;vcp=1&amp;vop=1&amp;vis=1&amp;pid=17eddfe9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0798" y="939292"/>
            <a:ext cx="3063240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60_2#dea6a145b?iti=11&amp;htil=9&amp;vcp=1&amp;vop=1&amp;vis=1&amp;pid=17eddfe92&amp;color=0,0,0&amp;vtp=1&amp;bbb=1" title=""/>
          <p:cNvSpPr/>
          <p:nvPr/>
        </p:nvSpPr>
        <p:spPr>
          <a:xfrm>
            <a:off x="9147112" y="444576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图16-9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60_3#dea6a145b?htil=9&amp;vcp=1&amp;vop=1&amp;vis=1&amp;pid=17eddfe92&amp;color=0,0,0&amp;vtp=1&amp;bt=1&amp;bbb=1&amp;hb=1" title=""/>
              <p:cNvSpPr/>
              <p:nvPr/>
            </p:nvSpPr>
            <p:spPr>
              <a:xfrm>
                <a:off x="932688" y="921004"/>
                <a:ext cx="71231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（2025·安徽）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如图16-9为某工人利用一滑轮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提升物体的示意图。若该工人将质量为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的物体沿竖直方向匀速提升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，此过程中滑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轮的机械效率为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60_3#dea6a145b?htil=9&amp;vcp=1&amp;vop=1&amp;vis=1&amp;pid=17eddfe9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21004"/>
                <a:ext cx="7123176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10" r="-1209" b="-27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O_6_BD.61_1#0d3dfc0b0?htil=9&amp;vcp=1&amp;vop=1&amp;vis=1&amp;pid=dea6a145b&amp;color=0,0,0&amp;vtp=1&amp;bbb=1" title=""/>
          <p:cNvSpPr/>
          <p:nvPr/>
        </p:nvSpPr>
        <p:spPr>
          <a:xfrm>
            <a:off x="932688" y="3419856"/>
            <a:ext cx="71231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物体受到的重力大小；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O_6_AN.62_1#0d3dfc0b0?htil=9&amp;vcp=1&amp;vop=1&amp;vis=1&amp;pid=dea6a145b&amp;color=0,0,0&amp;vtp=1&amp;bbb=1" title=""/>
              <p:cNvSpPr/>
              <p:nvPr/>
            </p:nvSpPr>
            <p:spPr>
              <a:xfrm>
                <a:off x="932688" y="4060634"/>
                <a:ext cx="71231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解：物体受到的重力大小为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答：物体受到的重力大小为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62_1#0d3dfc0b0?htil=9&amp;vcp=1&amp;vop=1&amp;vis=1&amp;pid=dea6a145b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60634"/>
                <a:ext cx="7123176" cy="1849057"/>
              </a:xfrm>
              <a:prstGeom prst="rect">
                <a:avLst/>
              </a:prstGeom>
              <a:blipFill rotWithShape="1">
                <a:blip r:embed="rId5"/>
                <a:stretch>
                  <a:fillRect l="-7" t="-24" r="4" b="-36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63_1#276ba28c9?iti=12&amp;htil=10&amp;vcp=1&amp;vop=1&amp;vis=1&amp;visfb=1&amp;pid=dea6a145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83151" y="1399508"/>
            <a:ext cx="3063240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63_2#276ba28c9?iti=12&amp;htil=10&amp;vcp=1&amp;vop=1&amp;vis=1&amp;visfb=1&amp;pid=dea6a145b&amp;color=0,0,0&amp;vtp=1&amp;bbb=1" title=""/>
          <p:cNvSpPr/>
          <p:nvPr/>
        </p:nvSpPr>
        <p:spPr>
          <a:xfrm>
            <a:off x="8669465" y="485390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图16-9</a:t>
            </a:r>
            <a:endParaRPr lang="en-US" altLang="zh-CN" sz="2800"/>
          </a:p>
        </p:txBody>
      </p:sp>
      <p:sp>
        <p:nvSpPr>
          <p:cNvPr id="4" name="QO_6_BD.63_3#276ba28c9?htil=10&amp;vcp=1&amp;vop=1&amp;vis=1&amp;pid=dea6a145b&amp;color=0,0,0&amp;vtp=1&amp;bt=1&amp;bbb=1" title=""/>
          <p:cNvSpPr/>
          <p:nvPr/>
        </p:nvSpPr>
        <p:spPr>
          <a:xfrm>
            <a:off x="932688" y="1381220"/>
            <a:ext cx="71231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工人所做的有用功；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64_1#276ba28c9?htil=10&amp;vcp=1&amp;vop=1&amp;vis=1&amp;pid=dea6a145b&amp;color=0,0,0&amp;vtp=1&amp;bbb=1" title=""/>
              <p:cNvSpPr/>
              <p:nvPr/>
            </p:nvSpPr>
            <p:spPr>
              <a:xfrm>
                <a:off x="932688" y="2018950"/>
                <a:ext cx="71231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解：工人所做的有用功为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有用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答：工人所做的有用功为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64_1#276ba28c9?htil=10&amp;vcp=1&amp;vop=1&amp;vis=1&amp;pid=dea6a145b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018950"/>
                <a:ext cx="7123176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7" t="-15" r="4" b="-36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65_1#06d0f4e11?iti=13&amp;htil=11&amp;vcp=1&amp;vop=1&amp;vis=1&amp;visfb=1&amp;pid=dea6a145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90332" y="1399508"/>
            <a:ext cx="3063240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65_2#06d0f4e11?iti=13&amp;htil=11&amp;vcp=1&amp;vop=1&amp;vis=1&amp;visfb=1&amp;pid=dea6a145b&amp;color=0,0,0&amp;vtp=1&amp;bbb=1" title=""/>
          <p:cNvSpPr/>
          <p:nvPr/>
        </p:nvSpPr>
        <p:spPr>
          <a:xfrm>
            <a:off x="8976646" y="488057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图16-9</a:t>
            </a:r>
            <a:endParaRPr lang="en-US" altLang="zh-CN" sz="2800"/>
          </a:p>
        </p:txBody>
      </p:sp>
      <p:sp>
        <p:nvSpPr>
          <p:cNvPr id="4" name="QO_6_BD.65_3#06d0f4e11?htil=11&amp;vcp=1&amp;vop=1&amp;vis=1&amp;pid=dea6a145b&amp;color=0,0,0&amp;vtp=1&amp;bt=1&amp;bbb=1" title=""/>
          <p:cNvSpPr/>
          <p:nvPr/>
        </p:nvSpPr>
        <p:spPr>
          <a:xfrm>
            <a:off x="932688" y="1381220"/>
            <a:ext cx="71231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工人所做的总功。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66_1#06d0f4e11?htil=11&amp;vcp=1&amp;vop=1&amp;vis=1&amp;pid=dea6a145b&amp;color=0,0,0&amp;vtp=1&amp;bbb=1" title=""/>
              <p:cNvSpPr/>
              <p:nvPr/>
            </p:nvSpPr>
            <p:spPr>
              <a:xfrm>
                <a:off x="932688" y="1945862"/>
                <a:ext cx="7123176" cy="2230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6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𝑾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有用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𝑾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总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可知，工人所做的总功为</a:t>
                </a:r>
                <a:endParaRPr lang="en-US" altLang="zh-CN" sz="2800"/>
              </a:p>
              <a:p>
                <a:pPr latinLnBrk="1">
                  <a:lnSpc>
                    <a:spcPts val="6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总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𝑾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有用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𝜼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𝐉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%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答：工人所做的总功为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66_1#06d0f4e11?htil=11&amp;vcp=1&amp;vop=1&amp;vis=1&amp;pid=dea6a145b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945862"/>
                <a:ext cx="7123176" cy="2230057"/>
              </a:xfrm>
              <a:prstGeom prst="rect">
                <a:avLst/>
              </a:prstGeom>
              <a:blipFill rotWithShape="1">
                <a:blip r:embed="rId4"/>
                <a:stretch>
                  <a:fillRect l="-7" t="-10" r="4" b="-30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bc88b9769.fixed?vcp=1&amp;pid=b549ebf6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bc88b9769.fixed?vcp=1&amp;pid=b549ebf6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bc88b9769.fixed?vcp=1&amp;pid=b549ebf6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67_1#f5019061f?vcp=1&amp;vop=1&amp;vis=1&amp;pid=bc88b9769&amp;color=0,0,0&amp;vtp=1&amp;bt=1&amp;bbb=1&amp;hb=1" title=""/>
          <p:cNvSpPr/>
          <p:nvPr/>
        </p:nvSpPr>
        <p:spPr>
          <a:xfrm>
            <a:off x="932688" y="1865344"/>
            <a:ext cx="103235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广东生产的无人驾驶电动垂直起降航空器首飞成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功，彰显了我国科技在城市空中交通领域的领先地位。航空器可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用于高空摄影、旅游观光等，航空器通过旋转旋翼对空气施加向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下的力，从而获得升力，这说明了力的作用是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的。航空器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升空过程中，重力势能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（选填“增大”“减小”或“不变”）。</a:t>
            </a:r>
            <a:endParaRPr lang="en-US" altLang="zh-CN" sz="2800"/>
          </a:p>
        </p:txBody>
      </p:sp>
      <p:sp>
        <p:nvSpPr>
          <p:cNvPr id="3" name="QB_5_AN.68_1#f5019061f.blank?vcp=1&amp;vop=1&amp;vis=1&amp;pid=bc88b9769&amp;color=0,0,0&amp;vpa=46&amp;vtp=1&amp;bbb=1" title=""/>
          <p:cNvSpPr/>
          <p:nvPr/>
        </p:nvSpPr>
        <p:spPr>
          <a:xfrm>
            <a:off x="8086757" y="377796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相互</a:t>
            </a:r>
            <a:endParaRPr lang="en-US" altLang="zh-CN" sz="2800"/>
          </a:p>
        </p:txBody>
      </p:sp>
      <p:sp>
        <p:nvSpPr>
          <p:cNvPr id="4" name="QB_5_AN.69_1#f5019061f.blank?vcp=1&amp;vop=1&amp;vis=1&amp;pid=bc88b9769&amp;color=0,0,0&amp;vpa=47&amp;vtp=1&amp;bbb=1" title=""/>
          <p:cNvSpPr/>
          <p:nvPr/>
        </p:nvSpPr>
        <p:spPr>
          <a:xfrm>
            <a:off x="4514881" y="440470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70_1#bf25d7b6f?iti=14&amp;htil=12&amp;vcp=1&amp;vop=1&amp;vis=1&amp;pid=bc88b9769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0528" y="1278096"/>
            <a:ext cx="4727448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70_2#bf25d7b6f?iti=14&amp;htil=12&amp;vcp=1&amp;vop=1&amp;vis=1&amp;pid=bc88b9769&amp;color=0,0,0&amp;vtp=1&amp;bbb=1" title=""/>
          <p:cNvSpPr/>
          <p:nvPr/>
        </p:nvSpPr>
        <p:spPr>
          <a:xfrm>
            <a:off x="8240046" y="250237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图16-10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BD.70_3#bf25d7b6f?htil=12&amp;vcp=1&amp;vop=1&amp;vis=1&amp;pid=bc88b9769&amp;color=0,0,0&amp;vtp=1&amp;bt=1&amp;bbb=1&amp;hb=1&amp;hs=1" title=""/>
              <p:cNvSpPr/>
              <p:nvPr/>
            </p:nvSpPr>
            <p:spPr>
              <a:xfrm>
                <a:off x="932688" y="1259808"/>
                <a:ext cx="5458968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（2022·广东）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如图16-10甲所示，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过山车从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点出发，先后经过B、C、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点。如图16-10乙所示是过山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5_BD.70_3#bf25d7b6f?htil=12&amp;vcp=1&amp;vop=1&amp;vis=1&amp;pid=bc88b9769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9808"/>
                <a:ext cx="5458968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9" t="-33" r="-6856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5_AN.71_1#bf25d7b6f.blank?vcp=1&amp;vop=1&amp;vis=1&amp;pid=bc88b9769&amp;color=0,0,0&amp;vpa=48&amp;vtp=1&amp;bbb=1" title=""/>
              <p:cNvSpPr/>
              <p:nvPr/>
            </p:nvSpPr>
            <p:spPr>
              <a:xfrm>
                <a:off x="2078863" y="3851560"/>
                <a:ext cx="40481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𝑪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5_AN.71_1#bf25d7b6f.blank?vcp=1&amp;vop=1&amp;vis=1&amp;pid=bc88b9769&amp;color=0,0,0&amp;vpa=4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863" y="3851560"/>
                <a:ext cx="404813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125" t="-69" r="47" b="-77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5_AN.72_1#bf25d7b6f.blank?vcp=1&amp;vop=1&amp;vis=1&amp;pid=bc88b9769&amp;color=0,0,0&amp;vpa=49&amp;vtp=1&amp;bbb=1" title=""/>
          <p:cNvSpPr/>
          <p:nvPr/>
        </p:nvSpPr>
        <p:spPr>
          <a:xfrm>
            <a:off x="6019831" y="372818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等于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QB_5_AN.73_1#bf25d7b6f.blank?vcp=1&amp;vop=1&amp;vis=1&amp;pid=bc88b9769&amp;color=0,0,0&amp;vpa=50&amp;vtp=1&amp;bbb=1" title=""/>
          <p:cNvSpPr/>
          <p:nvPr/>
        </p:nvSpPr>
        <p:spPr>
          <a:xfrm>
            <a:off x="9569482" y="437588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变化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QB_5_BD.70_3#bf25d7b6f?htil=12&amp;vcp=1&amp;vop=1&amp;vis=1&amp;pid=bc88b9769&amp;color=0,0,0&amp;vtp=1&amp;bt=1&amp;bbb=1&amp;hb=1&amp;hs=1" title=""/>
              <p:cNvSpPr/>
              <p:nvPr/>
            </p:nvSpPr>
            <p:spPr>
              <a:xfrm>
                <a:off x="932688" y="3110960"/>
                <a:ext cx="10320018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车在B、C、D、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点的动能和重力势能大小的示意图，则过山车的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动能在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点最大，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点重力势能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（选填“大于”“小于”或“等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于”）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点动能的大小。在这个过程中，过山车的机械能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（选填“变化”或“不变”）。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5_BD.70_3#bf25d7b6f?htil=12&amp;vcp=1&amp;vop=1&amp;vis=1&amp;pid=bc88b9769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110960"/>
                <a:ext cx="10320018" cy="2496757"/>
              </a:xfrm>
              <a:prstGeom prst="rect">
                <a:avLst/>
              </a:prstGeom>
              <a:blipFill rotWithShape="1">
                <a:blip r:embed="rId6"/>
                <a:stretch>
                  <a:fillRect l="-5" t="-4" r="-555" b="-2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9a5f11a69.fixed?vcp=1&amp;pid=b549ebf6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9a5f11a69.fixed?vcp=1&amp;pid=b549ebf6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9a5f11a69.fixed?vcp=1&amp;pid=b549ebf6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7b4754d5d?colgroup=5,22&amp;vcp=1&amp;pid=9a5f11a69&amp;color=0,0,0&amp;vtp=1&amp;bt=1&amp;bbb=1&amp;hb=1" title=""/>
          <p:cNvGraphicFramePr>
            <a:graphicFrameLocks noGrp="1"/>
          </p:cNvGraphicFramePr>
          <p:nvPr/>
        </p:nvGraphicFramePr>
        <p:xfrm>
          <a:off x="932688" y="897127"/>
          <a:ext cx="10268712" cy="5063745"/>
        </p:xfrm>
        <a:graphic>
          <a:graphicData uri="http://schemas.openxmlformats.org/drawingml/2006/table">
            <a:tbl>
              <a:tblPr/>
              <a:tblGrid>
                <a:gridCol w="2048256"/>
                <a:gridCol w="1664208"/>
                <a:gridCol w="1993392"/>
                <a:gridCol w="3099816"/>
                <a:gridCol w="1463040"/>
              </a:tblGrid>
              <a:tr h="2810828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1.知道机械效率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了解提高机械效率的意义和途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径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2.知道动能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势能和机械能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了解动能和势能的相互转化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举例说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明机械能和其他形式能量的相互转化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重力势能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综合题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机械能的转化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f1e9560f.fixed?vcp=1&amp;pid=b549ebf6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cf1e9560f.fixed?vcp=1&amp;pid=b549ebf6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cf1e9560f.fixed?vcp=1&amp;pid=b549ebf6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ec1b6bb55?vcp=1&amp;pid=cf1e9560f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94740"/>
            <a:ext cx="1143000" cy="466344"/>
          </a:xfrm>
          <a:prstGeom prst="rect">
            <a:avLst/>
          </a:prstGeom>
        </p:spPr>
      </p:pic>
      <p:sp>
        <p:nvSpPr>
          <p:cNvPr id="3" name="C_5_BD#ec1b6bb55?vcp=1&amp;pid=cf1e9560f&amp;color=0,0,0&amp;vtp=1&amp;bt=1&amp;bbb=1" title=""/>
          <p:cNvSpPr/>
          <p:nvPr/>
        </p:nvSpPr>
        <p:spPr>
          <a:xfrm>
            <a:off x="932689" y="720000"/>
            <a:ext cx="10323321" cy="5509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机械效率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f6f677655?vcp=1&amp;pid=ec1b6bb55&amp;color=0,0,0&amp;vtp=1&amp;bbb=1&amp;hb=1" title=""/>
              <p:cNvSpPr/>
              <p:nvPr/>
            </p:nvSpPr>
            <p:spPr>
              <a:xfrm>
                <a:off x="932688" y="1332140"/>
                <a:ext cx="10323576" cy="464470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1.使用机械时，需要且必须做的功叫作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，用符号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有用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示；不需要但又不得不做的功叫作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，用符号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额外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总共做的功叫作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，用符号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总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8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跟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的比值叫作机械效率。公式为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</a:t>
                </a:r>
                <a:r>
                  <a:rPr lang="en-US" altLang="zh-CN" sz="4550" b="1" i="0" u="sng" kern="0" spc="-99900">
                    <a:solidFill>
                      <a:srgbClr val="FF00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何机械的机械效率总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3.斜面的机械效率公式：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𝜼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。斜面的粗糙程度相同时，斜面越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，机械效率越高。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#3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P_6_BD#f6f677655?vcp=1&amp;pid=ec1b6bb5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32140"/>
                <a:ext cx="10323576" cy="4644708"/>
              </a:xfrm>
              <a:prstGeom prst="rect">
                <a:avLst/>
              </a:prstGeom>
              <a:blipFill rotWithShape="1">
                <a:blip r:embed="rId4"/>
                <a:stretch>
                  <a:fillRect l="-5" t="-12" r="-883" b="-19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_1#f6f677655.blank?vcp=1&amp;pid=ec1b6bb55&amp;color=0,0,0&amp;vpa=1&amp;vtp=1&amp;bbb=1" title=""/>
          <p:cNvSpPr/>
          <p:nvPr/>
        </p:nvSpPr>
        <p:spPr>
          <a:xfrm>
            <a:off x="6924707" y="1269973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有用功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2_1#f6f677655.blank?vcp=1&amp;pid=ec1b6bb55&amp;color=0,0,0&amp;vpa=2&amp;vtp=1&amp;bbb=1" title=""/>
          <p:cNvSpPr/>
          <p:nvPr/>
        </p:nvSpPr>
        <p:spPr>
          <a:xfrm>
            <a:off x="6300819" y="1886749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额外功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3_1#f6f677655.blank?vcp=1&amp;pid=ec1b6bb55&amp;color=0,0,0&amp;vpa=3&amp;vtp=1&amp;bbb=1" title=""/>
          <p:cNvSpPr/>
          <p:nvPr/>
        </p:nvSpPr>
        <p:spPr>
          <a:xfrm>
            <a:off x="3443319" y="2521495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总功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4_1#f6f677655.blank?vcp=1&amp;pid=ec1b6bb55&amp;color=0,0,0&amp;vpa=4&amp;vtp=1&amp;bbb=1" title=""/>
          <p:cNvSpPr/>
          <p:nvPr/>
        </p:nvSpPr>
        <p:spPr>
          <a:xfrm>
            <a:off x="1209707" y="3563466"/>
            <a:ext cx="1330325" cy="4203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有用功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5_1#f6f677655.blank?vcp=1&amp;pid=ec1b6bb55&amp;color=0,0,0&amp;vpa=5&amp;vtp=1&amp;bbb=1" title=""/>
          <p:cNvSpPr/>
          <p:nvPr/>
        </p:nvSpPr>
        <p:spPr>
          <a:xfrm>
            <a:off x="2989294" y="3563466"/>
            <a:ext cx="973138" cy="4203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总功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0" name="P_6_AN.6_1#f6f677655.blank?vcp=1&amp;pid=ec1b6bb55&amp;color=0,0,0&amp;vpa=6&amp;vtp=1&amp;bbb=1&amp;rh=62.04" title=""/>
              <p:cNvSpPr/>
              <p:nvPr/>
            </p:nvSpPr>
            <p:spPr>
              <a:xfrm>
                <a:off x="8700326" y="3202278"/>
                <a:ext cx="1597406" cy="78790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6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𝜼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𝑾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有用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𝑾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总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6_1#f6f677655.blank?vcp=1&amp;pid=ec1b6bb55&amp;color=0,0,0&amp;vpa=6&amp;vtp=1&amp;bbb=1&amp;rh=62.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0326" y="3202278"/>
                <a:ext cx="1597406" cy="787908"/>
              </a:xfrm>
              <a:prstGeom prst="rect">
                <a:avLst/>
              </a:prstGeom>
              <a:blipFill rotWithShape="1">
                <a:blip r:embed="rId5"/>
                <a:stretch>
                  <a:fillRect l="-12" t="-77" r="36" b="-3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_6_AN.7_1#f6f677655.blank?vcp=1&amp;pid=ec1b6bb55&amp;color=0,0,0&amp;vpa=7&amp;vtp=1&amp;bbb=1" title=""/>
          <p:cNvSpPr/>
          <p:nvPr/>
        </p:nvSpPr>
        <p:spPr>
          <a:xfrm>
            <a:off x="4157694" y="4180496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小于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2" name="P_6_AN.8_1#f6f677655.blank?vcp=1&amp;pid=ec1b6bb55&amp;color=0,0,0&amp;vpa=8&amp;vtp=1&amp;bbb=1&amp;rh=49.03504" title=""/>
              <p:cNvSpPr/>
              <p:nvPr/>
            </p:nvSpPr>
            <p:spPr>
              <a:xfrm>
                <a:off x="5360606" y="4706021"/>
                <a:ext cx="519113" cy="62274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𝑮𝒉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𝑭𝒔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2" name="P_6_AN.8_1#f6f677655.blank?vcp=1&amp;pid=ec1b6bb55&amp;color=0,0,0&amp;vpa=8&amp;vtp=1&amp;bbb=1&amp;rh=49.035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606" y="4706021"/>
                <a:ext cx="519113" cy="622745"/>
              </a:xfrm>
              <a:prstGeom prst="rect">
                <a:avLst/>
              </a:prstGeom>
              <a:blipFill rotWithShape="1">
                <a:blip r:embed="rId6"/>
                <a:stretch>
                  <a:fillRect l="-110" t="-6" r="49" b="-19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_6_AN.9_1#f6f677655.blank?vcp=1&amp;pid=ec1b6bb55&amp;color=0,0,0&amp;vpa=9&amp;vtp=1" title=""/>
          <p:cNvSpPr/>
          <p:nvPr/>
        </p:nvSpPr>
        <p:spPr>
          <a:xfrm>
            <a:off x="943007" y="5414683"/>
            <a:ext cx="615950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陡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f6f677655?vcp=1&amp;pid=ec1b6bb55&amp;color=0,0,0&amp;vtp=1&amp;bt=1&amp;bbb=1&amp;hb=1" title=""/>
              <p:cNvSpPr/>
              <p:nvPr/>
            </p:nvSpPr>
            <p:spPr>
              <a:xfrm>
                <a:off x="932688" y="2095341"/>
                <a:ext cx="10323576" cy="2660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6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4.滑轮组的机械效率公式：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𝜼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</a:t>
                </a:r>
                <a:r>
                  <a:rPr lang="en-US" altLang="zh-CN" sz="3650" b="1" i="0" u="sng" kern="0" spc="-99900">
                    <a:solidFill>
                      <a:srgbClr val="FF00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。若滑轮组竖直放置，影响滑轮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组机械效率的因素有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5.提高机械效率的途径有：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机械摩擦、减小机械本身的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。其意义主要是提高效率，节约能源。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#5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f6f677655?vcp=1&amp;pid=ec1b6bb5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095341"/>
                <a:ext cx="10323576" cy="2660333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-883" b="-35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P_6_AN.10_1#f6f677655.blank?vcp=1&amp;pid=ec1b6bb55&amp;color=0,0,0&amp;vpa=10&amp;vtp=1&amp;bbb=1&amp;rh=48.53" title=""/>
              <p:cNvSpPr/>
              <p:nvPr/>
            </p:nvSpPr>
            <p:spPr>
              <a:xfrm>
                <a:off x="5717794" y="2135346"/>
                <a:ext cx="514350" cy="61633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𝒏𝑭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P_6_AN.10_1#f6f677655.blank?vcp=1&amp;pid=ec1b6bb55&amp;color=0,0,0&amp;vpa=10&amp;vtp=1&amp;bbb=1&amp;rh=48.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794" y="2135346"/>
                <a:ext cx="514350" cy="616331"/>
              </a:xfrm>
              <a:prstGeom prst="rect">
                <a:avLst/>
              </a:prstGeom>
              <a:blipFill rotWithShape="1">
                <a:blip r:embed="rId4"/>
                <a:stretch>
                  <a:fillRect l="-49" t="-77" r="49" b="-8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_6_AN.11_1#f6f677655.blank?vcp=1&amp;pid=ec1b6bb55&amp;color=0,0,0&amp;vpa=11&amp;vtp=1&amp;bbb=1" title=""/>
          <p:cNvSpPr/>
          <p:nvPr/>
        </p:nvSpPr>
        <p:spPr>
          <a:xfrm>
            <a:off x="4157694" y="2903061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物体重力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5" name="P_6_AN.12_1#f6f677655.blank?vcp=1&amp;pid=ec1b6bb55&amp;color=0,0,0&amp;vpa=12&amp;vtp=1&amp;bbb=1" title=""/>
          <p:cNvSpPr/>
          <p:nvPr/>
        </p:nvSpPr>
        <p:spPr>
          <a:xfrm>
            <a:off x="6292881" y="2903061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动滑轮重力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13_1#f6f677655.blank?vcp=1&amp;pid=ec1b6bb55&amp;color=0,0,0&amp;vpa=13&amp;vtp=1&amp;bbb=1" title=""/>
          <p:cNvSpPr/>
          <p:nvPr/>
        </p:nvSpPr>
        <p:spPr>
          <a:xfrm>
            <a:off x="8783670" y="2903061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摩擦阻力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14_1#f6f677655.blank?vcp=1&amp;pid=ec1b6bb55&amp;color=0,0,0&amp;vpa=14&amp;vtp=1&amp;bbb=1" title=""/>
          <p:cNvSpPr/>
          <p:nvPr/>
        </p:nvSpPr>
        <p:spPr>
          <a:xfrm>
            <a:off x="5138769" y="3550761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减小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15_1#f6f677655.blank?vcp=1&amp;pid=ec1b6bb55&amp;color=0,0,0&amp;vpa=15&amp;vtp=1&amp;bbb=1" title=""/>
          <p:cNvSpPr/>
          <p:nvPr/>
        </p:nvSpPr>
        <p:spPr>
          <a:xfrm>
            <a:off x="943007" y="4177506"/>
            <a:ext cx="275907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重力（或质量）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ffaa46ef9?vcp=1&amp;pid=cf1e9560f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ffaa46ef9?vcp=1&amp;pid=cf1e9560f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动能和势能</a:t>
            </a:r>
            <a:endParaRPr lang="en-US" altLang="zh-CN" sz="100"/>
          </a:p>
        </p:txBody>
      </p:sp>
      <p:sp>
        <p:nvSpPr>
          <p:cNvPr id="4" name="P_6_BD#26acec214?vcp=1&amp;pid=ffaa46ef9&amp;color=0,0,0&amp;vtp=1&amp;bbb=1&amp;hb=1" title=""/>
          <p:cNvSpPr/>
          <p:nvPr/>
        </p:nvSpPr>
        <p:spPr>
          <a:xfrm>
            <a:off x="932688" y="1351063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6.物体由于运动而具有的能，叫作动能。动能的大小与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有关。质量相同的物体，运动速度越大，动能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动速度相同的物体，质量越大，动能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7.物体由于被举高而具有的能，叫作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。重力势能的大小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有关。同一物体，位置越高，重力势能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8.物体由于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而具有的能，叫作弹性势能。</a:t>
            </a:r>
            <a:endParaRPr lang="en-US" altLang="zh-CN" sz="2800"/>
          </a:p>
        </p:txBody>
      </p:sp>
      <p:sp>
        <p:nvSpPr>
          <p:cNvPr id="5" name="P_6_AN.16_1#26acec214.blank?vcp=1&amp;pid=ffaa46ef9&amp;color=0,0,0&amp;vpa=16&amp;vtp=1&amp;bbb=1" title=""/>
          <p:cNvSpPr/>
          <p:nvPr/>
        </p:nvSpPr>
        <p:spPr>
          <a:xfrm>
            <a:off x="9425020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质量</a:t>
            </a:r>
            <a:endParaRPr lang="en-US" altLang="zh-CN" sz="2800"/>
          </a:p>
        </p:txBody>
      </p:sp>
      <p:sp>
        <p:nvSpPr>
          <p:cNvPr id="6" name="P_6_AN.17_1#26acec214.blank?vcp=1&amp;pid=ffaa46ef9&amp;color=0,0,0&amp;vpa=17&amp;vtp=1&amp;bbb=1" title=""/>
          <p:cNvSpPr/>
          <p:nvPr/>
        </p:nvSpPr>
        <p:spPr>
          <a:xfrm>
            <a:off x="943007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速度</a:t>
            </a:r>
            <a:endParaRPr lang="en-US" altLang="zh-CN" sz="2800"/>
          </a:p>
        </p:txBody>
      </p:sp>
      <p:sp>
        <p:nvSpPr>
          <p:cNvPr id="7" name="P_6_AN.18_1#26acec214.blank?vcp=1&amp;pid=ffaa46ef9&amp;color=0,0,0&amp;vpa=18&amp;vtp=1&amp;bbb=1" title=""/>
          <p:cNvSpPr/>
          <p:nvPr/>
        </p:nvSpPr>
        <p:spPr>
          <a:xfrm>
            <a:off x="9153557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越大</a:t>
            </a:r>
            <a:endParaRPr lang="en-US" altLang="zh-CN" sz="2800"/>
          </a:p>
        </p:txBody>
      </p:sp>
      <p:sp>
        <p:nvSpPr>
          <p:cNvPr id="8" name="P_6_AN.19_1#26acec214.blank?vcp=1&amp;pid=ffaa46ef9&amp;color=0,0,0&amp;vpa=19&amp;vtp=1&amp;bbb=1" title=""/>
          <p:cNvSpPr/>
          <p:nvPr/>
        </p:nvSpPr>
        <p:spPr>
          <a:xfrm>
            <a:off x="6658007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越大</a:t>
            </a:r>
            <a:endParaRPr lang="en-US" altLang="zh-CN" sz="2800"/>
          </a:p>
        </p:txBody>
      </p:sp>
      <p:sp>
        <p:nvSpPr>
          <p:cNvPr id="9" name="P_6_AN.20_1#26acec214.blank?vcp=1&amp;pid=ffaa46ef9&amp;color=0,0,0&amp;vpa=20&amp;vtp=1&amp;bbb=1" title=""/>
          <p:cNvSpPr/>
          <p:nvPr/>
        </p:nvSpPr>
        <p:spPr>
          <a:xfrm>
            <a:off x="6567520" y="32636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重力势能</a:t>
            </a:r>
            <a:endParaRPr lang="en-US" altLang="zh-CN" sz="2800"/>
          </a:p>
        </p:txBody>
      </p:sp>
      <p:sp>
        <p:nvSpPr>
          <p:cNvPr id="10" name="P_6_AN.21_1#26acec214.blank?vcp=1&amp;pid=ffaa46ef9&amp;color=0,0,0&amp;vpa=21&amp;vtp=1&amp;bbb=1" title=""/>
          <p:cNvSpPr/>
          <p:nvPr/>
        </p:nvSpPr>
        <p:spPr>
          <a:xfrm>
            <a:off x="1300195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质量</a:t>
            </a:r>
            <a:endParaRPr lang="en-US" altLang="zh-CN" sz="2800"/>
          </a:p>
        </p:txBody>
      </p:sp>
      <p:sp>
        <p:nvSpPr>
          <p:cNvPr id="11" name="P_6_AN.22_1#26acec214.blank?vcp=1&amp;pid=ffaa46ef9&amp;color=0,0,0&amp;vpa=22&amp;vtp=1&amp;bbb=1" title=""/>
          <p:cNvSpPr/>
          <p:nvPr/>
        </p:nvSpPr>
        <p:spPr>
          <a:xfrm>
            <a:off x="2724182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高度</a:t>
            </a:r>
            <a:endParaRPr lang="en-US" altLang="zh-CN" sz="2800"/>
          </a:p>
        </p:txBody>
      </p:sp>
      <p:sp>
        <p:nvSpPr>
          <p:cNvPr id="12" name="P_6_AN.23_1#26acec214.blank?vcp=1&amp;pid=ffaa46ef9&amp;color=0,0,0&amp;vpa=23&amp;vtp=1&amp;bbb=1" title=""/>
          <p:cNvSpPr/>
          <p:nvPr/>
        </p:nvSpPr>
        <p:spPr>
          <a:xfrm>
            <a:off x="9863170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越大</a:t>
            </a:r>
            <a:endParaRPr lang="en-US" altLang="zh-CN" sz="2800"/>
          </a:p>
        </p:txBody>
      </p:sp>
      <p:sp>
        <p:nvSpPr>
          <p:cNvPr id="13" name="P_6_AN.24_1#26acec214.blank?vcp=1&amp;pid=ffaa46ef9&amp;color=0,0,0&amp;vpa=24&amp;vtp=1&amp;bbb=1" title=""/>
          <p:cNvSpPr/>
          <p:nvPr/>
        </p:nvSpPr>
        <p:spPr>
          <a:xfrm>
            <a:off x="2638457" y="4538128"/>
            <a:ext cx="24018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发生弹性形变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065b85673?vcp=1&amp;pid=cf1e9560f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065b85673?vcp=1&amp;pid=cf1e9560f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机械能及其转化</a:t>
            </a:r>
            <a:endParaRPr lang="en-US" altLang="zh-CN" sz="100"/>
          </a:p>
        </p:txBody>
      </p:sp>
      <p:sp>
        <p:nvSpPr>
          <p:cNvPr id="4" name="P_6_BD#fe43f76f3?vcp=1&amp;pid=065b85673&amp;color=0,0,0&amp;vtp=1&amp;bbb=1&amp;hb=1" title=""/>
          <p:cNvSpPr/>
          <p:nvPr/>
        </p:nvSpPr>
        <p:spPr>
          <a:xfrm>
            <a:off x="932688" y="1351063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9.物体的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统称为机械能。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10.动能和势能可以相互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。转化过程中，若只有动能和势能相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互转化，则机械能的总量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，即机械能守恒；若存在摩擦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阻力等消耗能量的因素，则机械能总量要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，机械能不守恒。</a:t>
            </a:r>
            <a:endParaRPr lang="en-US" altLang="zh-CN" sz="2800" spc="-50"/>
          </a:p>
        </p:txBody>
      </p:sp>
      <p:sp>
        <p:nvSpPr>
          <p:cNvPr id="5" name="P_6_AN.25_1#fe43f76f3.blank?vcp=1&amp;pid=065b85673&amp;color=0,0,0&amp;vpa=25&amp;vtp=1&amp;bbb=1" title=""/>
          <p:cNvSpPr/>
          <p:nvPr/>
        </p:nvSpPr>
        <p:spPr>
          <a:xfrm>
            <a:off x="2281269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动能</a:t>
            </a:r>
            <a:endParaRPr lang="en-US" altLang="zh-CN" sz="2800"/>
          </a:p>
        </p:txBody>
      </p:sp>
      <p:sp>
        <p:nvSpPr>
          <p:cNvPr id="6" name="P_6_AN.26_1#fe43f76f3.blank?vcp=1&amp;pid=065b85673&amp;color=0,0,0&amp;vpa=26&amp;vtp=1&amp;bbb=1" title=""/>
          <p:cNvSpPr/>
          <p:nvPr/>
        </p:nvSpPr>
        <p:spPr>
          <a:xfrm>
            <a:off x="3705256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势能</a:t>
            </a:r>
            <a:endParaRPr lang="en-US" altLang="zh-CN" sz="2800"/>
          </a:p>
        </p:txBody>
      </p:sp>
      <p:sp>
        <p:nvSpPr>
          <p:cNvPr id="7" name="P_6_AN.27_1#fe43f76f3.blank?vcp=1&amp;pid=065b85673&amp;color=0,0,0&amp;vpa=27&amp;vtp=1&amp;bbb=1" title=""/>
          <p:cNvSpPr/>
          <p:nvPr/>
        </p:nvSpPr>
        <p:spPr>
          <a:xfrm>
            <a:off x="4605369" y="1968283"/>
            <a:ext cx="9540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转化</a:t>
            </a:r>
            <a:endParaRPr lang="en-US" altLang="zh-CN" sz="2800" spc="-50"/>
          </a:p>
        </p:txBody>
      </p:sp>
      <p:sp>
        <p:nvSpPr>
          <p:cNvPr id="8" name="P_6_AN.28_1#fe43f76f3.blank?vcp=1&amp;pid=065b85673&amp;color=0,0,0&amp;vpa=28&amp;vtp=1&amp;bbb=1" title=""/>
          <p:cNvSpPr/>
          <p:nvPr/>
        </p:nvSpPr>
        <p:spPr>
          <a:xfrm>
            <a:off x="4792694" y="2615983"/>
            <a:ext cx="165576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保持不变</a:t>
            </a:r>
            <a:endParaRPr lang="en-US" altLang="zh-CN" sz="2800" spc="-50"/>
          </a:p>
        </p:txBody>
      </p:sp>
      <p:sp>
        <p:nvSpPr>
          <p:cNvPr id="9" name="P_6_AN.29_1#fe43f76f3.blank?vcp=1&amp;pid=065b85673&amp;color=0,0,0&amp;vpa=29&amp;vtp=1&amp;bbb=1" title=""/>
          <p:cNvSpPr/>
          <p:nvPr/>
        </p:nvSpPr>
        <p:spPr>
          <a:xfrm>
            <a:off x="7248557" y="3242728"/>
            <a:ext cx="9540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减少</a:t>
            </a:r>
            <a:endParaRPr lang="en-US" altLang="zh-CN" sz="2800" spc="-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216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2026-02-06T23:36:58Z</cp:lastPrinted>
  <dcterms:created xsi:type="dcterms:W3CDTF">2026-02-06T23:36:58Z</dcterms:created>
  <dcterms:modified xsi:type="dcterms:W3CDTF">2026-02-06T15:36:58Z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