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28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781300" y="2190750"/>
          <a:ext cx="9134475" cy="2190750"/>
          <a:chOff x="2781300" y="2190750"/>
          <a:chExt cx="9134475" cy="2190750"/>
        </a:xfrm>
      </p:grpSpPr>
      <p:sp>
        <p:nvSpPr>
          <p:cNvPr id="2" name="文本框 1"/>
          <p:cNvSpPr txBox="1"/>
          <p:nvPr/>
        </p:nvSpPr>
        <p:spPr>
          <a:xfrm>
            <a:off x="1835696" y="2132856"/>
            <a:ext cx="6353175" cy="66364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4000" u="none" spc="0" dirty="0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10.3 </a:t>
            </a:r>
            <a:r>
              <a:rPr lang="en-US" sz="4000" u="none" spc="0" dirty="0" err="1" smtClean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物体的浮沉条件及应用</a:t>
            </a:r>
            <a:endParaRPr lang="en-US" sz="40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99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19575"/>
          <a:chOff x="381000" y="266700"/>
          <a:chExt cx="9134475" cy="42195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3125" y="2070100"/>
            <a:ext cx="31813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不平衡状态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250" y="1816101"/>
            <a:ext cx="533400" cy="10795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171826" y="1193801"/>
            <a:ext cx="1476375" cy="2324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76401" y="3657600"/>
            <a:ext cx="7458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前提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33651" y="3657600"/>
            <a:ext cx="66008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完全浸没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3901" y="3657600"/>
            <a:ext cx="46005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6401" y="4641851"/>
            <a:ext cx="7458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33651" y="4641851"/>
            <a:ext cx="6600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＞G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76401" y="5626100"/>
            <a:ext cx="7458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结果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33651" y="5626100"/>
            <a:ext cx="66008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物体在液体中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向上运动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86401" y="5626100"/>
            <a:ext cx="36480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称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25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33875"/>
          <a:chOff x="381000" y="266700"/>
          <a:chExt cx="9134475" cy="43338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498600"/>
            <a:ext cx="8153400" cy="98103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物体开始浮出水面时，V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逐渐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_____，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根据F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逐渐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_____，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到F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=G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时，物体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_______在液面上,称_____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浮。此时V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2101" y="3860800"/>
            <a:ext cx="37623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合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72101" y="4572000"/>
            <a:ext cx="37623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601" y="3378201"/>
            <a:ext cx="1704975" cy="240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00525" y="1473200"/>
            <a:ext cx="49339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减小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24801" y="1473200"/>
            <a:ext cx="1209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减小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57501" y="1993900"/>
            <a:ext cx="62769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2551" y="1993900"/>
            <a:ext cx="39719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58051" y="1993900"/>
            <a:ext cx="18764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＜</a:t>
            </a:r>
          </a:p>
        </p:txBody>
      </p:sp>
    </p:spTree>
    <p:extLst>
      <p:ext uri="{BB962C8B-B14F-4D97-AF65-F5344CB8AC3E}">
        <p14:creationId xmlns:p14="http://schemas.microsoft.com/office/powerpoint/2010/main" val="401804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76725"/>
          <a:chOff x="381000" y="266700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下沉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62601" y="1974851"/>
            <a:ext cx="35718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不平衡状态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62276" y="1060451"/>
            <a:ext cx="1666875" cy="23876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53000" y="1600201"/>
            <a:ext cx="590550" cy="13081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7401" y="3556000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前提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33701" y="3556000"/>
            <a:ext cx="62007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完全浸没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57401" y="4629151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7401" y="5702300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结果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33701" y="5702300"/>
            <a:ext cx="62007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物体在液体中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向下运动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72175" y="5702300"/>
            <a:ext cx="31623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称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下沉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33701" y="4629151"/>
            <a:ext cx="62007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＜G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5375" y="3556000"/>
            <a:ext cx="42291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7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00550"/>
          <a:chOff x="381000" y="266700"/>
          <a:chExt cx="9134475" cy="44005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沉底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24051" y="1358900"/>
            <a:ext cx="72104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完全浸没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5775" y="1333500"/>
            <a:ext cx="48387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9775" y="2667000"/>
            <a:ext cx="33147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合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19775" y="3365500"/>
            <a:ext cx="33147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24051" y="5537200"/>
            <a:ext cx="72104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∵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76551" y="5537200"/>
            <a:ext cx="625792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∴G 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+F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支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29201" y="5537200"/>
            <a:ext cx="41052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G -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支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095625" y="2209800"/>
            <a:ext cx="1847850" cy="20828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952876" y="4000501"/>
            <a:ext cx="123825" cy="123190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3971926" y="3086101"/>
            <a:ext cx="85725" cy="8763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3971926" y="2400301"/>
            <a:ext cx="85725" cy="8763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152901" y="2082800"/>
            <a:ext cx="4981575" cy="6030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12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支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2901" y="2857500"/>
            <a:ext cx="4981575" cy="6030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12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52901" y="4889500"/>
            <a:ext cx="49815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</a:p>
        </p:txBody>
      </p:sp>
      <p:pic>
        <p:nvPicPr>
          <p:cNvPr id="18" name="图片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333876" y="5753101"/>
            <a:ext cx="676275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1" y="1016000"/>
            <a:ext cx="1781175" cy="2616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1675" y="1803400"/>
            <a:ext cx="335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合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81675" y="2501900"/>
            <a:ext cx="33528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91025" y="1295400"/>
            <a:ext cx="4743450" cy="60305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12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12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12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0075" y="3416300"/>
            <a:ext cx="47244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7401" y="3911600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前提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3701" y="3911600"/>
            <a:ext cx="62007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完全浸没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5375" y="3911600"/>
            <a:ext cx="42291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即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57401" y="4984751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33701" y="4984751"/>
            <a:ext cx="62007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57401" y="6057900"/>
            <a:ext cx="7077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结果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33701" y="6057900"/>
            <a:ext cx="62007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静止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在液体中任意深度处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600825" y="6057900"/>
            <a:ext cx="25336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称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3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53525" cy="4714875"/>
          <a:chOff x="381000" y="266700"/>
          <a:chExt cx="9153525" cy="47148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4478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432051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34163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651" y="4400551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53848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沉底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38275" y="2432051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＞G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38275" y="5384800"/>
            <a:ext cx="76962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G -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支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8275" y="3416300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38275" y="1447800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38275" y="4400551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pic>
        <p:nvPicPr>
          <p:cNvPr id="14" name="图片 13" descr="C:\Users\Administrator\Desktop\截图1586277070.png截图1586277070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40940" y="1447800"/>
            <a:ext cx="6743700" cy="3544147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4018280" y="2817707"/>
            <a:ext cx="114300" cy="152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4042094" y="2944707"/>
            <a:ext cx="66675" cy="4191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042094" y="2182707"/>
            <a:ext cx="66675" cy="6858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22271" y="1965113"/>
            <a:ext cx="5781675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22271" y="956733"/>
            <a:ext cx="5781675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42105" y="2113280"/>
            <a:ext cx="470535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28971" y="2525607"/>
            <a:ext cx="3362325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42105" y="3103033"/>
            <a:ext cx="4705350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28970" y="3795607"/>
            <a:ext cx="3333750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2769870" y="1686560"/>
            <a:ext cx="114300" cy="15240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4"/>
          <a:stretch>
            <a:fillRect/>
          </a:stretch>
        </p:blipFill>
        <p:spPr>
          <a:xfrm>
            <a:off x="2798445" y="1717887"/>
            <a:ext cx="76200" cy="6223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5"/>
          <a:stretch>
            <a:fillRect/>
          </a:stretch>
        </p:blipFill>
        <p:spPr>
          <a:xfrm>
            <a:off x="2803209" y="1051560"/>
            <a:ext cx="66675" cy="68580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283" y="3370580"/>
            <a:ext cx="114300" cy="152400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4"/>
          <a:stretch>
            <a:fillRect/>
          </a:stretch>
        </p:blipFill>
        <p:spPr>
          <a:xfrm>
            <a:off x="5576570" y="3510280"/>
            <a:ext cx="95250" cy="63500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5"/>
          <a:stretch>
            <a:fillRect/>
          </a:stretch>
        </p:blipFill>
        <p:spPr>
          <a:xfrm>
            <a:off x="5562284" y="2811781"/>
            <a:ext cx="104775" cy="62230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7287261" y="2989580"/>
            <a:ext cx="1990725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397240" y="3879427"/>
            <a:ext cx="95250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87261" y="4418753"/>
            <a:ext cx="1990725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468995" y="5110480"/>
            <a:ext cx="952500" cy="6448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G</a:t>
            </a:r>
            <a:br>
              <a:rPr lang="en-US" sz="18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18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397240" y="3492500"/>
            <a:ext cx="95250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支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35" name="图片 34"/>
          <p:cNvPicPr/>
          <p:nvPr/>
        </p:nvPicPr>
        <p:blipFill>
          <a:blip r:embed="rId5"/>
          <a:stretch>
            <a:fillRect/>
          </a:stretch>
        </p:blipFill>
        <p:spPr>
          <a:xfrm>
            <a:off x="8311834" y="4069927"/>
            <a:ext cx="104775" cy="558800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3"/>
          <a:stretch>
            <a:fillRect/>
          </a:stretch>
        </p:blipFill>
        <p:spPr>
          <a:xfrm>
            <a:off x="8311833" y="4533053"/>
            <a:ext cx="114300" cy="152400"/>
          </a:xfrm>
          <a:prstGeom prst="rect">
            <a:avLst/>
          </a:prstGeom>
        </p:spPr>
      </p:pic>
      <p:pic>
        <p:nvPicPr>
          <p:cNvPr id="37" name="图片 36"/>
          <p:cNvPicPr/>
          <p:nvPr/>
        </p:nvPicPr>
        <p:blipFill>
          <a:blip r:embed="rId5"/>
          <a:stretch>
            <a:fillRect/>
          </a:stretch>
        </p:blipFill>
        <p:spPr>
          <a:xfrm>
            <a:off x="8311834" y="3778673"/>
            <a:ext cx="104775" cy="558800"/>
          </a:xfrm>
          <a:prstGeom prst="rect">
            <a:avLst/>
          </a:prstGeom>
        </p:spPr>
      </p:pic>
      <p:pic>
        <p:nvPicPr>
          <p:cNvPr id="38" name="图片 37"/>
          <p:cNvPicPr/>
          <p:nvPr/>
        </p:nvPicPr>
        <p:blipFill>
          <a:blip r:embed="rId4"/>
          <a:stretch>
            <a:fillRect/>
          </a:stretch>
        </p:blipFill>
        <p:spPr>
          <a:xfrm>
            <a:off x="8307071" y="4660054"/>
            <a:ext cx="123825" cy="876300"/>
          </a:xfrm>
          <a:prstGeom prst="rect">
            <a:avLst/>
          </a:prstGeom>
        </p:spPr>
      </p:pic>
      <p:pic>
        <p:nvPicPr>
          <p:cNvPr id="39" name="图片 38"/>
          <p:cNvPicPr/>
          <p:nvPr/>
        </p:nvPicPr>
        <p:blipFill>
          <a:blip r:embed="rId3"/>
          <a:stretch>
            <a:fillRect/>
          </a:stretch>
        </p:blipFill>
        <p:spPr>
          <a:xfrm>
            <a:off x="7130098" y="3796453"/>
            <a:ext cx="114300" cy="152400"/>
          </a:xfrm>
          <a:prstGeom prst="rect">
            <a:avLst/>
          </a:prstGeom>
        </p:spPr>
      </p:pic>
      <p:pic>
        <p:nvPicPr>
          <p:cNvPr id="40" name="图片 39"/>
          <p:cNvPicPr/>
          <p:nvPr/>
        </p:nvPicPr>
        <p:blipFill>
          <a:blip r:embed="rId4"/>
          <a:stretch>
            <a:fillRect/>
          </a:stretch>
        </p:blipFill>
        <p:spPr>
          <a:xfrm>
            <a:off x="7125335" y="3936154"/>
            <a:ext cx="114300" cy="800100"/>
          </a:xfrm>
          <a:prstGeom prst="rect">
            <a:avLst/>
          </a:prstGeom>
        </p:spPr>
      </p:pic>
      <p:pic>
        <p:nvPicPr>
          <p:cNvPr id="41" name="图片 40"/>
          <p:cNvPicPr/>
          <p:nvPr/>
        </p:nvPicPr>
        <p:blipFill>
          <a:blip r:embed="rId5"/>
          <a:stretch>
            <a:fillRect/>
          </a:stretch>
        </p:blipFill>
        <p:spPr>
          <a:xfrm>
            <a:off x="7139624" y="3288453"/>
            <a:ext cx="10477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21" grpId="0"/>
      <p:bldP spid="22" grpId="0"/>
      <p:bldP spid="23" grpId="0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/>
      <p:bldP spid="31" grpId="0"/>
      <p:bldP spid="32" grpId="0"/>
      <p:bldP spid="33" grpId="0"/>
      <p:bldP spid="34" grpId="0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43425"/>
          <a:chOff x="381000" y="266700"/>
          <a:chExt cx="9134475" cy="45434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漂浮与悬浮有什么相同点与不同点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5425" y="1600200"/>
            <a:ext cx="763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24175" y="1600200"/>
            <a:ext cx="62103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9725" y="1600200"/>
            <a:ext cx="37147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14475" y="2768600"/>
            <a:ext cx="76200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24175" y="2768600"/>
            <a:ext cx="62103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19725" y="2768600"/>
            <a:ext cx="371475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＜V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988" y="3765551"/>
            <a:ext cx="1333500" cy="22860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467350" y="3771900"/>
            <a:ext cx="1333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05325"/>
          <a:chOff x="381000" y="266700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悬浮与沉底有什么相同点与不同点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5425" y="1676400"/>
            <a:ext cx="763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24175" y="1676400"/>
            <a:ext cx="62103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9725" y="1676400"/>
            <a:ext cx="37147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24175" y="2844800"/>
            <a:ext cx="62103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&quot;microsoft yahei&quot;"/>
              </a:rPr>
              <a:t>悬浮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419725" y="2844800"/>
            <a:ext cx="37147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&quot;microsoft yahei&quot;"/>
              </a:rPr>
              <a:t>沉底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14475" y="2844800"/>
            <a:ext cx="76200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367338" y="3721100"/>
            <a:ext cx="1333500" cy="22860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852738" y="3721100"/>
            <a:ext cx="1333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267200"/>
          <a:chOff x="381000" y="266700"/>
          <a:chExt cx="9134475" cy="4267200"/>
        </a:xfrm>
      </p:grpSpPr>
      <p:sp>
        <p:nvSpPr>
          <p:cNvPr id="2" name="文本框 1"/>
          <p:cNvSpPr txBox="1"/>
          <p:nvPr/>
        </p:nvSpPr>
        <p:spPr>
          <a:xfrm>
            <a:off x="2209801" y="1244600"/>
            <a:ext cx="69246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平时常见到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在水中会上浮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;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在水中会下沉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09875" y="5168900"/>
            <a:ext cx="63246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密度比水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的物体在水中会上浮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;
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密度比水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的物体在水中会下沉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00251" y="5168900"/>
            <a:ext cx="71342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猜想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38551" y="1244600"/>
            <a:ext cx="54959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木头、泡沫等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2201" y="1765300"/>
            <a:ext cx="67722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石块、金属块等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886075" y="2997200"/>
            <a:ext cx="1143000" cy="1524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4933950" y="2997200"/>
            <a:ext cx="1143000" cy="1524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81450" y="5168900"/>
            <a:ext cx="51530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981450" y="5689600"/>
            <a:ext cx="51530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大</a:t>
            </a:r>
          </a:p>
        </p:txBody>
      </p:sp>
    </p:spTree>
    <p:extLst>
      <p:ext uri="{BB962C8B-B14F-4D97-AF65-F5344CB8AC3E}">
        <p14:creationId xmlns:p14="http://schemas.microsoft.com/office/powerpoint/2010/main" val="426415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95838"/>
          <a:chOff x="381000" y="266700"/>
          <a:chExt cx="9134475" cy="4795838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ρ与沉浮的关系</a:t>
            </a:r>
            <a:r>
              <a:rPr lang="en-US" sz="23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8651" y="11811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研究条件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1675" y="1181100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实心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浸没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在液体中，只受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重力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和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浮力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1336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浮力和重力展开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71775" y="2133600"/>
            <a:ext cx="63627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2451" y="2133600"/>
            <a:ext cx="47720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 ＝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1" y="310388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“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浸没”说明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05075" y="3103880"/>
            <a:ext cx="66294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8651" y="4065271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8651" y="502666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8651" y="5988051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38275" y="4065271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＞G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38275" y="5026660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438275" y="5988051"/>
            <a:ext cx="76962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pic>
        <p:nvPicPr>
          <p:cNvPr id="17" name="图片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105651" y="1193800"/>
            <a:ext cx="1419225" cy="2006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09925" y="4065271"/>
            <a:ext cx="59245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&gt;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209925" y="5026660"/>
            <a:ext cx="59245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209925" y="5988051"/>
            <a:ext cx="59245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2314576" y="4217671"/>
            <a:ext cx="714375" cy="2540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2314576" y="5179060"/>
            <a:ext cx="714375" cy="2540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3"/>
          <a:stretch>
            <a:fillRect/>
          </a:stretch>
        </p:blipFill>
        <p:spPr>
          <a:xfrm>
            <a:off x="2314576" y="6140451"/>
            <a:ext cx="714375" cy="25400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3"/>
          <a:stretch>
            <a:fillRect/>
          </a:stretch>
        </p:blipFill>
        <p:spPr>
          <a:xfrm>
            <a:off x="5191126" y="4217671"/>
            <a:ext cx="714375" cy="254000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3"/>
          <a:stretch>
            <a:fillRect/>
          </a:stretch>
        </p:blipFill>
        <p:spPr>
          <a:xfrm>
            <a:off x="5191126" y="5179060"/>
            <a:ext cx="714375" cy="2540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191126" y="6140451"/>
            <a:ext cx="714375" cy="254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038851" y="4065271"/>
            <a:ext cx="3095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38851" y="5026660"/>
            <a:ext cx="3095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038851" y="5988051"/>
            <a:ext cx="3095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695576" y="2095500"/>
            <a:ext cx="15144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1" name="文本框 30"/>
          <p:cNvSpPr txBox="1"/>
          <p:nvPr/>
        </p:nvSpPr>
        <p:spPr>
          <a:xfrm>
            <a:off x="4305301" y="2095500"/>
            <a:ext cx="1514475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9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121819"/>
          <a:chOff x="381000" y="266700"/>
          <a:chExt cx="9134475" cy="3121819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教学目标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620837"/>
            <a:ext cx="323850" cy="43180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730625"/>
            <a:ext cx="323850" cy="431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47751" y="1536700"/>
            <a:ext cx="7229475" cy="121187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能根据二力平衡条件和力与运动的关系描述物体的浮沉条件，并能通过改变物体所受的重力或浮力的大小，使物体在液体或气体中处于不同的浮沉状态。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7750" y="3657600"/>
            <a:ext cx="7258050" cy="80791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运用物体的浮沉条件解释生产、生活中的一些现象，认识浮力知识在生产、生活中的应有价值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5340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867275"/>
          <a:chOff x="381000" y="266700"/>
          <a:chExt cx="9134475" cy="48672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悬浮与漂浮的比较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5425" y="1308100"/>
            <a:ext cx="763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14475" y="2146300"/>
            <a:ext cx="76200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14638" y="4197351"/>
            <a:ext cx="1333500" cy="2286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0" y="4203700"/>
            <a:ext cx="1333500" cy="2286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48001" y="1308100"/>
            <a:ext cx="6086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72175" y="2146300"/>
            <a:ext cx="31623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72175" y="3073400"/>
            <a:ext cx="31623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48001" y="2146300"/>
            <a:ext cx="6086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48001" y="3073400"/>
            <a:ext cx="6086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95751" y="2146300"/>
            <a:ext cx="5038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95751" y="3073400"/>
            <a:ext cx="5038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&lt;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312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62475"/>
          <a:chOff x="381000" y="266700"/>
          <a:chExt cx="9134475" cy="45624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悬浮与沉底的比较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5425" y="1308100"/>
            <a:ext cx="763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14475" y="2146300"/>
            <a:ext cx="76200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不同点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924175" y="1308100"/>
            <a:ext cx="62103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平衡状态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9725" y="1308100"/>
            <a:ext cx="37147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2、都是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33801" y="2692400"/>
            <a:ext cx="5400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29351" y="2692400"/>
            <a:ext cx="29051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24175" y="2146300"/>
            <a:ext cx="62103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19725" y="2146300"/>
            <a:ext cx="37147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沉底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33801" y="2146300"/>
            <a:ext cx="5400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29351" y="2146300"/>
            <a:ext cx="29051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pic>
        <p:nvPicPr>
          <p:cNvPr id="14" name="图片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419725" y="3797300"/>
            <a:ext cx="1333500" cy="22860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924175" y="3797300"/>
            <a:ext cx="1333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2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86275"/>
          <a:chOff x="381000" y="266700"/>
          <a:chExt cx="9134475" cy="4486275"/>
        </a:xfrm>
      </p:grpSpPr>
      <p:sp>
        <p:nvSpPr>
          <p:cNvPr id="2" name="文本框 1"/>
          <p:cNvSpPr txBox="1"/>
          <p:nvPr/>
        </p:nvSpPr>
        <p:spPr>
          <a:xfrm>
            <a:off x="1971675" y="1206500"/>
            <a:ext cx="7162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（1）上浮：F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&gt;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或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71675" y="1746251"/>
            <a:ext cx="7162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（2）漂浮：F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或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71675" y="2286000"/>
            <a:ext cx="7162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（3）下沉：F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&lt; 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或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1675" y="2825751"/>
            <a:ext cx="7162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（4）沉底：F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&lt;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或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71675" y="3365500"/>
            <a:ext cx="7162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（5）悬浮：F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或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1" y="12065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浮沉条件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8651" y="43561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注：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71575" y="4356100"/>
            <a:ext cx="7962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（1）上浮和下沉是不平衡态；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57375" y="4902200"/>
            <a:ext cx="72771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悬浮、漂浮、沉底是平衡态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71575" y="5435600"/>
            <a:ext cx="7962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（2）上浮、下沉、悬浮、沉底：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57375" y="5981700"/>
            <a:ext cx="72771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漂浮：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181475"/>
          <a:chOff x="381000" y="266700"/>
          <a:chExt cx="9134475" cy="41814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6451" y="1003300"/>
            <a:ext cx="70580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为什么土豆在水中沉底，而苹果则漂浮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28951" y="1778000"/>
            <a:ext cx="3171825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1547814" y="5575300"/>
            <a:ext cx="7586663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因为苹果的密度比水小，所以苹果最终在水上漂浮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；
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土豆的密度比水大，所以土豆最终在水中沉底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547813" y="1003300"/>
            <a:ext cx="4191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" y="266700"/>
          <a:ext cx="9134475" cy="5038725"/>
          <a:chOff x="123825" y="266700"/>
          <a:chExt cx="9134475" cy="50387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物体沉浮情况总表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3825" y="1104900"/>
            <a:ext cx="8896350" cy="5613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76851" y="3111500"/>
            <a:ext cx="3857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＞G</a:t>
            </a:r>
            <a:endParaRPr lang="en-US" sz="21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05425" y="4000500"/>
            <a:ext cx="382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291138" y="4895851"/>
            <a:ext cx="3843338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05425" y="2209800"/>
            <a:ext cx="3829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=G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91138" y="5899151"/>
            <a:ext cx="3843338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&lt; 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76851" y="1282700"/>
            <a:ext cx="3857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与G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43675" y="1282700"/>
            <a:ext cx="2590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43675" y="4895851"/>
            <a:ext cx="2590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543675" y="2209800"/>
            <a:ext cx="2590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505575" y="4000500"/>
            <a:ext cx="2628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43675" y="3111500"/>
            <a:ext cx="2590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43675" y="5899151"/>
            <a:ext cx="2590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72414" y="4000500"/>
            <a:ext cx="12620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872414" y="3111500"/>
            <a:ext cx="12620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872414" y="4895851"/>
            <a:ext cx="12620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872414" y="5899151"/>
            <a:ext cx="12620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00B0F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48601" y="1282700"/>
            <a:ext cx="1285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与V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843838" y="2209800"/>
            <a:ext cx="1290638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&lt; </a:t>
            </a: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57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29150"/>
          <a:chOff x="381000" y="266700"/>
          <a:chExt cx="9134475" cy="46291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中国古代浮力的应用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130300"/>
            <a:ext cx="80581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早在殷商之前，我国古代人民对浮力就有深入的观察，到殷商时已由制独木船发展到用木板组成大的船体，这是我国最早的木船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86214" y="6172200"/>
            <a:ext cx="51482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芦湖独木舟</a:t>
            </a:r>
            <a:endParaRPr lang="en-US" sz="21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24892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40022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00575"/>
          <a:chOff x="381000" y="266700"/>
          <a:chExt cx="9134475" cy="46005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中国古代浮力的应用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04900"/>
            <a:ext cx="80105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周朝以后不仅在小河上能架设浮桥，在黄河、长江这样的大河流上也多次架设过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浮桥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　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86025" y="24130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4357688" y="6134100"/>
            <a:ext cx="4776788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浮桥</a:t>
            </a:r>
            <a:endParaRPr lang="en-US" sz="21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8100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57725"/>
          <a:chOff x="381000" y="266700"/>
          <a:chExt cx="9134475" cy="46577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中国古代浮力的应用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81100"/>
            <a:ext cx="749617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我国汉代曾发明过一种做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军事信号用的灯笼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，灯笼能腾空而起，飞向天空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33613" y="26543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825584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953000"/>
          <a:chOff x="381000" y="266700"/>
          <a:chExt cx="9134475" cy="49530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中国古代浮力的应用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55700"/>
            <a:ext cx="806767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三国时期有“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曹冲称象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”。把象放到大船上，在水面所达到的地方做上记号，再让船装载其他东西，等水面也达到相同记号的时候称一下这些东西，那么东西的总质量约等于大象的质量。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24163" y="3048000"/>
            <a:ext cx="36766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69423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67250"/>
          <a:chOff x="381000" y="266700"/>
          <a:chExt cx="9134475" cy="46672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中国古代浮力的应用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06500"/>
            <a:ext cx="74771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除了以舟称物之外，以舟起重也是中国人的发明。据史籍记载，真定县僧人怀丙曾“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打捞铁牛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”。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他创造了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浮力起重法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19325" y="26670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58995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495675"/>
          <a:chOff x="381000" y="266700"/>
          <a:chExt cx="9134475" cy="3495675"/>
        </a:xfrm>
      </p:grpSpPr>
      <p:sp>
        <p:nvSpPr>
          <p:cNvPr id="2" name="文本框 1"/>
          <p:cNvSpPr txBox="1"/>
          <p:nvPr/>
        </p:nvSpPr>
        <p:spPr>
          <a:xfrm>
            <a:off x="628650" y="647700"/>
            <a:ext cx="5905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3429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302000"/>
            <a:ext cx="120967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教学难点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教学重点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9201" y="1790700"/>
            <a:ext cx="791527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物体的浮沉条件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19201" y="4660900"/>
            <a:ext cx="791527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轮船、潜水艇、气球飞艇等应用原理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800939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61925" y="619125"/>
          <a:ext cx="9134475" cy="4086225"/>
          <a:chOff x="161925" y="619125"/>
          <a:chExt cx="9134475" cy="4086225"/>
        </a:xfrm>
      </p:grpSpPr>
      <p:sp>
        <p:nvSpPr>
          <p:cNvPr id="2" name="文本框 1"/>
          <p:cNvSpPr txBox="1"/>
          <p:nvPr/>
        </p:nvSpPr>
        <p:spPr>
          <a:xfrm>
            <a:off x="2457451" y="825500"/>
            <a:ext cx="66770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钢铁做的巨轮为什么可以漂浮在水上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25" y="17145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86300" y="17145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2038351" y="5448300"/>
            <a:ext cx="70961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游艇</a:t>
            </a:r>
            <a:endParaRPr lang="en-US" sz="21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96025" y="5448300"/>
            <a:ext cx="28384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航空母舰</a:t>
            </a:r>
            <a:endParaRPr lang="en-US" sz="2100" u="none" spc="0" dirty="0">
              <a:solidFill>
                <a:srgbClr val="F65E5E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65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52425" y="628650"/>
          <a:ext cx="9134475" cy="3810000"/>
          <a:chOff x="352425" y="628650"/>
          <a:chExt cx="9134475" cy="3810000"/>
        </a:xfrm>
      </p:grpSpPr>
      <p:sp>
        <p:nvSpPr>
          <p:cNvPr id="2" name="文本框 1"/>
          <p:cNvSpPr txBox="1"/>
          <p:nvPr/>
        </p:nvSpPr>
        <p:spPr>
          <a:xfrm>
            <a:off x="885825" y="3771900"/>
            <a:ext cx="82486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取质量相等的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两块橡皮泥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5714" y="3771900"/>
            <a:ext cx="5338763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绿色捏成球形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粉色捏成碗形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86588" y="3771900"/>
            <a:ext cx="2147888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绿色沉底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粉色漂浮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425" y="5080000"/>
            <a:ext cx="83248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可见做成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空心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后，可以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增加V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，从而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增加浮力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，使密度大于水的橡皮泥漂浮在水面上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0050" y="838200"/>
            <a:ext cx="2571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309938" y="838200"/>
            <a:ext cx="2571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6229350" y="838200"/>
            <a:ext cx="25717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7065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轮船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319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工作原理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1675" y="1231900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将钢铁做成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的，增加了可利用的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1082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排水量（m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09851" y="2108200"/>
            <a:ext cx="6524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轮船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时排开水的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8651" y="30861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漂浮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86001" y="3086100"/>
            <a:ext cx="68484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船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+G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货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1075" y="3086100"/>
            <a:ext cx="43434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船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g+m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货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33964" y="4470400"/>
            <a:ext cx="4100513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船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+m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货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4076700"/>
            <a:ext cx="2266950" cy="21082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314451" y="3251201"/>
            <a:ext cx="828675" cy="2413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771901" y="3244851"/>
            <a:ext cx="828675" cy="241300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724525" y="3683001"/>
            <a:ext cx="133350" cy="8001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419475" y="1231900"/>
            <a:ext cx="57150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空心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71851" y="2108200"/>
            <a:ext cx="5762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满载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10251" y="2108200"/>
            <a:ext cx="33242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质量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43675" y="1168400"/>
            <a:ext cx="259080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38700" y="4432300"/>
            <a:ext cx="1905000" cy="369332"/>
          </a:xfrm>
          <a:prstGeom prst="rect">
            <a:avLst/>
          </a:prstGeom>
          <a:noFill/>
          <a:ln w="25400" cap="flat" cmpd="sng" algn="ctr">
            <a:solidFill>
              <a:srgbClr val="FFD732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7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95825"/>
          <a:chOff x="381000" y="266700"/>
          <a:chExt cx="9134475" cy="46958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257300"/>
            <a:ext cx="8096250" cy="207749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如图所示，中国辽宁号航空母舰是中国人民解放军海军的第一艘航空母舰，舰长304m、舰宽70.5m，满载时排水量67500t．
（1）它满载时所受的浮力为__________牛（取g=10N/kg）．
（2）2012年9月25日，该舰正式加入中国海军序列．2012年11月23日，中国航母舰载机歼-15着舰成功．当舰载机着舰后，浮力将__________（选填“不变”、“变小”、“变大”）．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38550" y="4216400"/>
            <a:ext cx="5257800" cy="173124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解：该舰满载时所受浮力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
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=67500×10³kg×10N/kg=6.75×10⁸N；
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舰载机着舰后，航空母舰的总重力增大，因为航空母舰仍然漂浮，浮力与重力相等，所以浮力变大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．</a:t>
            </a:r>
            <a:b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故答案为：6.75×10⁸；</a:t>
            </a:r>
            <a:r>
              <a:rPr lang="en-US" sz="18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变大</a:t>
            </a:r>
            <a:r>
              <a:rPr lang="en-US" sz="18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．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4432300"/>
            <a:ext cx="2495550" cy="18288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2010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05350"/>
          <a:chOff x="381000" y="266700"/>
          <a:chExt cx="9134475" cy="47053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447800"/>
            <a:ext cx="8029575" cy="161582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轮船总是漂浮在水面上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一艘轮船从河里驶向大海，它受到的重力大小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______（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变大、变小、不变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它受到的浮力大小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______（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变大、变小、不变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它排开水的体积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______（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变大、变小、不变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）;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轮船是下沉些还是上浮些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？________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28851" y="927100"/>
            <a:ext cx="69056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65E5E">
                    <a:alpha val="100000"/>
                  </a:srgbClr>
                </a:solidFill>
                <a:latin typeface="黑体" pitchFamily="49" charset="-122"/>
              </a:rPr>
              <a:t>= 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66875" y="1447801"/>
            <a:ext cx="571500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7" name="文本框 6"/>
          <p:cNvSpPr txBox="1"/>
          <p:nvPr/>
        </p:nvSpPr>
        <p:spPr>
          <a:xfrm>
            <a:off x="1266825" y="1943100"/>
            <a:ext cx="7867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96101" y="1943100"/>
            <a:ext cx="22383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6251" y="2489200"/>
            <a:ext cx="48482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变小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4675" y="3035300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上浮些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651" y="4127500"/>
            <a:ext cx="850582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据F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0575" y="4876800"/>
            <a:ext cx="8343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1625" y="4845051"/>
            <a:ext cx="7562850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57401" y="4845051"/>
            <a:ext cx="707707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↓</a:t>
            </a:r>
          </a:p>
        </p:txBody>
      </p:sp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3390901" y="4978400"/>
            <a:ext cx="5267325" cy="1295400"/>
          </a:xfrm>
          <a:prstGeom prst="rect">
            <a:avLst/>
          </a:prstGeom>
        </p:spPr>
      </p:pic>
      <p:pic>
        <p:nvPicPr>
          <p:cNvPr id="16" name="图片 15"/>
          <p:cNvPicPr/>
          <p:nvPr/>
        </p:nvPicPr>
        <p:blipFill>
          <a:blip r:embed="rId3"/>
          <a:stretch>
            <a:fillRect/>
          </a:stretch>
        </p:blipFill>
        <p:spPr>
          <a:xfrm>
            <a:off x="3790950" y="3898900"/>
            <a:ext cx="1943100" cy="144780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448425" y="3733800"/>
            <a:ext cx="1943100" cy="14478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76301" y="4165601"/>
            <a:ext cx="3524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19" name="文本框 18"/>
          <p:cNvSpPr txBox="1"/>
          <p:nvPr/>
        </p:nvSpPr>
        <p:spPr>
          <a:xfrm>
            <a:off x="1880871" y="4165601"/>
            <a:ext cx="3524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1395096" y="4165601"/>
            <a:ext cx="352425" cy="369332"/>
          </a:xfrm>
          <a:prstGeom prst="rect">
            <a:avLst/>
          </a:prstGeom>
          <a:noFill/>
          <a:ln w="25400" cap="flat" cmpd="sng" algn="ctr">
            <a:solidFill>
              <a:srgbClr val="F65E5E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76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 animBg="1"/>
      <p:bldP spid="19" grpId="0" bldLvl="0" animBg="1"/>
      <p:bldP spid="20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466975" y="923925"/>
          <a:ext cx="9134475" cy="4276725"/>
          <a:chOff x="2466975" y="923925"/>
          <a:chExt cx="9134475" cy="4276725"/>
        </a:xfrm>
      </p:grpSpPr>
      <p:sp>
        <p:nvSpPr>
          <p:cNvPr id="2" name="文本框 1"/>
          <p:cNvSpPr txBox="1"/>
          <p:nvPr/>
        </p:nvSpPr>
        <p:spPr>
          <a:xfrm>
            <a:off x="3148014" y="1231900"/>
            <a:ext cx="5986463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密度计怎样测密度的呢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466975" y="21463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86339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381500"/>
          <a:chOff x="381000" y="266700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2876550" y="2095500"/>
            <a:ext cx="5143500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它是用密封的玻璃管制成的。上段的外径均匀，是用来标刻度线的部分，中间段做成内径较大的玻璃泡，最下端的玻璃泡内装有密度很大的许多小弹丸（如铅丸）或水银等，整体是一根粗细不均匀的密封玻璃管。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1" y="1016000"/>
            <a:ext cx="790575" cy="482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密度计的使用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3243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52950"/>
          <a:chOff x="381000" y="266700"/>
          <a:chExt cx="9134475" cy="45529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密度计的使用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4986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用途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1675" y="1498600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直接测量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液体密度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的仪器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2823633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读数方法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1675" y="2823633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静止时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液面所对刻度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乘以水的密度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1" y="4148667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刻度特点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71675" y="4148667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上小下大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651" y="54737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工作原理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71675" y="5473700"/>
            <a:ext cx="7162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时，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7010401" y="1244600"/>
            <a:ext cx="790575" cy="482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481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33925"/>
          <a:chOff x="381000" y="266700"/>
          <a:chExt cx="9134475" cy="4733925"/>
        </a:xfrm>
      </p:grpSpPr>
      <p:sp>
        <p:nvSpPr>
          <p:cNvPr id="2" name="文本框 1"/>
          <p:cNvSpPr txBox="1"/>
          <p:nvPr/>
        </p:nvSpPr>
        <p:spPr>
          <a:xfrm>
            <a:off x="628650" y="1130300"/>
            <a:ext cx="7753350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测量液体密度的仪器叫密度计，将其插入被测液体中，待静止后直接读取液面处的刻度值（图甲）．图乙和图丙的容器中是同一个自制的简易密度计，它是在木棒的一端缠绕一些铜丝做成的，将其放入盛有不同液体的两个烧杯中，它会竖直立在液体中，由图中现象可以判断（　　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8651" y="4241800"/>
            <a:ext cx="8505825" cy="161582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密度计在乙烧杯液体中受到的浮力较大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B.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密度计在丙烧杯液体中受到的浮力较大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C.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乙烧杯中液体的密度较大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D.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丙烧杯中液体的密度较大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57925" y="3517900"/>
            <a:ext cx="2076450" cy="2794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2143125" y="3263900"/>
            <a:ext cx="69913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901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762375"/>
          <a:chOff x="381000" y="266700"/>
          <a:chExt cx="9134475" cy="37623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751" y="1672167"/>
            <a:ext cx="8086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物体漂浮在液体中，F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↑，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也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47751" y="3096683"/>
            <a:ext cx="8086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同一物体漂浮在不同液体中，所受F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相同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47751" y="4521200"/>
            <a:ext cx="8086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同一物体在不同液体里漂浮，在密度大的液体里V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735667"/>
            <a:ext cx="323850" cy="4318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3160183"/>
            <a:ext cx="323850" cy="4318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28650" y="4584700"/>
            <a:ext cx="32385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410075"/>
          <a:chOff x="381000" y="266700"/>
          <a:chExt cx="9134475" cy="44100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442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知识回顾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92200"/>
            <a:ext cx="850582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一、阿基米德原理的内容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62051" y="1778000"/>
            <a:ext cx="616267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浸在液体中的物体受到向上的浮力，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浮力的大小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等于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物体排开液体的重力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8651" y="2971800"/>
            <a:ext cx="850582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二、浮力的计算方法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2051" y="4425951"/>
            <a:ext cx="797242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②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阿基米德原理的计算公式：F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2051" y="3698875"/>
            <a:ext cx="79724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①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称重法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-F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拉</a:t>
            </a:r>
            <a:endParaRPr lang="en-US" sz="9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8651" y="5153025"/>
            <a:ext cx="850582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三、浮力产生的原因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2051" y="5880100"/>
            <a:ext cx="797242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液体对物体向上向下压力差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63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276350"/>
          <a:chOff x="381000" y="266700"/>
          <a:chExt cx="9134475" cy="1276350"/>
        </a:xfrm>
      </p:grpSpPr>
      <p:sp>
        <p:nvSpPr>
          <p:cNvPr id="2" name="文本框 1"/>
          <p:cNvSpPr txBox="1"/>
          <p:nvPr/>
        </p:nvSpPr>
        <p:spPr>
          <a:xfrm>
            <a:off x="628651" y="1689100"/>
            <a:ext cx="850582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用同一支密度计测定不同液体的密度，下列叙述正确的是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 ） 
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A、密度计漂浮的越高，所受的浮力越大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                  
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B、密度计漂浮在不同液体中，所受的浮力都相等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
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C、密度计排液体积越大，液体密度越大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  
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D、密度计漂浮的越高，液体密度越大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72375" y="1701800"/>
            <a:ext cx="15621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BD</a:t>
            </a:r>
          </a:p>
        </p:txBody>
      </p:sp>
    </p:spTree>
    <p:extLst>
      <p:ext uri="{BB962C8B-B14F-4D97-AF65-F5344CB8AC3E}">
        <p14:creationId xmlns:p14="http://schemas.microsoft.com/office/powerpoint/2010/main" val="10050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04825" y="762000"/>
          <a:ext cx="9134475" cy="4048125"/>
          <a:chOff x="504825" y="762000"/>
          <a:chExt cx="9134475" cy="4048125"/>
        </a:xfrm>
      </p:grpSpPr>
      <p:sp>
        <p:nvSpPr>
          <p:cNvPr id="2" name="文本框 1"/>
          <p:cNvSpPr txBox="1"/>
          <p:nvPr/>
        </p:nvSpPr>
        <p:spPr>
          <a:xfrm>
            <a:off x="1009650" y="1016000"/>
            <a:ext cx="70104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大多数鱼类在水中游动时，能向上游动，也能向下沉，甚至能在水中不动，那么鱼类为什么能随意地上浮和下沉呢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4825" y="1028700"/>
            <a:ext cx="419100" cy="558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2501" y="2552700"/>
            <a:ext cx="43719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57275" y="2628900"/>
            <a:ext cx="3352800" cy="27686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5572125" y="2552700"/>
            <a:ext cx="35623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利用鱼鳔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62500" y="3340100"/>
            <a:ext cx="3829050" cy="161582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当鱼鳔充气时，鱼体的G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不变，V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变大，浮力变大，鱼体上浮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；
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鱼鳔排气时，鱼体的G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变小，浮力变小，鱼体下沉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195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90525" y="962025"/>
          <a:ext cx="9134475" cy="4219575"/>
          <a:chOff x="390525" y="962025"/>
          <a:chExt cx="9134475" cy="4219575"/>
        </a:xfrm>
      </p:grpSpPr>
      <p:sp>
        <p:nvSpPr>
          <p:cNvPr id="2" name="文本框 1"/>
          <p:cNvSpPr txBox="1"/>
          <p:nvPr/>
        </p:nvSpPr>
        <p:spPr>
          <a:xfrm>
            <a:off x="390525" y="1282700"/>
            <a:ext cx="87439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潜水艇也能在水中随意的上浮和下沉，它和鱼类的工作原理是否一样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381250" y="20701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957800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648200"/>
          <a:chOff x="381000" y="266700"/>
          <a:chExt cx="9134475" cy="46482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小实验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76600" y="1206500"/>
            <a:ext cx="49149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1.当注射器将气体压入玻璃球时，球内的水量减少，球和球内的水受到的重力变小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6600" y="3962400"/>
            <a:ext cx="483870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2.当注射器将球内的气体吸出时球内的水量增多，球和球内的水受到的重力变大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76601" y="2273300"/>
            <a:ext cx="5857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当G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＜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，球将上浮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6601" y="5029200"/>
            <a:ext cx="5857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当G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&gt;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，球将下沉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4038600"/>
            <a:ext cx="228600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76275" y="1282700"/>
            <a:ext cx="2286000" cy="2159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026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52875"/>
          <a:chOff x="381000" y="266700"/>
          <a:chExt cx="9134475" cy="39528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潜水艇工作原理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14601" y="1778000"/>
            <a:ext cx="6619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靠改变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自身重力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上浮和下潜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71575" y="1778000"/>
            <a:ext cx="7962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工作原理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00" y="26035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24425" y="2603500"/>
            <a:ext cx="285750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419225" y="4521200"/>
            <a:ext cx="77152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潜艇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35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71925"/>
          <a:chOff x="381000" y="266700"/>
          <a:chExt cx="9134475" cy="3971925"/>
        </a:xfrm>
      </p:grpSpPr>
      <p:sp>
        <p:nvSpPr>
          <p:cNvPr id="2" name="文本框 1"/>
          <p:cNvSpPr txBox="1"/>
          <p:nvPr/>
        </p:nvSpPr>
        <p:spPr>
          <a:xfrm>
            <a:off x="1171575" y="1308100"/>
            <a:ext cx="79629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节日的气球松手后为什么能够升空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气球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3081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19201" y="2222501"/>
            <a:ext cx="3343275" cy="2755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文本框 6"/>
          <p:cNvSpPr txBox="1"/>
          <p:nvPr/>
        </p:nvSpPr>
        <p:spPr>
          <a:xfrm>
            <a:off x="1171575" y="5295900"/>
            <a:ext cx="61912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气球内充有密度小于空气的气体，如氢气、氦气等，当F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，物体在空气中上浮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9258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38600"/>
          <a:chOff x="381000" y="266700"/>
          <a:chExt cx="9134475" cy="4038600"/>
        </a:xfrm>
      </p:grpSpPr>
      <p:sp>
        <p:nvSpPr>
          <p:cNvPr id="2" name="文本框 1"/>
          <p:cNvSpPr txBox="1"/>
          <p:nvPr/>
        </p:nvSpPr>
        <p:spPr>
          <a:xfrm>
            <a:off x="5229225" y="2654300"/>
            <a:ext cx="39052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内部充有小于空气密度的气体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9225" y="4051300"/>
            <a:ext cx="39052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工作原理：靠空气浮力升空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气球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1828800"/>
            <a:ext cx="42862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678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981450"/>
          <a:chOff x="381000" y="266700"/>
          <a:chExt cx="9134475" cy="39814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701800"/>
            <a:ext cx="85058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关于浮力，下列说法中正确的是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）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" y="2882901"/>
            <a:ext cx="219075" cy="3175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" y="3589867"/>
            <a:ext cx="219075" cy="3175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" y="4284134"/>
            <a:ext cx="219075" cy="3175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1" y="4991101"/>
            <a:ext cx="219075" cy="317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0601" y="2762251"/>
            <a:ext cx="8143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上浮的物体一定比下沉的物体受到的浮力大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90601" y="3469217"/>
            <a:ext cx="8143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沉在容器底部的物体一定不受浮力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0601" y="4169833"/>
            <a:ext cx="8143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在水中上浮的物体在煤油中可能悬浮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0601" y="4876800"/>
            <a:ext cx="81438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D.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没入水中的物体在水中的位置越深受到的浮力越大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14875" y="1701800"/>
            <a:ext cx="44196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4668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000250"/>
          <a:chOff x="381000" y="266700"/>
          <a:chExt cx="9134475" cy="20002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82700"/>
            <a:ext cx="741997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一艘轮船从海里驶入河里，它受到的重力大小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______，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它受到的浮力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______；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它排开水的体积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______。（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填变大，变小或不变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667000"/>
            <a:ext cx="8505825" cy="3000821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ctr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解析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】                                                  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轮船浮在海面上，F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G ；                   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它驶入河里也浮在河面上：F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 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G 。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∵ G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，∴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F 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海水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海水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 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∵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海水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&gt;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海水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 ∴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&gt;V 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48375" y="1282700"/>
            <a:ext cx="30861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7775" y="1803400"/>
            <a:ext cx="78867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5751" y="1803400"/>
            <a:ext cx="50387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变小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498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00588"/>
          <a:chOff x="381000" y="266700"/>
          <a:chExt cx="9134475" cy="4700588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092200"/>
            <a:ext cx="850582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如图所示，A、B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两物体静止在水中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     ）。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A、两物体受到的浮力一定相等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B、两物体受到的浮力不等，A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物体受到的浮力大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C、两物体的密度不等，B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物体的密度大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D、两物体的重力不等，B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物体的重力大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4248151"/>
            <a:ext cx="2228850" cy="2019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52801" y="3911600"/>
            <a:ext cx="578167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解答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】 A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物体漂浮，B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物体悬浮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∵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不知G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A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与G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的关系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∴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不能根据F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=G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比较浮力的大小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又∵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不知V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A排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与V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的关系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   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不能根据F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比较浮力的大小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3975" y="1079500"/>
            <a:ext cx="40005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382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71588" y="876300"/>
          <a:ext cx="9134475" cy="3924300"/>
          <a:chOff x="1271588" y="876300"/>
          <a:chExt cx="9134475" cy="3924300"/>
        </a:xfrm>
      </p:grpSpPr>
      <p:sp>
        <p:nvSpPr>
          <p:cNvPr id="2" name="文本框 1"/>
          <p:cNvSpPr txBox="1"/>
          <p:nvPr/>
        </p:nvSpPr>
        <p:spPr>
          <a:xfrm>
            <a:off x="1271588" y="5232400"/>
            <a:ext cx="7862888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像“泰坦尼克”号这样的钢铁巨轮为什么能浮在海面上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126" y="1168400"/>
            <a:ext cx="6448425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147330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524125"/>
          <a:chOff x="381000" y="266700"/>
          <a:chExt cx="9134475" cy="25241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066800"/>
            <a:ext cx="8324850" cy="161582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重为15 N  的物体，浸没于装满水的容器中后，溢出了5×10ˉ⁴ m³的水。则此物体是（       ）
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A．浮在水面上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B．沉到水底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
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C．悬浮在水中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  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D．以上几种情况都有可能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365500"/>
            <a:ext cx="8505825" cy="242374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解析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】 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根据阿基米德原理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     =1.0×10³ kg/m³ × 9.8 N/kg × 5×10ˉ⁴ m³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     =4.9 N  &lt; 15 N   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∵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G         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物体下沉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1725" y="1587500"/>
            <a:ext cx="67627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692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76675"/>
          <a:chOff x="381000" y="266700"/>
          <a:chExt cx="9134475" cy="38766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1049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一冰块漂浮在水面上，当冰完全熔化后，容器中的水面将如何变化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0625" y="5130800"/>
            <a:ext cx="79438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冰排开水的体积等于冰化成水的体积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
 ∴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液面高度不变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0625" y="3467100"/>
            <a:ext cx="794385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当冰化成水后，质量不变，所以，m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m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冰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0625" y="1803400"/>
            <a:ext cx="7943850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解析】冰漂浮在水面上，F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冰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0250" y="2362200"/>
            <a:ext cx="28384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952625" y="2298701"/>
            <a:ext cx="2566988" cy="1206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00251" y="4025900"/>
            <a:ext cx="1990725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952625" y="3962401"/>
            <a:ext cx="1824038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419475"/>
          <a:chOff x="381000" y="266700"/>
          <a:chExt cx="9134475" cy="34194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446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当冰放入盐水中时，冰熔化后，液面如何变化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22860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【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解析】冰漂浮在盐水中，F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 G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8651" y="4559300"/>
            <a:ext cx="85058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∵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水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盐水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，∴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&gt;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盐水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冰排开盐水的体积小于冰化成水的体积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
 ∴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液面上升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650" y="3073400"/>
            <a:ext cx="226695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81026" y="3009901"/>
            <a:ext cx="2074069" cy="1206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1850" y="3073400"/>
            <a:ext cx="2209800" cy="34624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324225" y="3009901"/>
            <a:ext cx="1988344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209800"/>
          <a:chOff x="381000" y="266700"/>
          <a:chExt cx="9134475" cy="22098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2463800"/>
            <a:ext cx="797242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质量相等的实心铝球和铁球放在水中，铁球受的浮力______铝球受的浮力；若把它们都放在水银中静止时，则铁球受的浮力______铝球受的浮力（选填“＞”、“＜”、“=”）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067551" y="2387600"/>
            <a:ext cx="20669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96151" y="2946400"/>
            <a:ext cx="18383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765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619375"/>
          <a:chOff x="381000" y="266700"/>
          <a:chExt cx="9134475" cy="26193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2425700"/>
            <a:ext cx="850582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船只采用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“______”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的办法增大可以利用的浮力，漂浮在水面上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潜水艇靠改变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来实现浮沉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要使浮在水面的潜水艇潜入水中，应当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______________。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6925" y="2425700"/>
            <a:ext cx="70675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空心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33625" y="2959100"/>
            <a:ext cx="68008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自身的重力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34001" y="3492500"/>
            <a:ext cx="3800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向水舱充水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609725"/>
          <a:chOff x="381000" y="266700"/>
          <a:chExt cx="9134475" cy="16097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2146300"/>
            <a:ext cx="850582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将一个铝制空心球用手没入水中，放手后球将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 （     ）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 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 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D、无法确定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29401" y="2146300"/>
            <a:ext cx="2505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395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1323975"/>
          <a:chOff x="381000" y="266700"/>
          <a:chExt cx="9134475" cy="13239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765300"/>
            <a:ext cx="8505825" cy="282769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一艘轮船从东海驶入长江时，下列说法错误的是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 （     ）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A、轮船受到的浮力不变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B、轮船排开的液体受到的重力不变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C、轮船排开的液体的体积不变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D、轮船排开的液体的体积增大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96101" y="1752600"/>
            <a:ext cx="22383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7409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838450"/>
          <a:chOff x="381000" y="266700"/>
          <a:chExt cx="9134475" cy="28384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2209800"/>
            <a:ext cx="850582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排水量为1000t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的轮船在河水中航行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满载时船及所装货物共重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____N，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受到河水的浮力是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____N，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如果河水密度为1.0×10³kg/m³，船排开的河水的体积是_____m³。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取g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=10N/kg）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48075" y="2743200"/>
            <a:ext cx="54864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10⁷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28925" y="3263900"/>
            <a:ext cx="63055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10⁷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10425" y="3784600"/>
            <a:ext cx="19240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10³</a:t>
            </a:r>
          </a:p>
        </p:txBody>
      </p:sp>
    </p:spTree>
    <p:extLst>
      <p:ext uri="{BB962C8B-B14F-4D97-AF65-F5344CB8AC3E}">
        <p14:creationId xmlns:p14="http://schemas.microsoft.com/office/powerpoint/2010/main" val="10299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772025"/>
          <a:chOff x="381000" y="266700"/>
          <a:chExt cx="9134475" cy="47720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275" y="4305300"/>
            <a:ext cx="2552700" cy="20574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文本框 4"/>
          <p:cNvSpPr txBox="1"/>
          <p:nvPr/>
        </p:nvSpPr>
        <p:spPr>
          <a:xfrm>
            <a:off x="628651" y="1270000"/>
            <a:ext cx="8505825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如图所示,甲、乙、丙三球静止在水中,它们受到的浮力分别是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甲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乙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、F</a:t>
            </a:r>
            <a:r>
              <a:rPr lang="en-US" sz="9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丙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,则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: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(1)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若三球体积相等,则它们的浮力的大小关系是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_______________.
(2)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若三球质量相等,则它们的浮力的大小关系是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_______________.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62701" y="2781300"/>
            <a:ext cx="27717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乙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丙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62701" y="3314700"/>
            <a:ext cx="27717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乙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甲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丙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192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62475"/>
          <a:chOff x="381000" y="266700"/>
          <a:chExt cx="9134475" cy="45624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例题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193800"/>
            <a:ext cx="8286750" cy="2019784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有一体积是2 dm³，密度是0.6×10³ kg/m³的木块，用绳子将它拴在水池底部的钩子上，如图所示，如果绳子断了，木块就上浮到水面，问：
（1）木块在上浮过程中(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未露出水面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），</a:t>
            </a:r>
            <a:b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          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受到浮力的大小是否会发生变化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
（2）木块漂浮在水面时露出液面的体积多大？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09950" y="4845051"/>
            <a:ext cx="57245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答案：不变，0.8dm³。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4165601"/>
            <a:ext cx="23622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938338" y="904875"/>
          <a:ext cx="9134475" cy="3857625"/>
          <a:chOff x="1938338" y="904875"/>
          <a:chExt cx="9134475" cy="3857625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90726" y="1206500"/>
            <a:ext cx="5229225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文本框 2"/>
          <p:cNvSpPr txBox="1"/>
          <p:nvPr/>
        </p:nvSpPr>
        <p:spPr>
          <a:xfrm>
            <a:off x="1938338" y="5143500"/>
            <a:ext cx="7196138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撞上冰山后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，“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泰坦尼克”号为什么会沉没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850261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295650"/>
          <a:chOff x="381000" y="266700"/>
          <a:chExt cx="9134475" cy="329565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1778000"/>
            <a:ext cx="7867650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排水量为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 1000 t 的轮船在河水中航行，满载时船及所装货物总共有多重？所受河水的浮力是多少牛？如果河水密度为1×10³ kg/m³，船排开河水的体积是多少立方米（g 取10 N/kg）？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43942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答案：1×10⁷N，1×10⁷N，1000m³。</a:t>
            </a:r>
          </a:p>
        </p:txBody>
      </p:sp>
    </p:spTree>
    <p:extLst>
      <p:ext uri="{BB962C8B-B14F-4D97-AF65-F5344CB8AC3E}">
        <p14:creationId xmlns:p14="http://schemas.microsoft.com/office/powerpoint/2010/main" val="39732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705100"/>
          <a:chOff x="381000" y="266700"/>
          <a:chExt cx="9134475" cy="27051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485900"/>
            <a:ext cx="753427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某一木块的体积为200 cm³，密度为0.8×10³ kg/m³，把它浸没在水中后放手，为什么木块不能悬浮在水中？木块最终漂浮在水面上静止时，浸在水中的体积有多大？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606800"/>
            <a:ext cx="7686675" cy="161582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：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(1)木块浸没在水中时所受的浮力2N 大于重力1.6N，受力不平衡，所以不能再水面下悬浮；
(2)木块漂浮时浸在水中的体积是1.6×10ˉ⁴m³。</a:t>
            </a:r>
          </a:p>
        </p:txBody>
      </p:sp>
    </p:spTree>
    <p:extLst>
      <p:ext uri="{BB962C8B-B14F-4D97-AF65-F5344CB8AC3E}">
        <p14:creationId xmlns:p14="http://schemas.microsoft.com/office/powerpoint/2010/main" val="41648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2971800"/>
          <a:chOff x="381000" y="266700"/>
          <a:chExt cx="9134475" cy="29718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905000"/>
            <a:ext cx="7972425" cy="1156342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体积为120 cm³ 的一块固体，重1.8 N，放在密度为1.1×10³ kg/m³ 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的盐水中为什么会下沉？当固体浸没在盐水中静止时，容器底部对它的支持力有多大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3962400"/>
            <a:ext cx="8505825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答案：因为固体的密度大于盐水的密度，所以固体放入盐水中要下沉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；</a:t>
            </a:r>
            <a:b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           支持力有0.48N。</a:t>
            </a:r>
          </a:p>
        </p:txBody>
      </p:sp>
    </p:spTree>
    <p:extLst>
      <p:ext uri="{BB962C8B-B14F-4D97-AF65-F5344CB8AC3E}">
        <p14:creationId xmlns:p14="http://schemas.microsoft.com/office/powerpoint/2010/main" val="38582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086100"/>
          <a:chOff x="381000" y="266700"/>
          <a:chExt cx="9134475" cy="30861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练习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0" y="2184400"/>
            <a:ext cx="7715250" cy="7523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一个飞艇充入气体后的质量是1.5 t，体积为1500 m³，当装入多少货物时，气艇能够悬浮在空中（空气的密度为1.29 kg/m³）？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8651" y="41148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答案：4.35×10³ N。</a:t>
            </a:r>
          </a:p>
        </p:txBody>
      </p:sp>
    </p:spTree>
    <p:extLst>
      <p:ext uri="{BB962C8B-B14F-4D97-AF65-F5344CB8AC3E}">
        <p14:creationId xmlns:p14="http://schemas.microsoft.com/office/powerpoint/2010/main" val="22400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3886200"/>
          <a:chOff x="381000" y="266700"/>
          <a:chExt cx="9134475" cy="3886200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827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1、浮沉条件：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4675" y="1244600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14675" y="2228851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14675" y="3213100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悬浮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14675" y="4197351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下沉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4675" y="5181600"/>
            <a:ext cx="601980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沉底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4301" y="2228851"/>
            <a:ext cx="52101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＞G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4301" y="5181600"/>
            <a:ext cx="521017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&lt; 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4301" y="3213100"/>
            <a:ext cx="52101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4301" y="4197351"/>
            <a:ext cx="52101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&lt;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24301" y="1244600"/>
            <a:ext cx="52101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76801" y="4197351"/>
            <a:ext cx="4257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或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76801" y="1244600"/>
            <a:ext cx="4257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或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76801" y="3213100"/>
            <a:ext cx="4257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或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876801" y="2228851"/>
            <a:ext cx="4257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或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&gt;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76801" y="5181600"/>
            <a:ext cx="42576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或 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液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&lt;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ρ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38401" y="1244600"/>
            <a:ext cx="6696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38401" y="2228851"/>
            <a:ext cx="6696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438401" y="3213100"/>
            <a:ext cx="6696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（3）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438401" y="4197351"/>
            <a:ext cx="6696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（4）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438401" y="5181600"/>
            <a:ext cx="66960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（5）</a:t>
            </a:r>
          </a:p>
        </p:txBody>
      </p:sp>
    </p:spTree>
    <p:extLst>
      <p:ext uri="{BB962C8B-B14F-4D97-AF65-F5344CB8AC3E}">
        <p14:creationId xmlns:p14="http://schemas.microsoft.com/office/powerpoint/2010/main" val="21041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029075"/>
          <a:chOff x="381000" y="266700"/>
          <a:chExt cx="9134475" cy="402907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总结</a:t>
            </a:r>
            <a:endParaRPr lang="en-US" sz="2300" b="1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8651" y="1244600"/>
            <a:ext cx="850582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2、浮力的应用：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2276475"/>
            <a:ext cx="8248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（1）轮船：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85825" y="3308351"/>
            <a:ext cx="8248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（2）潜水艇：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5825" y="4340225"/>
            <a:ext cx="8248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（3）密度计：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5825" y="5372100"/>
            <a:ext cx="8248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（4）气球和飞艇：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71825" y="2276475"/>
            <a:ext cx="5962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将钢铁做成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______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的，增加了可利用的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____。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71825" y="3308351"/>
            <a:ext cx="5962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靠改变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自身重力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上浮和下潜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71825" y="5372100"/>
            <a:ext cx="5962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充有密度小于空气的气体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71825" y="4340225"/>
            <a:ext cx="5962650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漂浮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时，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21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=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物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10101" y="2238375"/>
            <a:ext cx="45243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空心</a:t>
            </a:r>
            <a:endParaRPr lang="en-US" sz="21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53351" y="2187575"/>
            <a:ext cx="1381125" cy="553293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V</a:t>
            </a:r>
            <a:r>
              <a:rPr lang="en-US" sz="9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排</a:t>
            </a:r>
            <a: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FFFF00">
                  <a:alpha val="100000"/>
                </a:srgbClr>
              </a:solidFill>
              <a:latin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61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157413" y="923925"/>
          <a:ext cx="9134475" cy="3857625"/>
          <a:chOff x="2157413" y="923925"/>
          <a:chExt cx="9134475" cy="3857625"/>
        </a:xfrm>
      </p:grpSpPr>
      <p:sp>
        <p:nvSpPr>
          <p:cNvPr id="2" name="文本框 1"/>
          <p:cNvSpPr txBox="1"/>
          <p:nvPr/>
        </p:nvSpPr>
        <p:spPr>
          <a:xfrm>
            <a:off x="2157414" y="5143500"/>
            <a:ext cx="6977063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为什么土豆在水中沉底，而苹果则漂浮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1" y="1231900"/>
            <a:ext cx="3171825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4055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295525" y="1019175"/>
          <a:ext cx="9134475" cy="3848100"/>
          <a:chOff x="2295525" y="1019175"/>
          <a:chExt cx="9134475" cy="3848100"/>
        </a:xfrm>
      </p:grpSpPr>
      <p:sp>
        <p:nvSpPr>
          <p:cNvPr id="2" name="文本框 1"/>
          <p:cNvSpPr txBox="1"/>
          <p:nvPr/>
        </p:nvSpPr>
        <p:spPr>
          <a:xfrm>
            <a:off x="5715001" y="5130800"/>
            <a:ext cx="341947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盐水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33701" y="5130800"/>
            <a:ext cx="6200775" cy="403957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淡水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95525" y="1358900"/>
            <a:ext cx="18097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5076825" y="1365251"/>
            <a:ext cx="1809750" cy="3556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78357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81000" y="266700"/>
          <a:ext cx="9134475" cy="4505325"/>
          <a:chOff x="381000" y="266700"/>
          <a:chExt cx="9134475" cy="4505325"/>
        </a:xfrm>
      </p:grpSpPr>
      <p:sp>
        <p:nvSpPr>
          <p:cNvPr id="2" name="文本框 1"/>
          <p:cNvSpPr txBox="1"/>
          <p:nvPr/>
        </p:nvSpPr>
        <p:spPr>
          <a:xfrm>
            <a:off x="381000" y="508000"/>
            <a:ext cx="57150" cy="38100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1" y="355600"/>
            <a:ext cx="8505825" cy="38157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课本例题</a:t>
            </a:r>
            <a:endParaRPr lang="en-US" sz="23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3001" y="1206500"/>
            <a:ext cx="7991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你能画出图中物体所处三种状况下的受力示意图吗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206500"/>
            <a:ext cx="419100" cy="55880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5308600"/>
            <a:ext cx="419100" cy="558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43001" y="5308600"/>
            <a:ext cx="7991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物体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浸没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在液体中时，浮还是沉，由什么决定的</a:t>
            </a:r>
            <a:r>
              <a:rPr lang="en-US" sz="2100" u="none" spc="0" dirty="0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43001" y="6007100"/>
            <a:ext cx="7991475" cy="348429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由该物体在液体中所受</a:t>
            </a:r>
            <a:r>
              <a:rPr lang="en-US" sz="2100" u="none" spc="0" dirty="0" err="1">
                <a:solidFill>
                  <a:srgbClr val="FFFF00">
                    <a:alpha val="100000"/>
                  </a:srgbClr>
                </a:solidFill>
                <a:latin typeface="黑体" pitchFamily="49" charset="-122"/>
              </a:rPr>
              <a:t>浮力和重力之间的大小关系</a:t>
            </a:r>
            <a:r>
              <a:rPr lang="en-US" sz="2100" u="none" spc="0" dirty="0" err="1">
                <a:solidFill>
                  <a:srgbClr val="FFFFFF">
                    <a:alpha val="100000"/>
                  </a:srgbClr>
                </a:solidFill>
                <a:latin typeface="黑体" pitchFamily="49" charset="-122"/>
              </a:rPr>
              <a:t>决定的</a:t>
            </a:r>
            <a:endParaRPr lang="en-US" sz="2100" u="none" spc="0" dirty="0">
              <a:solidFill>
                <a:srgbClr val="FFFFFF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9" name="图片 8" descr="C:\Users\Administrator\Desktop\截图1586276797.png截图158627679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90625" y="2054014"/>
            <a:ext cx="4286250" cy="3016673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752600" y="3009900"/>
            <a:ext cx="114300" cy="1524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776414" y="3136901"/>
            <a:ext cx="66675" cy="419100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6"/>
          <a:stretch>
            <a:fillRect/>
          </a:stretch>
        </p:blipFill>
        <p:spPr>
          <a:xfrm>
            <a:off x="1776414" y="2374900"/>
            <a:ext cx="66675" cy="685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76425" y="3429000"/>
            <a:ext cx="725805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1</a:t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85951" y="2184400"/>
            <a:ext cx="7248525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86125" y="2705100"/>
            <a:ext cx="584835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05351" y="3098800"/>
            <a:ext cx="4429125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F</a:t>
            </a:r>
            <a:r>
              <a:rPr lang="en-US" sz="900" u="none" spc="0" dirty="0" err="1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浮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/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05175" y="4000500"/>
            <a:ext cx="582930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2</a:t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33925" y="4419600"/>
            <a:ext cx="4400550" cy="495585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G</a:t>
            </a:r>
            <a: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  <a:t>3</a:t>
            </a:r>
            <a:br>
              <a:rPr lang="en-US" sz="900" u="none" spc="0" dirty="0">
                <a:solidFill>
                  <a:srgbClr val="000000">
                    <a:alpha val="100000"/>
                  </a:srgbClr>
                </a:solidFill>
                <a:latin typeface="黑体" pitchFamily="49" charset="-122"/>
              </a:rPr>
            </a:br>
            <a:endParaRPr lang="en-US" sz="900" u="none" spc="0" dirty="0">
              <a:solidFill>
                <a:srgbClr val="000000">
                  <a:alpha val="100000"/>
                </a:srgbClr>
              </a:solidFill>
              <a:latin typeface="黑体" pitchFamily="49" charset="-122"/>
            </a:endParaRPr>
          </a:p>
        </p:txBody>
      </p:sp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3143250" y="3517900"/>
            <a:ext cx="114300" cy="1524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5"/>
          <a:stretch>
            <a:fillRect/>
          </a:stretch>
        </p:blipFill>
        <p:spPr>
          <a:xfrm>
            <a:off x="3171825" y="3644901"/>
            <a:ext cx="76200" cy="62230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6"/>
          <a:stretch>
            <a:fillRect/>
          </a:stretch>
        </p:blipFill>
        <p:spPr>
          <a:xfrm>
            <a:off x="3176589" y="2882900"/>
            <a:ext cx="66675" cy="68580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4567238" y="3911600"/>
            <a:ext cx="114300" cy="152400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5"/>
          <a:stretch>
            <a:fillRect/>
          </a:stretch>
        </p:blipFill>
        <p:spPr>
          <a:xfrm>
            <a:off x="4581525" y="4051300"/>
            <a:ext cx="95250" cy="63500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6"/>
          <a:stretch>
            <a:fillRect/>
          </a:stretch>
        </p:blipFill>
        <p:spPr>
          <a:xfrm>
            <a:off x="4576764" y="3403600"/>
            <a:ext cx="10477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1387</Words>
  <Application>Microsoft Office PowerPoint</Application>
  <PresentationFormat>全屏显示(4:3)</PresentationFormat>
  <Paragraphs>395</Paragraphs>
  <Slides>65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6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5</cp:revision>
  <dcterms:created xsi:type="dcterms:W3CDTF">2020-04-28T13:33:39Z</dcterms:created>
  <dcterms:modified xsi:type="dcterms:W3CDTF">2020-04-29T06:33:59Z</dcterms:modified>
</cp:coreProperties>
</file>