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58"/>
  </p:notesMasterIdLst>
  <p:sldIdLst>
    <p:sldId id="396" r:id="rId3"/>
    <p:sldId id="293" r:id="rId4"/>
    <p:sldId id="423" r:id="rId5"/>
    <p:sldId id="504" r:id="rId6"/>
    <p:sldId id="433" r:id="rId7"/>
    <p:sldId id="434" r:id="rId8"/>
    <p:sldId id="505" r:id="rId9"/>
    <p:sldId id="502" r:id="rId10"/>
    <p:sldId id="506" r:id="rId11"/>
    <p:sldId id="503" r:id="rId12"/>
    <p:sldId id="507" r:id="rId13"/>
    <p:sldId id="516" r:id="rId14"/>
    <p:sldId id="517" r:id="rId15"/>
    <p:sldId id="510" r:id="rId16"/>
    <p:sldId id="424" r:id="rId17"/>
    <p:sldId id="425" r:id="rId18"/>
    <p:sldId id="426" r:id="rId19"/>
    <p:sldId id="477" r:id="rId20"/>
    <p:sldId id="508" r:id="rId21"/>
    <p:sldId id="479" r:id="rId22"/>
    <p:sldId id="511" r:id="rId23"/>
    <p:sldId id="427" r:id="rId24"/>
    <p:sldId id="428" r:id="rId25"/>
    <p:sldId id="438" r:id="rId26"/>
    <p:sldId id="481" r:id="rId27"/>
    <p:sldId id="480" r:id="rId28"/>
    <p:sldId id="483" r:id="rId29"/>
    <p:sldId id="512" r:id="rId30"/>
    <p:sldId id="429" r:id="rId31"/>
    <p:sldId id="430" r:id="rId32"/>
    <p:sldId id="431" r:id="rId33"/>
    <p:sldId id="518" r:id="rId34"/>
    <p:sldId id="484" r:id="rId35"/>
    <p:sldId id="485" r:id="rId36"/>
    <p:sldId id="486" r:id="rId37"/>
    <p:sldId id="519" r:id="rId38"/>
    <p:sldId id="487" r:id="rId39"/>
    <p:sldId id="488" r:id="rId40"/>
    <p:sldId id="513" r:id="rId41"/>
    <p:sldId id="440" r:id="rId42"/>
    <p:sldId id="441" r:id="rId43"/>
    <p:sldId id="442" r:id="rId44"/>
    <p:sldId id="489" r:id="rId45"/>
    <p:sldId id="490" r:id="rId46"/>
    <p:sldId id="491" r:id="rId47"/>
    <p:sldId id="514" r:id="rId48"/>
    <p:sldId id="444" r:id="rId49"/>
    <p:sldId id="447" r:id="rId50"/>
    <p:sldId id="520" r:id="rId51"/>
    <p:sldId id="492" r:id="rId52"/>
    <p:sldId id="495" r:id="rId53"/>
    <p:sldId id="494" r:id="rId54"/>
    <p:sldId id="521" r:id="rId55"/>
    <p:sldId id="432" r:id="rId56"/>
    <p:sldId id="476" r:id="rId57"/>
  </p:sldIdLst>
  <p:sldSz cx="9145588"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18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708" autoAdjust="0"/>
    <p:restoredTop sz="95394" autoAdjust="0"/>
  </p:normalViewPr>
  <p:slideViewPr>
    <p:cSldViewPr snapToGrid="0">
      <p:cViewPr varScale="1">
        <p:scale>
          <a:sx n="114" d="100"/>
          <a:sy n="114" d="100"/>
        </p:scale>
        <p:origin x="-1692" y="-108"/>
      </p:cViewPr>
      <p:guideLst>
        <p:guide orient="horz" pos="2185"/>
        <p:guide pos="2959"/>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2020/4/18</a:t>
            </a:fld>
            <a:endParaRPr lang="zh-CN" altLang="en-US"/>
          </a:p>
        </p:txBody>
      </p:sp>
      <p:sp>
        <p:nvSpPr>
          <p:cNvPr id="4" name="幻灯片图像占位符 3"/>
          <p:cNvSpPr>
            <a:spLocks noGrp="1" noRot="1" noChangeAspect="1"/>
          </p:cNvSpPr>
          <p:nvPr>
            <p:ph type="sldImg" idx="2"/>
          </p:nvPr>
        </p:nvSpPr>
        <p:spPr>
          <a:xfrm>
            <a:off x="1371314" y="1143000"/>
            <a:ext cx="4115372"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extLst>
      <p:ext uri="{BB962C8B-B14F-4D97-AF65-F5344CB8AC3E}">
        <p14:creationId xmlns:p14="http://schemas.microsoft.com/office/powerpoint/2010/main" val="29939401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2</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1371600" y="1143000"/>
            <a:ext cx="4114800" cy="3086100"/>
          </a:xfrm>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1371600" y="1143000"/>
            <a:ext cx="4114800" cy="3086100"/>
          </a:xfrm>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1371600" y="1143000"/>
            <a:ext cx="4114800" cy="3086100"/>
          </a:xfrm>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1371600" y="1143000"/>
            <a:ext cx="41148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1371600" y="1143000"/>
            <a:ext cx="41148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1371600" y="1143000"/>
            <a:ext cx="41148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1371600" y="1143000"/>
            <a:ext cx="41148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1371600" y="1143000"/>
            <a:ext cx="41148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1371600" y="1143000"/>
            <a:ext cx="41148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1371600" y="1143000"/>
            <a:ext cx="4114800" cy="3086100"/>
          </a:xfrm>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1371600" y="1143000"/>
            <a:ext cx="41148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1371600" y="1143000"/>
            <a:ext cx="41148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1371600" y="1143000"/>
            <a:ext cx="4114800" cy="3086100"/>
          </a:xfrm>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1371600" y="1143000"/>
            <a:ext cx="41148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1371600" y="1143000"/>
            <a:ext cx="41148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1371600" y="1143000"/>
            <a:ext cx="41148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1371600" y="1143000"/>
            <a:ext cx="4114800" cy="3086100"/>
          </a:xfrm>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1371600" y="1143000"/>
            <a:ext cx="41148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1371600" y="1143000"/>
            <a:ext cx="41148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1371600" y="1143000"/>
            <a:ext cx="41148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1371600" y="1143000"/>
            <a:ext cx="41148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1371600" y="1143000"/>
            <a:ext cx="41148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1371600" y="1143000"/>
            <a:ext cx="41148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1371600" y="1143000"/>
            <a:ext cx="41148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1371600" y="1143000"/>
            <a:ext cx="4114800" cy="3086100"/>
          </a:xfrm>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1371600" y="1143000"/>
            <a:ext cx="4114800" cy="3086100"/>
          </a:xfrm>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1371600" y="1143000"/>
            <a:ext cx="4114800" cy="3086100"/>
          </a:xfrm>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1371600" y="1143000"/>
            <a:ext cx="4114800" cy="3086100"/>
          </a:xfrm>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1371600" y="1143000"/>
            <a:ext cx="4114800" cy="3086100"/>
          </a:xfrm>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1371600" y="1143000"/>
            <a:ext cx="4114800" cy="3086100"/>
          </a:xfrm>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1371600" y="1143000"/>
            <a:ext cx="41148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1371600" y="1143000"/>
            <a:ext cx="41148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1371600" y="1143000"/>
            <a:ext cx="41148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1371600" y="1143000"/>
            <a:ext cx="4114800" cy="3086100"/>
          </a:xfrm>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1371600" y="1143000"/>
            <a:ext cx="41148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1371600" y="1143000"/>
            <a:ext cx="41148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1371600" y="1143000"/>
            <a:ext cx="41148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1371600" y="1143000"/>
            <a:ext cx="41148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1371600" y="1143000"/>
            <a:ext cx="41148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1371600" y="1143000"/>
            <a:ext cx="41148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1371600" y="1143000"/>
            <a:ext cx="4114800" cy="3086100"/>
          </a:xfrm>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1371600" y="1143000"/>
            <a:ext cx="4114800" cy="3086100"/>
          </a:xfrm>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1371600" y="1143000"/>
            <a:ext cx="41148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1371600" y="1143000"/>
            <a:ext cx="41148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1371600" y="1143000"/>
            <a:ext cx="41148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1371600" y="1143000"/>
            <a:ext cx="41148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1371600" y="1143000"/>
            <a:ext cx="41148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1371600" y="1143000"/>
            <a:ext cx="41148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1371600" y="1143000"/>
            <a:ext cx="41148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1371600" y="1143000"/>
            <a:ext cx="4114800" cy="3086100"/>
          </a:xfrm>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1371600" y="1143000"/>
            <a:ext cx="4114800" cy="3086100"/>
          </a:xfrm>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1371600" y="1143000"/>
            <a:ext cx="4114800" cy="3086100"/>
          </a:xfrm>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199" y="1122363"/>
            <a:ext cx="6859191"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143199" y="3602038"/>
            <a:ext cx="6859191"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253AFCF4-B810-4D0B-BB23-CFD5C497DD78}" type="datetimeFigureOut">
              <a:rPr lang="zh-CN" altLang="en-US" smtClean="0"/>
              <a:t>2020/4/18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8DB0D88-4ED7-4C12-AD2F-AB21A450758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4000" advClick="0" advTm="0">
        <p14:vortex dir="r"/>
      </p:transition>
    </mc:Choice>
    <mc:Fallback xmlns="">
      <p:transition spd="slow" advClick="0" advTm="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53AFCF4-B810-4D0B-BB23-CFD5C497DD78}" type="datetimeFigureOut">
              <a:rPr lang="zh-CN" altLang="en-US" smtClean="0"/>
              <a:t>2020/4/18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8DB0D88-4ED7-4C12-AD2F-AB21A450758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4000" advClick="0" advTm="0">
        <p14:vortex dir="r"/>
      </p:transition>
    </mc:Choice>
    <mc:Fallback xmlns="">
      <p:transition spd="slow" advClick="0"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4812" y="365125"/>
            <a:ext cx="1972018"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28759" y="365125"/>
            <a:ext cx="5801732"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53AFCF4-B810-4D0B-BB23-CFD5C497DD78}" type="datetimeFigureOut">
              <a:rPr lang="zh-CN" altLang="en-US" smtClean="0"/>
              <a:t>2020/4/18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8DB0D88-4ED7-4C12-AD2F-AB21A450758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4000" advClick="0" advTm="0">
        <p14:vortex dir="r"/>
      </p:transition>
    </mc:Choice>
    <mc:Fallback xmlns="">
      <p:transition spd="slow" advClick="0" advTm="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159" y="1122363"/>
            <a:ext cx="6858953" cy="2387600"/>
          </a:xfrm>
        </p:spPr>
        <p:txBody>
          <a:bodyPr anchor="b"/>
          <a:lstStyle>
            <a:lvl1pPr algn="ctr">
              <a:defRPr sz="4500"/>
            </a:lvl1pPr>
          </a:lstStyle>
          <a:p>
            <a:pPr fontAlgn="auto"/>
            <a:r>
              <a:rPr lang="zh-CN" altLang="en-US" strike="noStrike" noProof="1"/>
              <a:t>单击此处编辑母版标题样式</a:t>
            </a:r>
          </a:p>
        </p:txBody>
      </p:sp>
      <p:sp>
        <p:nvSpPr>
          <p:cNvPr id="3" name="副标题 2"/>
          <p:cNvSpPr>
            <a:spLocks noGrp="1"/>
          </p:cNvSpPr>
          <p:nvPr>
            <p:ph type="subTitle" idx="1"/>
          </p:nvPr>
        </p:nvSpPr>
        <p:spPr>
          <a:xfrm>
            <a:off x="1143159" y="3602038"/>
            <a:ext cx="6858953"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935" indent="0" algn="ctr">
              <a:buNone/>
              <a:defRPr sz="1200"/>
            </a:lvl8pPr>
            <a:lvl9pPr marL="2743835" indent="0" algn="ctr">
              <a:buNone/>
              <a:defRPr sz="1200"/>
            </a:lvl9pPr>
          </a:lstStyle>
          <a:p>
            <a:pPr fontAlgn="auto"/>
            <a:r>
              <a:rPr lang="zh-CN" altLang="en-US" strike="noStrike" noProof="1"/>
              <a:t>单击此处编辑母版副标题样式</a:t>
            </a:r>
          </a:p>
        </p:txBody>
      </p:sp>
      <p:sp>
        <p:nvSpPr>
          <p:cNvPr id="4" name="日期占位符 3"/>
          <p:cNvSpPr>
            <a:spLocks noGrp="1"/>
          </p:cNvSpPr>
          <p:nvPr>
            <p:ph type="dt" sz="half" idx="10"/>
          </p:nvPr>
        </p:nvSpPr>
        <p:spPr/>
        <p:txBody>
          <a:bodyPr/>
          <a:lstStyle/>
          <a:p>
            <a:pPr fontAlgn="auto"/>
            <a:fld id="{E34DBC0E-06DF-4452-B21C-13EF073AF063}" type="datetimeFigureOut">
              <a:rPr lang="zh-CN" altLang="en-US" strike="noStrike" noProof="1" smtClean="0">
                <a:latin typeface="+mn-lt"/>
                <a:ea typeface="+mn-ea"/>
                <a:cs typeface="+mn-cs"/>
              </a:rPr>
              <a:t>2020/4/18</a:t>
            </a:fld>
            <a:endParaRPr lang="zh-CN" altLang="en-US" strike="noStrike" noProof="1"/>
          </a:p>
        </p:txBody>
      </p:sp>
      <p:sp>
        <p:nvSpPr>
          <p:cNvPr id="5" name="页脚占位符 4"/>
          <p:cNvSpPr>
            <a:spLocks noGrp="1"/>
          </p:cNvSpPr>
          <p:nvPr>
            <p:ph type="ftr" sz="quarter" idx="11"/>
          </p:nvPr>
        </p:nvSpPr>
        <p:spPr/>
        <p:txBody>
          <a:bodyPr/>
          <a:lstStyle/>
          <a:p>
            <a:pPr fontAlgn="auto"/>
            <a:endParaRPr lang="zh-CN" altLang="en-US" strike="noStrike" noProof="1"/>
          </a:p>
        </p:txBody>
      </p:sp>
      <p:sp>
        <p:nvSpPr>
          <p:cNvPr id="6" name="灯片编号占位符 5"/>
          <p:cNvSpPr>
            <a:spLocks noGrp="1"/>
          </p:cNvSpPr>
          <p:nvPr>
            <p:ph type="sldNum" sz="quarter" idx="12"/>
          </p:nvPr>
        </p:nvSpPr>
        <p:spPr/>
        <p:txBody>
          <a:bodyPr/>
          <a:lstStyle/>
          <a:p>
            <a:pPr fontAlgn="auto"/>
            <a:fld id="{8AE5E5E4-3DB3-4B86-AECB-FF86B4A0601C}" type="slidenum">
              <a:rPr lang="zh-CN" altLang="en-US" strike="noStrike" noProof="1" smtClean="0">
                <a:latin typeface="+mn-lt"/>
                <a:ea typeface="+mn-ea"/>
                <a:cs typeface="+mn-cs"/>
              </a:rPr>
              <a:t>‹#›</a:t>
            </a:fld>
            <a:endParaRPr lang="zh-CN" altLang="en-US" strike="noStrike" noProof="1"/>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a:t>单击此处编辑母版标题样式</a:t>
            </a:r>
          </a:p>
        </p:txBody>
      </p:sp>
      <p:sp>
        <p:nvSpPr>
          <p:cNvPr id="3" name="内容占位符 2"/>
          <p:cNvSpPr>
            <a:spLocks noGrp="1"/>
          </p:cNvSpPr>
          <p:nvPr>
            <p:ph idx="1"/>
          </p:nvPr>
        </p:nvSpPr>
        <p:spPr/>
        <p:txBody>
          <a:bodyPr/>
          <a:lstStyle/>
          <a:p>
            <a:pPr lvl="0" fontAlgn="auto"/>
            <a:r>
              <a:rPr lang="zh-CN" altLang="en-US" strike="noStrike" noProof="1"/>
              <a:t>单击此处编辑母版文本样式</a:t>
            </a:r>
          </a:p>
          <a:p>
            <a:pPr lvl="1" fontAlgn="auto"/>
            <a:r>
              <a:rPr lang="zh-CN" altLang="en-US" strike="noStrike" noProof="1"/>
              <a:t>第二级</a:t>
            </a:r>
          </a:p>
          <a:p>
            <a:pPr lvl="2" fontAlgn="auto"/>
            <a:r>
              <a:rPr lang="zh-CN" altLang="en-US" strike="noStrike" noProof="1"/>
              <a:t>第三级</a:t>
            </a:r>
          </a:p>
          <a:p>
            <a:pPr lvl="3" fontAlgn="auto"/>
            <a:r>
              <a:rPr lang="zh-CN" altLang="en-US" strike="noStrike" noProof="1"/>
              <a:t>第四级</a:t>
            </a:r>
          </a:p>
          <a:p>
            <a:pPr lvl="4" fontAlgn="auto"/>
            <a:r>
              <a:rPr lang="zh-CN" altLang="en-US" strike="noStrike" noProof="1"/>
              <a:t>第五级</a:t>
            </a:r>
          </a:p>
        </p:txBody>
      </p:sp>
      <p:sp>
        <p:nvSpPr>
          <p:cNvPr id="4" name="日期占位符 3"/>
          <p:cNvSpPr>
            <a:spLocks noGrp="1"/>
          </p:cNvSpPr>
          <p:nvPr>
            <p:ph type="dt" sz="half" idx="10"/>
          </p:nvPr>
        </p:nvSpPr>
        <p:spPr/>
        <p:txBody>
          <a:bodyPr/>
          <a:lstStyle/>
          <a:p>
            <a:pPr fontAlgn="auto"/>
            <a:fld id="{E34DBC0E-06DF-4452-B21C-13EF073AF063}" type="datetimeFigureOut">
              <a:rPr lang="zh-CN" altLang="en-US" strike="noStrike" noProof="1" smtClean="0">
                <a:latin typeface="+mn-lt"/>
                <a:ea typeface="+mn-ea"/>
                <a:cs typeface="+mn-cs"/>
              </a:rPr>
              <a:t>2020/4/18</a:t>
            </a:fld>
            <a:endParaRPr lang="zh-CN" altLang="en-US" strike="noStrike" noProof="1"/>
          </a:p>
        </p:txBody>
      </p:sp>
      <p:sp>
        <p:nvSpPr>
          <p:cNvPr id="5" name="页脚占位符 4"/>
          <p:cNvSpPr>
            <a:spLocks noGrp="1"/>
          </p:cNvSpPr>
          <p:nvPr>
            <p:ph type="ftr" sz="quarter" idx="11"/>
          </p:nvPr>
        </p:nvSpPr>
        <p:spPr/>
        <p:txBody>
          <a:bodyPr/>
          <a:lstStyle/>
          <a:p>
            <a:pPr fontAlgn="auto"/>
            <a:endParaRPr lang="zh-CN" altLang="en-US" strike="noStrike" noProof="1"/>
          </a:p>
        </p:txBody>
      </p:sp>
      <p:sp>
        <p:nvSpPr>
          <p:cNvPr id="6" name="灯片编号占位符 5"/>
          <p:cNvSpPr>
            <a:spLocks noGrp="1"/>
          </p:cNvSpPr>
          <p:nvPr>
            <p:ph type="sldNum" sz="quarter" idx="12"/>
          </p:nvPr>
        </p:nvSpPr>
        <p:spPr/>
        <p:txBody>
          <a:bodyPr/>
          <a:lstStyle/>
          <a:p>
            <a:pPr fontAlgn="auto"/>
            <a:fld id="{8AE5E5E4-3DB3-4B86-AECB-FF86B4A0601C}" type="slidenum">
              <a:rPr lang="zh-CN" altLang="en-US" strike="noStrike" noProof="1" smtClean="0">
                <a:latin typeface="+mn-lt"/>
                <a:ea typeface="+mn-ea"/>
                <a:cs typeface="+mn-cs"/>
              </a:rPr>
              <a:t>‹#›</a:t>
            </a:fld>
            <a:endParaRPr lang="zh-CN" altLang="en-US" strike="noStrike" noProof="1"/>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974" y="1709738"/>
            <a:ext cx="7887795" cy="2852737"/>
          </a:xfrm>
        </p:spPr>
        <p:txBody>
          <a:bodyPr anchor="b"/>
          <a:lstStyle>
            <a:lvl1pPr>
              <a:defRPr sz="4500"/>
            </a:lvl1pPr>
          </a:lstStyle>
          <a:p>
            <a:pPr fontAlgn="auto"/>
            <a:r>
              <a:rPr lang="zh-CN" altLang="en-US" strike="noStrike" noProof="1"/>
              <a:t>单击此处编辑母版标题样式</a:t>
            </a:r>
          </a:p>
        </p:txBody>
      </p:sp>
      <p:sp>
        <p:nvSpPr>
          <p:cNvPr id="3" name="文本占位符 2"/>
          <p:cNvSpPr>
            <a:spLocks noGrp="1"/>
          </p:cNvSpPr>
          <p:nvPr>
            <p:ph type="body" idx="1"/>
          </p:nvPr>
        </p:nvSpPr>
        <p:spPr>
          <a:xfrm>
            <a:off x="623974" y="4589463"/>
            <a:ext cx="7887795"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935" indent="0">
              <a:buNone/>
              <a:defRPr sz="1200">
                <a:solidFill>
                  <a:schemeClr val="tx1">
                    <a:tint val="75000"/>
                  </a:schemeClr>
                </a:solidFill>
              </a:defRPr>
            </a:lvl8pPr>
            <a:lvl9pPr marL="2743835" indent="0">
              <a:buNone/>
              <a:defRPr sz="1200">
                <a:solidFill>
                  <a:schemeClr val="tx1">
                    <a:tint val="75000"/>
                  </a:schemeClr>
                </a:solidFill>
              </a:defRPr>
            </a:lvl9pPr>
          </a:lstStyle>
          <a:p>
            <a:pPr lvl="0" fontAlgn="auto"/>
            <a:r>
              <a:rPr lang="zh-CN" altLang="en-US" strike="noStrike" noProof="1"/>
              <a:t>单击此处编辑母版文本样式</a:t>
            </a:r>
          </a:p>
        </p:txBody>
      </p:sp>
      <p:sp>
        <p:nvSpPr>
          <p:cNvPr id="4" name="日期占位符 3"/>
          <p:cNvSpPr>
            <a:spLocks noGrp="1"/>
          </p:cNvSpPr>
          <p:nvPr>
            <p:ph type="dt" sz="half" idx="10"/>
          </p:nvPr>
        </p:nvSpPr>
        <p:spPr/>
        <p:txBody>
          <a:bodyPr/>
          <a:lstStyle/>
          <a:p>
            <a:pPr fontAlgn="auto"/>
            <a:fld id="{E34DBC0E-06DF-4452-B21C-13EF073AF063}" type="datetimeFigureOut">
              <a:rPr lang="zh-CN" altLang="en-US" strike="noStrike" noProof="1" smtClean="0">
                <a:latin typeface="+mn-lt"/>
                <a:ea typeface="+mn-ea"/>
                <a:cs typeface="+mn-cs"/>
              </a:rPr>
              <a:t>2020/4/18</a:t>
            </a:fld>
            <a:endParaRPr lang="zh-CN" altLang="en-US" strike="noStrike" noProof="1"/>
          </a:p>
        </p:txBody>
      </p:sp>
      <p:sp>
        <p:nvSpPr>
          <p:cNvPr id="5" name="页脚占位符 4"/>
          <p:cNvSpPr>
            <a:spLocks noGrp="1"/>
          </p:cNvSpPr>
          <p:nvPr>
            <p:ph type="ftr" sz="quarter" idx="11"/>
          </p:nvPr>
        </p:nvSpPr>
        <p:spPr/>
        <p:txBody>
          <a:bodyPr/>
          <a:lstStyle/>
          <a:p>
            <a:pPr fontAlgn="auto"/>
            <a:endParaRPr lang="zh-CN" altLang="en-US" strike="noStrike" noProof="1"/>
          </a:p>
        </p:txBody>
      </p:sp>
      <p:sp>
        <p:nvSpPr>
          <p:cNvPr id="6" name="灯片编号占位符 5"/>
          <p:cNvSpPr>
            <a:spLocks noGrp="1"/>
          </p:cNvSpPr>
          <p:nvPr>
            <p:ph type="sldNum" sz="quarter" idx="12"/>
          </p:nvPr>
        </p:nvSpPr>
        <p:spPr/>
        <p:txBody>
          <a:bodyPr/>
          <a:lstStyle/>
          <a:p>
            <a:pPr fontAlgn="auto"/>
            <a:fld id="{8AE5E5E4-3DB3-4B86-AECB-FF86B4A0601C}" type="slidenum">
              <a:rPr lang="zh-CN" altLang="en-US" strike="noStrike" noProof="1" smtClean="0">
                <a:latin typeface="+mn-lt"/>
                <a:ea typeface="+mn-ea"/>
                <a:cs typeface="+mn-cs"/>
              </a:rPr>
              <a:t>‹#›</a:t>
            </a:fld>
            <a:endParaRPr lang="zh-CN" altLang="en-US" strike="noStrike" noProof="1"/>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a:t>单击此处编辑母版标题样式</a:t>
            </a:r>
          </a:p>
        </p:txBody>
      </p:sp>
      <p:sp>
        <p:nvSpPr>
          <p:cNvPr id="3" name="内容占位符 2"/>
          <p:cNvSpPr>
            <a:spLocks noGrp="1"/>
          </p:cNvSpPr>
          <p:nvPr>
            <p:ph sz="half" idx="1"/>
          </p:nvPr>
        </p:nvSpPr>
        <p:spPr>
          <a:xfrm>
            <a:off x="628737" y="1825625"/>
            <a:ext cx="3886740" cy="4351338"/>
          </a:xfrm>
        </p:spPr>
        <p:txBody>
          <a:bodyPr/>
          <a:lstStyle/>
          <a:p>
            <a:pPr lvl="0" fontAlgn="auto"/>
            <a:r>
              <a:rPr lang="zh-CN" altLang="en-US" strike="noStrike" noProof="1"/>
              <a:t>单击此处编辑母版文本样式</a:t>
            </a:r>
          </a:p>
          <a:p>
            <a:pPr lvl="1" fontAlgn="auto"/>
            <a:r>
              <a:rPr lang="zh-CN" altLang="en-US" strike="noStrike" noProof="1"/>
              <a:t>第二级</a:t>
            </a:r>
          </a:p>
          <a:p>
            <a:pPr lvl="2" fontAlgn="auto"/>
            <a:r>
              <a:rPr lang="zh-CN" altLang="en-US" strike="noStrike" noProof="1"/>
              <a:t>第三级</a:t>
            </a:r>
          </a:p>
          <a:p>
            <a:pPr lvl="3" fontAlgn="auto"/>
            <a:r>
              <a:rPr lang="zh-CN" altLang="en-US" strike="noStrike" noProof="1"/>
              <a:t>第四级</a:t>
            </a:r>
          </a:p>
          <a:p>
            <a:pPr lvl="4" fontAlgn="auto"/>
            <a:r>
              <a:rPr lang="zh-CN" altLang="en-US" strike="noStrike" noProof="1"/>
              <a:t>第五级</a:t>
            </a:r>
          </a:p>
        </p:txBody>
      </p:sp>
      <p:sp>
        <p:nvSpPr>
          <p:cNvPr id="4" name="内容占位符 3"/>
          <p:cNvSpPr>
            <a:spLocks noGrp="1"/>
          </p:cNvSpPr>
          <p:nvPr>
            <p:ph sz="half" idx="2"/>
          </p:nvPr>
        </p:nvSpPr>
        <p:spPr>
          <a:xfrm>
            <a:off x="4629793" y="1825625"/>
            <a:ext cx="3886740" cy="4351338"/>
          </a:xfrm>
        </p:spPr>
        <p:txBody>
          <a:bodyPr/>
          <a:lstStyle/>
          <a:p>
            <a:pPr lvl="0" fontAlgn="auto"/>
            <a:r>
              <a:rPr lang="zh-CN" altLang="en-US" strike="noStrike" noProof="1"/>
              <a:t>单击此处编辑母版文本样式</a:t>
            </a:r>
          </a:p>
          <a:p>
            <a:pPr lvl="1" fontAlgn="auto"/>
            <a:r>
              <a:rPr lang="zh-CN" altLang="en-US" strike="noStrike" noProof="1"/>
              <a:t>第二级</a:t>
            </a:r>
          </a:p>
          <a:p>
            <a:pPr lvl="2" fontAlgn="auto"/>
            <a:r>
              <a:rPr lang="zh-CN" altLang="en-US" strike="noStrike" noProof="1"/>
              <a:t>第三级</a:t>
            </a:r>
          </a:p>
          <a:p>
            <a:pPr lvl="3" fontAlgn="auto"/>
            <a:r>
              <a:rPr lang="zh-CN" altLang="en-US" strike="noStrike" noProof="1"/>
              <a:t>第四级</a:t>
            </a:r>
          </a:p>
          <a:p>
            <a:pPr lvl="4" fontAlgn="auto"/>
            <a:r>
              <a:rPr lang="zh-CN" altLang="en-US" strike="noStrike" noProof="1"/>
              <a:t>第五级</a:t>
            </a:r>
          </a:p>
        </p:txBody>
      </p:sp>
      <p:sp>
        <p:nvSpPr>
          <p:cNvPr id="5" name="日期占位符 4"/>
          <p:cNvSpPr>
            <a:spLocks noGrp="1"/>
          </p:cNvSpPr>
          <p:nvPr>
            <p:ph type="dt" sz="half" idx="10"/>
          </p:nvPr>
        </p:nvSpPr>
        <p:spPr/>
        <p:txBody>
          <a:bodyPr/>
          <a:lstStyle/>
          <a:p>
            <a:pPr fontAlgn="auto"/>
            <a:fld id="{E34DBC0E-06DF-4452-B21C-13EF073AF063}" type="datetimeFigureOut">
              <a:rPr lang="zh-CN" altLang="en-US" strike="noStrike" noProof="1" smtClean="0">
                <a:latin typeface="+mn-lt"/>
                <a:ea typeface="+mn-ea"/>
                <a:cs typeface="+mn-cs"/>
              </a:rPr>
              <a:t>2020/4/18</a:t>
            </a:fld>
            <a:endParaRPr lang="zh-CN" altLang="en-US" strike="noStrike" noProof="1"/>
          </a:p>
        </p:txBody>
      </p:sp>
      <p:sp>
        <p:nvSpPr>
          <p:cNvPr id="6" name="页脚占位符 5"/>
          <p:cNvSpPr>
            <a:spLocks noGrp="1"/>
          </p:cNvSpPr>
          <p:nvPr>
            <p:ph type="ftr" sz="quarter" idx="11"/>
          </p:nvPr>
        </p:nvSpPr>
        <p:spPr/>
        <p:txBody>
          <a:bodyPr/>
          <a:lstStyle/>
          <a:p>
            <a:pPr fontAlgn="auto"/>
            <a:endParaRPr lang="zh-CN" altLang="en-US" strike="noStrike" noProof="1"/>
          </a:p>
        </p:txBody>
      </p:sp>
      <p:sp>
        <p:nvSpPr>
          <p:cNvPr id="7" name="灯片编号占位符 6"/>
          <p:cNvSpPr>
            <a:spLocks noGrp="1"/>
          </p:cNvSpPr>
          <p:nvPr>
            <p:ph type="sldNum" sz="quarter" idx="12"/>
          </p:nvPr>
        </p:nvSpPr>
        <p:spPr/>
        <p:txBody>
          <a:bodyPr/>
          <a:lstStyle/>
          <a:p>
            <a:pPr fontAlgn="auto"/>
            <a:fld id="{8AE5E5E4-3DB3-4B86-AECB-FF86B4A0601C}" type="slidenum">
              <a:rPr lang="zh-CN" altLang="en-US" strike="noStrike" noProof="1" smtClean="0">
                <a:latin typeface="+mn-lt"/>
                <a:ea typeface="+mn-ea"/>
                <a:cs typeface="+mn-cs"/>
              </a:rPr>
              <a:t>‹#›</a:t>
            </a:fld>
            <a:endParaRPr lang="zh-CN" altLang="en-US" strike="noStrike" noProof="1"/>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928" y="365125"/>
            <a:ext cx="7887795" cy="1325563"/>
          </a:xfrm>
        </p:spPr>
        <p:txBody>
          <a:bodyPr/>
          <a:lstStyle/>
          <a:p>
            <a:pPr fontAlgn="auto"/>
            <a:r>
              <a:rPr lang="zh-CN" altLang="en-US" strike="noStrike" noProof="1"/>
              <a:t>单击此处编辑母版标题样式</a:t>
            </a:r>
          </a:p>
        </p:txBody>
      </p:sp>
      <p:sp>
        <p:nvSpPr>
          <p:cNvPr id="3" name="文本占位符 2"/>
          <p:cNvSpPr>
            <a:spLocks noGrp="1"/>
          </p:cNvSpPr>
          <p:nvPr>
            <p:ph type="body" idx="1"/>
          </p:nvPr>
        </p:nvSpPr>
        <p:spPr>
          <a:xfrm>
            <a:off x="629928" y="1681163"/>
            <a:ext cx="386887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935" indent="0">
              <a:buNone/>
              <a:defRPr sz="1200" b="1"/>
            </a:lvl8pPr>
            <a:lvl9pPr marL="2743835" indent="0">
              <a:buNone/>
              <a:defRPr sz="1200" b="1"/>
            </a:lvl9pPr>
          </a:lstStyle>
          <a:p>
            <a:pPr lvl="0" fontAlgn="auto"/>
            <a:r>
              <a:rPr lang="zh-CN" altLang="en-US" strike="noStrike" noProof="1"/>
              <a:t>单击此处编辑母版文本样式</a:t>
            </a:r>
          </a:p>
        </p:txBody>
      </p:sp>
      <p:sp>
        <p:nvSpPr>
          <p:cNvPr id="4" name="内容占位符 3"/>
          <p:cNvSpPr>
            <a:spLocks noGrp="1"/>
          </p:cNvSpPr>
          <p:nvPr>
            <p:ph sz="half" idx="2"/>
          </p:nvPr>
        </p:nvSpPr>
        <p:spPr>
          <a:xfrm>
            <a:off x="629928" y="2505075"/>
            <a:ext cx="3868878" cy="3684588"/>
          </a:xfrm>
        </p:spPr>
        <p:txBody>
          <a:bodyPr/>
          <a:lstStyle/>
          <a:p>
            <a:pPr lvl="0" fontAlgn="auto"/>
            <a:r>
              <a:rPr lang="zh-CN" altLang="en-US" strike="noStrike" noProof="1"/>
              <a:t>单击此处编辑母版文本样式</a:t>
            </a:r>
          </a:p>
          <a:p>
            <a:pPr lvl="1" fontAlgn="auto"/>
            <a:r>
              <a:rPr lang="zh-CN" altLang="en-US" strike="noStrike" noProof="1"/>
              <a:t>第二级</a:t>
            </a:r>
          </a:p>
          <a:p>
            <a:pPr lvl="2" fontAlgn="auto"/>
            <a:r>
              <a:rPr lang="zh-CN" altLang="en-US" strike="noStrike" noProof="1"/>
              <a:t>第三级</a:t>
            </a:r>
          </a:p>
          <a:p>
            <a:pPr lvl="3" fontAlgn="auto"/>
            <a:r>
              <a:rPr lang="zh-CN" altLang="en-US" strike="noStrike" noProof="1"/>
              <a:t>第四级</a:t>
            </a:r>
          </a:p>
          <a:p>
            <a:pPr lvl="4" fontAlgn="auto"/>
            <a:r>
              <a:rPr lang="zh-CN" altLang="en-US" strike="noStrike" noProof="1"/>
              <a:t>第五级</a:t>
            </a:r>
          </a:p>
        </p:txBody>
      </p:sp>
      <p:sp>
        <p:nvSpPr>
          <p:cNvPr id="5" name="文本占位符 4"/>
          <p:cNvSpPr>
            <a:spLocks noGrp="1"/>
          </p:cNvSpPr>
          <p:nvPr>
            <p:ph type="body" sz="quarter" idx="3"/>
          </p:nvPr>
        </p:nvSpPr>
        <p:spPr>
          <a:xfrm>
            <a:off x="4629793" y="1681163"/>
            <a:ext cx="388793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935" indent="0">
              <a:buNone/>
              <a:defRPr sz="1200" b="1"/>
            </a:lvl8pPr>
            <a:lvl9pPr marL="2743835" indent="0">
              <a:buNone/>
              <a:defRPr sz="1200" b="1"/>
            </a:lvl9pPr>
          </a:lstStyle>
          <a:p>
            <a:pPr lvl="0" fontAlgn="auto"/>
            <a:r>
              <a:rPr lang="zh-CN" altLang="en-US" strike="noStrike" noProof="1"/>
              <a:t>单击此处编辑母版文本样式</a:t>
            </a:r>
          </a:p>
        </p:txBody>
      </p:sp>
      <p:sp>
        <p:nvSpPr>
          <p:cNvPr id="6" name="内容占位符 5"/>
          <p:cNvSpPr>
            <a:spLocks noGrp="1"/>
          </p:cNvSpPr>
          <p:nvPr>
            <p:ph sz="quarter" idx="4"/>
          </p:nvPr>
        </p:nvSpPr>
        <p:spPr>
          <a:xfrm>
            <a:off x="4629793" y="2505075"/>
            <a:ext cx="3887931" cy="3684588"/>
          </a:xfrm>
        </p:spPr>
        <p:txBody>
          <a:bodyPr/>
          <a:lstStyle/>
          <a:p>
            <a:pPr lvl="0" fontAlgn="auto"/>
            <a:r>
              <a:rPr lang="zh-CN" altLang="en-US" strike="noStrike" noProof="1"/>
              <a:t>单击此处编辑母版文本样式</a:t>
            </a:r>
          </a:p>
          <a:p>
            <a:pPr lvl="1" fontAlgn="auto"/>
            <a:r>
              <a:rPr lang="zh-CN" altLang="en-US" strike="noStrike" noProof="1"/>
              <a:t>第二级</a:t>
            </a:r>
          </a:p>
          <a:p>
            <a:pPr lvl="2" fontAlgn="auto"/>
            <a:r>
              <a:rPr lang="zh-CN" altLang="en-US" strike="noStrike" noProof="1"/>
              <a:t>第三级</a:t>
            </a:r>
          </a:p>
          <a:p>
            <a:pPr lvl="3" fontAlgn="auto"/>
            <a:r>
              <a:rPr lang="zh-CN" altLang="en-US" strike="noStrike" noProof="1"/>
              <a:t>第四级</a:t>
            </a:r>
          </a:p>
          <a:p>
            <a:pPr lvl="4" fontAlgn="auto"/>
            <a:r>
              <a:rPr lang="zh-CN" altLang="en-US" strike="noStrike" noProof="1"/>
              <a:t>第五级</a:t>
            </a:r>
          </a:p>
        </p:txBody>
      </p:sp>
      <p:sp>
        <p:nvSpPr>
          <p:cNvPr id="7" name="日期占位符 6"/>
          <p:cNvSpPr>
            <a:spLocks noGrp="1"/>
          </p:cNvSpPr>
          <p:nvPr>
            <p:ph type="dt" sz="half" idx="10"/>
          </p:nvPr>
        </p:nvSpPr>
        <p:spPr/>
        <p:txBody>
          <a:bodyPr/>
          <a:lstStyle/>
          <a:p>
            <a:pPr fontAlgn="auto"/>
            <a:fld id="{E34DBC0E-06DF-4452-B21C-13EF073AF063}" type="datetimeFigureOut">
              <a:rPr lang="zh-CN" altLang="en-US" strike="noStrike" noProof="1" smtClean="0">
                <a:latin typeface="+mn-lt"/>
                <a:ea typeface="+mn-ea"/>
                <a:cs typeface="+mn-cs"/>
              </a:rPr>
              <a:t>2020/4/18</a:t>
            </a:fld>
            <a:endParaRPr lang="zh-CN" altLang="en-US" strike="noStrike" noProof="1"/>
          </a:p>
        </p:txBody>
      </p:sp>
      <p:sp>
        <p:nvSpPr>
          <p:cNvPr id="8" name="页脚占位符 7"/>
          <p:cNvSpPr>
            <a:spLocks noGrp="1"/>
          </p:cNvSpPr>
          <p:nvPr>
            <p:ph type="ftr" sz="quarter" idx="11"/>
          </p:nvPr>
        </p:nvSpPr>
        <p:spPr/>
        <p:txBody>
          <a:bodyPr/>
          <a:lstStyle/>
          <a:p>
            <a:pPr fontAlgn="auto"/>
            <a:endParaRPr lang="zh-CN" altLang="en-US" strike="noStrike" noProof="1"/>
          </a:p>
        </p:txBody>
      </p:sp>
      <p:sp>
        <p:nvSpPr>
          <p:cNvPr id="9" name="灯片编号占位符 8"/>
          <p:cNvSpPr>
            <a:spLocks noGrp="1"/>
          </p:cNvSpPr>
          <p:nvPr>
            <p:ph type="sldNum" sz="quarter" idx="12"/>
          </p:nvPr>
        </p:nvSpPr>
        <p:spPr/>
        <p:txBody>
          <a:bodyPr/>
          <a:lstStyle/>
          <a:p>
            <a:pPr fontAlgn="auto"/>
            <a:fld id="{8AE5E5E4-3DB3-4B86-AECB-FF86B4A0601C}" type="slidenum">
              <a:rPr lang="zh-CN" altLang="en-US" strike="noStrike" noProof="1" smtClean="0">
                <a:latin typeface="+mn-lt"/>
                <a:ea typeface="+mn-ea"/>
                <a:cs typeface="+mn-cs"/>
              </a:rPr>
              <a:t>‹#›</a:t>
            </a:fld>
            <a:endParaRPr lang="zh-CN" altLang="en-US" strike="noStrike" noProof="1"/>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a:t>单击此处编辑母版标题样式</a:t>
            </a:r>
          </a:p>
        </p:txBody>
      </p:sp>
      <p:sp>
        <p:nvSpPr>
          <p:cNvPr id="3" name="日期占位符 2"/>
          <p:cNvSpPr>
            <a:spLocks noGrp="1"/>
          </p:cNvSpPr>
          <p:nvPr>
            <p:ph type="dt" sz="half" idx="10"/>
          </p:nvPr>
        </p:nvSpPr>
        <p:spPr/>
        <p:txBody>
          <a:bodyPr/>
          <a:lstStyle/>
          <a:p>
            <a:pPr fontAlgn="auto"/>
            <a:fld id="{E34DBC0E-06DF-4452-B21C-13EF073AF063}" type="datetimeFigureOut">
              <a:rPr lang="zh-CN" altLang="en-US" strike="noStrike" noProof="1" smtClean="0">
                <a:latin typeface="+mn-lt"/>
                <a:ea typeface="+mn-ea"/>
                <a:cs typeface="+mn-cs"/>
              </a:rPr>
              <a:t>2020/4/18</a:t>
            </a:fld>
            <a:endParaRPr lang="zh-CN" altLang="en-US" strike="noStrike" noProof="1"/>
          </a:p>
        </p:txBody>
      </p:sp>
      <p:sp>
        <p:nvSpPr>
          <p:cNvPr id="4" name="页脚占位符 3"/>
          <p:cNvSpPr>
            <a:spLocks noGrp="1"/>
          </p:cNvSpPr>
          <p:nvPr>
            <p:ph type="ftr" sz="quarter" idx="11"/>
          </p:nvPr>
        </p:nvSpPr>
        <p:spPr/>
        <p:txBody>
          <a:bodyPr/>
          <a:lstStyle/>
          <a:p>
            <a:pPr fontAlgn="auto"/>
            <a:endParaRPr lang="zh-CN" altLang="en-US" strike="noStrike" noProof="1"/>
          </a:p>
        </p:txBody>
      </p:sp>
      <p:sp>
        <p:nvSpPr>
          <p:cNvPr id="5" name="灯片编号占位符 4"/>
          <p:cNvSpPr>
            <a:spLocks noGrp="1"/>
          </p:cNvSpPr>
          <p:nvPr>
            <p:ph type="sldNum" sz="quarter" idx="12"/>
          </p:nvPr>
        </p:nvSpPr>
        <p:spPr/>
        <p:txBody>
          <a:bodyPr/>
          <a:lstStyle/>
          <a:p>
            <a:pPr fontAlgn="auto"/>
            <a:fld id="{8AE5E5E4-3DB3-4B86-AECB-FF86B4A0601C}" type="slidenum">
              <a:rPr lang="zh-CN" altLang="en-US" strike="noStrike" noProof="1" smtClean="0">
                <a:latin typeface="+mn-lt"/>
                <a:ea typeface="+mn-ea"/>
                <a:cs typeface="+mn-cs"/>
              </a:rPr>
              <a:t>‹#›</a:t>
            </a:fld>
            <a:endParaRPr lang="zh-CN" altLang="en-US" strike="noStrike" noProof="1"/>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fontAlgn="auto"/>
            <a:fld id="{E34DBC0E-06DF-4452-B21C-13EF073AF063}" type="datetimeFigureOut">
              <a:rPr lang="zh-CN" altLang="en-US" strike="noStrike" noProof="1" smtClean="0">
                <a:latin typeface="+mn-lt"/>
                <a:ea typeface="+mn-ea"/>
                <a:cs typeface="+mn-cs"/>
              </a:rPr>
              <a:t>2020/4/18</a:t>
            </a:fld>
            <a:endParaRPr lang="zh-CN" altLang="en-US" strike="noStrike" noProof="1"/>
          </a:p>
        </p:txBody>
      </p:sp>
      <p:sp>
        <p:nvSpPr>
          <p:cNvPr id="3" name="页脚占位符 2"/>
          <p:cNvSpPr>
            <a:spLocks noGrp="1"/>
          </p:cNvSpPr>
          <p:nvPr>
            <p:ph type="ftr" sz="quarter" idx="11"/>
          </p:nvPr>
        </p:nvSpPr>
        <p:spPr/>
        <p:txBody>
          <a:bodyPr/>
          <a:lstStyle/>
          <a:p>
            <a:pPr fontAlgn="auto"/>
            <a:endParaRPr lang="zh-CN" altLang="en-US" strike="noStrike" noProof="1"/>
          </a:p>
        </p:txBody>
      </p:sp>
      <p:sp>
        <p:nvSpPr>
          <p:cNvPr id="4" name="灯片编号占位符 3"/>
          <p:cNvSpPr>
            <a:spLocks noGrp="1"/>
          </p:cNvSpPr>
          <p:nvPr>
            <p:ph type="sldNum" sz="quarter" idx="12"/>
          </p:nvPr>
        </p:nvSpPr>
        <p:spPr/>
        <p:txBody>
          <a:bodyPr/>
          <a:lstStyle/>
          <a:p>
            <a:pPr fontAlgn="auto"/>
            <a:fld id="{8AE5E5E4-3DB3-4B86-AECB-FF86B4A0601C}" type="slidenum">
              <a:rPr lang="zh-CN" altLang="en-US" strike="noStrike" noProof="1" smtClean="0">
                <a:latin typeface="+mn-lt"/>
                <a:ea typeface="+mn-ea"/>
                <a:cs typeface="+mn-cs"/>
              </a:rPr>
              <a:t>‹#›</a:t>
            </a:fld>
            <a:endParaRPr lang="zh-CN" altLang="en-US" strike="noStrike" noProof="1"/>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fontAlgn="auto"/>
            <a:fld id="{E34DBC0E-06DF-4452-B21C-13EF073AF063}" type="datetimeFigureOut">
              <a:rPr lang="zh-CN" altLang="en-US" strike="noStrike" noProof="1" smtClean="0">
                <a:latin typeface="+mn-lt"/>
                <a:ea typeface="+mn-ea"/>
                <a:cs typeface="+mn-cs"/>
              </a:rPr>
              <a:t>2020/4/18</a:t>
            </a:fld>
            <a:endParaRPr lang="zh-CN" altLang="en-US" strike="noStrike" noProof="1"/>
          </a:p>
        </p:txBody>
      </p:sp>
      <p:sp>
        <p:nvSpPr>
          <p:cNvPr id="3" name="页脚占位符 2"/>
          <p:cNvSpPr>
            <a:spLocks noGrp="1"/>
          </p:cNvSpPr>
          <p:nvPr>
            <p:ph type="ftr" sz="quarter" idx="11"/>
          </p:nvPr>
        </p:nvSpPr>
        <p:spPr/>
        <p:txBody>
          <a:bodyPr/>
          <a:lstStyle/>
          <a:p>
            <a:pPr fontAlgn="auto"/>
            <a:endParaRPr lang="zh-CN" altLang="en-US" strike="noStrike" noProof="1"/>
          </a:p>
        </p:txBody>
      </p:sp>
      <p:sp>
        <p:nvSpPr>
          <p:cNvPr id="4" name="灯片编号占位符 3"/>
          <p:cNvSpPr>
            <a:spLocks noGrp="1"/>
          </p:cNvSpPr>
          <p:nvPr>
            <p:ph type="sldNum" sz="quarter" idx="12"/>
          </p:nvPr>
        </p:nvSpPr>
        <p:spPr/>
        <p:txBody>
          <a:bodyPr/>
          <a:lstStyle/>
          <a:p>
            <a:pPr fontAlgn="auto"/>
            <a:fld id="{8AE5E5E4-3DB3-4B86-AECB-FF86B4A0601C}" type="slidenum">
              <a:rPr lang="zh-CN" altLang="en-US" strike="noStrike" noProof="1" smtClean="0">
                <a:latin typeface="+mn-lt"/>
                <a:ea typeface="+mn-ea"/>
                <a:cs typeface="+mn-cs"/>
              </a:rPr>
              <a:t>‹#›</a:t>
            </a:fld>
            <a:endParaRPr lang="zh-CN" altLang="en-US" strike="noStrike" noProof="1"/>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53AFCF4-B810-4D0B-BB23-CFD5C497DD78}" type="datetimeFigureOut">
              <a:rPr lang="zh-CN" altLang="en-US" smtClean="0"/>
              <a:t>2020/4/18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8DB0D88-4ED7-4C12-AD2F-AB21A450758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4000" advClick="0" advTm="0">
        <p14:vortex dir="r"/>
      </p:transition>
    </mc:Choice>
    <mc:Fallback xmlns="">
      <p:transition spd="slow" advClick="0" advTm="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fontAlgn="auto"/>
            <a:fld id="{E34DBC0E-06DF-4452-B21C-13EF073AF063}" type="datetimeFigureOut">
              <a:rPr lang="zh-CN" altLang="en-US" strike="noStrike" noProof="1" smtClean="0">
                <a:latin typeface="+mn-lt"/>
                <a:ea typeface="+mn-ea"/>
                <a:cs typeface="+mn-cs"/>
              </a:rPr>
              <a:t>2020/4/18</a:t>
            </a:fld>
            <a:endParaRPr lang="zh-CN" altLang="en-US" strike="noStrike" noProof="1"/>
          </a:p>
        </p:txBody>
      </p:sp>
      <p:sp>
        <p:nvSpPr>
          <p:cNvPr id="3" name="页脚占位符 2"/>
          <p:cNvSpPr>
            <a:spLocks noGrp="1"/>
          </p:cNvSpPr>
          <p:nvPr>
            <p:ph type="ftr" sz="quarter" idx="11"/>
          </p:nvPr>
        </p:nvSpPr>
        <p:spPr/>
        <p:txBody>
          <a:bodyPr/>
          <a:lstStyle/>
          <a:p>
            <a:pPr fontAlgn="auto"/>
            <a:endParaRPr lang="zh-CN" altLang="en-US" strike="noStrike" noProof="1"/>
          </a:p>
        </p:txBody>
      </p:sp>
      <p:sp>
        <p:nvSpPr>
          <p:cNvPr id="4" name="灯片编号占位符 3"/>
          <p:cNvSpPr>
            <a:spLocks noGrp="1"/>
          </p:cNvSpPr>
          <p:nvPr>
            <p:ph type="sldNum" sz="quarter" idx="12"/>
          </p:nvPr>
        </p:nvSpPr>
        <p:spPr/>
        <p:txBody>
          <a:bodyPr/>
          <a:lstStyle/>
          <a:p>
            <a:pPr fontAlgn="auto"/>
            <a:fld id="{8AE5E5E4-3DB3-4B86-AECB-FF86B4A0601C}" type="slidenum">
              <a:rPr lang="zh-CN" altLang="en-US" strike="noStrike" noProof="1" smtClean="0">
                <a:latin typeface="+mn-lt"/>
                <a:ea typeface="+mn-ea"/>
                <a:cs typeface="+mn-cs"/>
              </a:rPr>
              <a:t>‹#›</a:t>
            </a:fld>
            <a:endParaRPr lang="zh-CN" altLang="en-US" strike="noStrike" noProof="1"/>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fontAlgn="auto"/>
            <a:fld id="{E34DBC0E-06DF-4452-B21C-13EF073AF063}" type="datetimeFigureOut">
              <a:rPr lang="zh-CN" altLang="en-US" strike="noStrike" noProof="1" smtClean="0">
                <a:latin typeface="+mn-lt"/>
                <a:ea typeface="+mn-ea"/>
                <a:cs typeface="+mn-cs"/>
              </a:rPr>
              <a:t>2020/4/18</a:t>
            </a:fld>
            <a:endParaRPr lang="zh-CN" altLang="en-US" strike="noStrike" noProof="1"/>
          </a:p>
        </p:txBody>
      </p:sp>
      <p:sp>
        <p:nvSpPr>
          <p:cNvPr id="3" name="页脚占位符 2"/>
          <p:cNvSpPr>
            <a:spLocks noGrp="1"/>
          </p:cNvSpPr>
          <p:nvPr>
            <p:ph type="ftr" sz="quarter" idx="11"/>
          </p:nvPr>
        </p:nvSpPr>
        <p:spPr/>
        <p:txBody>
          <a:bodyPr/>
          <a:lstStyle/>
          <a:p>
            <a:pPr fontAlgn="auto"/>
            <a:endParaRPr lang="zh-CN" altLang="en-US" strike="noStrike" noProof="1"/>
          </a:p>
        </p:txBody>
      </p:sp>
      <p:sp>
        <p:nvSpPr>
          <p:cNvPr id="4" name="灯片编号占位符 3"/>
          <p:cNvSpPr>
            <a:spLocks noGrp="1"/>
          </p:cNvSpPr>
          <p:nvPr>
            <p:ph type="sldNum" sz="quarter" idx="12"/>
          </p:nvPr>
        </p:nvSpPr>
        <p:spPr/>
        <p:txBody>
          <a:bodyPr/>
          <a:lstStyle/>
          <a:p>
            <a:pPr fontAlgn="auto"/>
            <a:fld id="{8AE5E5E4-3DB3-4B86-AECB-FF86B4A0601C}" type="slidenum">
              <a:rPr lang="zh-CN" altLang="en-US" strike="noStrike" noProof="1" smtClean="0">
                <a:latin typeface="+mn-lt"/>
                <a:ea typeface="+mn-ea"/>
                <a:cs typeface="+mn-cs"/>
              </a:rPr>
              <a:t>‹#›</a:t>
            </a:fld>
            <a:endParaRPr lang="zh-CN" altLang="en-US" strike="noStrike" noProof="1"/>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垂直排列标题与&#10;文本">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fontAlgn="auto"/>
            <a:fld id="{E34DBC0E-06DF-4452-B21C-13EF073AF063}" type="datetimeFigureOut">
              <a:rPr lang="zh-CN" altLang="en-US" strike="noStrike" noProof="1" smtClean="0">
                <a:latin typeface="+mn-lt"/>
                <a:ea typeface="+mn-ea"/>
                <a:cs typeface="+mn-cs"/>
              </a:rPr>
              <a:t>2020/4/18</a:t>
            </a:fld>
            <a:endParaRPr lang="zh-CN" altLang="en-US" strike="noStrike" noProof="1"/>
          </a:p>
        </p:txBody>
      </p:sp>
      <p:sp>
        <p:nvSpPr>
          <p:cNvPr id="3" name="页脚占位符 2"/>
          <p:cNvSpPr>
            <a:spLocks noGrp="1"/>
          </p:cNvSpPr>
          <p:nvPr>
            <p:ph type="ftr" sz="quarter" idx="11"/>
          </p:nvPr>
        </p:nvSpPr>
        <p:spPr/>
        <p:txBody>
          <a:bodyPr/>
          <a:lstStyle/>
          <a:p>
            <a:pPr fontAlgn="auto"/>
            <a:endParaRPr lang="zh-CN" altLang="en-US" strike="noStrike" noProof="1"/>
          </a:p>
        </p:txBody>
      </p:sp>
      <p:sp>
        <p:nvSpPr>
          <p:cNvPr id="4" name="灯片编号占位符 3"/>
          <p:cNvSpPr>
            <a:spLocks noGrp="1"/>
          </p:cNvSpPr>
          <p:nvPr>
            <p:ph type="sldNum" sz="quarter" idx="12"/>
          </p:nvPr>
        </p:nvSpPr>
        <p:spPr/>
        <p:txBody>
          <a:bodyPr/>
          <a:lstStyle/>
          <a:p>
            <a:pPr fontAlgn="auto"/>
            <a:fld id="{8AE5E5E4-3DB3-4B86-AECB-FF86B4A0601C}" type="slidenum">
              <a:rPr lang="zh-CN" altLang="en-US" strike="noStrike" noProof="1" smtClean="0">
                <a:latin typeface="+mn-lt"/>
                <a:ea typeface="+mn-ea"/>
                <a:cs typeface="+mn-cs"/>
              </a:rPr>
              <a:t>‹#›</a:t>
            </a:fld>
            <a:endParaRPr lang="zh-CN" altLang="en-US" strike="noStrike" noProof="1"/>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996" y="1709738"/>
            <a:ext cx="7888069"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623996" y="4589466"/>
            <a:ext cx="7888069"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253AFCF4-B810-4D0B-BB23-CFD5C497DD78}" type="datetimeFigureOut">
              <a:rPr lang="zh-CN" altLang="en-US" smtClean="0"/>
              <a:t>2020/4/18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8DB0D88-4ED7-4C12-AD2F-AB21A450758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4000" advClick="0" advTm="0">
        <p14:vortex dir="r"/>
      </p:transition>
    </mc:Choice>
    <mc:Fallback xmlns="">
      <p:transition spd="slow" advClick="0"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28760" y="1825625"/>
            <a:ext cx="3886875"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954" y="1825625"/>
            <a:ext cx="3886875"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253AFCF4-B810-4D0B-BB23-CFD5C497DD78}" type="datetimeFigureOut">
              <a:rPr lang="zh-CN" altLang="en-US" smtClean="0"/>
              <a:t>2020/4/18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8DB0D88-4ED7-4C12-AD2F-AB21A450758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4000" advClick="0" advTm="0">
        <p14:vortex dir="r"/>
      </p:transition>
    </mc:Choice>
    <mc:Fallback xmlns="">
      <p:transition spd="slow" advClick="0"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951" y="365126"/>
            <a:ext cx="7888069" cy="1325563"/>
          </a:xfrm>
        </p:spPr>
        <p:txBody>
          <a:bodyPr/>
          <a:lstStyle/>
          <a:p>
            <a:r>
              <a:rPr lang="zh-CN" altLang="en-US"/>
              <a:t>单击此处编辑母版标题样式</a:t>
            </a:r>
          </a:p>
        </p:txBody>
      </p:sp>
      <p:sp>
        <p:nvSpPr>
          <p:cNvPr id="3" name="文本占位符 2"/>
          <p:cNvSpPr>
            <a:spLocks noGrp="1"/>
          </p:cNvSpPr>
          <p:nvPr>
            <p:ph type="body" idx="1"/>
          </p:nvPr>
        </p:nvSpPr>
        <p:spPr>
          <a:xfrm>
            <a:off x="629951" y="1681163"/>
            <a:ext cx="386901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29951" y="2505075"/>
            <a:ext cx="3869012"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29954" y="1681163"/>
            <a:ext cx="388806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29954" y="2505075"/>
            <a:ext cx="3888066"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253AFCF4-B810-4D0B-BB23-CFD5C497DD78}" type="datetimeFigureOut">
              <a:rPr lang="zh-CN" altLang="en-US" smtClean="0"/>
              <a:t>2020/4/18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8DB0D88-4ED7-4C12-AD2F-AB21A450758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4000" advClick="0" advTm="0">
        <p14:vortex dir="r"/>
      </p:transition>
    </mc:Choice>
    <mc:Fallback xmlns="">
      <p:transition spd="slow" advClick="0"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253AFCF4-B810-4D0B-BB23-CFD5C497DD78}" type="datetimeFigureOut">
              <a:rPr lang="zh-CN" altLang="en-US" smtClean="0"/>
              <a:t>2020/4/18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8DB0D88-4ED7-4C12-AD2F-AB21A450758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4000" advClick="0" advTm="0">
        <p14:vortex dir="r"/>
      </p:transition>
    </mc:Choice>
    <mc:Fallback xmlns="">
      <p:transition spd="slow" advClick="0"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53AFCF4-B810-4D0B-BB23-CFD5C497DD78}" type="datetimeFigureOut">
              <a:rPr lang="zh-CN" altLang="en-US" smtClean="0"/>
              <a:t>2020/4/18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8DB0D88-4ED7-4C12-AD2F-AB21A450758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4000" advClick="0" advTm="0">
        <p14:vortex dir="r"/>
      </p:transition>
    </mc:Choice>
    <mc:Fallback xmlns="">
      <p:transition spd="slow" advClick="0"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59" name="矩形 58"/>
          <p:cNvSpPr/>
          <p:nvPr userDrawn="1"/>
        </p:nvSpPr>
        <p:spPr>
          <a:xfrm>
            <a:off x="0" y="0"/>
            <a:ext cx="9145588" cy="11315700"/>
          </a:xfrm>
          <a:prstGeom prst="rect">
            <a:avLst/>
          </a:prstGeom>
          <a:blipFill dpi="0" rotWithShape="1">
            <a:blip r:embed="rId2">
              <a:alphaModFix amt="2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 name="直接连接符 9"/>
          <p:cNvCxnSpPr/>
          <p:nvPr userDrawn="1"/>
        </p:nvCxnSpPr>
        <p:spPr>
          <a:xfrm>
            <a:off x="562830" y="833614"/>
            <a:ext cx="8291798" cy="0"/>
          </a:xfrm>
          <a:prstGeom prst="line">
            <a:avLst/>
          </a:prstGeom>
          <a:ln w="12700">
            <a:solidFill>
              <a:srgbClr val="005188"/>
            </a:solidFill>
          </a:ln>
        </p:spPr>
        <p:style>
          <a:lnRef idx="1">
            <a:schemeClr val="accent1"/>
          </a:lnRef>
          <a:fillRef idx="0">
            <a:schemeClr val="accent1"/>
          </a:fillRef>
          <a:effectRef idx="0">
            <a:schemeClr val="accent1"/>
          </a:effectRef>
          <a:fontRef idx="minor">
            <a:schemeClr val="tx1"/>
          </a:fontRef>
        </p:style>
      </p:cxnSp>
      <p:grpSp>
        <p:nvGrpSpPr>
          <p:cNvPr id="12" name="组合 11"/>
          <p:cNvGrpSpPr/>
          <p:nvPr userDrawn="1"/>
        </p:nvGrpSpPr>
        <p:grpSpPr>
          <a:xfrm>
            <a:off x="8433172" y="240967"/>
            <a:ext cx="421456" cy="592649"/>
            <a:chOff x="4197350" y="2182813"/>
            <a:chExt cx="608013" cy="641350"/>
          </a:xfrm>
          <a:solidFill>
            <a:srgbClr val="005188"/>
          </a:solidFill>
        </p:grpSpPr>
        <p:sp>
          <p:nvSpPr>
            <p:cNvPr id="13" name="Freeform 166"/>
            <p:cNvSpPr/>
            <p:nvPr/>
          </p:nvSpPr>
          <p:spPr bwMode="auto">
            <a:xfrm>
              <a:off x="4229100" y="2211388"/>
              <a:ext cx="39688" cy="157163"/>
            </a:xfrm>
            <a:custGeom>
              <a:avLst/>
              <a:gdLst/>
              <a:ahLst/>
              <a:cxnLst>
                <a:cxn ang="0">
                  <a:pos x="63" y="2"/>
                </a:cxn>
                <a:cxn ang="0">
                  <a:pos x="63" y="2"/>
                </a:cxn>
                <a:cxn ang="0">
                  <a:pos x="58" y="14"/>
                </a:cxn>
                <a:cxn ang="0">
                  <a:pos x="54" y="25"/>
                </a:cxn>
                <a:cxn ang="0">
                  <a:pos x="47" y="49"/>
                </a:cxn>
                <a:cxn ang="0">
                  <a:pos x="34" y="96"/>
                </a:cxn>
                <a:cxn ang="0">
                  <a:pos x="34" y="96"/>
                </a:cxn>
                <a:cxn ang="0">
                  <a:pos x="27" y="122"/>
                </a:cxn>
                <a:cxn ang="0">
                  <a:pos x="21" y="149"/>
                </a:cxn>
                <a:cxn ang="0">
                  <a:pos x="10" y="203"/>
                </a:cxn>
                <a:cxn ang="0">
                  <a:pos x="10" y="203"/>
                </a:cxn>
                <a:cxn ang="0">
                  <a:pos x="6" y="222"/>
                </a:cxn>
                <a:cxn ang="0">
                  <a:pos x="3" y="243"/>
                </a:cxn>
                <a:cxn ang="0">
                  <a:pos x="1" y="263"/>
                </a:cxn>
                <a:cxn ang="0">
                  <a:pos x="0" y="283"/>
                </a:cxn>
                <a:cxn ang="0">
                  <a:pos x="0" y="283"/>
                </a:cxn>
                <a:cxn ang="0">
                  <a:pos x="1" y="290"/>
                </a:cxn>
                <a:cxn ang="0">
                  <a:pos x="2" y="292"/>
                </a:cxn>
                <a:cxn ang="0">
                  <a:pos x="3" y="294"/>
                </a:cxn>
                <a:cxn ang="0">
                  <a:pos x="6" y="296"/>
                </a:cxn>
                <a:cxn ang="0">
                  <a:pos x="8" y="296"/>
                </a:cxn>
                <a:cxn ang="0">
                  <a:pos x="11" y="296"/>
                </a:cxn>
                <a:cxn ang="0">
                  <a:pos x="14" y="294"/>
                </a:cxn>
                <a:cxn ang="0">
                  <a:pos x="14" y="294"/>
                </a:cxn>
                <a:cxn ang="0">
                  <a:pos x="15" y="293"/>
                </a:cxn>
                <a:cxn ang="0">
                  <a:pos x="16" y="291"/>
                </a:cxn>
                <a:cxn ang="0">
                  <a:pos x="15" y="287"/>
                </a:cxn>
                <a:cxn ang="0">
                  <a:pos x="14" y="285"/>
                </a:cxn>
                <a:cxn ang="0">
                  <a:pos x="12" y="285"/>
                </a:cxn>
                <a:cxn ang="0">
                  <a:pos x="11" y="284"/>
                </a:cxn>
                <a:cxn ang="0">
                  <a:pos x="9" y="285"/>
                </a:cxn>
                <a:cxn ang="0">
                  <a:pos x="9" y="285"/>
                </a:cxn>
                <a:cxn ang="0">
                  <a:pos x="11" y="282"/>
                </a:cxn>
                <a:cxn ang="0">
                  <a:pos x="12" y="276"/>
                </a:cxn>
                <a:cxn ang="0">
                  <a:pos x="14" y="259"/>
                </a:cxn>
                <a:cxn ang="0">
                  <a:pos x="14" y="232"/>
                </a:cxn>
                <a:cxn ang="0">
                  <a:pos x="14" y="232"/>
                </a:cxn>
                <a:cxn ang="0">
                  <a:pos x="17" y="212"/>
                </a:cxn>
                <a:cxn ang="0">
                  <a:pos x="21" y="193"/>
                </a:cxn>
                <a:cxn ang="0">
                  <a:pos x="29" y="155"/>
                </a:cxn>
                <a:cxn ang="0">
                  <a:pos x="29" y="155"/>
                </a:cxn>
                <a:cxn ang="0">
                  <a:pos x="38" y="119"/>
                </a:cxn>
                <a:cxn ang="0">
                  <a:pos x="48" y="83"/>
                </a:cxn>
                <a:cxn ang="0">
                  <a:pos x="48" y="83"/>
                </a:cxn>
                <a:cxn ang="0">
                  <a:pos x="58" y="45"/>
                </a:cxn>
                <a:cxn ang="0">
                  <a:pos x="64" y="25"/>
                </a:cxn>
                <a:cxn ang="0">
                  <a:pos x="68" y="16"/>
                </a:cxn>
                <a:cxn ang="0">
                  <a:pos x="72" y="8"/>
                </a:cxn>
                <a:cxn ang="0">
                  <a:pos x="72" y="8"/>
                </a:cxn>
                <a:cxn ang="0">
                  <a:pos x="73" y="5"/>
                </a:cxn>
                <a:cxn ang="0">
                  <a:pos x="73" y="3"/>
                </a:cxn>
                <a:cxn ang="0">
                  <a:pos x="72" y="2"/>
                </a:cxn>
                <a:cxn ang="0">
                  <a:pos x="71" y="1"/>
                </a:cxn>
                <a:cxn ang="0">
                  <a:pos x="69" y="0"/>
                </a:cxn>
                <a:cxn ang="0">
                  <a:pos x="67" y="0"/>
                </a:cxn>
                <a:cxn ang="0">
                  <a:pos x="65" y="1"/>
                </a:cxn>
                <a:cxn ang="0">
                  <a:pos x="63" y="2"/>
                </a:cxn>
                <a:cxn ang="0">
                  <a:pos x="63" y="2"/>
                </a:cxn>
              </a:cxnLst>
              <a:rect l="0" t="0" r="r" b="b"/>
              <a:pathLst>
                <a:path w="73" h="296">
                  <a:moveTo>
                    <a:pt x="63" y="2"/>
                  </a:moveTo>
                  <a:lnTo>
                    <a:pt x="63" y="2"/>
                  </a:lnTo>
                  <a:lnTo>
                    <a:pt x="58" y="14"/>
                  </a:lnTo>
                  <a:lnTo>
                    <a:pt x="54" y="25"/>
                  </a:lnTo>
                  <a:lnTo>
                    <a:pt x="47" y="49"/>
                  </a:lnTo>
                  <a:lnTo>
                    <a:pt x="34" y="96"/>
                  </a:lnTo>
                  <a:lnTo>
                    <a:pt x="34" y="96"/>
                  </a:lnTo>
                  <a:lnTo>
                    <a:pt x="27" y="122"/>
                  </a:lnTo>
                  <a:lnTo>
                    <a:pt x="21" y="149"/>
                  </a:lnTo>
                  <a:lnTo>
                    <a:pt x="10" y="203"/>
                  </a:lnTo>
                  <a:lnTo>
                    <a:pt x="10" y="203"/>
                  </a:lnTo>
                  <a:lnTo>
                    <a:pt x="6" y="222"/>
                  </a:lnTo>
                  <a:lnTo>
                    <a:pt x="3" y="243"/>
                  </a:lnTo>
                  <a:lnTo>
                    <a:pt x="1" y="263"/>
                  </a:lnTo>
                  <a:lnTo>
                    <a:pt x="0" y="283"/>
                  </a:lnTo>
                  <a:lnTo>
                    <a:pt x="0" y="283"/>
                  </a:lnTo>
                  <a:lnTo>
                    <a:pt x="1" y="290"/>
                  </a:lnTo>
                  <a:lnTo>
                    <a:pt x="2" y="292"/>
                  </a:lnTo>
                  <a:lnTo>
                    <a:pt x="3" y="294"/>
                  </a:lnTo>
                  <a:lnTo>
                    <a:pt x="6" y="296"/>
                  </a:lnTo>
                  <a:lnTo>
                    <a:pt x="8" y="296"/>
                  </a:lnTo>
                  <a:lnTo>
                    <a:pt x="11" y="296"/>
                  </a:lnTo>
                  <a:lnTo>
                    <a:pt x="14" y="294"/>
                  </a:lnTo>
                  <a:lnTo>
                    <a:pt x="14" y="294"/>
                  </a:lnTo>
                  <a:lnTo>
                    <a:pt x="15" y="293"/>
                  </a:lnTo>
                  <a:lnTo>
                    <a:pt x="16" y="291"/>
                  </a:lnTo>
                  <a:lnTo>
                    <a:pt x="15" y="287"/>
                  </a:lnTo>
                  <a:lnTo>
                    <a:pt x="14" y="285"/>
                  </a:lnTo>
                  <a:lnTo>
                    <a:pt x="12" y="285"/>
                  </a:lnTo>
                  <a:lnTo>
                    <a:pt x="11" y="284"/>
                  </a:lnTo>
                  <a:lnTo>
                    <a:pt x="9" y="285"/>
                  </a:lnTo>
                  <a:lnTo>
                    <a:pt x="9" y="285"/>
                  </a:lnTo>
                  <a:lnTo>
                    <a:pt x="11" y="282"/>
                  </a:lnTo>
                  <a:lnTo>
                    <a:pt x="12" y="276"/>
                  </a:lnTo>
                  <a:lnTo>
                    <a:pt x="14" y="259"/>
                  </a:lnTo>
                  <a:lnTo>
                    <a:pt x="14" y="232"/>
                  </a:lnTo>
                  <a:lnTo>
                    <a:pt x="14" y="232"/>
                  </a:lnTo>
                  <a:lnTo>
                    <a:pt x="17" y="212"/>
                  </a:lnTo>
                  <a:lnTo>
                    <a:pt x="21" y="193"/>
                  </a:lnTo>
                  <a:lnTo>
                    <a:pt x="29" y="155"/>
                  </a:lnTo>
                  <a:lnTo>
                    <a:pt x="29" y="155"/>
                  </a:lnTo>
                  <a:lnTo>
                    <a:pt x="38" y="119"/>
                  </a:lnTo>
                  <a:lnTo>
                    <a:pt x="48" y="83"/>
                  </a:lnTo>
                  <a:lnTo>
                    <a:pt x="48" y="83"/>
                  </a:lnTo>
                  <a:lnTo>
                    <a:pt x="58" y="45"/>
                  </a:lnTo>
                  <a:lnTo>
                    <a:pt x="64" y="25"/>
                  </a:lnTo>
                  <a:lnTo>
                    <a:pt x="68" y="16"/>
                  </a:lnTo>
                  <a:lnTo>
                    <a:pt x="72" y="8"/>
                  </a:lnTo>
                  <a:lnTo>
                    <a:pt x="72" y="8"/>
                  </a:lnTo>
                  <a:lnTo>
                    <a:pt x="73" y="5"/>
                  </a:lnTo>
                  <a:lnTo>
                    <a:pt x="73" y="3"/>
                  </a:lnTo>
                  <a:lnTo>
                    <a:pt x="72" y="2"/>
                  </a:lnTo>
                  <a:lnTo>
                    <a:pt x="71" y="1"/>
                  </a:lnTo>
                  <a:lnTo>
                    <a:pt x="69" y="0"/>
                  </a:lnTo>
                  <a:lnTo>
                    <a:pt x="67" y="0"/>
                  </a:lnTo>
                  <a:lnTo>
                    <a:pt x="65" y="1"/>
                  </a:lnTo>
                  <a:lnTo>
                    <a:pt x="63" y="2"/>
                  </a:lnTo>
                  <a:lnTo>
                    <a:pt x="63" y="2"/>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14" name="Freeform 167"/>
            <p:cNvSpPr/>
            <p:nvPr/>
          </p:nvSpPr>
          <p:spPr bwMode="auto">
            <a:xfrm>
              <a:off x="4251325" y="2206625"/>
              <a:ext cx="39688" cy="177800"/>
            </a:xfrm>
            <a:custGeom>
              <a:avLst/>
              <a:gdLst/>
              <a:ahLst/>
              <a:cxnLst>
                <a:cxn ang="0">
                  <a:pos x="66" y="3"/>
                </a:cxn>
                <a:cxn ang="0">
                  <a:pos x="66" y="3"/>
                </a:cxn>
                <a:cxn ang="0">
                  <a:pos x="51" y="40"/>
                </a:cxn>
                <a:cxn ang="0">
                  <a:pos x="44" y="59"/>
                </a:cxn>
                <a:cxn ang="0">
                  <a:pos x="38" y="78"/>
                </a:cxn>
                <a:cxn ang="0">
                  <a:pos x="38" y="78"/>
                </a:cxn>
                <a:cxn ang="0">
                  <a:pos x="33" y="101"/>
                </a:cxn>
                <a:cxn ang="0">
                  <a:pos x="29" y="124"/>
                </a:cxn>
                <a:cxn ang="0">
                  <a:pos x="20" y="170"/>
                </a:cxn>
                <a:cxn ang="0">
                  <a:pos x="20" y="170"/>
                </a:cxn>
                <a:cxn ang="0">
                  <a:pos x="5" y="249"/>
                </a:cxn>
                <a:cxn ang="0">
                  <a:pos x="5" y="249"/>
                </a:cxn>
                <a:cxn ang="0">
                  <a:pos x="2" y="270"/>
                </a:cxn>
                <a:cxn ang="0">
                  <a:pos x="1" y="290"/>
                </a:cxn>
                <a:cxn ang="0">
                  <a:pos x="0" y="311"/>
                </a:cxn>
                <a:cxn ang="0">
                  <a:pos x="0" y="332"/>
                </a:cxn>
                <a:cxn ang="0">
                  <a:pos x="0" y="332"/>
                </a:cxn>
                <a:cxn ang="0">
                  <a:pos x="0" y="334"/>
                </a:cxn>
                <a:cxn ang="0">
                  <a:pos x="1" y="336"/>
                </a:cxn>
                <a:cxn ang="0">
                  <a:pos x="3" y="336"/>
                </a:cxn>
                <a:cxn ang="0">
                  <a:pos x="5" y="337"/>
                </a:cxn>
                <a:cxn ang="0">
                  <a:pos x="6" y="336"/>
                </a:cxn>
                <a:cxn ang="0">
                  <a:pos x="8" y="336"/>
                </a:cxn>
                <a:cxn ang="0">
                  <a:pos x="9" y="334"/>
                </a:cxn>
                <a:cxn ang="0">
                  <a:pos x="9" y="332"/>
                </a:cxn>
                <a:cxn ang="0">
                  <a:pos x="9" y="332"/>
                </a:cxn>
                <a:cxn ang="0">
                  <a:pos x="9" y="310"/>
                </a:cxn>
                <a:cxn ang="0">
                  <a:pos x="10" y="288"/>
                </a:cxn>
                <a:cxn ang="0">
                  <a:pos x="12" y="265"/>
                </a:cxn>
                <a:cxn ang="0">
                  <a:pos x="16" y="244"/>
                </a:cxn>
                <a:cxn ang="0">
                  <a:pos x="16" y="244"/>
                </a:cxn>
                <a:cxn ang="0">
                  <a:pos x="32" y="164"/>
                </a:cxn>
                <a:cxn ang="0">
                  <a:pos x="32" y="164"/>
                </a:cxn>
                <a:cxn ang="0">
                  <a:pos x="39" y="122"/>
                </a:cxn>
                <a:cxn ang="0">
                  <a:pos x="47" y="81"/>
                </a:cxn>
                <a:cxn ang="0">
                  <a:pos x="47" y="81"/>
                </a:cxn>
                <a:cxn ang="0">
                  <a:pos x="52" y="61"/>
                </a:cxn>
                <a:cxn ang="0">
                  <a:pos x="60" y="43"/>
                </a:cxn>
                <a:cxn ang="0">
                  <a:pos x="75" y="6"/>
                </a:cxn>
                <a:cxn ang="0">
                  <a:pos x="75" y="6"/>
                </a:cxn>
                <a:cxn ang="0">
                  <a:pos x="76" y="4"/>
                </a:cxn>
                <a:cxn ang="0">
                  <a:pos x="75" y="2"/>
                </a:cxn>
                <a:cxn ang="0">
                  <a:pos x="74" y="1"/>
                </a:cxn>
                <a:cxn ang="0">
                  <a:pos x="72" y="0"/>
                </a:cxn>
                <a:cxn ang="0">
                  <a:pos x="69" y="1"/>
                </a:cxn>
                <a:cxn ang="0">
                  <a:pos x="67" y="2"/>
                </a:cxn>
                <a:cxn ang="0">
                  <a:pos x="66" y="3"/>
                </a:cxn>
                <a:cxn ang="0">
                  <a:pos x="66" y="3"/>
                </a:cxn>
              </a:cxnLst>
              <a:rect l="0" t="0" r="r" b="b"/>
              <a:pathLst>
                <a:path w="76" h="337">
                  <a:moveTo>
                    <a:pt x="66" y="3"/>
                  </a:moveTo>
                  <a:lnTo>
                    <a:pt x="66" y="3"/>
                  </a:lnTo>
                  <a:lnTo>
                    <a:pt x="51" y="40"/>
                  </a:lnTo>
                  <a:lnTo>
                    <a:pt x="44" y="59"/>
                  </a:lnTo>
                  <a:lnTo>
                    <a:pt x="38" y="78"/>
                  </a:lnTo>
                  <a:lnTo>
                    <a:pt x="38" y="78"/>
                  </a:lnTo>
                  <a:lnTo>
                    <a:pt x="33" y="101"/>
                  </a:lnTo>
                  <a:lnTo>
                    <a:pt x="29" y="124"/>
                  </a:lnTo>
                  <a:lnTo>
                    <a:pt x="20" y="170"/>
                  </a:lnTo>
                  <a:lnTo>
                    <a:pt x="20" y="170"/>
                  </a:lnTo>
                  <a:lnTo>
                    <a:pt x="5" y="249"/>
                  </a:lnTo>
                  <a:lnTo>
                    <a:pt x="5" y="249"/>
                  </a:lnTo>
                  <a:lnTo>
                    <a:pt x="2" y="270"/>
                  </a:lnTo>
                  <a:lnTo>
                    <a:pt x="1" y="290"/>
                  </a:lnTo>
                  <a:lnTo>
                    <a:pt x="0" y="311"/>
                  </a:lnTo>
                  <a:lnTo>
                    <a:pt x="0" y="332"/>
                  </a:lnTo>
                  <a:lnTo>
                    <a:pt x="0" y="332"/>
                  </a:lnTo>
                  <a:lnTo>
                    <a:pt x="0" y="334"/>
                  </a:lnTo>
                  <a:lnTo>
                    <a:pt x="1" y="336"/>
                  </a:lnTo>
                  <a:lnTo>
                    <a:pt x="3" y="336"/>
                  </a:lnTo>
                  <a:lnTo>
                    <a:pt x="5" y="337"/>
                  </a:lnTo>
                  <a:lnTo>
                    <a:pt x="6" y="336"/>
                  </a:lnTo>
                  <a:lnTo>
                    <a:pt x="8" y="336"/>
                  </a:lnTo>
                  <a:lnTo>
                    <a:pt x="9" y="334"/>
                  </a:lnTo>
                  <a:lnTo>
                    <a:pt x="9" y="332"/>
                  </a:lnTo>
                  <a:lnTo>
                    <a:pt x="9" y="332"/>
                  </a:lnTo>
                  <a:lnTo>
                    <a:pt x="9" y="310"/>
                  </a:lnTo>
                  <a:lnTo>
                    <a:pt x="10" y="288"/>
                  </a:lnTo>
                  <a:lnTo>
                    <a:pt x="12" y="265"/>
                  </a:lnTo>
                  <a:lnTo>
                    <a:pt x="16" y="244"/>
                  </a:lnTo>
                  <a:lnTo>
                    <a:pt x="16" y="244"/>
                  </a:lnTo>
                  <a:lnTo>
                    <a:pt x="32" y="164"/>
                  </a:lnTo>
                  <a:lnTo>
                    <a:pt x="32" y="164"/>
                  </a:lnTo>
                  <a:lnTo>
                    <a:pt x="39" y="122"/>
                  </a:lnTo>
                  <a:lnTo>
                    <a:pt x="47" y="81"/>
                  </a:lnTo>
                  <a:lnTo>
                    <a:pt x="47" y="81"/>
                  </a:lnTo>
                  <a:lnTo>
                    <a:pt x="52" y="61"/>
                  </a:lnTo>
                  <a:lnTo>
                    <a:pt x="60" y="43"/>
                  </a:lnTo>
                  <a:lnTo>
                    <a:pt x="75" y="6"/>
                  </a:lnTo>
                  <a:lnTo>
                    <a:pt x="75" y="6"/>
                  </a:lnTo>
                  <a:lnTo>
                    <a:pt x="76" y="4"/>
                  </a:lnTo>
                  <a:lnTo>
                    <a:pt x="75" y="2"/>
                  </a:lnTo>
                  <a:lnTo>
                    <a:pt x="74" y="1"/>
                  </a:lnTo>
                  <a:lnTo>
                    <a:pt x="72" y="0"/>
                  </a:lnTo>
                  <a:lnTo>
                    <a:pt x="69" y="1"/>
                  </a:lnTo>
                  <a:lnTo>
                    <a:pt x="67" y="2"/>
                  </a:lnTo>
                  <a:lnTo>
                    <a:pt x="66" y="3"/>
                  </a:lnTo>
                  <a:lnTo>
                    <a:pt x="66" y="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15" name="Freeform 168"/>
            <p:cNvSpPr/>
            <p:nvPr/>
          </p:nvSpPr>
          <p:spPr bwMode="auto">
            <a:xfrm>
              <a:off x="4271963" y="2197100"/>
              <a:ext cx="55563" cy="195263"/>
            </a:xfrm>
            <a:custGeom>
              <a:avLst/>
              <a:gdLst/>
              <a:ahLst/>
              <a:cxnLst>
                <a:cxn ang="0">
                  <a:pos x="98" y="2"/>
                </a:cxn>
                <a:cxn ang="0">
                  <a:pos x="98" y="2"/>
                </a:cxn>
                <a:cxn ang="0">
                  <a:pos x="84" y="26"/>
                </a:cxn>
                <a:cxn ang="0">
                  <a:pos x="71" y="51"/>
                </a:cxn>
                <a:cxn ang="0">
                  <a:pos x="61" y="77"/>
                </a:cxn>
                <a:cxn ang="0">
                  <a:pos x="51" y="103"/>
                </a:cxn>
                <a:cxn ang="0">
                  <a:pos x="42" y="128"/>
                </a:cxn>
                <a:cxn ang="0">
                  <a:pos x="34" y="155"/>
                </a:cxn>
                <a:cxn ang="0">
                  <a:pos x="27" y="182"/>
                </a:cxn>
                <a:cxn ang="0">
                  <a:pos x="21" y="209"/>
                </a:cxn>
                <a:cxn ang="0">
                  <a:pos x="21" y="209"/>
                </a:cxn>
                <a:cxn ang="0">
                  <a:pos x="14" y="234"/>
                </a:cxn>
                <a:cxn ang="0">
                  <a:pos x="9" y="259"/>
                </a:cxn>
                <a:cxn ang="0">
                  <a:pos x="6" y="283"/>
                </a:cxn>
                <a:cxn ang="0">
                  <a:pos x="3" y="308"/>
                </a:cxn>
                <a:cxn ang="0">
                  <a:pos x="3" y="308"/>
                </a:cxn>
                <a:cxn ang="0">
                  <a:pos x="1" y="323"/>
                </a:cxn>
                <a:cxn ang="0">
                  <a:pos x="0" y="340"/>
                </a:cxn>
                <a:cxn ang="0">
                  <a:pos x="0" y="349"/>
                </a:cxn>
                <a:cxn ang="0">
                  <a:pos x="1" y="356"/>
                </a:cxn>
                <a:cxn ang="0">
                  <a:pos x="4" y="363"/>
                </a:cxn>
                <a:cxn ang="0">
                  <a:pos x="6" y="366"/>
                </a:cxn>
                <a:cxn ang="0">
                  <a:pos x="8" y="368"/>
                </a:cxn>
                <a:cxn ang="0">
                  <a:pos x="8" y="368"/>
                </a:cxn>
                <a:cxn ang="0">
                  <a:pos x="11" y="370"/>
                </a:cxn>
                <a:cxn ang="0">
                  <a:pos x="13" y="369"/>
                </a:cxn>
                <a:cxn ang="0">
                  <a:pos x="15" y="368"/>
                </a:cxn>
                <a:cxn ang="0">
                  <a:pos x="16" y="365"/>
                </a:cxn>
                <a:cxn ang="0">
                  <a:pos x="16" y="361"/>
                </a:cxn>
                <a:cxn ang="0">
                  <a:pos x="16" y="361"/>
                </a:cxn>
                <a:cxn ang="0">
                  <a:pos x="16" y="359"/>
                </a:cxn>
                <a:cxn ang="0">
                  <a:pos x="15" y="357"/>
                </a:cxn>
                <a:cxn ang="0">
                  <a:pos x="13" y="356"/>
                </a:cxn>
                <a:cxn ang="0">
                  <a:pos x="11" y="356"/>
                </a:cxn>
                <a:cxn ang="0">
                  <a:pos x="11" y="356"/>
                </a:cxn>
                <a:cxn ang="0">
                  <a:pos x="10" y="349"/>
                </a:cxn>
                <a:cxn ang="0">
                  <a:pos x="10" y="339"/>
                </a:cxn>
                <a:cxn ang="0">
                  <a:pos x="11" y="324"/>
                </a:cxn>
                <a:cxn ang="0">
                  <a:pos x="11" y="324"/>
                </a:cxn>
                <a:cxn ang="0">
                  <a:pos x="12" y="304"/>
                </a:cxn>
                <a:cxn ang="0">
                  <a:pos x="14" y="283"/>
                </a:cxn>
                <a:cxn ang="0">
                  <a:pos x="14" y="283"/>
                </a:cxn>
                <a:cxn ang="0">
                  <a:pos x="19" y="259"/>
                </a:cxn>
                <a:cxn ang="0">
                  <a:pos x="24" y="235"/>
                </a:cxn>
                <a:cxn ang="0">
                  <a:pos x="35" y="185"/>
                </a:cxn>
                <a:cxn ang="0">
                  <a:pos x="35" y="185"/>
                </a:cxn>
                <a:cxn ang="0">
                  <a:pos x="47" y="143"/>
                </a:cxn>
                <a:cxn ang="0">
                  <a:pos x="61" y="102"/>
                </a:cxn>
                <a:cxn ang="0">
                  <a:pos x="61" y="102"/>
                </a:cxn>
                <a:cxn ang="0">
                  <a:pos x="70" y="77"/>
                </a:cxn>
                <a:cxn ang="0">
                  <a:pos x="80" y="53"/>
                </a:cxn>
                <a:cxn ang="0">
                  <a:pos x="93" y="30"/>
                </a:cxn>
                <a:cxn ang="0">
                  <a:pos x="106" y="8"/>
                </a:cxn>
                <a:cxn ang="0">
                  <a:pos x="106" y="8"/>
                </a:cxn>
                <a:cxn ang="0">
                  <a:pos x="106" y="6"/>
                </a:cxn>
                <a:cxn ang="0">
                  <a:pos x="106" y="3"/>
                </a:cxn>
                <a:cxn ang="0">
                  <a:pos x="105" y="2"/>
                </a:cxn>
                <a:cxn ang="0">
                  <a:pos x="104" y="0"/>
                </a:cxn>
                <a:cxn ang="0">
                  <a:pos x="102" y="0"/>
                </a:cxn>
                <a:cxn ang="0">
                  <a:pos x="101" y="0"/>
                </a:cxn>
                <a:cxn ang="0">
                  <a:pos x="99" y="0"/>
                </a:cxn>
                <a:cxn ang="0">
                  <a:pos x="98" y="2"/>
                </a:cxn>
                <a:cxn ang="0">
                  <a:pos x="98" y="2"/>
                </a:cxn>
              </a:cxnLst>
              <a:rect l="0" t="0" r="r" b="b"/>
              <a:pathLst>
                <a:path w="106" h="370">
                  <a:moveTo>
                    <a:pt x="98" y="2"/>
                  </a:moveTo>
                  <a:lnTo>
                    <a:pt x="98" y="2"/>
                  </a:lnTo>
                  <a:lnTo>
                    <a:pt x="84" y="26"/>
                  </a:lnTo>
                  <a:lnTo>
                    <a:pt x="71" y="51"/>
                  </a:lnTo>
                  <a:lnTo>
                    <a:pt x="61" y="77"/>
                  </a:lnTo>
                  <a:lnTo>
                    <a:pt x="51" y="103"/>
                  </a:lnTo>
                  <a:lnTo>
                    <a:pt x="42" y="128"/>
                  </a:lnTo>
                  <a:lnTo>
                    <a:pt x="34" y="155"/>
                  </a:lnTo>
                  <a:lnTo>
                    <a:pt x="27" y="182"/>
                  </a:lnTo>
                  <a:lnTo>
                    <a:pt x="21" y="209"/>
                  </a:lnTo>
                  <a:lnTo>
                    <a:pt x="21" y="209"/>
                  </a:lnTo>
                  <a:lnTo>
                    <a:pt x="14" y="234"/>
                  </a:lnTo>
                  <a:lnTo>
                    <a:pt x="9" y="259"/>
                  </a:lnTo>
                  <a:lnTo>
                    <a:pt x="6" y="283"/>
                  </a:lnTo>
                  <a:lnTo>
                    <a:pt x="3" y="308"/>
                  </a:lnTo>
                  <a:lnTo>
                    <a:pt x="3" y="308"/>
                  </a:lnTo>
                  <a:lnTo>
                    <a:pt x="1" y="323"/>
                  </a:lnTo>
                  <a:lnTo>
                    <a:pt x="0" y="340"/>
                  </a:lnTo>
                  <a:lnTo>
                    <a:pt x="0" y="349"/>
                  </a:lnTo>
                  <a:lnTo>
                    <a:pt x="1" y="356"/>
                  </a:lnTo>
                  <a:lnTo>
                    <a:pt x="4" y="363"/>
                  </a:lnTo>
                  <a:lnTo>
                    <a:pt x="6" y="366"/>
                  </a:lnTo>
                  <a:lnTo>
                    <a:pt x="8" y="368"/>
                  </a:lnTo>
                  <a:lnTo>
                    <a:pt x="8" y="368"/>
                  </a:lnTo>
                  <a:lnTo>
                    <a:pt x="11" y="370"/>
                  </a:lnTo>
                  <a:lnTo>
                    <a:pt x="13" y="369"/>
                  </a:lnTo>
                  <a:lnTo>
                    <a:pt x="15" y="368"/>
                  </a:lnTo>
                  <a:lnTo>
                    <a:pt x="16" y="365"/>
                  </a:lnTo>
                  <a:lnTo>
                    <a:pt x="16" y="361"/>
                  </a:lnTo>
                  <a:lnTo>
                    <a:pt x="16" y="361"/>
                  </a:lnTo>
                  <a:lnTo>
                    <a:pt x="16" y="359"/>
                  </a:lnTo>
                  <a:lnTo>
                    <a:pt x="15" y="357"/>
                  </a:lnTo>
                  <a:lnTo>
                    <a:pt x="13" y="356"/>
                  </a:lnTo>
                  <a:lnTo>
                    <a:pt x="11" y="356"/>
                  </a:lnTo>
                  <a:lnTo>
                    <a:pt x="11" y="356"/>
                  </a:lnTo>
                  <a:lnTo>
                    <a:pt x="10" y="349"/>
                  </a:lnTo>
                  <a:lnTo>
                    <a:pt x="10" y="339"/>
                  </a:lnTo>
                  <a:lnTo>
                    <a:pt x="11" y="324"/>
                  </a:lnTo>
                  <a:lnTo>
                    <a:pt x="11" y="324"/>
                  </a:lnTo>
                  <a:lnTo>
                    <a:pt x="12" y="304"/>
                  </a:lnTo>
                  <a:lnTo>
                    <a:pt x="14" y="283"/>
                  </a:lnTo>
                  <a:lnTo>
                    <a:pt x="14" y="283"/>
                  </a:lnTo>
                  <a:lnTo>
                    <a:pt x="19" y="259"/>
                  </a:lnTo>
                  <a:lnTo>
                    <a:pt x="24" y="235"/>
                  </a:lnTo>
                  <a:lnTo>
                    <a:pt x="35" y="185"/>
                  </a:lnTo>
                  <a:lnTo>
                    <a:pt x="35" y="185"/>
                  </a:lnTo>
                  <a:lnTo>
                    <a:pt x="47" y="143"/>
                  </a:lnTo>
                  <a:lnTo>
                    <a:pt x="61" y="102"/>
                  </a:lnTo>
                  <a:lnTo>
                    <a:pt x="61" y="102"/>
                  </a:lnTo>
                  <a:lnTo>
                    <a:pt x="70" y="77"/>
                  </a:lnTo>
                  <a:lnTo>
                    <a:pt x="80" y="53"/>
                  </a:lnTo>
                  <a:lnTo>
                    <a:pt x="93" y="30"/>
                  </a:lnTo>
                  <a:lnTo>
                    <a:pt x="106" y="8"/>
                  </a:lnTo>
                  <a:lnTo>
                    <a:pt x="106" y="8"/>
                  </a:lnTo>
                  <a:lnTo>
                    <a:pt x="106" y="6"/>
                  </a:lnTo>
                  <a:lnTo>
                    <a:pt x="106" y="3"/>
                  </a:lnTo>
                  <a:lnTo>
                    <a:pt x="105" y="2"/>
                  </a:lnTo>
                  <a:lnTo>
                    <a:pt x="104" y="0"/>
                  </a:lnTo>
                  <a:lnTo>
                    <a:pt x="102" y="0"/>
                  </a:lnTo>
                  <a:lnTo>
                    <a:pt x="101" y="0"/>
                  </a:lnTo>
                  <a:lnTo>
                    <a:pt x="99" y="0"/>
                  </a:lnTo>
                  <a:lnTo>
                    <a:pt x="98" y="2"/>
                  </a:lnTo>
                  <a:lnTo>
                    <a:pt x="98" y="2"/>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16" name="Freeform 169"/>
            <p:cNvSpPr/>
            <p:nvPr/>
          </p:nvSpPr>
          <p:spPr bwMode="auto">
            <a:xfrm>
              <a:off x="4305300" y="2198688"/>
              <a:ext cx="39688" cy="146050"/>
            </a:xfrm>
            <a:custGeom>
              <a:avLst/>
              <a:gdLst/>
              <a:ahLst/>
              <a:cxnLst>
                <a:cxn ang="0">
                  <a:pos x="68" y="2"/>
                </a:cxn>
                <a:cxn ang="0">
                  <a:pos x="68" y="2"/>
                </a:cxn>
                <a:cxn ang="0">
                  <a:pos x="62" y="10"/>
                </a:cxn>
                <a:cxn ang="0">
                  <a:pos x="57" y="20"/>
                </a:cxn>
                <a:cxn ang="0">
                  <a:pos x="54" y="31"/>
                </a:cxn>
                <a:cxn ang="0">
                  <a:pos x="53" y="41"/>
                </a:cxn>
                <a:cxn ang="0">
                  <a:pos x="53" y="41"/>
                </a:cxn>
                <a:cxn ang="0">
                  <a:pos x="51" y="51"/>
                </a:cxn>
                <a:cxn ang="0">
                  <a:pos x="49" y="60"/>
                </a:cxn>
                <a:cxn ang="0">
                  <a:pos x="42" y="80"/>
                </a:cxn>
                <a:cxn ang="0">
                  <a:pos x="37" y="101"/>
                </a:cxn>
                <a:cxn ang="0">
                  <a:pos x="32" y="120"/>
                </a:cxn>
                <a:cxn ang="0">
                  <a:pos x="32" y="120"/>
                </a:cxn>
                <a:cxn ang="0">
                  <a:pos x="14" y="191"/>
                </a:cxn>
                <a:cxn ang="0">
                  <a:pos x="7" y="227"/>
                </a:cxn>
                <a:cxn ang="0">
                  <a:pos x="3" y="244"/>
                </a:cxn>
                <a:cxn ang="0">
                  <a:pos x="1" y="263"/>
                </a:cxn>
                <a:cxn ang="0">
                  <a:pos x="1" y="263"/>
                </a:cxn>
                <a:cxn ang="0">
                  <a:pos x="0" y="265"/>
                </a:cxn>
                <a:cxn ang="0">
                  <a:pos x="0" y="270"/>
                </a:cxn>
                <a:cxn ang="0">
                  <a:pos x="0" y="270"/>
                </a:cxn>
                <a:cxn ang="0">
                  <a:pos x="0" y="272"/>
                </a:cxn>
                <a:cxn ang="0">
                  <a:pos x="1" y="273"/>
                </a:cxn>
                <a:cxn ang="0">
                  <a:pos x="3" y="274"/>
                </a:cxn>
                <a:cxn ang="0">
                  <a:pos x="4" y="274"/>
                </a:cxn>
                <a:cxn ang="0">
                  <a:pos x="7" y="273"/>
                </a:cxn>
                <a:cxn ang="0">
                  <a:pos x="8" y="272"/>
                </a:cxn>
                <a:cxn ang="0">
                  <a:pos x="9" y="270"/>
                </a:cxn>
                <a:cxn ang="0">
                  <a:pos x="9" y="270"/>
                </a:cxn>
                <a:cxn ang="0">
                  <a:pos x="11" y="254"/>
                </a:cxn>
                <a:cxn ang="0">
                  <a:pos x="14" y="237"/>
                </a:cxn>
                <a:cxn ang="0">
                  <a:pos x="22" y="204"/>
                </a:cxn>
                <a:cxn ang="0">
                  <a:pos x="37" y="139"/>
                </a:cxn>
                <a:cxn ang="0">
                  <a:pos x="37" y="139"/>
                </a:cxn>
                <a:cxn ang="0">
                  <a:pos x="45" y="106"/>
                </a:cxn>
                <a:cxn ang="0">
                  <a:pos x="54" y="73"/>
                </a:cxn>
                <a:cxn ang="0">
                  <a:pos x="54" y="73"/>
                </a:cxn>
                <a:cxn ang="0">
                  <a:pos x="58" y="56"/>
                </a:cxn>
                <a:cxn ang="0">
                  <a:pos x="61" y="39"/>
                </a:cxn>
                <a:cxn ang="0">
                  <a:pos x="64" y="31"/>
                </a:cxn>
                <a:cxn ang="0">
                  <a:pos x="66" y="22"/>
                </a:cxn>
                <a:cxn ang="0">
                  <a:pos x="70" y="14"/>
                </a:cxn>
                <a:cxn ang="0">
                  <a:pos x="74" y="8"/>
                </a:cxn>
                <a:cxn ang="0">
                  <a:pos x="74" y="8"/>
                </a:cxn>
                <a:cxn ang="0">
                  <a:pos x="75" y="6"/>
                </a:cxn>
                <a:cxn ang="0">
                  <a:pos x="75" y="5"/>
                </a:cxn>
                <a:cxn ang="0">
                  <a:pos x="74" y="1"/>
                </a:cxn>
                <a:cxn ang="0">
                  <a:pos x="72" y="0"/>
                </a:cxn>
                <a:cxn ang="0">
                  <a:pos x="71" y="0"/>
                </a:cxn>
                <a:cxn ang="0">
                  <a:pos x="69" y="0"/>
                </a:cxn>
                <a:cxn ang="0">
                  <a:pos x="68" y="2"/>
                </a:cxn>
                <a:cxn ang="0">
                  <a:pos x="68" y="2"/>
                </a:cxn>
              </a:cxnLst>
              <a:rect l="0" t="0" r="r" b="b"/>
              <a:pathLst>
                <a:path w="75" h="274">
                  <a:moveTo>
                    <a:pt x="68" y="2"/>
                  </a:moveTo>
                  <a:lnTo>
                    <a:pt x="68" y="2"/>
                  </a:lnTo>
                  <a:lnTo>
                    <a:pt x="62" y="10"/>
                  </a:lnTo>
                  <a:lnTo>
                    <a:pt x="57" y="20"/>
                  </a:lnTo>
                  <a:lnTo>
                    <a:pt x="54" y="31"/>
                  </a:lnTo>
                  <a:lnTo>
                    <a:pt x="53" y="41"/>
                  </a:lnTo>
                  <a:lnTo>
                    <a:pt x="53" y="41"/>
                  </a:lnTo>
                  <a:lnTo>
                    <a:pt x="51" y="51"/>
                  </a:lnTo>
                  <a:lnTo>
                    <a:pt x="49" y="60"/>
                  </a:lnTo>
                  <a:lnTo>
                    <a:pt x="42" y="80"/>
                  </a:lnTo>
                  <a:lnTo>
                    <a:pt x="37" y="101"/>
                  </a:lnTo>
                  <a:lnTo>
                    <a:pt x="32" y="120"/>
                  </a:lnTo>
                  <a:lnTo>
                    <a:pt x="32" y="120"/>
                  </a:lnTo>
                  <a:lnTo>
                    <a:pt x="14" y="191"/>
                  </a:lnTo>
                  <a:lnTo>
                    <a:pt x="7" y="227"/>
                  </a:lnTo>
                  <a:lnTo>
                    <a:pt x="3" y="244"/>
                  </a:lnTo>
                  <a:lnTo>
                    <a:pt x="1" y="263"/>
                  </a:lnTo>
                  <a:lnTo>
                    <a:pt x="1" y="263"/>
                  </a:lnTo>
                  <a:lnTo>
                    <a:pt x="0" y="265"/>
                  </a:lnTo>
                  <a:lnTo>
                    <a:pt x="0" y="270"/>
                  </a:lnTo>
                  <a:lnTo>
                    <a:pt x="0" y="270"/>
                  </a:lnTo>
                  <a:lnTo>
                    <a:pt x="0" y="272"/>
                  </a:lnTo>
                  <a:lnTo>
                    <a:pt x="1" y="273"/>
                  </a:lnTo>
                  <a:lnTo>
                    <a:pt x="3" y="274"/>
                  </a:lnTo>
                  <a:lnTo>
                    <a:pt x="4" y="274"/>
                  </a:lnTo>
                  <a:lnTo>
                    <a:pt x="7" y="273"/>
                  </a:lnTo>
                  <a:lnTo>
                    <a:pt x="8" y="272"/>
                  </a:lnTo>
                  <a:lnTo>
                    <a:pt x="9" y="270"/>
                  </a:lnTo>
                  <a:lnTo>
                    <a:pt x="9" y="270"/>
                  </a:lnTo>
                  <a:lnTo>
                    <a:pt x="11" y="254"/>
                  </a:lnTo>
                  <a:lnTo>
                    <a:pt x="14" y="237"/>
                  </a:lnTo>
                  <a:lnTo>
                    <a:pt x="22" y="204"/>
                  </a:lnTo>
                  <a:lnTo>
                    <a:pt x="37" y="139"/>
                  </a:lnTo>
                  <a:lnTo>
                    <a:pt x="37" y="139"/>
                  </a:lnTo>
                  <a:lnTo>
                    <a:pt x="45" y="106"/>
                  </a:lnTo>
                  <a:lnTo>
                    <a:pt x="54" y="73"/>
                  </a:lnTo>
                  <a:lnTo>
                    <a:pt x="54" y="73"/>
                  </a:lnTo>
                  <a:lnTo>
                    <a:pt x="58" y="56"/>
                  </a:lnTo>
                  <a:lnTo>
                    <a:pt x="61" y="39"/>
                  </a:lnTo>
                  <a:lnTo>
                    <a:pt x="64" y="31"/>
                  </a:lnTo>
                  <a:lnTo>
                    <a:pt x="66" y="22"/>
                  </a:lnTo>
                  <a:lnTo>
                    <a:pt x="70" y="14"/>
                  </a:lnTo>
                  <a:lnTo>
                    <a:pt x="74" y="8"/>
                  </a:lnTo>
                  <a:lnTo>
                    <a:pt x="74" y="8"/>
                  </a:lnTo>
                  <a:lnTo>
                    <a:pt x="75" y="6"/>
                  </a:lnTo>
                  <a:lnTo>
                    <a:pt x="75" y="5"/>
                  </a:lnTo>
                  <a:lnTo>
                    <a:pt x="74" y="1"/>
                  </a:lnTo>
                  <a:lnTo>
                    <a:pt x="72" y="0"/>
                  </a:lnTo>
                  <a:lnTo>
                    <a:pt x="71" y="0"/>
                  </a:lnTo>
                  <a:lnTo>
                    <a:pt x="69" y="0"/>
                  </a:lnTo>
                  <a:lnTo>
                    <a:pt x="68" y="2"/>
                  </a:lnTo>
                  <a:lnTo>
                    <a:pt x="68" y="2"/>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17" name="Freeform 170"/>
            <p:cNvSpPr/>
            <p:nvPr/>
          </p:nvSpPr>
          <p:spPr bwMode="auto">
            <a:xfrm>
              <a:off x="4338638" y="2201863"/>
              <a:ext cx="31750" cy="112713"/>
            </a:xfrm>
            <a:custGeom>
              <a:avLst/>
              <a:gdLst/>
              <a:ahLst/>
              <a:cxnLst>
                <a:cxn ang="0">
                  <a:pos x="52" y="4"/>
                </a:cxn>
                <a:cxn ang="0">
                  <a:pos x="52" y="4"/>
                </a:cxn>
                <a:cxn ang="0">
                  <a:pos x="51" y="10"/>
                </a:cxn>
                <a:cxn ang="0">
                  <a:pos x="48" y="16"/>
                </a:cxn>
                <a:cxn ang="0">
                  <a:pos x="43" y="29"/>
                </a:cxn>
                <a:cxn ang="0">
                  <a:pos x="38" y="41"/>
                </a:cxn>
                <a:cxn ang="0">
                  <a:pos x="36" y="47"/>
                </a:cxn>
                <a:cxn ang="0">
                  <a:pos x="34" y="54"/>
                </a:cxn>
                <a:cxn ang="0">
                  <a:pos x="34" y="54"/>
                </a:cxn>
                <a:cxn ang="0">
                  <a:pos x="25" y="103"/>
                </a:cxn>
                <a:cxn ang="0">
                  <a:pos x="25" y="103"/>
                </a:cxn>
                <a:cxn ang="0">
                  <a:pos x="23" y="116"/>
                </a:cxn>
                <a:cxn ang="0">
                  <a:pos x="19" y="129"/>
                </a:cxn>
                <a:cxn ang="0">
                  <a:pos x="10" y="156"/>
                </a:cxn>
                <a:cxn ang="0">
                  <a:pos x="3" y="181"/>
                </a:cxn>
                <a:cxn ang="0">
                  <a:pos x="1" y="195"/>
                </a:cxn>
                <a:cxn ang="0">
                  <a:pos x="0" y="208"/>
                </a:cxn>
                <a:cxn ang="0">
                  <a:pos x="0" y="208"/>
                </a:cxn>
                <a:cxn ang="0">
                  <a:pos x="0" y="210"/>
                </a:cxn>
                <a:cxn ang="0">
                  <a:pos x="1" y="211"/>
                </a:cxn>
                <a:cxn ang="0">
                  <a:pos x="2" y="212"/>
                </a:cxn>
                <a:cxn ang="0">
                  <a:pos x="4" y="212"/>
                </a:cxn>
                <a:cxn ang="0">
                  <a:pos x="6" y="212"/>
                </a:cxn>
                <a:cxn ang="0">
                  <a:pos x="7" y="211"/>
                </a:cxn>
                <a:cxn ang="0">
                  <a:pos x="8" y="210"/>
                </a:cxn>
                <a:cxn ang="0">
                  <a:pos x="9" y="208"/>
                </a:cxn>
                <a:cxn ang="0">
                  <a:pos x="9" y="208"/>
                </a:cxn>
                <a:cxn ang="0">
                  <a:pos x="10" y="200"/>
                </a:cxn>
                <a:cxn ang="0">
                  <a:pos x="11" y="192"/>
                </a:cxn>
                <a:cxn ang="0">
                  <a:pos x="15" y="176"/>
                </a:cxn>
                <a:cxn ang="0">
                  <a:pos x="26" y="144"/>
                </a:cxn>
                <a:cxn ang="0">
                  <a:pos x="26" y="144"/>
                </a:cxn>
                <a:cxn ang="0">
                  <a:pos x="29" y="131"/>
                </a:cxn>
                <a:cxn ang="0">
                  <a:pos x="32" y="117"/>
                </a:cxn>
                <a:cxn ang="0">
                  <a:pos x="37" y="91"/>
                </a:cxn>
                <a:cxn ang="0">
                  <a:pos x="37" y="91"/>
                </a:cxn>
                <a:cxn ang="0">
                  <a:pos x="41" y="67"/>
                </a:cxn>
                <a:cxn ang="0">
                  <a:pos x="46" y="42"/>
                </a:cxn>
                <a:cxn ang="0">
                  <a:pos x="46" y="42"/>
                </a:cxn>
                <a:cxn ang="0">
                  <a:pos x="50" y="33"/>
                </a:cxn>
                <a:cxn ang="0">
                  <a:pos x="55" y="23"/>
                </a:cxn>
                <a:cxn ang="0">
                  <a:pos x="59" y="14"/>
                </a:cxn>
                <a:cxn ang="0">
                  <a:pos x="60" y="9"/>
                </a:cxn>
                <a:cxn ang="0">
                  <a:pos x="61" y="4"/>
                </a:cxn>
                <a:cxn ang="0">
                  <a:pos x="61" y="4"/>
                </a:cxn>
                <a:cxn ang="0">
                  <a:pos x="61" y="3"/>
                </a:cxn>
                <a:cxn ang="0">
                  <a:pos x="60" y="1"/>
                </a:cxn>
                <a:cxn ang="0">
                  <a:pos x="59" y="0"/>
                </a:cxn>
                <a:cxn ang="0">
                  <a:pos x="57" y="0"/>
                </a:cxn>
                <a:cxn ang="0">
                  <a:pos x="54" y="1"/>
                </a:cxn>
                <a:cxn ang="0">
                  <a:pos x="53" y="3"/>
                </a:cxn>
                <a:cxn ang="0">
                  <a:pos x="52" y="4"/>
                </a:cxn>
                <a:cxn ang="0">
                  <a:pos x="52" y="4"/>
                </a:cxn>
              </a:cxnLst>
              <a:rect l="0" t="0" r="r" b="b"/>
              <a:pathLst>
                <a:path w="61" h="212">
                  <a:moveTo>
                    <a:pt x="52" y="4"/>
                  </a:moveTo>
                  <a:lnTo>
                    <a:pt x="52" y="4"/>
                  </a:lnTo>
                  <a:lnTo>
                    <a:pt x="51" y="10"/>
                  </a:lnTo>
                  <a:lnTo>
                    <a:pt x="48" y="16"/>
                  </a:lnTo>
                  <a:lnTo>
                    <a:pt x="43" y="29"/>
                  </a:lnTo>
                  <a:lnTo>
                    <a:pt x="38" y="41"/>
                  </a:lnTo>
                  <a:lnTo>
                    <a:pt x="36" y="47"/>
                  </a:lnTo>
                  <a:lnTo>
                    <a:pt x="34" y="54"/>
                  </a:lnTo>
                  <a:lnTo>
                    <a:pt x="34" y="54"/>
                  </a:lnTo>
                  <a:lnTo>
                    <a:pt x="25" y="103"/>
                  </a:lnTo>
                  <a:lnTo>
                    <a:pt x="25" y="103"/>
                  </a:lnTo>
                  <a:lnTo>
                    <a:pt x="23" y="116"/>
                  </a:lnTo>
                  <a:lnTo>
                    <a:pt x="19" y="129"/>
                  </a:lnTo>
                  <a:lnTo>
                    <a:pt x="10" y="156"/>
                  </a:lnTo>
                  <a:lnTo>
                    <a:pt x="3" y="181"/>
                  </a:lnTo>
                  <a:lnTo>
                    <a:pt x="1" y="195"/>
                  </a:lnTo>
                  <a:lnTo>
                    <a:pt x="0" y="208"/>
                  </a:lnTo>
                  <a:lnTo>
                    <a:pt x="0" y="208"/>
                  </a:lnTo>
                  <a:lnTo>
                    <a:pt x="0" y="210"/>
                  </a:lnTo>
                  <a:lnTo>
                    <a:pt x="1" y="211"/>
                  </a:lnTo>
                  <a:lnTo>
                    <a:pt x="2" y="212"/>
                  </a:lnTo>
                  <a:lnTo>
                    <a:pt x="4" y="212"/>
                  </a:lnTo>
                  <a:lnTo>
                    <a:pt x="6" y="212"/>
                  </a:lnTo>
                  <a:lnTo>
                    <a:pt x="7" y="211"/>
                  </a:lnTo>
                  <a:lnTo>
                    <a:pt x="8" y="210"/>
                  </a:lnTo>
                  <a:lnTo>
                    <a:pt x="9" y="208"/>
                  </a:lnTo>
                  <a:lnTo>
                    <a:pt x="9" y="208"/>
                  </a:lnTo>
                  <a:lnTo>
                    <a:pt x="10" y="200"/>
                  </a:lnTo>
                  <a:lnTo>
                    <a:pt x="11" y="192"/>
                  </a:lnTo>
                  <a:lnTo>
                    <a:pt x="15" y="176"/>
                  </a:lnTo>
                  <a:lnTo>
                    <a:pt x="26" y="144"/>
                  </a:lnTo>
                  <a:lnTo>
                    <a:pt x="26" y="144"/>
                  </a:lnTo>
                  <a:lnTo>
                    <a:pt x="29" y="131"/>
                  </a:lnTo>
                  <a:lnTo>
                    <a:pt x="32" y="117"/>
                  </a:lnTo>
                  <a:lnTo>
                    <a:pt x="37" y="91"/>
                  </a:lnTo>
                  <a:lnTo>
                    <a:pt x="37" y="91"/>
                  </a:lnTo>
                  <a:lnTo>
                    <a:pt x="41" y="67"/>
                  </a:lnTo>
                  <a:lnTo>
                    <a:pt x="46" y="42"/>
                  </a:lnTo>
                  <a:lnTo>
                    <a:pt x="46" y="42"/>
                  </a:lnTo>
                  <a:lnTo>
                    <a:pt x="50" y="33"/>
                  </a:lnTo>
                  <a:lnTo>
                    <a:pt x="55" y="23"/>
                  </a:lnTo>
                  <a:lnTo>
                    <a:pt x="59" y="14"/>
                  </a:lnTo>
                  <a:lnTo>
                    <a:pt x="60" y="9"/>
                  </a:lnTo>
                  <a:lnTo>
                    <a:pt x="61" y="4"/>
                  </a:lnTo>
                  <a:lnTo>
                    <a:pt x="61" y="4"/>
                  </a:lnTo>
                  <a:lnTo>
                    <a:pt x="61" y="3"/>
                  </a:lnTo>
                  <a:lnTo>
                    <a:pt x="60" y="1"/>
                  </a:lnTo>
                  <a:lnTo>
                    <a:pt x="59" y="0"/>
                  </a:lnTo>
                  <a:lnTo>
                    <a:pt x="57" y="0"/>
                  </a:lnTo>
                  <a:lnTo>
                    <a:pt x="54" y="1"/>
                  </a:lnTo>
                  <a:lnTo>
                    <a:pt x="53" y="3"/>
                  </a:lnTo>
                  <a:lnTo>
                    <a:pt x="52" y="4"/>
                  </a:lnTo>
                  <a:lnTo>
                    <a:pt x="52" y="4"/>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18" name="Freeform 171"/>
            <p:cNvSpPr/>
            <p:nvPr/>
          </p:nvSpPr>
          <p:spPr bwMode="auto">
            <a:xfrm>
              <a:off x="4357688" y="2209800"/>
              <a:ext cx="36513" cy="90488"/>
            </a:xfrm>
            <a:custGeom>
              <a:avLst/>
              <a:gdLst/>
              <a:ahLst/>
              <a:cxnLst>
                <a:cxn ang="0">
                  <a:pos x="60" y="1"/>
                </a:cxn>
                <a:cxn ang="0">
                  <a:pos x="60" y="1"/>
                </a:cxn>
                <a:cxn ang="0">
                  <a:pos x="51" y="10"/>
                </a:cxn>
                <a:cxn ang="0">
                  <a:pos x="43" y="22"/>
                </a:cxn>
                <a:cxn ang="0">
                  <a:pos x="37" y="34"/>
                </a:cxn>
                <a:cxn ang="0">
                  <a:pos x="33" y="48"/>
                </a:cxn>
                <a:cxn ang="0">
                  <a:pos x="29" y="61"/>
                </a:cxn>
                <a:cxn ang="0">
                  <a:pos x="25" y="75"/>
                </a:cxn>
                <a:cxn ang="0">
                  <a:pos x="20" y="100"/>
                </a:cxn>
                <a:cxn ang="0">
                  <a:pos x="20" y="100"/>
                </a:cxn>
                <a:cxn ang="0">
                  <a:pos x="15" y="115"/>
                </a:cxn>
                <a:cxn ang="0">
                  <a:pos x="6" y="135"/>
                </a:cxn>
                <a:cxn ang="0">
                  <a:pos x="3" y="147"/>
                </a:cxn>
                <a:cxn ang="0">
                  <a:pos x="0" y="156"/>
                </a:cxn>
                <a:cxn ang="0">
                  <a:pos x="0" y="164"/>
                </a:cxn>
                <a:cxn ang="0">
                  <a:pos x="1" y="166"/>
                </a:cxn>
                <a:cxn ang="0">
                  <a:pos x="3" y="170"/>
                </a:cxn>
                <a:cxn ang="0">
                  <a:pos x="3" y="170"/>
                </a:cxn>
                <a:cxn ang="0">
                  <a:pos x="4" y="170"/>
                </a:cxn>
                <a:cxn ang="0">
                  <a:pos x="6" y="171"/>
                </a:cxn>
                <a:cxn ang="0">
                  <a:pos x="9" y="169"/>
                </a:cxn>
                <a:cxn ang="0">
                  <a:pos x="10" y="167"/>
                </a:cxn>
                <a:cxn ang="0">
                  <a:pos x="11" y="165"/>
                </a:cxn>
                <a:cxn ang="0">
                  <a:pos x="10" y="164"/>
                </a:cxn>
                <a:cxn ang="0">
                  <a:pos x="9" y="162"/>
                </a:cxn>
                <a:cxn ang="0">
                  <a:pos x="9" y="162"/>
                </a:cxn>
                <a:cxn ang="0">
                  <a:pos x="10" y="159"/>
                </a:cxn>
                <a:cxn ang="0">
                  <a:pos x="14" y="152"/>
                </a:cxn>
                <a:cxn ang="0">
                  <a:pos x="18" y="138"/>
                </a:cxn>
                <a:cxn ang="0">
                  <a:pos x="18" y="138"/>
                </a:cxn>
                <a:cxn ang="0">
                  <a:pos x="24" y="119"/>
                </a:cxn>
                <a:cxn ang="0">
                  <a:pos x="29" y="100"/>
                </a:cxn>
                <a:cxn ang="0">
                  <a:pos x="29" y="100"/>
                </a:cxn>
                <a:cxn ang="0">
                  <a:pos x="34" y="76"/>
                </a:cxn>
                <a:cxn ang="0">
                  <a:pos x="38" y="63"/>
                </a:cxn>
                <a:cxn ang="0">
                  <a:pos x="41" y="51"/>
                </a:cxn>
                <a:cxn ang="0">
                  <a:pos x="47" y="38"/>
                </a:cxn>
                <a:cxn ang="0">
                  <a:pos x="52" y="27"/>
                </a:cxn>
                <a:cxn ang="0">
                  <a:pos x="58" y="17"/>
                </a:cxn>
                <a:cxn ang="0">
                  <a:pos x="66" y="7"/>
                </a:cxn>
                <a:cxn ang="0">
                  <a:pos x="66" y="7"/>
                </a:cxn>
                <a:cxn ang="0">
                  <a:pos x="67" y="6"/>
                </a:cxn>
                <a:cxn ang="0">
                  <a:pos x="68" y="4"/>
                </a:cxn>
                <a:cxn ang="0">
                  <a:pos x="67" y="3"/>
                </a:cxn>
                <a:cxn ang="0">
                  <a:pos x="66" y="1"/>
                </a:cxn>
                <a:cxn ang="0">
                  <a:pos x="65" y="0"/>
                </a:cxn>
                <a:cxn ang="0">
                  <a:pos x="63" y="0"/>
                </a:cxn>
                <a:cxn ang="0">
                  <a:pos x="61" y="0"/>
                </a:cxn>
                <a:cxn ang="0">
                  <a:pos x="60" y="1"/>
                </a:cxn>
                <a:cxn ang="0">
                  <a:pos x="60" y="1"/>
                </a:cxn>
              </a:cxnLst>
              <a:rect l="0" t="0" r="r" b="b"/>
              <a:pathLst>
                <a:path w="68" h="171">
                  <a:moveTo>
                    <a:pt x="60" y="1"/>
                  </a:moveTo>
                  <a:lnTo>
                    <a:pt x="60" y="1"/>
                  </a:lnTo>
                  <a:lnTo>
                    <a:pt x="51" y="10"/>
                  </a:lnTo>
                  <a:lnTo>
                    <a:pt x="43" y="22"/>
                  </a:lnTo>
                  <a:lnTo>
                    <a:pt x="37" y="34"/>
                  </a:lnTo>
                  <a:lnTo>
                    <a:pt x="33" y="48"/>
                  </a:lnTo>
                  <a:lnTo>
                    <a:pt x="29" y="61"/>
                  </a:lnTo>
                  <a:lnTo>
                    <a:pt x="25" y="75"/>
                  </a:lnTo>
                  <a:lnTo>
                    <a:pt x="20" y="100"/>
                  </a:lnTo>
                  <a:lnTo>
                    <a:pt x="20" y="100"/>
                  </a:lnTo>
                  <a:lnTo>
                    <a:pt x="15" y="115"/>
                  </a:lnTo>
                  <a:lnTo>
                    <a:pt x="6" y="135"/>
                  </a:lnTo>
                  <a:lnTo>
                    <a:pt x="3" y="147"/>
                  </a:lnTo>
                  <a:lnTo>
                    <a:pt x="0" y="156"/>
                  </a:lnTo>
                  <a:lnTo>
                    <a:pt x="0" y="164"/>
                  </a:lnTo>
                  <a:lnTo>
                    <a:pt x="1" y="166"/>
                  </a:lnTo>
                  <a:lnTo>
                    <a:pt x="3" y="170"/>
                  </a:lnTo>
                  <a:lnTo>
                    <a:pt x="3" y="170"/>
                  </a:lnTo>
                  <a:lnTo>
                    <a:pt x="4" y="170"/>
                  </a:lnTo>
                  <a:lnTo>
                    <a:pt x="6" y="171"/>
                  </a:lnTo>
                  <a:lnTo>
                    <a:pt x="9" y="169"/>
                  </a:lnTo>
                  <a:lnTo>
                    <a:pt x="10" y="167"/>
                  </a:lnTo>
                  <a:lnTo>
                    <a:pt x="11" y="165"/>
                  </a:lnTo>
                  <a:lnTo>
                    <a:pt x="10" y="164"/>
                  </a:lnTo>
                  <a:lnTo>
                    <a:pt x="9" y="162"/>
                  </a:lnTo>
                  <a:lnTo>
                    <a:pt x="9" y="162"/>
                  </a:lnTo>
                  <a:lnTo>
                    <a:pt x="10" y="159"/>
                  </a:lnTo>
                  <a:lnTo>
                    <a:pt x="14" y="152"/>
                  </a:lnTo>
                  <a:lnTo>
                    <a:pt x="18" y="138"/>
                  </a:lnTo>
                  <a:lnTo>
                    <a:pt x="18" y="138"/>
                  </a:lnTo>
                  <a:lnTo>
                    <a:pt x="24" y="119"/>
                  </a:lnTo>
                  <a:lnTo>
                    <a:pt x="29" y="100"/>
                  </a:lnTo>
                  <a:lnTo>
                    <a:pt x="29" y="100"/>
                  </a:lnTo>
                  <a:lnTo>
                    <a:pt x="34" y="76"/>
                  </a:lnTo>
                  <a:lnTo>
                    <a:pt x="38" y="63"/>
                  </a:lnTo>
                  <a:lnTo>
                    <a:pt x="41" y="51"/>
                  </a:lnTo>
                  <a:lnTo>
                    <a:pt x="47" y="38"/>
                  </a:lnTo>
                  <a:lnTo>
                    <a:pt x="52" y="27"/>
                  </a:lnTo>
                  <a:lnTo>
                    <a:pt x="58" y="17"/>
                  </a:lnTo>
                  <a:lnTo>
                    <a:pt x="66" y="7"/>
                  </a:lnTo>
                  <a:lnTo>
                    <a:pt x="66" y="7"/>
                  </a:lnTo>
                  <a:lnTo>
                    <a:pt x="67" y="6"/>
                  </a:lnTo>
                  <a:lnTo>
                    <a:pt x="68" y="4"/>
                  </a:lnTo>
                  <a:lnTo>
                    <a:pt x="67" y="3"/>
                  </a:lnTo>
                  <a:lnTo>
                    <a:pt x="66" y="1"/>
                  </a:lnTo>
                  <a:lnTo>
                    <a:pt x="65" y="0"/>
                  </a:lnTo>
                  <a:lnTo>
                    <a:pt x="63" y="0"/>
                  </a:lnTo>
                  <a:lnTo>
                    <a:pt x="61" y="0"/>
                  </a:lnTo>
                  <a:lnTo>
                    <a:pt x="60" y="1"/>
                  </a:lnTo>
                  <a:lnTo>
                    <a:pt x="60" y="1"/>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19" name="Freeform 172"/>
            <p:cNvSpPr/>
            <p:nvPr/>
          </p:nvSpPr>
          <p:spPr bwMode="auto">
            <a:xfrm>
              <a:off x="4383088" y="2219325"/>
              <a:ext cx="33338" cy="63500"/>
            </a:xfrm>
            <a:custGeom>
              <a:avLst/>
              <a:gdLst/>
              <a:ahLst/>
              <a:cxnLst>
                <a:cxn ang="0">
                  <a:pos x="55" y="0"/>
                </a:cxn>
                <a:cxn ang="0">
                  <a:pos x="55" y="0"/>
                </a:cxn>
                <a:cxn ang="0">
                  <a:pos x="50" y="2"/>
                </a:cxn>
                <a:cxn ang="0">
                  <a:pos x="46" y="5"/>
                </a:cxn>
                <a:cxn ang="0">
                  <a:pos x="42" y="8"/>
                </a:cxn>
                <a:cxn ang="0">
                  <a:pos x="39" y="11"/>
                </a:cxn>
                <a:cxn ang="0">
                  <a:pos x="33" y="19"/>
                </a:cxn>
                <a:cxn ang="0">
                  <a:pos x="29" y="30"/>
                </a:cxn>
                <a:cxn ang="0">
                  <a:pos x="29" y="30"/>
                </a:cxn>
                <a:cxn ang="0">
                  <a:pos x="13" y="70"/>
                </a:cxn>
                <a:cxn ang="0">
                  <a:pos x="6" y="91"/>
                </a:cxn>
                <a:cxn ang="0">
                  <a:pos x="0" y="112"/>
                </a:cxn>
                <a:cxn ang="0">
                  <a:pos x="0" y="112"/>
                </a:cxn>
                <a:cxn ang="0">
                  <a:pos x="0" y="114"/>
                </a:cxn>
                <a:cxn ang="0">
                  <a:pos x="1" y="116"/>
                </a:cxn>
                <a:cxn ang="0">
                  <a:pos x="2" y="118"/>
                </a:cxn>
                <a:cxn ang="0">
                  <a:pos x="4" y="118"/>
                </a:cxn>
                <a:cxn ang="0">
                  <a:pos x="6" y="119"/>
                </a:cxn>
                <a:cxn ang="0">
                  <a:pos x="7" y="118"/>
                </a:cxn>
                <a:cxn ang="0">
                  <a:pos x="8" y="116"/>
                </a:cxn>
                <a:cxn ang="0">
                  <a:pos x="9" y="114"/>
                </a:cxn>
                <a:cxn ang="0">
                  <a:pos x="9" y="114"/>
                </a:cxn>
                <a:cxn ang="0">
                  <a:pos x="13" y="100"/>
                </a:cxn>
                <a:cxn ang="0">
                  <a:pos x="17" y="84"/>
                </a:cxn>
                <a:cxn ang="0">
                  <a:pos x="23" y="70"/>
                </a:cxn>
                <a:cxn ang="0">
                  <a:pos x="30" y="56"/>
                </a:cxn>
                <a:cxn ang="0">
                  <a:pos x="30" y="56"/>
                </a:cxn>
                <a:cxn ang="0">
                  <a:pos x="34" y="42"/>
                </a:cxn>
                <a:cxn ang="0">
                  <a:pos x="39" y="29"/>
                </a:cxn>
                <a:cxn ang="0">
                  <a:pos x="42" y="22"/>
                </a:cxn>
                <a:cxn ang="0">
                  <a:pos x="46" y="17"/>
                </a:cxn>
                <a:cxn ang="0">
                  <a:pos x="51" y="12"/>
                </a:cxn>
                <a:cxn ang="0">
                  <a:pos x="57" y="9"/>
                </a:cxn>
                <a:cxn ang="0">
                  <a:pos x="57" y="9"/>
                </a:cxn>
                <a:cxn ang="0">
                  <a:pos x="60" y="8"/>
                </a:cxn>
                <a:cxn ang="0">
                  <a:pos x="61" y="7"/>
                </a:cxn>
                <a:cxn ang="0">
                  <a:pos x="62" y="5"/>
                </a:cxn>
                <a:cxn ang="0">
                  <a:pos x="61" y="3"/>
                </a:cxn>
                <a:cxn ang="0">
                  <a:pos x="61" y="2"/>
                </a:cxn>
                <a:cxn ang="0">
                  <a:pos x="60" y="0"/>
                </a:cxn>
                <a:cxn ang="0">
                  <a:pos x="57" y="0"/>
                </a:cxn>
                <a:cxn ang="0">
                  <a:pos x="55" y="0"/>
                </a:cxn>
                <a:cxn ang="0">
                  <a:pos x="55" y="0"/>
                </a:cxn>
              </a:cxnLst>
              <a:rect l="0" t="0" r="r" b="b"/>
              <a:pathLst>
                <a:path w="62" h="119">
                  <a:moveTo>
                    <a:pt x="55" y="0"/>
                  </a:moveTo>
                  <a:lnTo>
                    <a:pt x="55" y="0"/>
                  </a:lnTo>
                  <a:lnTo>
                    <a:pt x="50" y="2"/>
                  </a:lnTo>
                  <a:lnTo>
                    <a:pt x="46" y="5"/>
                  </a:lnTo>
                  <a:lnTo>
                    <a:pt x="42" y="8"/>
                  </a:lnTo>
                  <a:lnTo>
                    <a:pt x="39" y="11"/>
                  </a:lnTo>
                  <a:lnTo>
                    <a:pt x="33" y="19"/>
                  </a:lnTo>
                  <a:lnTo>
                    <a:pt x="29" y="30"/>
                  </a:lnTo>
                  <a:lnTo>
                    <a:pt x="29" y="30"/>
                  </a:lnTo>
                  <a:lnTo>
                    <a:pt x="13" y="70"/>
                  </a:lnTo>
                  <a:lnTo>
                    <a:pt x="6" y="91"/>
                  </a:lnTo>
                  <a:lnTo>
                    <a:pt x="0" y="112"/>
                  </a:lnTo>
                  <a:lnTo>
                    <a:pt x="0" y="112"/>
                  </a:lnTo>
                  <a:lnTo>
                    <a:pt x="0" y="114"/>
                  </a:lnTo>
                  <a:lnTo>
                    <a:pt x="1" y="116"/>
                  </a:lnTo>
                  <a:lnTo>
                    <a:pt x="2" y="118"/>
                  </a:lnTo>
                  <a:lnTo>
                    <a:pt x="4" y="118"/>
                  </a:lnTo>
                  <a:lnTo>
                    <a:pt x="6" y="119"/>
                  </a:lnTo>
                  <a:lnTo>
                    <a:pt x="7" y="118"/>
                  </a:lnTo>
                  <a:lnTo>
                    <a:pt x="8" y="116"/>
                  </a:lnTo>
                  <a:lnTo>
                    <a:pt x="9" y="114"/>
                  </a:lnTo>
                  <a:lnTo>
                    <a:pt x="9" y="114"/>
                  </a:lnTo>
                  <a:lnTo>
                    <a:pt x="13" y="100"/>
                  </a:lnTo>
                  <a:lnTo>
                    <a:pt x="17" y="84"/>
                  </a:lnTo>
                  <a:lnTo>
                    <a:pt x="23" y="70"/>
                  </a:lnTo>
                  <a:lnTo>
                    <a:pt x="30" y="56"/>
                  </a:lnTo>
                  <a:lnTo>
                    <a:pt x="30" y="56"/>
                  </a:lnTo>
                  <a:lnTo>
                    <a:pt x="34" y="42"/>
                  </a:lnTo>
                  <a:lnTo>
                    <a:pt x="39" y="29"/>
                  </a:lnTo>
                  <a:lnTo>
                    <a:pt x="42" y="22"/>
                  </a:lnTo>
                  <a:lnTo>
                    <a:pt x="46" y="17"/>
                  </a:lnTo>
                  <a:lnTo>
                    <a:pt x="51" y="12"/>
                  </a:lnTo>
                  <a:lnTo>
                    <a:pt x="57" y="9"/>
                  </a:lnTo>
                  <a:lnTo>
                    <a:pt x="57" y="9"/>
                  </a:lnTo>
                  <a:lnTo>
                    <a:pt x="60" y="8"/>
                  </a:lnTo>
                  <a:lnTo>
                    <a:pt x="61" y="7"/>
                  </a:lnTo>
                  <a:lnTo>
                    <a:pt x="62" y="5"/>
                  </a:lnTo>
                  <a:lnTo>
                    <a:pt x="61" y="3"/>
                  </a:lnTo>
                  <a:lnTo>
                    <a:pt x="61" y="2"/>
                  </a:lnTo>
                  <a:lnTo>
                    <a:pt x="60" y="0"/>
                  </a:lnTo>
                  <a:lnTo>
                    <a:pt x="57" y="0"/>
                  </a:lnTo>
                  <a:lnTo>
                    <a:pt x="55" y="0"/>
                  </a:lnTo>
                  <a:lnTo>
                    <a:pt x="55" y="0"/>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0" name="Freeform 173"/>
            <p:cNvSpPr/>
            <p:nvPr/>
          </p:nvSpPr>
          <p:spPr bwMode="auto">
            <a:xfrm>
              <a:off x="4403725" y="2228850"/>
              <a:ext cx="17463" cy="52388"/>
            </a:xfrm>
            <a:custGeom>
              <a:avLst/>
              <a:gdLst/>
              <a:ahLst/>
              <a:cxnLst>
                <a:cxn ang="0">
                  <a:pos x="27" y="1"/>
                </a:cxn>
                <a:cxn ang="0">
                  <a:pos x="27" y="1"/>
                </a:cxn>
                <a:cxn ang="0">
                  <a:pos x="24" y="2"/>
                </a:cxn>
                <a:cxn ang="0">
                  <a:pos x="22" y="6"/>
                </a:cxn>
                <a:cxn ang="0">
                  <a:pos x="17" y="12"/>
                </a:cxn>
                <a:cxn ang="0">
                  <a:pos x="15" y="20"/>
                </a:cxn>
                <a:cxn ang="0">
                  <a:pos x="14" y="27"/>
                </a:cxn>
                <a:cxn ang="0">
                  <a:pos x="14" y="27"/>
                </a:cxn>
                <a:cxn ang="0">
                  <a:pos x="12" y="45"/>
                </a:cxn>
                <a:cxn ang="0">
                  <a:pos x="10" y="61"/>
                </a:cxn>
                <a:cxn ang="0">
                  <a:pos x="6" y="78"/>
                </a:cxn>
                <a:cxn ang="0">
                  <a:pos x="0" y="94"/>
                </a:cxn>
                <a:cxn ang="0">
                  <a:pos x="0" y="94"/>
                </a:cxn>
                <a:cxn ang="0">
                  <a:pos x="0" y="96"/>
                </a:cxn>
                <a:cxn ang="0">
                  <a:pos x="0" y="97"/>
                </a:cxn>
                <a:cxn ang="0">
                  <a:pos x="1" y="100"/>
                </a:cxn>
                <a:cxn ang="0">
                  <a:pos x="3" y="100"/>
                </a:cxn>
                <a:cxn ang="0">
                  <a:pos x="6" y="100"/>
                </a:cxn>
                <a:cxn ang="0">
                  <a:pos x="8" y="98"/>
                </a:cxn>
                <a:cxn ang="0">
                  <a:pos x="9" y="96"/>
                </a:cxn>
                <a:cxn ang="0">
                  <a:pos x="9" y="96"/>
                </a:cxn>
                <a:cxn ang="0">
                  <a:pos x="13" y="85"/>
                </a:cxn>
                <a:cxn ang="0">
                  <a:pos x="15" y="80"/>
                </a:cxn>
                <a:cxn ang="0">
                  <a:pos x="18" y="75"/>
                </a:cxn>
                <a:cxn ang="0">
                  <a:pos x="18" y="75"/>
                </a:cxn>
                <a:cxn ang="0">
                  <a:pos x="19" y="72"/>
                </a:cxn>
                <a:cxn ang="0">
                  <a:pos x="21" y="69"/>
                </a:cxn>
                <a:cxn ang="0">
                  <a:pos x="21" y="62"/>
                </a:cxn>
                <a:cxn ang="0">
                  <a:pos x="22" y="49"/>
                </a:cxn>
                <a:cxn ang="0">
                  <a:pos x="22" y="49"/>
                </a:cxn>
                <a:cxn ang="0">
                  <a:pos x="23" y="28"/>
                </a:cxn>
                <a:cxn ang="0">
                  <a:pos x="24" y="22"/>
                </a:cxn>
                <a:cxn ang="0">
                  <a:pos x="25" y="17"/>
                </a:cxn>
                <a:cxn ang="0">
                  <a:pos x="27" y="13"/>
                </a:cxn>
                <a:cxn ang="0">
                  <a:pos x="30" y="10"/>
                </a:cxn>
                <a:cxn ang="0">
                  <a:pos x="30" y="10"/>
                </a:cxn>
                <a:cxn ang="0">
                  <a:pos x="31" y="9"/>
                </a:cxn>
                <a:cxn ang="0">
                  <a:pos x="32" y="8"/>
                </a:cxn>
                <a:cxn ang="0">
                  <a:pos x="33" y="3"/>
                </a:cxn>
                <a:cxn ang="0">
                  <a:pos x="32" y="2"/>
                </a:cxn>
                <a:cxn ang="0">
                  <a:pos x="31" y="1"/>
                </a:cxn>
                <a:cxn ang="0">
                  <a:pos x="29" y="0"/>
                </a:cxn>
                <a:cxn ang="0">
                  <a:pos x="27" y="1"/>
                </a:cxn>
                <a:cxn ang="0">
                  <a:pos x="27" y="1"/>
                </a:cxn>
              </a:cxnLst>
              <a:rect l="0" t="0" r="r" b="b"/>
              <a:pathLst>
                <a:path w="33" h="100">
                  <a:moveTo>
                    <a:pt x="27" y="1"/>
                  </a:moveTo>
                  <a:lnTo>
                    <a:pt x="27" y="1"/>
                  </a:lnTo>
                  <a:lnTo>
                    <a:pt x="24" y="2"/>
                  </a:lnTo>
                  <a:lnTo>
                    <a:pt x="22" y="6"/>
                  </a:lnTo>
                  <a:lnTo>
                    <a:pt x="17" y="12"/>
                  </a:lnTo>
                  <a:lnTo>
                    <a:pt x="15" y="20"/>
                  </a:lnTo>
                  <a:lnTo>
                    <a:pt x="14" y="27"/>
                  </a:lnTo>
                  <a:lnTo>
                    <a:pt x="14" y="27"/>
                  </a:lnTo>
                  <a:lnTo>
                    <a:pt x="12" y="45"/>
                  </a:lnTo>
                  <a:lnTo>
                    <a:pt x="10" y="61"/>
                  </a:lnTo>
                  <a:lnTo>
                    <a:pt x="6" y="78"/>
                  </a:lnTo>
                  <a:lnTo>
                    <a:pt x="0" y="94"/>
                  </a:lnTo>
                  <a:lnTo>
                    <a:pt x="0" y="94"/>
                  </a:lnTo>
                  <a:lnTo>
                    <a:pt x="0" y="96"/>
                  </a:lnTo>
                  <a:lnTo>
                    <a:pt x="0" y="97"/>
                  </a:lnTo>
                  <a:lnTo>
                    <a:pt x="1" y="100"/>
                  </a:lnTo>
                  <a:lnTo>
                    <a:pt x="3" y="100"/>
                  </a:lnTo>
                  <a:lnTo>
                    <a:pt x="6" y="100"/>
                  </a:lnTo>
                  <a:lnTo>
                    <a:pt x="8" y="98"/>
                  </a:lnTo>
                  <a:lnTo>
                    <a:pt x="9" y="96"/>
                  </a:lnTo>
                  <a:lnTo>
                    <a:pt x="9" y="96"/>
                  </a:lnTo>
                  <a:lnTo>
                    <a:pt x="13" y="85"/>
                  </a:lnTo>
                  <a:lnTo>
                    <a:pt x="15" y="80"/>
                  </a:lnTo>
                  <a:lnTo>
                    <a:pt x="18" y="75"/>
                  </a:lnTo>
                  <a:lnTo>
                    <a:pt x="18" y="75"/>
                  </a:lnTo>
                  <a:lnTo>
                    <a:pt x="19" y="72"/>
                  </a:lnTo>
                  <a:lnTo>
                    <a:pt x="21" y="69"/>
                  </a:lnTo>
                  <a:lnTo>
                    <a:pt x="21" y="62"/>
                  </a:lnTo>
                  <a:lnTo>
                    <a:pt x="22" y="49"/>
                  </a:lnTo>
                  <a:lnTo>
                    <a:pt x="22" y="49"/>
                  </a:lnTo>
                  <a:lnTo>
                    <a:pt x="23" y="28"/>
                  </a:lnTo>
                  <a:lnTo>
                    <a:pt x="24" y="22"/>
                  </a:lnTo>
                  <a:lnTo>
                    <a:pt x="25" y="17"/>
                  </a:lnTo>
                  <a:lnTo>
                    <a:pt x="27" y="13"/>
                  </a:lnTo>
                  <a:lnTo>
                    <a:pt x="30" y="10"/>
                  </a:lnTo>
                  <a:lnTo>
                    <a:pt x="30" y="10"/>
                  </a:lnTo>
                  <a:lnTo>
                    <a:pt x="31" y="9"/>
                  </a:lnTo>
                  <a:lnTo>
                    <a:pt x="32" y="8"/>
                  </a:lnTo>
                  <a:lnTo>
                    <a:pt x="33" y="3"/>
                  </a:lnTo>
                  <a:lnTo>
                    <a:pt x="32" y="2"/>
                  </a:lnTo>
                  <a:lnTo>
                    <a:pt x="31" y="1"/>
                  </a:lnTo>
                  <a:lnTo>
                    <a:pt x="29" y="0"/>
                  </a:lnTo>
                  <a:lnTo>
                    <a:pt x="27" y="1"/>
                  </a:lnTo>
                  <a:lnTo>
                    <a:pt x="27" y="1"/>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1" name="Freeform 174"/>
            <p:cNvSpPr/>
            <p:nvPr/>
          </p:nvSpPr>
          <p:spPr bwMode="auto">
            <a:xfrm>
              <a:off x="4340225" y="2436813"/>
              <a:ext cx="4763" cy="42863"/>
            </a:xfrm>
            <a:custGeom>
              <a:avLst/>
              <a:gdLst/>
              <a:ahLst/>
              <a:cxnLst>
                <a:cxn ang="0">
                  <a:pos x="0" y="5"/>
                </a:cxn>
                <a:cxn ang="0">
                  <a:pos x="0" y="76"/>
                </a:cxn>
                <a:cxn ang="0">
                  <a:pos x="0" y="76"/>
                </a:cxn>
                <a:cxn ang="0">
                  <a:pos x="1" y="78"/>
                </a:cxn>
                <a:cxn ang="0">
                  <a:pos x="2" y="79"/>
                </a:cxn>
                <a:cxn ang="0">
                  <a:pos x="3" y="80"/>
                </a:cxn>
                <a:cxn ang="0">
                  <a:pos x="5" y="80"/>
                </a:cxn>
                <a:cxn ang="0">
                  <a:pos x="6" y="80"/>
                </a:cxn>
                <a:cxn ang="0">
                  <a:pos x="8" y="79"/>
                </a:cxn>
                <a:cxn ang="0">
                  <a:pos x="9" y="78"/>
                </a:cxn>
                <a:cxn ang="0">
                  <a:pos x="9" y="76"/>
                </a:cxn>
                <a:cxn ang="0">
                  <a:pos x="9" y="5"/>
                </a:cxn>
                <a:cxn ang="0">
                  <a:pos x="9" y="5"/>
                </a:cxn>
                <a:cxn ang="0">
                  <a:pos x="9" y="3"/>
                </a:cxn>
                <a:cxn ang="0">
                  <a:pos x="8" y="2"/>
                </a:cxn>
                <a:cxn ang="0">
                  <a:pos x="6" y="1"/>
                </a:cxn>
                <a:cxn ang="0">
                  <a:pos x="5" y="0"/>
                </a:cxn>
                <a:cxn ang="0">
                  <a:pos x="3" y="1"/>
                </a:cxn>
                <a:cxn ang="0">
                  <a:pos x="2" y="2"/>
                </a:cxn>
                <a:cxn ang="0">
                  <a:pos x="1" y="3"/>
                </a:cxn>
                <a:cxn ang="0">
                  <a:pos x="0" y="5"/>
                </a:cxn>
                <a:cxn ang="0">
                  <a:pos x="0" y="5"/>
                </a:cxn>
              </a:cxnLst>
              <a:rect l="0" t="0" r="r" b="b"/>
              <a:pathLst>
                <a:path w="9" h="80">
                  <a:moveTo>
                    <a:pt x="0" y="5"/>
                  </a:moveTo>
                  <a:lnTo>
                    <a:pt x="0" y="76"/>
                  </a:lnTo>
                  <a:lnTo>
                    <a:pt x="0" y="76"/>
                  </a:lnTo>
                  <a:lnTo>
                    <a:pt x="1" y="78"/>
                  </a:lnTo>
                  <a:lnTo>
                    <a:pt x="2" y="79"/>
                  </a:lnTo>
                  <a:lnTo>
                    <a:pt x="3" y="80"/>
                  </a:lnTo>
                  <a:lnTo>
                    <a:pt x="5" y="80"/>
                  </a:lnTo>
                  <a:lnTo>
                    <a:pt x="6" y="80"/>
                  </a:lnTo>
                  <a:lnTo>
                    <a:pt x="8" y="79"/>
                  </a:lnTo>
                  <a:lnTo>
                    <a:pt x="9" y="78"/>
                  </a:lnTo>
                  <a:lnTo>
                    <a:pt x="9" y="76"/>
                  </a:lnTo>
                  <a:lnTo>
                    <a:pt x="9" y="5"/>
                  </a:lnTo>
                  <a:lnTo>
                    <a:pt x="9" y="5"/>
                  </a:lnTo>
                  <a:lnTo>
                    <a:pt x="9" y="3"/>
                  </a:lnTo>
                  <a:lnTo>
                    <a:pt x="8" y="2"/>
                  </a:lnTo>
                  <a:lnTo>
                    <a:pt x="6" y="1"/>
                  </a:lnTo>
                  <a:lnTo>
                    <a:pt x="5" y="0"/>
                  </a:lnTo>
                  <a:lnTo>
                    <a:pt x="3" y="1"/>
                  </a:lnTo>
                  <a:lnTo>
                    <a:pt x="2" y="2"/>
                  </a:lnTo>
                  <a:lnTo>
                    <a:pt x="1"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2" name="Freeform 175"/>
            <p:cNvSpPr/>
            <p:nvPr/>
          </p:nvSpPr>
          <p:spPr bwMode="auto">
            <a:xfrm>
              <a:off x="4370388" y="2460625"/>
              <a:ext cx="11113" cy="65088"/>
            </a:xfrm>
            <a:custGeom>
              <a:avLst/>
              <a:gdLst/>
              <a:ahLst/>
              <a:cxnLst>
                <a:cxn ang="0">
                  <a:pos x="12" y="2"/>
                </a:cxn>
                <a:cxn ang="0">
                  <a:pos x="12" y="2"/>
                </a:cxn>
                <a:cxn ang="0">
                  <a:pos x="9" y="9"/>
                </a:cxn>
                <a:cxn ang="0">
                  <a:pos x="7" y="15"/>
                </a:cxn>
                <a:cxn ang="0">
                  <a:pos x="3" y="29"/>
                </a:cxn>
                <a:cxn ang="0">
                  <a:pos x="1" y="44"/>
                </a:cxn>
                <a:cxn ang="0">
                  <a:pos x="0" y="59"/>
                </a:cxn>
                <a:cxn ang="0">
                  <a:pos x="1" y="90"/>
                </a:cxn>
                <a:cxn ang="0">
                  <a:pos x="2" y="118"/>
                </a:cxn>
                <a:cxn ang="0">
                  <a:pos x="2" y="118"/>
                </a:cxn>
                <a:cxn ang="0">
                  <a:pos x="3" y="120"/>
                </a:cxn>
                <a:cxn ang="0">
                  <a:pos x="4" y="122"/>
                </a:cxn>
                <a:cxn ang="0">
                  <a:pos x="5" y="123"/>
                </a:cxn>
                <a:cxn ang="0">
                  <a:pos x="7" y="123"/>
                </a:cxn>
                <a:cxn ang="0">
                  <a:pos x="9" y="123"/>
                </a:cxn>
                <a:cxn ang="0">
                  <a:pos x="10" y="122"/>
                </a:cxn>
                <a:cxn ang="0">
                  <a:pos x="11" y="120"/>
                </a:cxn>
                <a:cxn ang="0">
                  <a:pos x="11" y="118"/>
                </a:cxn>
                <a:cxn ang="0">
                  <a:pos x="11" y="118"/>
                </a:cxn>
                <a:cxn ang="0">
                  <a:pos x="10" y="91"/>
                </a:cxn>
                <a:cxn ang="0">
                  <a:pos x="10" y="61"/>
                </a:cxn>
                <a:cxn ang="0">
                  <a:pos x="10" y="47"/>
                </a:cxn>
                <a:cxn ang="0">
                  <a:pos x="12" y="32"/>
                </a:cxn>
                <a:cxn ang="0">
                  <a:pos x="15" y="19"/>
                </a:cxn>
                <a:cxn ang="0">
                  <a:pos x="17" y="13"/>
                </a:cxn>
                <a:cxn ang="0">
                  <a:pos x="20" y="8"/>
                </a:cxn>
                <a:cxn ang="0">
                  <a:pos x="20" y="8"/>
                </a:cxn>
                <a:cxn ang="0">
                  <a:pos x="22" y="5"/>
                </a:cxn>
                <a:cxn ang="0">
                  <a:pos x="20" y="3"/>
                </a:cxn>
                <a:cxn ang="0">
                  <a:pos x="19" y="1"/>
                </a:cxn>
                <a:cxn ang="0">
                  <a:pos x="18" y="0"/>
                </a:cxn>
                <a:cxn ang="0">
                  <a:pos x="17" y="0"/>
                </a:cxn>
                <a:cxn ang="0">
                  <a:pos x="15" y="0"/>
                </a:cxn>
                <a:cxn ang="0">
                  <a:pos x="13" y="0"/>
                </a:cxn>
                <a:cxn ang="0">
                  <a:pos x="12" y="2"/>
                </a:cxn>
                <a:cxn ang="0">
                  <a:pos x="12" y="2"/>
                </a:cxn>
              </a:cxnLst>
              <a:rect l="0" t="0" r="r" b="b"/>
              <a:pathLst>
                <a:path w="22" h="123">
                  <a:moveTo>
                    <a:pt x="12" y="2"/>
                  </a:moveTo>
                  <a:lnTo>
                    <a:pt x="12" y="2"/>
                  </a:lnTo>
                  <a:lnTo>
                    <a:pt x="9" y="9"/>
                  </a:lnTo>
                  <a:lnTo>
                    <a:pt x="7" y="15"/>
                  </a:lnTo>
                  <a:lnTo>
                    <a:pt x="3" y="29"/>
                  </a:lnTo>
                  <a:lnTo>
                    <a:pt x="1" y="44"/>
                  </a:lnTo>
                  <a:lnTo>
                    <a:pt x="0" y="59"/>
                  </a:lnTo>
                  <a:lnTo>
                    <a:pt x="1" y="90"/>
                  </a:lnTo>
                  <a:lnTo>
                    <a:pt x="2" y="118"/>
                  </a:lnTo>
                  <a:lnTo>
                    <a:pt x="2" y="118"/>
                  </a:lnTo>
                  <a:lnTo>
                    <a:pt x="3" y="120"/>
                  </a:lnTo>
                  <a:lnTo>
                    <a:pt x="4" y="122"/>
                  </a:lnTo>
                  <a:lnTo>
                    <a:pt x="5" y="123"/>
                  </a:lnTo>
                  <a:lnTo>
                    <a:pt x="7" y="123"/>
                  </a:lnTo>
                  <a:lnTo>
                    <a:pt x="9" y="123"/>
                  </a:lnTo>
                  <a:lnTo>
                    <a:pt x="10" y="122"/>
                  </a:lnTo>
                  <a:lnTo>
                    <a:pt x="11" y="120"/>
                  </a:lnTo>
                  <a:lnTo>
                    <a:pt x="11" y="118"/>
                  </a:lnTo>
                  <a:lnTo>
                    <a:pt x="11" y="118"/>
                  </a:lnTo>
                  <a:lnTo>
                    <a:pt x="10" y="91"/>
                  </a:lnTo>
                  <a:lnTo>
                    <a:pt x="10" y="61"/>
                  </a:lnTo>
                  <a:lnTo>
                    <a:pt x="10" y="47"/>
                  </a:lnTo>
                  <a:lnTo>
                    <a:pt x="12" y="32"/>
                  </a:lnTo>
                  <a:lnTo>
                    <a:pt x="15" y="19"/>
                  </a:lnTo>
                  <a:lnTo>
                    <a:pt x="17" y="13"/>
                  </a:lnTo>
                  <a:lnTo>
                    <a:pt x="20" y="8"/>
                  </a:lnTo>
                  <a:lnTo>
                    <a:pt x="20" y="8"/>
                  </a:lnTo>
                  <a:lnTo>
                    <a:pt x="22" y="5"/>
                  </a:lnTo>
                  <a:lnTo>
                    <a:pt x="20" y="3"/>
                  </a:lnTo>
                  <a:lnTo>
                    <a:pt x="19" y="1"/>
                  </a:lnTo>
                  <a:lnTo>
                    <a:pt x="18" y="0"/>
                  </a:lnTo>
                  <a:lnTo>
                    <a:pt x="17" y="0"/>
                  </a:lnTo>
                  <a:lnTo>
                    <a:pt x="15" y="0"/>
                  </a:lnTo>
                  <a:lnTo>
                    <a:pt x="13" y="0"/>
                  </a:lnTo>
                  <a:lnTo>
                    <a:pt x="12" y="2"/>
                  </a:lnTo>
                  <a:lnTo>
                    <a:pt x="12" y="2"/>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3" name="Freeform 176"/>
            <p:cNvSpPr/>
            <p:nvPr/>
          </p:nvSpPr>
          <p:spPr bwMode="auto">
            <a:xfrm>
              <a:off x="4395788" y="2492375"/>
              <a:ext cx="7938" cy="55563"/>
            </a:xfrm>
            <a:custGeom>
              <a:avLst/>
              <a:gdLst/>
              <a:ahLst/>
              <a:cxnLst>
                <a:cxn ang="0">
                  <a:pos x="6" y="5"/>
                </a:cxn>
                <a:cxn ang="0">
                  <a:pos x="6" y="5"/>
                </a:cxn>
                <a:cxn ang="0">
                  <a:pos x="5" y="29"/>
                </a:cxn>
                <a:cxn ang="0">
                  <a:pos x="2" y="53"/>
                </a:cxn>
                <a:cxn ang="0">
                  <a:pos x="1" y="77"/>
                </a:cxn>
                <a:cxn ang="0">
                  <a:pos x="0" y="100"/>
                </a:cxn>
                <a:cxn ang="0">
                  <a:pos x="0" y="100"/>
                </a:cxn>
                <a:cxn ang="0">
                  <a:pos x="1" y="102"/>
                </a:cxn>
                <a:cxn ang="0">
                  <a:pos x="2" y="104"/>
                </a:cxn>
                <a:cxn ang="0">
                  <a:pos x="4" y="105"/>
                </a:cxn>
                <a:cxn ang="0">
                  <a:pos x="6" y="105"/>
                </a:cxn>
                <a:cxn ang="0">
                  <a:pos x="7" y="105"/>
                </a:cxn>
                <a:cxn ang="0">
                  <a:pos x="9" y="104"/>
                </a:cxn>
                <a:cxn ang="0">
                  <a:pos x="10" y="102"/>
                </a:cxn>
                <a:cxn ang="0">
                  <a:pos x="10" y="100"/>
                </a:cxn>
                <a:cxn ang="0">
                  <a:pos x="10" y="100"/>
                </a:cxn>
                <a:cxn ang="0">
                  <a:pos x="11" y="77"/>
                </a:cxn>
                <a:cxn ang="0">
                  <a:pos x="13" y="53"/>
                </a:cxn>
                <a:cxn ang="0">
                  <a:pos x="14" y="29"/>
                </a:cxn>
                <a:cxn ang="0">
                  <a:pos x="15" y="5"/>
                </a:cxn>
                <a:cxn ang="0">
                  <a:pos x="15" y="5"/>
                </a:cxn>
                <a:cxn ang="0">
                  <a:pos x="15" y="3"/>
                </a:cxn>
                <a:cxn ang="0">
                  <a:pos x="14" y="2"/>
                </a:cxn>
                <a:cxn ang="0">
                  <a:pos x="12" y="1"/>
                </a:cxn>
                <a:cxn ang="0">
                  <a:pos x="10" y="0"/>
                </a:cxn>
                <a:cxn ang="0">
                  <a:pos x="9" y="1"/>
                </a:cxn>
                <a:cxn ang="0">
                  <a:pos x="7" y="2"/>
                </a:cxn>
                <a:cxn ang="0">
                  <a:pos x="6" y="3"/>
                </a:cxn>
                <a:cxn ang="0">
                  <a:pos x="6" y="5"/>
                </a:cxn>
                <a:cxn ang="0">
                  <a:pos x="6" y="5"/>
                </a:cxn>
              </a:cxnLst>
              <a:rect l="0" t="0" r="r" b="b"/>
              <a:pathLst>
                <a:path w="15" h="105">
                  <a:moveTo>
                    <a:pt x="6" y="5"/>
                  </a:moveTo>
                  <a:lnTo>
                    <a:pt x="6" y="5"/>
                  </a:lnTo>
                  <a:lnTo>
                    <a:pt x="5" y="29"/>
                  </a:lnTo>
                  <a:lnTo>
                    <a:pt x="2" y="53"/>
                  </a:lnTo>
                  <a:lnTo>
                    <a:pt x="1" y="77"/>
                  </a:lnTo>
                  <a:lnTo>
                    <a:pt x="0" y="100"/>
                  </a:lnTo>
                  <a:lnTo>
                    <a:pt x="0" y="100"/>
                  </a:lnTo>
                  <a:lnTo>
                    <a:pt x="1" y="102"/>
                  </a:lnTo>
                  <a:lnTo>
                    <a:pt x="2" y="104"/>
                  </a:lnTo>
                  <a:lnTo>
                    <a:pt x="4" y="105"/>
                  </a:lnTo>
                  <a:lnTo>
                    <a:pt x="6" y="105"/>
                  </a:lnTo>
                  <a:lnTo>
                    <a:pt x="7" y="105"/>
                  </a:lnTo>
                  <a:lnTo>
                    <a:pt x="9" y="104"/>
                  </a:lnTo>
                  <a:lnTo>
                    <a:pt x="10" y="102"/>
                  </a:lnTo>
                  <a:lnTo>
                    <a:pt x="10" y="100"/>
                  </a:lnTo>
                  <a:lnTo>
                    <a:pt x="10" y="100"/>
                  </a:lnTo>
                  <a:lnTo>
                    <a:pt x="11" y="77"/>
                  </a:lnTo>
                  <a:lnTo>
                    <a:pt x="13" y="53"/>
                  </a:lnTo>
                  <a:lnTo>
                    <a:pt x="14" y="29"/>
                  </a:lnTo>
                  <a:lnTo>
                    <a:pt x="15" y="5"/>
                  </a:lnTo>
                  <a:lnTo>
                    <a:pt x="15" y="5"/>
                  </a:lnTo>
                  <a:lnTo>
                    <a:pt x="15" y="3"/>
                  </a:lnTo>
                  <a:lnTo>
                    <a:pt x="14" y="2"/>
                  </a:lnTo>
                  <a:lnTo>
                    <a:pt x="12" y="1"/>
                  </a:lnTo>
                  <a:lnTo>
                    <a:pt x="10" y="0"/>
                  </a:lnTo>
                  <a:lnTo>
                    <a:pt x="9" y="1"/>
                  </a:lnTo>
                  <a:lnTo>
                    <a:pt x="7" y="2"/>
                  </a:lnTo>
                  <a:lnTo>
                    <a:pt x="6" y="3"/>
                  </a:lnTo>
                  <a:lnTo>
                    <a:pt x="6" y="5"/>
                  </a:lnTo>
                  <a:lnTo>
                    <a:pt x="6"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4" name="Freeform 177"/>
            <p:cNvSpPr/>
            <p:nvPr/>
          </p:nvSpPr>
          <p:spPr bwMode="auto">
            <a:xfrm>
              <a:off x="4424363" y="2520950"/>
              <a:ext cx="4763" cy="71438"/>
            </a:xfrm>
            <a:custGeom>
              <a:avLst/>
              <a:gdLst/>
              <a:ahLst/>
              <a:cxnLst>
                <a:cxn ang="0">
                  <a:pos x="0" y="4"/>
                </a:cxn>
                <a:cxn ang="0">
                  <a:pos x="0" y="132"/>
                </a:cxn>
                <a:cxn ang="0">
                  <a:pos x="0" y="132"/>
                </a:cxn>
                <a:cxn ang="0">
                  <a:pos x="0" y="134"/>
                </a:cxn>
                <a:cxn ang="0">
                  <a:pos x="1" y="136"/>
                </a:cxn>
                <a:cxn ang="0">
                  <a:pos x="3" y="136"/>
                </a:cxn>
                <a:cxn ang="0">
                  <a:pos x="4" y="137"/>
                </a:cxn>
                <a:cxn ang="0">
                  <a:pos x="6" y="136"/>
                </a:cxn>
                <a:cxn ang="0">
                  <a:pos x="7" y="136"/>
                </a:cxn>
                <a:cxn ang="0">
                  <a:pos x="8" y="134"/>
                </a:cxn>
                <a:cxn ang="0">
                  <a:pos x="9" y="132"/>
                </a:cxn>
                <a:cxn ang="0">
                  <a:pos x="9" y="4"/>
                </a:cxn>
                <a:cxn ang="0">
                  <a:pos x="9" y="4"/>
                </a:cxn>
                <a:cxn ang="0">
                  <a:pos x="8" y="2"/>
                </a:cxn>
                <a:cxn ang="0">
                  <a:pos x="7" y="1"/>
                </a:cxn>
                <a:cxn ang="0">
                  <a:pos x="6" y="0"/>
                </a:cxn>
                <a:cxn ang="0">
                  <a:pos x="4" y="0"/>
                </a:cxn>
                <a:cxn ang="0">
                  <a:pos x="3" y="0"/>
                </a:cxn>
                <a:cxn ang="0">
                  <a:pos x="1" y="1"/>
                </a:cxn>
                <a:cxn ang="0">
                  <a:pos x="0" y="2"/>
                </a:cxn>
                <a:cxn ang="0">
                  <a:pos x="0" y="4"/>
                </a:cxn>
                <a:cxn ang="0">
                  <a:pos x="0" y="4"/>
                </a:cxn>
              </a:cxnLst>
              <a:rect l="0" t="0" r="r" b="b"/>
              <a:pathLst>
                <a:path w="9" h="137">
                  <a:moveTo>
                    <a:pt x="0" y="4"/>
                  </a:moveTo>
                  <a:lnTo>
                    <a:pt x="0" y="132"/>
                  </a:lnTo>
                  <a:lnTo>
                    <a:pt x="0" y="132"/>
                  </a:lnTo>
                  <a:lnTo>
                    <a:pt x="0" y="134"/>
                  </a:lnTo>
                  <a:lnTo>
                    <a:pt x="1" y="136"/>
                  </a:lnTo>
                  <a:lnTo>
                    <a:pt x="3" y="136"/>
                  </a:lnTo>
                  <a:lnTo>
                    <a:pt x="4" y="137"/>
                  </a:lnTo>
                  <a:lnTo>
                    <a:pt x="6" y="136"/>
                  </a:lnTo>
                  <a:lnTo>
                    <a:pt x="7" y="136"/>
                  </a:lnTo>
                  <a:lnTo>
                    <a:pt x="8" y="134"/>
                  </a:lnTo>
                  <a:lnTo>
                    <a:pt x="9" y="132"/>
                  </a:lnTo>
                  <a:lnTo>
                    <a:pt x="9" y="4"/>
                  </a:lnTo>
                  <a:lnTo>
                    <a:pt x="9" y="4"/>
                  </a:lnTo>
                  <a:lnTo>
                    <a:pt x="8" y="2"/>
                  </a:lnTo>
                  <a:lnTo>
                    <a:pt x="7" y="1"/>
                  </a:lnTo>
                  <a:lnTo>
                    <a:pt x="6" y="0"/>
                  </a:lnTo>
                  <a:lnTo>
                    <a:pt x="4" y="0"/>
                  </a:lnTo>
                  <a:lnTo>
                    <a:pt x="3" y="0"/>
                  </a:lnTo>
                  <a:lnTo>
                    <a:pt x="1" y="1"/>
                  </a:lnTo>
                  <a:lnTo>
                    <a:pt x="0" y="2"/>
                  </a:lnTo>
                  <a:lnTo>
                    <a:pt x="0" y="4"/>
                  </a:lnTo>
                  <a:lnTo>
                    <a:pt x="0" y="4"/>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5" name="Freeform 178"/>
            <p:cNvSpPr/>
            <p:nvPr/>
          </p:nvSpPr>
          <p:spPr bwMode="auto">
            <a:xfrm>
              <a:off x="4451350" y="2547938"/>
              <a:ext cx="7938" cy="68263"/>
            </a:xfrm>
            <a:custGeom>
              <a:avLst/>
              <a:gdLst/>
              <a:ahLst/>
              <a:cxnLst>
                <a:cxn ang="0">
                  <a:pos x="5" y="5"/>
                </a:cxn>
                <a:cxn ang="0">
                  <a:pos x="5" y="5"/>
                </a:cxn>
                <a:cxn ang="0">
                  <a:pos x="2" y="33"/>
                </a:cxn>
                <a:cxn ang="0">
                  <a:pos x="1" y="47"/>
                </a:cxn>
                <a:cxn ang="0">
                  <a:pos x="0" y="62"/>
                </a:cxn>
                <a:cxn ang="0">
                  <a:pos x="0" y="124"/>
                </a:cxn>
                <a:cxn ang="0">
                  <a:pos x="0" y="124"/>
                </a:cxn>
                <a:cxn ang="0">
                  <a:pos x="1" y="126"/>
                </a:cxn>
                <a:cxn ang="0">
                  <a:pos x="2" y="127"/>
                </a:cxn>
                <a:cxn ang="0">
                  <a:pos x="3" y="128"/>
                </a:cxn>
                <a:cxn ang="0">
                  <a:pos x="5" y="128"/>
                </a:cxn>
                <a:cxn ang="0">
                  <a:pos x="6" y="128"/>
                </a:cxn>
                <a:cxn ang="0">
                  <a:pos x="8" y="127"/>
                </a:cxn>
                <a:cxn ang="0">
                  <a:pos x="9" y="126"/>
                </a:cxn>
                <a:cxn ang="0">
                  <a:pos x="9" y="124"/>
                </a:cxn>
                <a:cxn ang="0">
                  <a:pos x="9" y="69"/>
                </a:cxn>
                <a:cxn ang="0">
                  <a:pos x="9" y="69"/>
                </a:cxn>
                <a:cxn ang="0">
                  <a:pos x="10" y="52"/>
                </a:cxn>
                <a:cxn ang="0">
                  <a:pos x="11" y="37"/>
                </a:cxn>
                <a:cxn ang="0">
                  <a:pos x="14" y="5"/>
                </a:cxn>
                <a:cxn ang="0">
                  <a:pos x="14" y="5"/>
                </a:cxn>
                <a:cxn ang="0">
                  <a:pos x="14" y="3"/>
                </a:cxn>
                <a:cxn ang="0">
                  <a:pos x="13" y="2"/>
                </a:cxn>
                <a:cxn ang="0">
                  <a:pos x="11" y="1"/>
                </a:cxn>
                <a:cxn ang="0">
                  <a:pos x="10" y="0"/>
                </a:cxn>
                <a:cxn ang="0">
                  <a:pos x="6" y="2"/>
                </a:cxn>
                <a:cxn ang="0">
                  <a:pos x="5" y="3"/>
                </a:cxn>
                <a:cxn ang="0">
                  <a:pos x="5" y="5"/>
                </a:cxn>
                <a:cxn ang="0">
                  <a:pos x="5" y="5"/>
                </a:cxn>
              </a:cxnLst>
              <a:rect l="0" t="0" r="r" b="b"/>
              <a:pathLst>
                <a:path w="14" h="128">
                  <a:moveTo>
                    <a:pt x="5" y="5"/>
                  </a:moveTo>
                  <a:lnTo>
                    <a:pt x="5" y="5"/>
                  </a:lnTo>
                  <a:lnTo>
                    <a:pt x="2" y="33"/>
                  </a:lnTo>
                  <a:lnTo>
                    <a:pt x="1" y="47"/>
                  </a:lnTo>
                  <a:lnTo>
                    <a:pt x="0" y="62"/>
                  </a:lnTo>
                  <a:lnTo>
                    <a:pt x="0" y="124"/>
                  </a:lnTo>
                  <a:lnTo>
                    <a:pt x="0" y="124"/>
                  </a:lnTo>
                  <a:lnTo>
                    <a:pt x="1" y="126"/>
                  </a:lnTo>
                  <a:lnTo>
                    <a:pt x="2" y="127"/>
                  </a:lnTo>
                  <a:lnTo>
                    <a:pt x="3" y="128"/>
                  </a:lnTo>
                  <a:lnTo>
                    <a:pt x="5" y="128"/>
                  </a:lnTo>
                  <a:lnTo>
                    <a:pt x="6" y="128"/>
                  </a:lnTo>
                  <a:lnTo>
                    <a:pt x="8" y="127"/>
                  </a:lnTo>
                  <a:lnTo>
                    <a:pt x="9" y="126"/>
                  </a:lnTo>
                  <a:lnTo>
                    <a:pt x="9" y="124"/>
                  </a:lnTo>
                  <a:lnTo>
                    <a:pt x="9" y="69"/>
                  </a:lnTo>
                  <a:lnTo>
                    <a:pt x="9" y="69"/>
                  </a:lnTo>
                  <a:lnTo>
                    <a:pt x="10" y="52"/>
                  </a:lnTo>
                  <a:lnTo>
                    <a:pt x="11" y="37"/>
                  </a:lnTo>
                  <a:lnTo>
                    <a:pt x="14" y="5"/>
                  </a:lnTo>
                  <a:lnTo>
                    <a:pt x="14" y="5"/>
                  </a:lnTo>
                  <a:lnTo>
                    <a:pt x="14" y="3"/>
                  </a:lnTo>
                  <a:lnTo>
                    <a:pt x="13" y="2"/>
                  </a:lnTo>
                  <a:lnTo>
                    <a:pt x="11" y="1"/>
                  </a:lnTo>
                  <a:lnTo>
                    <a:pt x="10" y="0"/>
                  </a:lnTo>
                  <a:lnTo>
                    <a:pt x="6" y="2"/>
                  </a:lnTo>
                  <a:lnTo>
                    <a:pt x="5" y="3"/>
                  </a:lnTo>
                  <a:lnTo>
                    <a:pt x="5" y="5"/>
                  </a:lnTo>
                  <a:lnTo>
                    <a:pt x="5"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6" name="Freeform 179"/>
            <p:cNvSpPr/>
            <p:nvPr/>
          </p:nvSpPr>
          <p:spPr bwMode="auto">
            <a:xfrm>
              <a:off x="4478338" y="2578100"/>
              <a:ext cx="6350" cy="55563"/>
            </a:xfrm>
            <a:custGeom>
              <a:avLst/>
              <a:gdLst/>
              <a:ahLst/>
              <a:cxnLst>
                <a:cxn ang="0">
                  <a:pos x="0" y="5"/>
                </a:cxn>
                <a:cxn ang="0">
                  <a:pos x="0" y="100"/>
                </a:cxn>
                <a:cxn ang="0">
                  <a:pos x="0" y="100"/>
                </a:cxn>
                <a:cxn ang="0">
                  <a:pos x="0" y="102"/>
                </a:cxn>
                <a:cxn ang="0">
                  <a:pos x="1" y="103"/>
                </a:cxn>
                <a:cxn ang="0">
                  <a:pos x="4" y="104"/>
                </a:cxn>
                <a:cxn ang="0">
                  <a:pos x="5" y="104"/>
                </a:cxn>
                <a:cxn ang="0">
                  <a:pos x="7" y="104"/>
                </a:cxn>
                <a:cxn ang="0">
                  <a:pos x="8" y="103"/>
                </a:cxn>
                <a:cxn ang="0">
                  <a:pos x="9" y="102"/>
                </a:cxn>
                <a:cxn ang="0">
                  <a:pos x="10" y="100"/>
                </a:cxn>
                <a:cxn ang="0">
                  <a:pos x="10" y="5"/>
                </a:cxn>
                <a:cxn ang="0">
                  <a:pos x="10" y="5"/>
                </a:cxn>
                <a:cxn ang="0">
                  <a:pos x="9" y="2"/>
                </a:cxn>
                <a:cxn ang="0">
                  <a:pos x="8" y="1"/>
                </a:cxn>
                <a:cxn ang="0">
                  <a:pos x="7" y="0"/>
                </a:cxn>
                <a:cxn ang="0">
                  <a:pos x="5" y="0"/>
                </a:cxn>
                <a:cxn ang="0">
                  <a:pos x="4" y="0"/>
                </a:cxn>
                <a:cxn ang="0">
                  <a:pos x="1" y="1"/>
                </a:cxn>
                <a:cxn ang="0">
                  <a:pos x="0" y="2"/>
                </a:cxn>
                <a:cxn ang="0">
                  <a:pos x="0" y="5"/>
                </a:cxn>
                <a:cxn ang="0">
                  <a:pos x="0" y="5"/>
                </a:cxn>
              </a:cxnLst>
              <a:rect l="0" t="0" r="r" b="b"/>
              <a:pathLst>
                <a:path w="10" h="104">
                  <a:moveTo>
                    <a:pt x="0" y="5"/>
                  </a:moveTo>
                  <a:lnTo>
                    <a:pt x="0" y="100"/>
                  </a:lnTo>
                  <a:lnTo>
                    <a:pt x="0" y="100"/>
                  </a:lnTo>
                  <a:lnTo>
                    <a:pt x="0" y="102"/>
                  </a:lnTo>
                  <a:lnTo>
                    <a:pt x="1" y="103"/>
                  </a:lnTo>
                  <a:lnTo>
                    <a:pt x="4" y="104"/>
                  </a:lnTo>
                  <a:lnTo>
                    <a:pt x="5" y="104"/>
                  </a:lnTo>
                  <a:lnTo>
                    <a:pt x="7" y="104"/>
                  </a:lnTo>
                  <a:lnTo>
                    <a:pt x="8" y="103"/>
                  </a:lnTo>
                  <a:lnTo>
                    <a:pt x="9" y="102"/>
                  </a:lnTo>
                  <a:lnTo>
                    <a:pt x="10" y="100"/>
                  </a:lnTo>
                  <a:lnTo>
                    <a:pt x="10" y="5"/>
                  </a:lnTo>
                  <a:lnTo>
                    <a:pt x="10" y="5"/>
                  </a:lnTo>
                  <a:lnTo>
                    <a:pt x="9" y="2"/>
                  </a:lnTo>
                  <a:lnTo>
                    <a:pt x="8" y="1"/>
                  </a:lnTo>
                  <a:lnTo>
                    <a:pt x="7" y="0"/>
                  </a:lnTo>
                  <a:lnTo>
                    <a:pt x="5" y="0"/>
                  </a:lnTo>
                  <a:lnTo>
                    <a:pt x="4" y="0"/>
                  </a:lnTo>
                  <a:lnTo>
                    <a:pt x="1" y="1"/>
                  </a:lnTo>
                  <a:lnTo>
                    <a:pt x="0" y="2"/>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7" name="Freeform 180"/>
            <p:cNvSpPr/>
            <p:nvPr/>
          </p:nvSpPr>
          <p:spPr bwMode="auto">
            <a:xfrm>
              <a:off x="4500563" y="2608263"/>
              <a:ext cx="7938" cy="49213"/>
            </a:xfrm>
            <a:custGeom>
              <a:avLst/>
              <a:gdLst/>
              <a:ahLst/>
              <a:cxnLst>
                <a:cxn ang="0">
                  <a:pos x="15" y="88"/>
                </a:cxn>
                <a:cxn ang="0">
                  <a:pos x="15" y="88"/>
                </a:cxn>
                <a:cxn ang="0">
                  <a:pos x="12" y="79"/>
                </a:cxn>
                <a:cxn ang="0">
                  <a:pos x="10" y="68"/>
                </a:cxn>
                <a:cxn ang="0">
                  <a:pos x="9" y="57"/>
                </a:cxn>
                <a:cxn ang="0">
                  <a:pos x="9" y="47"/>
                </a:cxn>
                <a:cxn ang="0">
                  <a:pos x="9" y="25"/>
                </a:cxn>
                <a:cxn ang="0">
                  <a:pos x="10" y="4"/>
                </a:cxn>
                <a:cxn ang="0">
                  <a:pos x="10" y="4"/>
                </a:cxn>
                <a:cxn ang="0">
                  <a:pos x="10" y="2"/>
                </a:cxn>
                <a:cxn ang="0">
                  <a:pos x="9" y="1"/>
                </a:cxn>
                <a:cxn ang="0">
                  <a:pos x="7" y="0"/>
                </a:cxn>
                <a:cxn ang="0">
                  <a:pos x="6" y="0"/>
                </a:cxn>
                <a:cxn ang="0">
                  <a:pos x="4" y="0"/>
                </a:cxn>
                <a:cxn ang="0">
                  <a:pos x="2" y="1"/>
                </a:cxn>
                <a:cxn ang="0">
                  <a:pos x="1" y="2"/>
                </a:cxn>
                <a:cxn ang="0">
                  <a:pos x="1" y="4"/>
                </a:cxn>
                <a:cxn ang="0">
                  <a:pos x="1" y="4"/>
                </a:cxn>
                <a:cxn ang="0">
                  <a:pos x="0" y="26"/>
                </a:cxn>
                <a:cxn ang="0">
                  <a:pos x="0" y="48"/>
                </a:cxn>
                <a:cxn ang="0">
                  <a:pos x="0" y="59"/>
                </a:cxn>
                <a:cxn ang="0">
                  <a:pos x="1" y="69"/>
                </a:cxn>
                <a:cxn ang="0">
                  <a:pos x="3" y="81"/>
                </a:cxn>
                <a:cxn ang="0">
                  <a:pos x="6" y="91"/>
                </a:cxn>
                <a:cxn ang="0">
                  <a:pos x="6" y="91"/>
                </a:cxn>
                <a:cxn ang="0">
                  <a:pos x="7" y="93"/>
                </a:cxn>
                <a:cxn ang="0">
                  <a:pos x="8" y="94"/>
                </a:cxn>
                <a:cxn ang="0">
                  <a:pos x="10" y="94"/>
                </a:cxn>
                <a:cxn ang="0">
                  <a:pos x="12" y="94"/>
                </a:cxn>
                <a:cxn ang="0">
                  <a:pos x="13" y="93"/>
                </a:cxn>
                <a:cxn ang="0">
                  <a:pos x="14" y="92"/>
                </a:cxn>
                <a:cxn ang="0">
                  <a:pos x="15" y="90"/>
                </a:cxn>
                <a:cxn ang="0">
                  <a:pos x="15" y="88"/>
                </a:cxn>
                <a:cxn ang="0">
                  <a:pos x="15" y="88"/>
                </a:cxn>
              </a:cxnLst>
              <a:rect l="0" t="0" r="r" b="b"/>
              <a:pathLst>
                <a:path w="15" h="94">
                  <a:moveTo>
                    <a:pt x="15" y="88"/>
                  </a:moveTo>
                  <a:lnTo>
                    <a:pt x="15" y="88"/>
                  </a:lnTo>
                  <a:lnTo>
                    <a:pt x="12" y="79"/>
                  </a:lnTo>
                  <a:lnTo>
                    <a:pt x="10" y="68"/>
                  </a:lnTo>
                  <a:lnTo>
                    <a:pt x="9" y="57"/>
                  </a:lnTo>
                  <a:lnTo>
                    <a:pt x="9" y="47"/>
                  </a:lnTo>
                  <a:lnTo>
                    <a:pt x="9" y="25"/>
                  </a:lnTo>
                  <a:lnTo>
                    <a:pt x="10" y="4"/>
                  </a:lnTo>
                  <a:lnTo>
                    <a:pt x="10" y="4"/>
                  </a:lnTo>
                  <a:lnTo>
                    <a:pt x="10" y="2"/>
                  </a:lnTo>
                  <a:lnTo>
                    <a:pt x="9" y="1"/>
                  </a:lnTo>
                  <a:lnTo>
                    <a:pt x="7" y="0"/>
                  </a:lnTo>
                  <a:lnTo>
                    <a:pt x="6" y="0"/>
                  </a:lnTo>
                  <a:lnTo>
                    <a:pt x="4" y="0"/>
                  </a:lnTo>
                  <a:lnTo>
                    <a:pt x="2" y="1"/>
                  </a:lnTo>
                  <a:lnTo>
                    <a:pt x="1" y="2"/>
                  </a:lnTo>
                  <a:lnTo>
                    <a:pt x="1" y="4"/>
                  </a:lnTo>
                  <a:lnTo>
                    <a:pt x="1" y="4"/>
                  </a:lnTo>
                  <a:lnTo>
                    <a:pt x="0" y="26"/>
                  </a:lnTo>
                  <a:lnTo>
                    <a:pt x="0" y="48"/>
                  </a:lnTo>
                  <a:lnTo>
                    <a:pt x="0" y="59"/>
                  </a:lnTo>
                  <a:lnTo>
                    <a:pt x="1" y="69"/>
                  </a:lnTo>
                  <a:lnTo>
                    <a:pt x="3" y="81"/>
                  </a:lnTo>
                  <a:lnTo>
                    <a:pt x="6" y="91"/>
                  </a:lnTo>
                  <a:lnTo>
                    <a:pt x="6" y="91"/>
                  </a:lnTo>
                  <a:lnTo>
                    <a:pt x="7" y="93"/>
                  </a:lnTo>
                  <a:lnTo>
                    <a:pt x="8" y="94"/>
                  </a:lnTo>
                  <a:lnTo>
                    <a:pt x="10" y="94"/>
                  </a:lnTo>
                  <a:lnTo>
                    <a:pt x="12" y="94"/>
                  </a:lnTo>
                  <a:lnTo>
                    <a:pt x="13" y="93"/>
                  </a:lnTo>
                  <a:lnTo>
                    <a:pt x="14" y="92"/>
                  </a:lnTo>
                  <a:lnTo>
                    <a:pt x="15" y="90"/>
                  </a:lnTo>
                  <a:lnTo>
                    <a:pt x="15" y="88"/>
                  </a:lnTo>
                  <a:lnTo>
                    <a:pt x="15" y="88"/>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8" name="Freeform 181"/>
            <p:cNvSpPr/>
            <p:nvPr/>
          </p:nvSpPr>
          <p:spPr bwMode="auto">
            <a:xfrm>
              <a:off x="4529138" y="2622550"/>
              <a:ext cx="7938" cy="63500"/>
            </a:xfrm>
            <a:custGeom>
              <a:avLst/>
              <a:gdLst/>
              <a:ahLst/>
              <a:cxnLst>
                <a:cxn ang="0">
                  <a:pos x="6" y="5"/>
                </a:cxn>
                <a:cxn ang="0">
                  <a:pos x="6" y="5"/>
                </a:cxn>
                <a:cxn ang="0">
                  <a:pos x="5" y="18"/>
                </a:cxn>
                <a:cxn ang="0">
                  <a:pos x="3" y="31"/>
                </a:cxn>
                <a:cxn ang="0">
                  <a:pos x="1" y="43"/>
                </a:cxn>
                <a:cxn ang="0">
                  <a:pos x="0" y="57"/>
                </a:cxn>
                <a:cxn ang="0">
                  <a:pos x="0" y="57"/>
                </a:cxn>
                <a:cxn ang="0">
                  <a:pos x="0" y="86"/>
                </a:cxn>
                <a:cxn ang="0">
                  <a:pos x="0" y="114"/>
                </a:cxn>
                <a:cxn ang="0">
                  <a:pos x="0" y="114"/>
                </a:cxn>
                <a:cxn ang="0">
                  <a:pos x="1" y="116"/>
                </a:cxn>
                <a:cxn ang="0">
                  <a:pos x="2" y="117"/>
                </a:cxn>
                <a:cxn ang="0">
                  <a:pos x="3" y="118"/>
                </a:cxn>
                <a:cxn ang="0">
                  <a:pos x="6" y="119"/>
                </a:cxn>
                <a:cxn ang="0">
                  <a:pos x="8" y="118"/>
                </a:cxn>
                <a:cxn ang="0">
                  <a:pos x="9" y="117"/>
                </a:cxn>
                <a:cxn ang="0">
                  <a:pos x="10" y="116"/>
                </a:cxn>
                <a:cxn ang="0">
                  <a:pos x="11" y="114"/>
                </a:cxn>
                <a:cxn ang="0">
                  <a:pos x="11" y="57"/>
                </a:cxn>
                <a:cxn ang="0">
                  <a:pos x="11" y="57"/>
                </a:cxn>
                <a:cxn ang="0">
                  <a:pos x="11" y="43"/>
                </a:cxn>
                <a:cxn ang="0">
                  <a:pos x="13" y="31"/>
                </a:cxn>
                <a:cxn ang="0">
                  <a:pos x="14" y="18"/>
                </a:cxn>
                <a:cxn ang="0">
                  <a:pos x="15" y="5"/>
                </a:cxn>
                <a:cxn ang="0">
                  <a:pos x="15" y="5"/>
                </a:cxn>
                <a:cxn ang="0">
                  <a:pos x="15" y="3"/>
                </a:cxn>
                <a:cxn ang="0">
                  <a:pos x="14" y="1"/>
                </a:cxn>
                <a:cxn ang="0">
                  <a:pos x="12" y="0"/>
                </a:cxn>
                <a:cxn ang="0">
                  <a:pos x="11" y="0"/>
                </a:cxn>
                <a:cxn ang="0">
                  <a:pos x="9" y="0"/>
                </a:cxn>
                <a:cxn ang="0">
                  <a:pos x="8" y="1"/>
                </a:cxn>
                <a:cxn ang="0">
                  <a:pos x="6" y="3"/>
                </a:cxn>
                <a:cxn ang="0">
                  <a:pos x="6" y="5"/>
                </a:cxn>
                <a:cxn ang="0">
                  <a:pos x="6" y="5"/>
                </a:cxn>
              </a:cxnLst>
              <a:rect l="0" t="0" r="r" b="b"/>
              <a:pathLst>
                <a:path w="15" h="119">
                  <a:moveTo>
                    <a:pt x="6" y="5"/>
                  </a:moveTo>
                  <a:lnTo>
                    <a:pt x="6" y="5"/>
                  </a:lnTo>
                  <a:lnTo>
                    <a:pt x="5" y="18"/>
                  </a:lnTo>
                  <a:lnTo>
                    <a:pt x="3" y="31"/>
                  </a:lnTo>
                  <a:lnTo>
                    <a:pt x="1" y="43"/>
                  </a:lnTo>
                  <a:lnTo>
                    <a:pt x="0" y="57"/>
                  </a:lnTo>
                  <a:lnTo>
                    <a:pt x="0" y="57"/>
                  </a:lnTo>
                  <a:lnTo>
                    <a:pt x="0" y="86"/>
                  </a:lnTo>
                  <a:lnTo>
                    <a:pt x="0" y="114"/>
                  </a:lnTo>
                  <a:lnTo>
                    <a:pt x="0" y="114"/>
                  </a:lnTo>
                  <a:lnTo>
                    <a:pt x="1" y="116"/>
                  </a:lnTo>
                  <a:lnTo>
                    <a:pt x="2" y="117"/>
                  </a:lnTo>
                  <a:lnTo>
                    <a:pt x="3" y="118"/>
                  </a:lnTo>
                  <a:lnTo>
                    <a:pt x="6" y="119"/>
                  </a:lnTo>
                  <a:lnTo>
                    <a:pt x="8" y="118"/>
                  </a:lnTo>
                  <a:lnTo>
                    <a:pt x="9" y="117"/>
                  </a:lnTo>
                  <a:lnTo>
                    <a:pt x="10" y="116"/>
                  </a:lnTo>
                  <a:lnTo>
                    <a:pt x="11" y="114"/>
                  </a:lnTo>
                  <a:lnTo>
                    <a:pt x="11" y="57"/>
                  </a:lnTo>
                  <a:lnTo>
                    <a:pt x="11" y="57"/>
                  </a:lnTo>
                  <a:lnTo>
                    <a:pt x="11" y="43"/>
                  </a:lnTo>
                  <a:lnTo>
                    <a:pt x="13" y="31"/>
                  </a:lnTo>
                  <a:lnTo>
                    <a:pt x="14" y="18"/>
                  </a:lnTo>
                  <a:lnTo>
                    <a:pt x="15" y="5"/>
                  </a:lnTo>
                  <a:lnTo>
                    <a:pt x="15" y="5"/>
                  </a:lnTo>
                  <a:lnTo>
                    <a:pt x="15" y="3"/>
                  </a:lnTo>
                  <a:lnTo>
                    <a:pt x="14" y="1"/>
                  </a:lnTo>
                  <a:lnTo>
                    <a:pt x="12" y="0"/>
                  </a:lnTo>
                  <a:lnTo>
                    <a:pt x="11" y="0"/>
                  </a:lnTo>
                  <a:lnTo>
                    <a:pt x="9" y="0"/>
                  </a:lnTo>
                  <a:lnTo>
                    <a:pt x="8" y="1"/>
                  </a:lnTo>
                  <a:lnTo>
                    <a:pt x="6" y="3"/>
                  </a:lnTo>
                  <a:lnTo>
                    <a:pt x="6" y="5"/>
                  </a:lnTo>
                  <a:lnTo>
                    <a:pt x="6"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9" name="Freeform 182"/>
            <p:cNvSpPr/>
            <p:nvPr/>
          </p:nvSpPr>
          <p:spPr bwMode="auto">
            <a:xfrm>
              <a:off x="4551363" y="2652713"/>
              <a:ext cx="4763" cy="55563"/>
            </a:xfrm>
            <a:custGeom>
              <a:avLst/>
              <a:gdLst/>
              <a:ahLst/>
              <a:cxnLst>
                <a:cxn ang="0">
                  <a:pos x="11" y="5"/>
                </a:cxn>
                <a:cxn ang="0">
                  <a:pos x="11" y="5"/>
                </a:cxn>
                <a:cxn ang="0">
                  <a:pos x="11" y="3"/>
                </a:cxn>
                <a:cxn ang="0">
                  <a:pos x="10" y="1"/>
                </a:cxn>
                <a:cxn ang="0">
                  <a:pos x="8" y="0"/>
                </a:cxn>
                <a:cxn ang="0">
                  <a:pos x="6" y="0"/>
                </a:cxn>
                <a:cxn ang="0">
                  <a:pos x="5" y="0"/>
                </a:cxn>
                <a:cxn ang="0">
                  <a:pos x="3" y="1"/>
                </a:cxn>
                <a:cxn ang="0">
                  <a:pos x="2" y="3"/>
                </a:cxn>
                <a:cxn ang="0">
                  <a:pos x="2" y="5"/>
                </a:cxn>
                <a:cxn ang="0">
                  <a:pos x="2" y="5"/>
                </a:cxn>
                <a:cxn ang="0">
                  <a:pos x="0" y="53"/>
                </a:cxn>
                <a:cxn ang="0">
                  <a:pos x="0" y="75"/>
                </a:cxn>
                <a:cxn ang="0">
                  <a:pos x="2" y="99"/>
                </a:cxn>
                <a:cxn ang="0">
                  <a:pos x="2" y="99"/>
                </a:cxn>
                <a:cxn ang="0">
                  <a:pos x="2" y="101"/>
                </a:cxn>
                <a:cxn ang="0">
                  <a:pos x="4" y="103"/>
                </a:cxn>
                <a:cxn ang="0">
                  <a:pos x="7" y="104"/>
                </a:cxn>
                <a:cxn ang="0">
                  <a:pos x="9" y="104"/>
                </a:cxn>
                <a:cxn ang="0">
                  <a:pos x="10" y="103"/>
                </a:cxn>
                <a:cxn ang="0">
                  <a:pos x="11" y="101"/>
                </a:cxn>
                <a:cxn ang="0">
                  <a:pos x="11" y="99"/>
                </a:cxn>
                <a:cxn ang="0">
                  <a:pos x="11" y="99"/>
                </a:cxn>
                <a:cxn ang="0">
                  <a:pos x="9" y="75"/>
                </a:cxn>
                <a:cxn ang="0">
                  <a:pos x="9" y="53"/>
                </a:cxn>
                <a:cxn ang="0">
                  <a:pos x="11" y="5"/>
                </a:cxn>
                <a:cxn ang="0">
                  <a:pos x="11" y="5"/>
                </a:cxn>
              </a:cxnLst>
              <a:rect l="0" t="0" r="r" b="b"/>
              <a:pathLst>
                <a:path w="11" h="104">
                  <a:moveTo>
                    <a:pt x="11" y="5"/>
                  </a:moveTo>
                  <a:lnTo>
                    <a:pt x="11" y="5"/>
                  </a:lnTo>
                  <a:lnTo>
                    <a:pt x="11" y="3"/>
                  </a:lnTo>
                  <a:lnTo>
                    <a:pt x="10" y="1"/>
                  </a:lnTo>
                  <a:lnTo>
                    <a:pt x="8" y="0"/>
                  </a:lnTo>
                  <a:lnTo>
                    <a:pt x="6" y="0"/>
                  </a:lnTo>
                  <a:lnTo>
                    <a:pt x="5" y="0"/>
                  </a:lnTo>
                  <a:lnTo>
                    <a:pt x="3" y="1"/>
                  </a:lnTo>
                  <a:lnTo>
                    <a:pt x="2" y="3"/>
                  </a:lnTo>
                  <a:lnTo>
                    <a:pt x="2" y="5"/>
                  </a:lnTo>
                  <a:lnTo>
                    <a:pt x="2" y="5"/>
                  </a:lnTo>
                  <a:lnTo>
                    <a:pt x="0" y="53"/>
                  </a:lnTo>
                  <a:lnTo>
                    <a:pt x="0" y="75"/>
                  </a:lnTo>
                  <a:lnTo>
                    <a:pt x="2" y="99"/>
                  </a:lnTo>
                  <a:lnTo>
                    <a:pt x="2" y="99"/>
                  </a:lnTo>
                  <a:lnTo>
                    <a:pt x="2" y="101"/>
                  </a:lnTo>
                  <a:lnTo>
                    <a:pt x="4" y="103"/>
                  </a:lnTo>
                  <a:lnTo>
                    <a:pt x="7" y="104"/>
                  </a:lnTo>
                  <a:lnTo>
                    <a:pt x="9" y="104"/>
                  </a:lnTo>
                  <a:lnTo>
                    <a:pt x="10" y="103"/>
                  </a:lnTo>
                  <a:lnTo>
                    <a:pt x="11" y="101"/>
                  </a:lnTo>
                  <a:lnTo>
                    <a:pt x="11" y="99"/>
                  </a:lnTo>
                  <a:lnTo>
                    <a:pt x="11" y="99"/>
                  </a:lnTo>
                  <a:lnTo>
                    <a:pt x="9" y="75"/>
                  </a:lnTo>
                  <a:lnTo>
                    <a:pt x="9" y="53"/>
                  </a:lnTo>
                  <a:lnTo>
                    <a:pt x="11" y="5"/>
                  </a:lnTo>
                  <a:lnTo>
                    <a:pt x="11"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30" name="Freeform 183"/>
            <p:cNvSpPr/>
            <p:nvPr/>
          </p:nvSpPr>
          <p:spPr bwMode="auto">
            <a:xfrm>
              <a:off x="4572000" y="2676525"/>
              <a:ext cx="6350" cy="58738"/>
            </a:xfrm>
            <a:custGeom>
              <a:avLst/>
              <a:gdLst/>
              <a:ahLst/>
              <a:cxnLst>
                <a:cxn ang="0">
                  <a:pos x="10" y="4"/>
                </a:cxn>
                <a:cxn ang="0">
                  <a:pos x="10" y="4"/>
                </a:cxn>
                <a:cxn ang="0">
                  <a:pos x="9" y="2"/>
                </a:cxn>
                <a:cxn ang="0">
                  <a:pos x="8" y="1"/>
                </a:cxn>
                <a:cxn ang="0">
                  <a:pos x="7" y="0"/>
                </a:cxn>
                <a:cxn ang="0">
                  <a:pos x="5" y="0"/>
                </a:cxn>
                <a:cxn ang="0">
                  <a:pos x="3" y="0"/>
                </a:cxn>
                <a:cxn ang="0">
                  <a:pos x="2" y="1"/>
                </a:cxn>
                <a:cxn ang="0">
                  <a:pos x="1" y="2"/>
                </a:cxn>
                <a:cxn ang="0">
                  <a:pos x="0" y="4"/>
                </a:cxn>
                <a:cxn ang="0">
                  <a:pos x="0" y="4"/>
                </a:cxn>
                <a:cxn ang="0">
                  <a:pos x="1" y="57"/>
                </a:cxn>
                <a:cxn ang="0">
                  <a:pos x="2" y="83"/>
                </a:cxn>
                <a:cxn ang="0">
                  <a:pos x="5" y="109"/>
                </a:cxn>
                <a:cxn ang="0">
                  <a:pos x="5" y="109"/>
                </a:cxn>
                <a:cxn ang="0">
                  <a:pos x="6" y="111"/>
                </a:cxn>
                <a:cxn ang="0">
                  <a:pos x="7" y="112"/>
                </a:cxn>
                <a:cxn ang="0">
                  <a:pos x="10" y="113"/>
                </a:cxn>
                <a:cxn ang="0">
                  <a:pos x="12" y="113"/>
                </a:cxn>
                <a:cxn ang="0">
                  <a:pos x="13" y="112"/>
                </a:cxn>
                <a:cxn ang="0">
                  <a:pos x="14" y="111"/>
                </a:cxn>
                <a:cxn ang="0">
                  <a:pos x="14" y="109"/>
                </a:cxn>
                <a:cxn ang="0">
                  <a:pos x="14" y="109"/>
                </a:cxn>
                <a:cxn ang="0">
                  <a:pos x="12" y="83"/>
                </a:cxn>
                <a:cxn ang="0">
                  <a:pos x="10" y="57"/>
                </a:cxn>
                <a:cxn ang="0">
                  <a:pos x="10" y="4"/>
                </a:cxn>
                <a:cxn ang="0">
                  <a:pos x="10" y="4"/>
                </a:cxn>
              </a:cxnLst>
              <a:rect l="0" t="0" r="r" b="b"/>
              <a:pathLst>
                <a:path w="14" h="113">
                  <a:moveTo>
                    <a:pt x="10" y="4"/>
                  </a:moveTo>
                  <a:lnTo>
                    <a:pt x="10" y="4"/>
                  </a:lnTo>
                  <a:lnTo>
                    <a:pt x="9" y="2"/>
                  </a:lnTo>
                  <a:lnTo>
                    <a:pt x="8" y="1"/>
                  </a:lnTo>
                  <a:lnTo>
                    <a:pt x="7" y="0"/>
                  </a:lnTo>
                  <a:lnTo>
                    <a:pt x="5" y="0"/>
                  </a:lnTo>
                  <a:lnTo>
                    <a:pt x="3" y="0"/>
                  </a:lnTo>
                  <a:lnTo>
                    <a:pt x="2" y="1"/>
                  </a:lnTo>
                  <a:lnTo>
                    <a:pt x="1" y="2"/>
                  </a:lnTo>
                  <a:lnTo>
                    <a:pt x="0" y="4"/>
                  </a:lnTo>
                  <a:lnTo>
                    <a:pt x="0" y="4"/>
                  </a:lnTo>
                  <a:lnTo>
                    <a:pt x="1" y="57"/>
                  </a:lnTo>
                  <a:lnTo>
                    <a:pt x="2" y="83"/>
                  </a:lnTo>
                  <a:lnTo>
                    <a:pt x="5" y="109"/>
                  </a:lnTo>
                  <a:lnTo>
                    <a:pt x="5" y="109"/>
                  </a:lnTo>
                  <a:lnTo>
                    <a:pt x="6" y="111"/>
                  </a:lnTo>
                  <a:lnTo>
                    <a:pt x="7" y="112"/>
                  </a:lnTo>
                  <a:lnTo>
                    <a:pt x="10" y="113"/>
                  </a:lnTo>
                  <a:lnTo>
                    <a:pt x="12" y="113"/>
                  </a:lnTo>
                  <a:lnTo>
                    <a:pt x="13" y="112"/>
                  </a:lnTo>
                  <a:lnTo>
                    <a:pt x="14" y="111"/>
                  </a:lnTo>
                  <a:lnTo>
                    <a:pt x="14" y="109"/>
                  </a:lnTo>
                  <a:lnTo>
                    <a:pt x="14" y="109"/>
                  </a:lnTo>
                  <a:lnTo>
                    <a:pt x="12" y="83"/>
                  </a:lnTo>
                  <a:lnTo>
                    <a:pt x="10" y="57"/>
                  </a:lnTo>
                  <a:lnTo>
                    <a:pt x="10" y="4"/>
                  </a:lnTo>
                  <a:lnTo>
                    <a:pt x="10" y="4"/>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31" name="Freeform 184"/>
            <p:cNvSpPr/>
            <p:nvPr/>
          </p:nvSpPr>
          <p:spPr bwMode="auto">
            <a:xfrm>
              <a:off x="4481513" y="2305050"/>
              <a:ext cx="12700" cy="61913"/>
            </a:xfrm>
            <a:custGeom>
              <a:avLst/>
              <a:gdLst/>
              <a:ahLst/>
              <a:cxnLst>
                <a:cxn ang="0">
                  <a:pos x="21" y="109"/>
                </a:cxn>
                <a:cxn ang="0">
                  <a:pos x="21" y="109"/>
                </a:cxn>
                <a:cxn ang="0">
                  <a:pos x="16" y="105"/>
                </a:cxn>
                <a:cxn ang="0">
                  <a:pos x="13" y="101"/>
                </a:cxn>
                <a:cxn ang="0">
                  <a:pos x="11" y="95"/>
                </a:cxn>
                <a:cxn ang="0">
                  <a:pos x="9" y="89"/>
                </a:cxn>
                <a:cxn ang="0">
                  <a:pos x="9" y="76"/>
                </a:cxn>
                <a:cxn ang="0">
                  <a:pos x="9" y="64"/>
                </a:cxn>
                <a:cxn ang="0">
                  <a:pos x="9" y="64"/>
                </a:cxn>
                <a:cxn ang="0">
                  <a:pos x="10" y="34"/>
                </a:cxn>
                <a:cxn ang="0">
                  <a:pos x="9" y="5"/>
                </a:cxn>
                <a:cxn ang="0">
                  <a:pos x="9" y="5"/>
                </a:cxn>
                <a:cxn ang="0">
                  <a:pos x="9" y="3"/>
                </a:cxn>
                <a:cxn ang="0">
                  <a:pos x="8" y="1"/>
                </a:cxn>
                <a:cxn ang="0">
                  <a:pos x="6" y="0"/>
                </a:cxn>
                <a:cxn ang="0">
                  <a:pos x="5" y="0"/>
                </a:cxn>
                <a:cxn ang="0">
                  <a:pos x="3" y="0"/>
                </a:cxn>
                <a:cxn ang="0">
                  <a:pos x="2" y="1"/>
                </a:cxn>
                <a:cxn ang="0">
                  <a:pos x="1" y="3"/>
                </a:cxn>
                <a:cxn ang="0">
                  <a:pos x="0" y="5"/>
                </a:cxn>
                <a:cxn ang="0">
                  <a:pos x="0" y="5"/>
                </a:cxn>
                <a:cxn ang="0">
                  <a:pos x="0" y="77"/>
                </a:cxn>
                <a:cxn ang="0">
                  <a:pos x="0" y="77"/>
                </a:cxn>
                <a:cxn ang="0">
                  <a:pos x="0" y="89"/>
                </a:cxn>
                <a:cxn ang="0">
                  <a:pos x="1" y="95"/>
                </a:cxn>
                <a:cxn ang="0">
                  <a:pos x="3" y="100"/>
                </a:cxn>
                <a:cxn ang="0">
                  <a:pos x="5" y="105"/>
                </a:cxn>
                <a:cxn ang="0">
                  <a:pos x="8" y="110"/>
                </a:cxn>
                <a:cxn ang="0">
                  <a:pos x="12" y="115"/>
                </a:cxn>
                <a:cxn ang="0">
                  <a:pos x="16" y="118"/>
                </a:cxn>
                <a:cxn ang="0">
                  <a:pos x="16" y="118"/>
                </a:cxn>
                <a:cxn ang="0">
                  <a:pos x="18" y="119"/>
                </a:cxn>
                <a:cxn ang="0">
                  <a:pos x="20" y="119"/>
                </a:cxn>
                <a:cxn ang="0">
                  <a:pos x="21" y="118"/>
                </a:cxn>
                <a:cxn ang="0">
                  <a:pos x="22" y="117"/>
                </a:cxn>
                <a:cxn ang="0">
                  <a:pos x="23" y="115"/>
                </a:cxn>
                <a:cxn ang="0">
                  <a:pos x="23" y="112"/>
                </a:cxn>
                <a:cxn ang="0">
                  <a:pos x="22" y="111"/>
                </a:cxn>
                <a:cxn ang="0">
                  <a:pos x="21" y="109"/>
                </a:cxn>
                <a:cxn ang="0">
                  <a:pos x="21" y="109"/>
                </a:cxn>
              </a:cxnLst>
              <a:rect l="0" t="0" r="r" b="b"/>
              <a:pathLst>
                <a:path w="23" h="119">
                  <a:moveTo>
                    <a:pt x="21" y="109"/>
                  </a:moveTo>
                  <a:lnTo>
                    <a:pt x="21" y="109"/>
                  </a:lnTo>
                  <a:lnTo>
                    <a:pt x="16" y="105"/>
                  </a:lnTo>
                  <a:lnTo>
                    <a:pt x="13" y="101"/>
                  </a:lnTo>
                  <a:lnTo>
                    <a:pt x="11" y="95"/>
                  </a:lnTo>
                  <a:lnTo>
                    <a:pt x="9" y="89"/>
                  </a:lnTo>
                  <a:lnTo>
                    <a:pt x="9" y="76"/>
                  </a:lnTo>
                  <a:lnTo>
                    <a:pt x="9" y="64"/>
                  </a:lnTo>
                  <a:lnTo>
                    <a:pt x="9" y="64"/>
                  </a:lnTo>
                  <a:lnTo>
                    <a:pt x="10" y="34"/>
                  </a:lnTo>
                  <a:lnTo>
                    <a:pt x="9" y="5"/>
                  </a:lnTo>
                  <a:lnTo>
                    <a:pt x="9" y="5"/>
                  </a:lnTo>
                  <a:lnTo>
                    <a:pt x="9" y="3"/>
                  </a:lnTo>
                  <a:lnTo>
                    <a:pt x="8" y="1"/>
                  </a:lnTo>
                  <a:lnTo>
                    <a:pt x="6" y="0"/>
                  </a:lnTo>
                  <a:lnTo>
                    <a:pt x="5" y="0"/>
                  </a:lnTo>
                  <a:lnTo>
                    <a:pt x="3" y="0"/>
                  </a:lnTo>
                  <a:lnTo>
                    <a:pt x="2" y="1"/>
                  </a:lnTo>
                  <a:lnTo>
                    <a:pt x="1" y="3"/>
                  </a:lnTo>
                  <a:lnTo>
                    <a:pt x="0" y="5"/>
                  </a:lnTo>
                  <a:lnTo>
                    <a:pt x="0" y="5"/>
                  </a:lnTo>
                  <a:lnTo>
                    <a:pt x="0" y="77"/>
                  </a:lnTo>
                  <a:lnTo>
                    <a:pt x="0" y="77"/>
                  </a:lnTo>
                  <a:lnTo>
                    <a:pt x="0" y="89"/>
                  </a:lnTo>
                  <a:lnTo>
                    <a:pt x="1" y="95"/>
                  </a:lnTo>
                  <a:lnTo>
                    <a:pt x="3" y="100"/>
                  </a:lnTo>
                  <a:lnTo>
                    <a:pt x="5" y="105"/>
                  </a:lnTo>
                  <a:lnTo>
                    <a:pt x="8" y="110"/>
                  </a:lnTo>
                  <a:lnTo>
                    <a:pt x="12" y="115"/>
                  </a:lnTo>
                  <a:lnTo>
                    <a:pt x="16" y="118"/>
                  </a:lnTo>
                  <a:lnTo>
                    <a:pt x="16" y="118"/>
                  </a:lnTo>
                  <a:lnTo>
                    <a:pt x="18" y="119"/>
                  </a:lnTo>
                  <a:lnTo>
                    <a:pt x="20" y="119"/>
                  </a:lnTo>
                  <a:lnTo>
                    <a:pt x="21" y="118"/>
                  </a:lnTo>
                  <a:lnTo>
                    <a:pt x="22" y="117"/>
                  </a:lnTo>
                  <a:lnTo>
                    <a:pt x="23" y="115"/>
                  </a:lnTo>
                  <a:lnTo>
                    <a:pt x="23" y="112"/>
                  </a:lnTo>
                  <a:lnTo>
                    <a:pt x="22" y="111"/>
                  </a:lnTo>
                  <a:lnTo>
                    <a:pt x="21" y="109"/>
                  </a:lnTo>
                  <a:lnTo>
                    <a:pt x="21" y="109"/>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32" name="Freeform 185"/>
            <p:cNvSpPr/>
            <p:nvPr/>
          </p:nvSpPr>
          <p:spPr bwMode="auto">
            <a:xfrm>
              <a:off x="4519613" y="2336800"/>
              <a:ext cx="9525" cy="55563"/>
            </a:xfrm>
            <a:custGeom>
              <a:avLst/>
              <a:gdLst/>
              <a:ahLst/>
              <a:cxnLst>
                <a:cxn ang="0">
                  <a:pos x="9" y="3"/>
                </a:cxn>
                <a:cxn ang="0">
                  <a:pos x="9" y="3"/>
                </a:cxn>
                <a:cxn ang="0">
                  <a:pos x="7" y="15"/>
                </a:cxn>
                <a:cxn ang="0">
                  <a:pos x="4" y="27"/>
                </a:cxn>
                <a:cxn ang="0">
                  <a:pos x="2" y="50"/>
                </a:cxn>
                <a:cxn ang="0">
                  <a:pos x="0" y="75"/>
                </a:cxn>
                <a:cxn ang="0">
                  <a:pos x="0" y="99"/>
                </a:cxn>
                <a:cxn ang="0">
                  <a:pos x="0" y="99"/>
                </a:cxn>
                <a:cxn ang="0">
                  <a:pos x="0" y="101"/>
                </a:cxn>
                <a:cxn ang="0">
                  <a:pos x="1" y="102"/>
                </a:cxn>
                <a:cxn ang="0">
                  <a:pos x="3" y="103"/>
                </a:cxn>
                <a:cxn ang="0">
                  <a:pos x="5" y="104"/>
                </a:cxn>
                <a:cxn ang="0">
                  <a:pos x="6" y="103"/>
                </a:cxn>
                <a:cxn ang="0">
                  <a:pos x="8" y="102"/>
                </a:cxn>
                <a:cxn ang="0">
                  <a:pos x="9" y="101"/>
                </a:cxn>
                <a:cxn ang="0">
                  <a:pos x="9" y="99"/>
                </a:cxn>
                <a:cxn ang="0">
                  <a:pos x="9" y="99"/>
                </a:cxn>
                <a:cxn ang="0">
                  <a:pos x="10" y="75"/>
                </a:cxn>
                <a:cxn ang="0">
                  <a:pos x="11" y="52"/>
                </a:cxn>
                <a:cxn ang="0">
                  <a:pos x="13" y="29"/>
                </a:cxn>
                <a:cxn ang="0">
                  <a:pos x="16" y="17"/>
                </a:cxn>
                <a:cxn ang="0">
                  <a:pos x="18" y="6"/>
                </a:cxn>
                <a:cxn ang="0">
                  <a:pos x="18" y="6"/>
                </a:cxn>
                <a:cxn ang="0">
                  <a:pos x="18" y="4"/>
                </a:cxn>
                <a:cxn ang="0">
                  <a:pos x="18" y="2"/>
                </a:cxn>
                <a:cxn ang="0">
                  <a:pos x="17" y="1"/>
                </a:cxn>
                <a:cxn ang="0">
                  <a:pos x="15" y="0"/>
                </a:cxn>
                <a:cxn ang="0">
                  <a:pos x="13" y="0"/>
                </a:cxn>
                <a:cxn ang="0">
                  <a:pos x="12" y="0"/>
                </a:cxn>
                <a:cxn ang="0">
                  <a:pos x="10" y="1"/>
                </a:cxn>
                <a:cxn ang="0">
                  <a:pos x="9" y="3"/>
                </a:cxn>
                <a:cxn ang="0">
                  <a:pos x="9" y="3"/>
                </a:cxn>
              </a:cxnLst>
              <a:rect l="0" t="0" r="r" b="b"/>
              <a:pathLst>
                <a:path w="18" h="104">
                  <a:moveTo>
                    <a:pt x="9" y="3"/>
                  </a:moveTo>
                  <a:lnTo>
                    <a:pt x="9" y="3"/>
                  </a:lnTo>
                  <a:lnTo>
                    <a:pt x="7" y="15"/>
                  </a:lnTo>
                  <a:lnTo>
                    <a:pt x="4" y="27"/>
                  </a:lnTo>
                  <a:lnTo>
                    <a:pt x="2" y="50"/>
                  </a:lnTo>
                  <a:lnTo>
                    <a:pt x="0" y="75"/>
                  </a:lnTo>
                  <a:lnTo>
                    <a:pt x="0" y="99"/>
                  </a:lnTo>
                  <a:lnTo>
                    <a:pt x="0" y="99"/>
                  </a:lnTo>
                  <a:lnTo>
                    <a:pt x="0" y="101"/>
                  </a:lnTo>
                  <a:lnTo>
                    <a:pt x="1" y="102"/>
                  </a:lnTo>
                  <a:lnTo>
                    <a:pt x="3" y="103"/>
                  </a:lnTo>
                  <a:lnTo>
                    <a:pt x="5" y="104"/>
                  </a:lnTo>
                  <a:lnTo>
                    <a:pt x="6" y="103"/>
                  </a:lnTo>
                  <a:lnTo>
                    <a:pt x="8" y="102"/>
                  </a:lnTo>
                  <a:lnTo>
                    <a:pt x="9" y="101"/>
                  </a:lnTo>
                  <a:lnTo>
                    <a:pt x="9" y="99"/>
                  </a:lnTo>
                  <a:lnTo>
                    <a:pt x="9" y="99"/>
                  </a:lnTo>
                  <a:lnTo>
                    <a:pt x="10" y="75"/>
                  </a:lnTo>
                  <a:lnTo>
                    <a:pt x="11" y="52"/>
                  </a:lnTo>
                  <a:lnTo>
                    <a:pt x="13" y="29"/>
                  </a:lnTo>
                  <a:lnTo>
                    <a:pt x="16" y="17"/>
                  </a:lnTo>
                  <a:lnTo>
                    <a:pt x="18" y="6"/>
                  </a:lnTo>
                  <a:lnTo>
                    <a:pt x="18" y="6"/>
                  </a:lnTo>
                  <a:lnTo>
                    <a:pt x="18" y="4"/>
                  </a:lnTo>
                  <a:lnTo>
                    <a:pt x="18" y="2"/>
                  </a:lnTo>
                  <a:lnTo>
                    <a:pt x="17" y="1"/>
                  </a:lnTo>
                  <a:lnTo>
                    <a:pt x="15" y="0"/>
                  </a:lnTo>
                  <a:lnTo>
                    <a:pt x="13" y="0"/>
                  </a:lnTo>
                  <a:lnTo>
                    <a:pt x="12" y="0"/>
                  </a:lnTo>
                  <a:lnTo>
                    <a:pt x="10" y="1"/>
                  </a:lnTo>
                  <a:lnTo>
                    <a:pt x="9" y="3"/>
                  </a:lnTo>
                  <a:lnTo>
                    <a:pt x="9" y="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33" name="Freeform 186"/>
            <p:cNvSpPr/>
            <p:nvPr/>
          </p:nvSpPr>
          <p:spPr bwMode="auto">
            <a:xfrm>
              <a:off x="4543425" y="2370138"/>
              <a:ext cx="7938" cy="71438"/>
            </a:xfrm>
            <a:custGeom>
              <a:avLst/>
              <a:gdLst/>
              <a:ahLst/>
              <a:cxnLst>
                <a:cxn ang="0">
                  <a:pos x="5" y="4"/>
                </a:cxn>
                <a:cxn ang="0">
                  <a:pos x="5" y="4"/>
                </a:cxn>
                <a:cxn ang="0">
                  <a:pos x="4" y="36"/>
                </a:cxn>
                <a:cxn ang="0">
                  <a:pos x="3" y="68"/>
                </a:cxn>
                <a:cxn ang="0">
                  <a:pos x="1" y="100"/>
                </a:cxn>
                <a:cxn ang="0">
                  <a:pos x="0" y="132"/>
                </a:cxn>
                <a:cxn ang="0">
                  <a:pos x="0" y="132"/>
                </a:cxn>
                <a:cxn ang="0">
                  <a:pos x="0" y="134"/>
                </a:cxn>
                <a:cxn ang="0">
                  <a:pos x="1" y="135"/>
                </a:cxn>
                <a:cxn ang="0">
                  <a:pos x="3" y="136"/>
                </a:cxn>
                <a:cxn ang="0">
                  <a:pos x="4" y="136"/>
                </a:cxn>
                <a:cxn ang="0">
                  <a:pos x="7" y="136"/>
                </a:cxn>
                <a:cxn ang="0">
                  <a:pos x="9" y="135"/>
                </a:cxn>
                <a:cxn ang="0">
                  <a:pos x="10" y="134"/>
                </a:cxn>
                <a:cxn ang="0">
                  <a:pos x="10" y="132"/>
                </a:cxn>
                <a:cxn ang="0">
                  <a:pos x="10" y="132"/>
                </a:cxn>
                <a:cxn ang="0">
                  <a:pos x="11" y="100"/>
                </a:cxn>
                <a:cxn ang="0">
                  <a:pos x="13" y="68"/>
                </a:cxn>
                <a:cxn ang="0">
                  <a:pos x="14" y="36"/>
                </a:cxn>
                <a:cxn ang="0">
                  <a:pos x="15" y="4"/>
                </a:cxn>
                <a:cxn ang="0">
                  <a:pos x="15" y="4"/>
                </a:cxn>
                <a:cxn ang="0">
                  <a:pos x="14" y="2"/>
                </a:cxn>
                <a:cxn ang="0">
                  <a:pos x="13" y="1"/>
                </a:cxn>
                <a:cxn ang="0">
                  <a:pos x="12" y="0"/>
                </a:cxn>
                <a:cxn ang="0">
                  <a:pos x="10" y="0"/>
                </a:cxn>
                <a:cxn ang="0">
                  <a:pos x="8" y="0"/>
                </a:cxn>
                <a:cxn ang="0">
                  <a:pos x="7" y="1"/>
                </a:cxn>
                <a:cxn ang="0">
                  <a:pos x="5" y="2"/>
                </a:cxn>
                <a:cxn ang="0">
                  <a:pos x="5" y="4"/>
                </a:cxn>
                <a:cxn ang="0">
                  <a:pos x="5" y="4"/>
                </a:cxn>
              </a:cxnLst>
              <a:rect l="0" t="0" r="r" b="b"/>
              <a:pathLst>
                <a:path w="15" h="136">
                  <a:moveTo>
                    <a:pt x="5" y="4"/>
                  </a:moveTo>
                  <a:lnTo>
                    <a:pt x="5" y="4"/>
                  </a:lnTo>
                  <a:lnTo>
                    <a:pt x="4" y="36"/>
                  </a:lnTo>
                  <a:lnTo>
                    <a:pt x="3" y="68"/>
                  </a:lnTo>
                  <a:lnTo>
                    <a:pt x="1" y="100"/>
                  </a:lnTo>
                  <a:lnTo>
                    <a:pt x="0" y="132"/>
                  </a:lnTo>
                  <a:lnTo>
                    <a:pt x="0" y="132"/>
                  </a:lnTo>
                  <a:lnTo>
                    <a:pt x="0" y="134"/>
                  </a:lnTo>
                  <a:lnTo>
                    <a:pt x="1" y="135"/>
                  </a:lnTo>
                  <a:lnTo>
                    <a:pt x="3" y="136"/>
                  </a:lnTo>
                  <a:lnTo>
                    <a:pt x="4" y="136"/>
                  </a:lnTo>
                  <a:lnTo>
                    <a:pt x="7" y="136"/>
                  </a:lnTo>
                  <a:lnTo>
                    <a:pt x="9" y="135"/>
                  </a:lnTo>
                  <a:lnTo>
                    <a:pt x="10" y="134"/>
                  </a:lnTo>
                  <a:lnTo>
                    <a:pt x="10" y="132"/>
                  </a:lnTo>
                  <a:lnTo>
                    <a:pt x="10" y="132"/>
                  </a:lnTo>
                  <a:lnTo>
                    <a:pt x="11" y="100"/>
                  </a:lnTo>
                  <a:lnTo>
                    <a:pt x="13" y="68"/>
                  </a:lnTo>
                  <a:lnTo>
                    <a:pt x="14" y="36"/>
                  </a:lnTo>
                  <a:lnTo>
                    <a:pt x="15" y="4"/>
                  </a:lnTo>
                  <a:lnTo>
                    <a:pt x="15" y="4"/>
                  </a:lnTo>
                  <a:lnTo>
                    <a:pt x="14" y="2"/>
                  </a:lnTo>
                  <a:lnTo>
                    <a:pt x="13" y="1"/>
                  </a:lnTo>
                  <a:lnTo>
                    <a:pt x="12" y="0"/>
                  </a:lnTo>
                  <a:lnTo>
                    <a:pt x="10" y="0"/>
                  </a:lnTo>
                  <a:lnTo>
                    <a:pt x="8" y="0"/>
                  </a:lnTo>
                  <a:lnTo>
                    <a:pt x="7" y="1"/>
                  </a:lnTo>
                  <a:lnTo>
                    <a:pt x="5" y="2"/>
                  </a:lnTo>
                  <a:lnTo>
                    <a:pt x="5" y="4"/>
                  </a:lnTo>
                  <a:lnTo>
                    <a:pt x="5" y="4"/>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34" name="Freeform 187"/>
            <p:cNvSpPr/>
            <p:nvPr/>
          </p:nvSpPr>
          <p:spPr bwMode="auto">
            <a:xfrm>
              <a:off x="4573588" y="2406650"/>
              <a:ext cx="4763" cy="71438"/>
            </a:xfrm>
            <a:custGeom>
              <a:avLst/>
              <a:gdLst/>
              <a:ahLst/>
              <a:cxnLst>
                <a:cxn ang="0">
                  <a:pos x="0" y="5"/>
                </a:cxn>
                <a:cxn ang="0">
                  <a:pos x="0" y="128"/>
                </a:cxn>
                <a:cxn ang="0">
                  <a:pos x="0" y="128"/>
                </a:cxn>
                <a:cxn ang="0">
                  <a:pos x="0" y="130"/>
                </a:cxn>
                <a:cxn ang="0">
                  <a:pos x="1" y="131"/>
                </a:cxn>
                <a:cxn ang="0">
                  <a:pos x="3" y="132"/>
                </a:cxn>
                <a:cxn ang="0">
                  <a:pos x="5" y="133"/>
                </a:cxn>
                <a:cxn ang="0">
                  <a:pos x="6" y="132"/>
                </a:cxn>
                <a:cxn ang="0">
                  <a:pos x="8" y="131"/>
                </a:cxn>
                <a:cxn ang="0">
                  <a:pos x="9" y="130"/>
                </a:cxn>
                <a:cxn ang="0">
                  <a:pos x="9" y="128"/>
                </a:cxn>
                <a:cxn ang="0">
                  <a:pos x="9" y="5"/>
                </a:cxn>
                <a:cxn ang="0">
                  <a:pos x="9" y="5"/>
                </a:cxn>
                <a:cxn ang="0">
                  <a:pos x="9" y="3"/>
                </a:cxn>
                <a:cxn ang="0">
                  <a:pos x="8" y="1"/>
                </a:cxn>
                <a:cxn ang="0">
                  <a:pos x="6" y="1"/>
                </a:cxn>
                <a:cxn ang="0">
                  <a:pos x="5" y="0"/>
                </a:cxn>
                <a:cxn ang="0">
                  <a:pos x="3" y="1"/>
                </a:cxn>
                <a:cxn ang="0">
                  <a:pos x="1" y="1"/>
                </a:cxn>
                <a:cxn ang="0">
                  <a:pos x="0" y="3"/>
                </a:cxn>
                <a:cxn ang="0">
                  <a:pos x="0" y="5"/>
                </a:cxn>
                <a:cxn ang="0">
                  <a:pos x="0" y="5"/>
                </a:cxn>
              </a:cxnLst>
              <a:rect l="0" t="0" r="r" b="b"/>
              <a:pathLst>
                <a:path w="9" h="133">
                  <a:moveTo>
                    <a:pt x="0" y="5"/>
                  </a:moveTo>
                  <a:lnTo>
                    <a:pt x="0" y="128"/>
                  </a:lnTo>
                  <a:lnTo>
                    <a:pt x="0" y="128"/>
                  </a:lnTo>
                  <a:lnTo>
                    <a:pt x="0" y="130"/>
                  </a:lnTo>
                  <a:lnTo>
                    <a:pt x="1" y="131"/>
                  </a:lnTo>
                  <a:lnTo>
                    <a:pt x="3" y="132"/>
                  </a:lnTo>
                  <a:lnTo>
                    <a:pt x="5" y="133"/>
                  </a:lnTo>
                  <a:lnTo>
                    <a:pt x="6" y="132"/>
                  </a:lnTo>
                  <a:lnTo>
                    <a:pt x="8" y="131"/>
                  </a:lnTo>
                  <a:lnTo>
                    <a:pt x="9" y="130"/>
                  </a:lnTo>
                  <a:lnTo>
                    <a:pt x="9" y="128"/>
                  </a:lnTo>
                  <a:lnTo>
                    <a:pt x="9" y="5"/>
                  </a:lnTo>
                  <a:lnTo>
                    <a:pt x="9" y="5"/>
                  </a:lnTo>
                  <a:lnTo>
                    <a:pt x="9" y="3"/>
                  </a:lnTo>
                  <a:lnTo>
                    <a:pt x="8" y="1"/>
                  </a:lnTo>
                  <a:lnTo>
                    <a:pt x="6" y="1"/>
                  </a:lnTo>
                  <a:lnTo>
                    <a:pt x="5" y="0"/>
                  </a:lnTo>
                  <a:lnTo>
                    <a:pt x="3" y="1"/>
                  </a:lnTo>
                  <a:lnTo>
                    <a:pt x="1" y="1"/>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35" name="Freeform 188"/>
            <p:cNvSpPr/>
            <p:nvPr/>
          </p:nvSpPr>
          <p:spPr bwMode="auto">
            <a:xfrm>
              <a:off x="4602163" y="2432050"/>
              <a:ext cx="4763" cy="65088"/>
            </a:xfrm>
            <a:custGeom>
              <a:avLst/>
              <a:gdLst/>
              <a:ahLst/>
              <a:cxnLst>
                <a:cxn ang="0">
                  <a:pos x="0" y="5"/>
                </a:cxn>
                <a:cxn ang="0">
                  <a:pos x="0" y="118"/>
                </a:cxn>
                <a:cxn ang="0">
                  <a:pos x="0" y="118"/>
                </a:cxn>
                <a:cxn ang="0">
                  <a:pos x="0" y="120"/>
                </a:cxn>
                <a:cxn ang="0">
                  <a:pos x="1" y="121"/>
                </a:cxn>
                <a:cxn ang="0">
                  <a:pos x="2" y="123"/>
                </a:cxn>
                <a:cxn ang="0">
                  <a:pos x="4" y="123"/>
                </a:cxn>
                <a:cxn ang="0">
                  <a:pos x="6" y="123"/>
                </a:cxn>
                <a:cxn ang="0">
                  <a:pos x="7" y="121"/>
                </a:cxn>
                <a:cxn ang="0">
                  <a:pos x="8" y="120"/>
                </a:cxn>
                <a:cxn ang="0">
                  <a:pos x="9" y="118"/>
                </a:cxn>
                <a:cxn ang="0">
                  <a:pos x="9" y="5"/>
                </a:cxn>
                <a:cxn ang="0">
                  <a:pos x="9" y="5"/>
                </a:cxn>
                <a:cxn ang="0">
                  <a:pos x="8" y="3"/>
                </a:cxn>
                <a:cxn ang="0">
                  <a:pos x="7" y="1"/>
                </a:cxn>
                <a:cxn ang="0">
                  <a:pos x="6" y="1"/>
                </a:cxn>
                <a:cxn ang="0">
                  <a:pos x="4" y="0"/>
                </a:cxn>
                <a:cxn ang="0">
                  <a:pos x="2" y="1"/>
                </a:cxn>
                <a:cxn ang="0">
                  <a:pos x="1" y="1"/>
                </a:cxn>
                <a:cxn ang="0">
                  <a:pos x="0" y="3"/>
                </a:cxn>
                <a:cxn ang="0">
                  <a:pos x="0" y="5"/>
                </a:cxn>
                <a:cxn ang="0">
                  <a:pos x="0" y="5"/>
                </a:cxn>
              </a:cxnLst>
              <a:rect l="0" t="0" r="r" b="b"/>
              <a:pathLst>
                <a:path w="9" h="123">
                  <a:moveTo>
                    <a:pt x="0" y="5"/>
                  </a:moveTo>
                  <a:lnTo>
                    <a:pt x="0" y="118"/>
                  </a:lnTo>
                  <a:lnTo>
                    <a:pt x="0" y="118"/>
                  </a:lnTo>
                  <a:lnTo>
                    <a:pt x="0" y="120"/>
                  </a:lnTo>
                  <a:lnTo>
                    <a:pt x="1" y="121"/>
                  </a:lnTo>
                  <a:lnTo>
                    <a:pt x="2" y="123"/>
                  </a:lnTo>
                  <a:lnTo>
                    <a:pt x="4" y="123"/>
                  </a:lnTo>
                  <a:lnTo>
                    <a:pt x="6" y="123"/>
                  </a:lnTo>
                  <a:lnTo>
                    <a:pt x="7" y="121"/>
                  </a:lnTo>
                  <a:lnTo>
                    <a:pt x="8" y="120"/>
                  </a:lnTo>
                  <a:lnTo>
                    <a:pt x="9" y="118"/>
                  </a:lnTo>
                  <a:lnTo>
                    <a:pt x="9" y="5"/>
                  </a:lnTo>
                  <a:lnTo>
                    <a:pt x="9" y="5"/>
                  </a:lnTo>
                  <a:lnTo>
                    <a:pt x="8" y="3"/>
                  </a:lnTo>
                  <a:lnTo>
                    <a:pt x="7" y="1"/>
                  </a:lnTo>
                  <a:lnTo>
                    <a:pt x="6" y="1"/>
                  </a:lnTo>
                  <a:lnTo>
                    <a:pt x="4" y="0"/>
                  </a:lnTo>
                  <a:lnTo>
                    <a:pt x="2" y="1"/>
                  </a:lnTo>
                  <a:lnTo>
                    <a:pt x="1" y="1"/>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36" name="Freeform 189"/>
            <p:cNvSpPr/>
            <p:nvPr/>
          </p:nvSpPr>
          <p:spPr bwMode="auto">
            <a:xfrm>
              <a:off x="4624388" y="2457450"/>
              <a:ext cx="4763" cy="65088"/>
            </a:xfrm>
            <a:custGeom>
              <a:avLst/>
              <a:gdLst/>
              <a:ahLst/>
              <a:cxnLst>
                <a:cxn ang="0">
                  <a:pos x="0" y="5"/>
                </a:cxn>
                <a:cxn ang="0">
                  <a:pos x="0" y="119"/>
                </a:cxn>
                <a:cxn ang="0">
                  <a:pos x="0" y="119"/>
                </a:cxn>
                <a:cxn ang="0">
                  <a:pos x="0" y="121"/>
                </a:cxn>
                <a:cxn ang="0">
                  <a:pos x="1" y="122"/>
                </a:cxn>
                <a:cxn ang="0">
                  <a:pos x="3" y="123"/>
                </a:cxn>
                <a:cxn ang="0">
                  <a:pos x="4" y="123"/>
                </a:cxn>
                <a:cxn ang="0">
                  <a:pos x="6" y="123"/>
                </a:cxn>
                <a:cxn ang="0">
                  <a:pos x="8" y="122"/>
                </a:cxn>
                <a:cxn ang="0">
                  <a:pos x="9" y="121"/>
                </a:cxn>
                <a:cxn ang="0">
                  <a:pos x="9" y="119"/>
                </a:cxn>
                <a:cxn ang="0">
                  <a:pos x="9" y="5"/>
                </a:cxn>
                <a:cxn ang="0">
                  <a:pos x="9" y="5"/>
                </a:cxn>
                <a:cxn ang="0">
                  <a:pos x="9" y="3"/>
                </a:cxn>
                <a:cxn ang="0">
                  <a:pos x="8" y="1"/>
                </a:cxn>
                <a:cxn ang="0">
                  <a:pos x="6" y="0"/>
                </a:cxn>
                <a:cxn ang="0">
                  <a:pos x="4" y="0"/>
                </a:cxn>
                <a:cxn ang="0">
                  <a:pos x="3" y="0"/>
                </a:cxn>
                <a:cxn ang="0">
                  <a:pos x="1" y="1"/>
                </a:cxn>
                <a:cxn ang="0">
                  <a:pos x="0" y="3"/>
                </a:cxn>
                <a:cxn ang="0">
                  <a:pos x="0" y="5"/>
                </a:cxn>
                <a:cxn ang="0">
                  <a:pos x="0" y="5"/>
                </a:cxn>
              </a:cxnLst>
              <a:rect l="0" t="0" r="r" b="b"/>
              <a:pathLst>
                <a:path w="9" h="123">
                  <a:moveTo>
                    <a:pt x="0" y="5"/>
                  </a:moveTo>
                  <a:lnTo>
                    <a:pt x="0" y="119"/>
                  </a:lnTo>
                  <a:lnTo>
                    <a:pt x="0" y="119"/>
                  </a:lnTo>
                  <a:lnTo>
                    <a:pt x="0" y="121"/>
                  </a:lnTo>
                  <a:lnTo>
                    <a:pt x="1" y="122"/>
                  </a:lnTo>
                  <a:lnTo>
                    <a:pt x="3" y="123"/>
                  </a:lnTo>
                  <a:lnTo>
                    <a:pt x="4" y="123"/>
                  </a:lnTo>
                  <a:lnTo>
                    <a:pt x="6" y="123"/>
                  </a:lnTo>
                  <a:lnTo>
                    <a:pt x="8" y="122"/>
                  </a:lnTo>
                  <a:lnTo>
                    <a:pt x="9" y="121"/>
                  </a:lnTo>
                  <a:lnTo>
                    <a:pt x="9" y="119"/>
                  </a:lnTo>
                  <a:lnTo>
                    <a:pt x="9" y="5"/>
                  </a:lnTo>
                  <a:lnTo>
                    <a:pt x="9" y="5"/>
                  </a:lnTo>
                  <a:lnTo>
                    <a:pt x="9" y="3"/>
                  </a:lnTo>
                  <a:lnTo>
                    <a:pt x="8" y="1"/>
                  </a:lnTo>
                  <a:lnTo>
                    <a:pt x="6" y="0"/>
                  </a:lnTo>
                  <a:lnTo>
                    <a:pt x="4" y="0"/>
                  </a:lnTo>
                  <a:lnTo>
                    <a:pt x="3" y="0"/>
                  </a:lnTo>
                  <a:lnTo>
                    <a:pt x="1" y="1"/>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37" name="Freeform 190"/>
            <p:cNvSpPr/>
            <p:nvPr/>
          </p:nvSpPr>
          <p:spPr bwMode="auto">
            <a:xfrm>
              <a:off x="4651375" y="2482850"/>
              <a:ext cx="7938" cy="73025"/>
            </a:xfrm>
            <a:custGeom>
              <a:avLst/>
              <a:gdLst/>
              <a:ahLst/>
              <a:cxnLst>
                <a:cxn ang="0">
                  <a:pos x="5" y="5"/>
                </a:cxn>
                <a:cxn ang="0">
                  <a:pos x="5" y="5"/>
                </a:cxn>
                <a:cxn ang="0">
                  <a:pos x="2" y="30"/>
                </a:cxn>
                <a:cxn ang="0">
                  <a:pos x="1" y="42"/>
                </a:cxn>
                <a:cxn ang="0">
                  <a:pos x="0" y="55"/>
                </a:cxn>
                <a:cxn ang="0">
                  <a:pos x="0" y="132"/>
                </a:cxn>
                <a:cxn ang="0">
                  <a:pos x="0" y="132"/>
                </a:cxn>
                <a:cxn ang="0">
                  <a:pos x="1" y="134"/>
                </a:cxn>
                <a:cxn ang="0">
                  <a:pos x="2" y="136"/>
                </a:cxn>
                <a:cxn ang="0">
                  <a:pos x="3" y="137"/>
                </a:cxn>
                <a:cxn ang="0">
                  <a:pos x="5" y="137"/>
                </a:cxn>
                <a:cxn ang="0">
                  <a:pos x="7" y="137"/>
                </a:cxn>
                <a:cxn ang="0">
                  <a:pos x="8" y="136"/>
                </a:cxn>
                <a:cxn ang="0">
                  <a:pos x="9" y="134"/>
                </a:cxn>
                <a:cxn ang="0">
                  <a:pos x="10" y="132"/>
                </a:cxn>
                <a:cxn ang="0">
                  <a:pos x="10" y="62"/>
                </a:cxn>
                <a:cxn ang="0">
                  <a:pos x="10" y="62"/>
                </a:cxn>
                <a:cxn ang="0">
                  <a:pos x="10" y="47"/>
                </a:cxn>
                <a:cxn ang="0">
                  <a:pos x="11" y="33"/>
                </a:cxn>
                <a:cxn ang="0">
                  <a:pos x="14" y="5"/>
                </a:cxn>
                <a:cxn ang="0">
                  <a:pos x="14" y="5"/>
                </a:cxn>
                <a:cxn ang="0">
                  <a:pos x="14" y="3"/>
                </a:cxn>
                <a:cxn ang="0">
                  <a:pos x="13" y="1"/>
                </a:cxn>
                <a:cxn ang="0">
                  <a:pos x="12" y="0"/>
                </a:cxn>
                <a:cxn ang="0">
                  <a:pos x="10" y="0"/>
                </a:cxn>
                <a:cxn ang="0">
                  <a:pos x="7" y="1"/>
                </a:cxn>
                <a:cxn ang="0">
                  <a:pos x="6" y="3"/>
                </a:cxn>
                <a:cxn ang="0">
                  <a:pos x="5" y="5"/>
                </a:cxn>
                <a:cxn ang="0">
                  <a:pos x="5" y="5"/>
                </a:cxn>
              </a:cxnLst>
              <a:rect l="0" t="0" r="r" b="b"/>
              <a:pathLst>
                <a:path w="14" h="137">
                  <a:moveTo>
                    <a:pt x="5" y="5"/>
                  </a:moveTo>
                  <a:lnTo>
                    <a:pt x="5" y="5"/>
                  </a:lnTo>
                  <a:lnTo>
                    <a:pt x="2" y="30"/>
                  </a:lnTo>
                  <a:lnTo>
                    <a:pt x="1" y="42"/>
                  </a:lnTo>
                  <a:lnTo>
                    <a:pt x="0" y="55"/>
                  </a:lnTo>
                  <a:lnTo>
                    <a:pt x="0" y="132"/>
                  </a:lnTo>
                  <a:lnTo>
                    <a:pt x="0" y="132"/>
                  </a:lnTo>
                  <a:lnTo>
                    <a:pt x="1" y="134"/>
                  </a:lnTo>
                  <a:lnTo>
                    <a:pt x="2" y="136"/>
                  </a:lnTo>
                  <a:lnTo>
                    <a:pt x="3" y="137"/>
                  </a:lnTo>
                  <a:lnTo>
                    <a:pt x="5" y="137"/>
                  </a:lnTo>
                  <a:lnTo>
                    <a:pt x="7" y="137"/>
                  </a:lnTo>
                  <a:lnTo>
                    <a:pt x="8" y="136"/>
                  </a:lnTo>
                  <a:lnTo>
                    <a:pt x="9" y="134"/>
                  </a:lnTo>
                  <a:lnTo>
                    <a:pt x="10" y="132"/>
                  </a:lnTo>
                  <a:lnTo>
                    <a:pt x="10" y="62"/>
                  </a:lnTo>
                  <a:lnTo>
                    <a:pt x="10" y="62"/>
                  </a:lnTo>
                  <a:lnTo>
                    <a:pt x="10" y="47"/>
                  </a:lnTo>
                  <a:lnTo>
                    <a:pt x="11" y="33"/>
                  </a:lnTo>
                  <a:lnTo>
                    <a:pt x="14" y="5"/>
                  </a:lnTo>
                  <a:lnTo>
                    <a:pt x="14" y="5"/>
                  </a:lnTo>
                  <a:lnTo>
                    <a:pt x="14" y="3"/>
                  </a:lnTo>
                  <a:lnTo>
                    <a:pt x="13" y="1"/>
                  </a:lnTo>
                  <a:lnTo>
                    <a:pt x="12" y="0"/>
                  </a:lnTo>
                  <a:lnTo>
                    <a:pt x="10" y="0"/>
                  </a:lnTo>
                  <a:lnTo>
                    <a:pt x="7" y="1"/>
                  </a:lnTo>
                  <a:lnTo>
                    <a:pt x="6" y="3"/>
                  </a:lnTo>
                  <a:lnTo>
                    <a:pt x="5" y="5"/>
                  </a:lnTo>
                  <a:lnTo>
                    <a:pt x="5"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38" name="Freeform 191"/>
            <p:cNvSpPr/>
            <p:nvPr/>
          </p:nvSpPr>
          <p:spPr bwMode="auto">
            <a:xfrm>
              <a:off x="4684713" y="2500313"/>
              <a:ext cx="4763" cy="87313"/>
            </a:xfrm>
            <a:custGeom>
              <a:avLst/>
              <a:gdLst/>
              <a:ahLst/>
              <a:cxnLst>
                <a:cxn ang="0">
                  <a:pos x="0" y="5"/>
                </a:cxn>
                <a:cxn ang="0">
                  <a:pos x="0" y="161"/>
                </a:cxn>
                <a:cxn ang="0">
                  <a:pos x="0" y="161"/>
                </a:cxn>
                <a:cxn ang="0">
                  <a:pos x="0" y="163"/>
                </a:cxn>
                <a:cxn ang="0">
                  <a:pos x="1" y="164"/>
                </a:cxn>
                <a:cxn ang="0">
                  <a:pos x="3" y="165"/>
                </a:cxn>
                <a:cxn ang="0">
                  <a:pos x="5" y="166"/>
                </a:cxn>
                <a:cxn ang="0">
                  <a:pos x="6" y="165"/>
                </a:cxn>
                <a:cxn ang="0">
                  <a:pos x="8" y="164"/>
                </a:cxn>
                <a:cxn ang="0">
                  <a:pos x="9" y="163"/>
                </a:cxn>
                <a:cxn ang="0">
                  <a:pos x="9" y="161"/>
                </a:cxn>
                <a:cxn ang="0">
                  <a:pos x="9" y="5"/>
                </a:cxn>
                <a:cxn ang="0">
                  <a:pos x="9" y="5"/>
                </a:cxn>
                <a:cxn ang="0">
                  <a:pos x="9" y="3"/>
                </a:cxn>
                <a:cxn ang="0">
                  <a:pos x="8" y="1"/>
                </a:cxn>
                <a:cxn ang="0">
                  <a:pos x="6" y="0"/>
                </a:cxn>
                <a:cxn ang="0">
                  <a:pos x="5" y="0"/>
                </a:cxn>
                <a:cxn ang="0">
                  <a:pos x="3" y="0"/>
                </a:cxn>
                <a:cxn ang="0">
                  <a:pos x="1" y="1"/>
                </a:cxn>
                <a:cxn ang="0">
                  <a:pos x="0" y="3"/>
                </a:cxn>
                <a:cxn ang="0">
                  <a:pos x="0" y="5"/>
                </a:cxn>
                <a:cxn ang="0">
                  <a:pos x="0" y="5"/>
                </a:cxn>
              </a:cxnLst>
              <a:rect l="0" t="0" r="r" b="b"/>
              <a:pathLst>
                <a:path w="9" h="166">
                  <a:moveTo>
                    <a:pt x="0" y="5"/>
                  </a:moveTo>
                  <a:lnTo>
                    <a:pt x="0" y="161"/>
                  </a:lnTo>
                  <a:lnTo>
                    <a:pt x="0" y="161"/>
                  </a:lnTo>
                  <a:lnTo>
                    <a:pt x="0" y="163"/>
                  </a:lnTo>
                  <a:lnTo>
                    <a:pt x="1" y="164"/>
                  </a:lnTo>
                  <a:lnTo>
                    <a:pt x="3" y="165"/>
                  </a:lnTo>
                  <a:lnTo>
                    <a:pt x="5" y="166"/>
                  </a:lnTo>
                  <a:lnTo>
                    <a:pt x="6" y="165"/>
                  </a:lnTo>
                  <a:lnTo>
                    <a:pt x="8" y="164"/>
                  </a:lnTo>
                  <a:lnTo>
                    <a:pt x="9" y="163"/>
                  </a:lnTo>
                  <a:lnTo>
                    <a:pt x="9" y="161"/>
                  </a:lnTo>
                  <a:lnTo>
                    <a:pt x="9" y="5"/>
                  </a:lnTo>
                  <a:lnTo>
                    <a:pt x="9" y="5"/>
                  </a:lnTo>
                  <a:lnTo>
                    <a:pt x="9" y="3"/>
                  </a:lnTo>
                  <a:lnTo>
                    <a:pt x="8" y="1"/>
                  </a:lnTo>
                  <a:lnTo>
                    <a:pt x="6" y="0"/>
                  </a:lnTo>
                  <a:lnTo>
                    <a:pt x="5" y="0"/>
                  </a:lnTo>
                  <a:lnTo>
                    <a:pt x="3" y="0"/>
                  </a:lnTo>
                  <a:lnTo>
                    <a:pt x="1" y="1"/>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39" name="Freeform 192"/>
            <p:cNvSpPr/>
            <p:nvPr/>
          </p:nvSpPr>
          <p:spPr bwMode="auto">
            <a:xfrm>
              <a:off x="4702175" y="2540000"/>
              <a:ext cx="7938" cy="69850"/>
            </a:xfrm>
            <a:custGeom>
              <a:avLst/>
              <a:gdLst/>
              <a:ahLst/>
              <a:cxnLst>
                <a:cxn ang="0">
                  <a:pos x="6" y="3"/>
                </a:cxn>
                <a:cxn ang="0">
                  <a:pos x="6" y="3"/>
                </a:cxn>
                <a:cxn ang="0">
                  <a:pos x="3" y="19"/>
                </a:cxn>
                <a:cxn ang="0">
                  <a:pos x="1" y="34"/>
                </a:cxn>
                <a:cxn ang="0">
                  <a:pos x="0" y="50"/>
                </a:cxn>
                <a:cxn ang="0">
                  <a:pos x="0" y="65"/>
                </a:cxn>
                <a:cxn ang="0">
                  <a:pos x="1" y="96"/>
                </a:cxn>
                <a:cxn ang="0">
                  <a:pos x="1" y="127"/>
                </a:cxn>
                <a:cxn ang="0">
                  <a:pos x="1" y="127"/>
                </a:cxn>
                <a:cxn ang="0">
                  <a:pos x="2" y="129"/>
                </a:cxn>
                <a:cxn ang="0">
                  <a:pos x="3" y="131"/>
                </a:cxn>
                <a:cxn ang="0">
                  <a:pos x="4" y="132"/>
                </a:cxn>
                <a:cxn ang="0">
                  <a:pos x="6" y="132"/>
                </a:cxn>
                <a:cxn ang="0">
                  <a:pos x="7" y="132"/>
                </a:cxn>
                <a:cxn ang="0">
                  <a:pos x="9" y="131"/>
                </a:cxn>
                <a:cxn ang="0">
                  <a:pos x="10" y="129"/>
                </a:cxn>
                <a:cxn ang="0">
                  <a:pos x="10" y="127"/>
                </a:cxn>
                <a:cxn ang="0">
                  <a:pos x="10" y="127"/>
                </a:cxn>
                <a:cxn ang="0">
                  <a:pos x="10" y="97"/>
                </a:cxn>
                <a:cxn ang="0">
                  <a:pos x="9" y="66"/>
                </a:cxn>
                <a:cxn ang="0">
                  <a:pos x="9" y="51"/>
                </a:cxn>
                <a:cxn ang="0">
                  <a:pos x="10" y="36"/>
                </a:cxn>
                <a:cxn ang="0">
                  <a:pos x="12" y="21"/>
                </a:cxn>
                <a:cxn ang="0">
                  <a:pos x="15" y="5"/>
                </a:cxn>
                <a:cxn ang="0">
                  <a:pos x="15" y="5"/>
                </a:cxn>
                <a:cxn ang="0">
                  <a:pos x="15" y="3"/>
                </a:cxn>
                <a:cxn ang="0">
                  <a:pos x="14" y="2"/>
                </a:cxn>
                <a:cxn ang="0">
                  <a:pos x="13" y="0"/>
                </a:cxn>
                <a:cxn ang="0">
                  <a:pos x="11" y="0"/>
                </a:cxn>
                <a:cxn ang="0">
                  <a:pos x="10" y="0"/>
                </a:cxn>
                <a:cxn ang="0">
                  <a:pos x="8" y="0"/>
                </a:cxn>
                <a:cxn ang="0">
                  <a:pos x="7" y="1"/>
                </a:cxn>
                <a:cxn ang="0">
                  <a:pos x="6" y="3"/>
                </a:cxn>
                <a:cxn ang="0">
                  <a:pos x="6" y="3"/>
                </a:cxn>
              </a:cxnLst>
              <a:rect l="0" t="0" r="r" b="b"/>
              <a:pathLst>
                <a:path w="15" h="132">
                  <a:moveTo>
                    <a:pt x="6" y="3"/>
                  </a:moveTo>
                  <a:lnTo>
                    <a:pt x="6" y="3"/>
                  </a:lnTo>
                  <a:lnTo>
                    <a:pt x="3" y="19"/>
                  </a:lnTo>
                  <a:lnTo>
                    <a:pt x="1" y="34"/>
                  </a:lnTo>
                  <a:lnTo>
                    <a:pt x="0" y="50"/>
                  </a:lnTo>
                  <a:lnTo>
                    <a:pt x="0" y="65"/>
                  </a:lnTo>
                  <a:lnTo>
                    <a:pt x="1" y="96"/>
                  </a:lnTo>
                  <a:lnTo>
                    <a:pt x="1" y="127"/>
                  </a:lnTo>
                  <a:lnTo>
                    <a:pt x="1" y="127"/>
                  </a:lnTo>
                  <a:lnTo>
                    <a:pt x="2" y="129"/>
                  </a:lnTo>
                  <a:lnTo>
                    <a:pt x="3" y="131"/>
                  </a:lnTo>
                  <a:lnTo>
                    <a:pt x="4" y="132"/>
                  </a:lnTo>
                  <a:lnTo>
                    <a:pt x="6" y="132"/>
                  </a:lnTo>
                  <a:lnTo>
                    <a:pt x="7" y="132"/>
                  </a:lnTo>
                  <a:lnTo>
                    <a:pt x="9" y="131"/>
                  </a:lnTo>
                  <a:lnTo>
                    <a:pt x="10" y="129"/>
                  </a:lnTo>
                  <a:lnTo>
                    <a:pt x="10" y="127"/>
                  </a:lnTo>
                  <a:lnTo>
                    <a:pt x="10" y="127"/>
                  </a:lnTo>
                  <a:lnTo>
                    <a:pt x="10" y="97"/>
                  </a:lnTo>
                  <a:lnTo>
                    <a:pt x="9" y="66"/>
                  </a:lnTo>
                  <a:lnTo>
                    <a:pt x="9" y="51"/>
                  </a:lnTo>
                  <a:lnTo>
                    <a:pt x="10" y="36"/>
                  </a:lnTo>
                  <a:lnTo>
                    <a:pt x="12" y="21"/>
                  </a:lnTo>
                  <a:lnTo>
                    <a:pt x="15" y="5"/>
                  </a:lnTo>
                  <a:lnTo>
                    <a:pt x="15" y="5"/>
                  </a:lnTo>
                  <a:lnTo>
                    <a:pt x="15" y="3"/>
                  </a:lnTo>
                  <a:lnTo>
                    <a:pt x="14" y="2"/>
                  </a:lnTo>
                  <a:lnTo>
                    <a:pt x="13" y="0"/>
                  </a:lnTo>
                  <a:lnTo>
                    <a:pt x="11" y="0"/>
                  </a:lnTo>
                  <a:lnTo>
                    <a:pt x="10" y="0"/>
                  </a:lnTo>
                  <a:lnTo>
                    <a:pt x="8" y="0"/>
                  </a:lnTo>
                  <a:lnTo>
                    <a:pt x="7" y="1"/>
                  </a:lnTo>
                  <a:lnTo>
                    <a:pt x="6" y="3"/>
                  </a:lnTo>
                  <a:lnTo>
                    <a:pt x="6" y="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40" name="Freeform 193"/>
            <p:cNvSpPr/>
            <p:nvPr/>
          </p:nvSpPr>
          <p:spPr bwMode="auto">
            <a:xfrm>
              <a:off x="4727575" y="2568575"/>
              <a:ext cx="9525" cy="52388"/>
            </a:xfrm>
            <a:custGeom>
              <a:avLst/>
              <a:gdLst/>
              <a:ahLst/>
              <a:cxnLst>
                <a:cxn ang="0">
                  <a:pos x="10" y="3"/>
                </a:cxn>
                <a:cxn ang="0">
                  <a:pos x="10" y="3"/>
                </a:cxn>
                <a:cxn ang="0">
                  <a:pos x="3" y="48"/>
                </a:cxn>
                <a:cxn ang="0">
                  <a:pos x="1" y="72"/>
                </a:cxn>
                <a:cxn ang="0">
                  <a:pos x="0" y="95"/>
                </a:cxn>
                <a:cxn ang="0">
                  <a:pos x="0" y="95"/>
                </a:cxn>
                <a:cxn ang="0">
                  <a:pos x="0" y="97"/>
                </a:cxn>
                <a:cxn ang="0">
                  <a:pos x="1" y="98"/>
                </a:cxn>
                <a:cxn ang="0">
                  <a:pos x="3" y="99"/>
                </a:cxn>
                <a:cxn ang="0">
                  <a:pos x="6" y="99"/>
                </a:cxn>
                <a:cxn ang="0">
                  <a:pos x="7" y="99"/>
                </a:cxn>
                <a:cxn ang="0">
                  <a:pos x="9" y="98"/>
                </a:cxn>
                <a:cxn ang="0">
                  <a:pos x="10" y="97"/>
                </a:cxn>
                <a:cxn ang="0">
                  <a:pos x="10" y="95"/>
                </a:cxn>
                <a:cxn ang="0">
                  <a:pos x="10" y="95"/>
                </a:cxn>
                <a:cxn ang="0">
                  <a:pos x="11" y="72"/>
                </a:cxn>
                <a:cxn ang="0">
                  <a:pos x="13" y="50"/>
                </a:cxn>
                <a:cxn ang="0">
                  <a:pos x="19" y="6"/>
                </a:cxn>
                <a:cxn ang="0">
                  <a:pos x="19" y="6"/>
                </a:cxn>
                <a:cxn ang="0">
                  <a:pos x="19" y="4"/>
                </a:cxn>
                <a:cxn ang="0">
                  <a:pos x="18" y="2"/>
                </a:cxn>
                <a:cxn ang="0">
                  <a:pos x="15" y="0"/>
                </a:cxn>
                <a:cxn ang="0">
                  <a:pos x="14" y="0"/>
                </a:cxn>
                <a:cxn ang="0">
                  <a:pos x="12" y="0"/>
                </a:cxn>
                <a:cxn ang="0">
                  <a:pos x="11" y="2"/>
                </a:cxn>
                <a:cxn ang="0">
                  <a:pos x="10" y="3"/>
                </a:cxn>
                <a:cxn ang="0">
                  <a:pos x="10" y="3"/>
                </a:cxn>
              </a:cxnLst>
              <a:rect l="0" t="0" r="r" b="b"/>
              <a:pathLst>
                <a:path w="19" h="99">
                  <a:moveTo>
                    <a:pt x="10" y="3"/>
                  </a:moveTo>
                  <a:lnTo>
                    <a:pt x="10" y="3"/>
                  </a:lnTo>
                  <a:lnTo>
                    <a:pt x="3" y="48"/>
                  </a:lnTo>
                  <a:lnTo>
                    <a:pt x="1" y="72"/>
                  </a:lnTo>
                  <a:lnTo>
                    <a:pt x="0" y="95"/>
                  </a:lnTo>
                  <a:lnTo>
                    <a:pt x="0" y="95"/>
                  </a:lnTo>
                  <a:lnTo>
                    <a:pt x="0" y="97"/>
                  </a:lnTo>
                  <a:lnTo>
                    <a:pt x="1" y="98"/>
                  </a:lnTo>
                  <a:lnTo>
                    <a:pt x="3" y="99"/>
                  </a:lnTo>
                  <a:lnTo>
                    <a:pt x="6" y="99"/>
                  </a:lnTo>
                  <a:lnTo>
                    <a:pt x="7" y="99"/>
                  </a:lnTo>
                  <a:lnTo>
                    <a:pt x="9" y="98"/>
                  </a:lnTo>
                  <a:lnTo>
                    <a:pt x="10" y="97"/>
                  </a:lnTo>
                  <a:lnTo>
                    <a:pt x="10" y="95"/>
                  </a:lnTo>
                  <a:lnTo>
                    <a:pt x="10" y="95"/>
                  </a:lnTo>
                  <a:lnTo>
                    <a:pt x="11" y="72"/>
                  </a:lnTo>
                  <a:lnTo>
                    <a:pt x="13" y="50"/>
                  </a:lnTo>
                  <a:lnTo>
                    <a:pt x="19" y="6"/>
                  </a:lnTo>
                  <a:lnTo>
                    <a:pt x="19" y="6"/>
                  </a:lnTo>
                  <a:lnTo>
                    <a:pt x="19" y="4"/>
                  </a:lnTo>
                  <a:lnTo>
                    <a:pt x="18" y="2"/>
                  </a:lnTo>
                  <a:lnTo>
                    <a:pt x="15" y="0"/>
                  </a:lnTo>
                  <a:lnTo>
                    <a:pt x="14" y="0"/>
                  </a:lnTo>
                  <a:lnTo>
                    <a:pt x="12" y="0"/>
                  </a:lnTo>
                  <a:lnTo>
                    <a:pt x="11" y="2"/>
                  </a:lnTo>
                  <a:lnTo>
                    <a:pt x="10" y="3"/>
                  </a:lnTo>
                  <a:lnTo>
                    <a:pt x="10" y="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41" name="Freeform 194"/>
            <p:cNvSpPr/>
            <p:nvPr/>
          </p:nvSpPr>
          <p:spPr bwMode="auto">
            <a:xfrm>
              <a:off x="4748213" y="2590800"/>
              <a:ext cx="4763" cy="57150"/>
            </a:xfrm>
            <a:custGeom>
              <a:avLst/>
              <a:gdLst/>
              <a:ahLst/>
              <a:cxnLst>
                <a:cxn ang="0">
                  <a:pos x="0" y="5"/>
                </a:cxn>
                <a:cxn ang="0">
                  <a:pos x="0" y="104"/>
                </a:cxn>
                <a:cxn ang="0">
                  <a:pos x="0" y="104"/>
                </a:cxn>
                <a:cxn ang="0">
                  <a:pos x="0" y="107"/>
                </a:cxn>
                <a:cxn ang="0">
                  <a:pos x="1" y="109"/>
                </a:cxn>
                <a:cxn ang="0">
                  <a:pos x="3" y="109"/>
                </a:cxn>
                <a:cxn ang="0">
                  <a:pos x="4" y="110"/>
                </a:cxn>
                <a:cxn ang="0">
                  <a:pos x="6" y="109"/>
                </a:cxn>
                <a:cxn ang="0">
                  <a:pos x="7" y="109"/>
                </a:cxn>
                <a:cxn ang="0">
                  <a:pos x="9" y="107"/>
                </a:cxn>
                <a:cxn ang="0">
                  <a:pos x="9" y="104"/>
                </a:cxn>
                <a:cxn ang="0">
                  <a:pos x="9" y="5"/>
                </a:cxn>
                <a:cxn ang="0">
                  <a:pos x="9" y="5"/>
                </a:cxn>
                <a:cxn ang="0">
                  <a:pos x="9" y="3"/>
                </a:cxn>
                <a:cxn ang="0">
                  <a:pos x="7" y="2"/>
                </a:cxn>
                <a:cxn ang="0">
                  <a:pos x="6" y="1"/>
                </a:cxn>
                <a:cxn ang="0">
                  <a:pos x="4" y="0"/>
                </a:cxn>
                <a:cxn ang="0">
                  <a:pos x="3" y="1"/>
                </a:cxn>
                <a:cxn ang="0">
                  <a:pos x="1" y="2"/>
                </a:cxn>
                <a:cxn ang="0">
                  <a:pos x="0" y="3"/>
                </a:cxn>
                <a:cxn ang="0">
                  <a:pos x="0" y="5"/>
                </a:cxn>
                <a:cxn ang="0">
                  <a:pos x="0" y="5"/>
                </a:cxn>
              </a:cxnLst>
              <a:rect l="0" t="0" r="r" b="b"/>
              <a:pathLst>
                <a:path w="9" h="110">
                  <a:moveTo>
                    <a:pt x="0" y="5"/>
                  </a:moveTo>
                  <a:lnTo>
                    <a:pt x="0" y="104"/>
                  </a:lnTo>
                  <a:lnTo>
                    <a:pt x="0" y="104"/>
                  </a:lnTo>
                  <a:lnTo>
                    <a:pt x="0" y="107"/>
                  </a:lnTo>
                  <a:lnTo>
                    <a:pt x="1" y="109"/>
                  </a:lnTo>
                  <a:lnTo>
                    <a:pt x="3" y="109"/>
                  </a:lnTo>
                  <a:lnTo>
                    <a:pt x="4" y="110"/>
                  </a:lnTo>
                  <a:lnTo>
                    <a:pt x="6" y="109"/>
                  </a:lnTo>
                  <a:lnTo>
                    <a:pt x="7" y="109"/>
                  </a:lnTo>
                  <a:lnTo>
                    <a:pt x="9" y="107"/>
                  </a:lnTo>
                  <a:lnTo>
                    <a:pt x="9" y="104"/>
                  </a:lnTo>
                  <a:lnTo>
                    <a:pt x="9" y="5"/>
                  </a:lnTo>
                  <a:lnTo>
                    <a:pt x="9" y="5"/>
                  </a:lnTo>
                  <a:lnTo>
                    <a:pt x="9" y="3"/>
                  </a:lnTo>
                  <a:lnTo>
                    <a:pt x="7" y="2"/>
                  </a:lnTo>
                  <a:lnTo>
                    <a:pt x="6" y="1"/>
                  </a:lnTo>
                  <a:lnTo>
                    <a:pt x="4" y="0"/>
                  </a:lnTo>
                  <a:lnTo>
                    <a:pt x="3" y="1"/>
                  </a:lnTo>
                  <a:lnTo>
                    <a:pt x="1" y="2"/>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42" name="Freeform 195"/>
            <p:cNvSpPr/>
            <p:nvPr/>
          </p:nvSpPr>
          <p:spPr bwMode="auto">
            <a:xfrm>
              <a:off x="4641850" y="2751138"/>
              <a:ext cx="7938" cy="26988"/>
            </a:xfrm>
            <a:custGeom>
              <a:avLst/>
              <a:gdLst/>
              <a:ahLst/>
              <a:cxnLst>
                <a:cxn ang="0">
                  <a:pos x="15" y="46"/>
                </a:cxn>
                <a:cxn ang="0">
                  <a:pos x="15" y="46"/>
                </a:cxn>
                <a:cxn ang="0">
                  <a:pos x="12" y="36"/>
                </a:cxn>
                <a:cxn ang="0">
                  <a:pos x="11" y="26"/>
                </a:cxn>
                <a:cxn ang="0">
                  <a:pos x="10" y="5"/>
                </a:cxn>
                <a:cxn ang="0">
                  <a:pos x="10" y="5"/>
                </a:cxn>
                <a:cxn ang="0">
                  <a:pos x="10" y="3"/>
                </a:cxn>
                <a:cxn ang="0">
                  <a:pos x="8" y="1"/>
                </a:cxn>
                <a:cxn ang="0">
                  <a:pos x="6" y="1"/>
                </a:cxn>
                <a:cxn ang="0">
                  <a:pos x="5" y="0"/>
                </a:cxn>
                <a:cxn ang="0">
                  <a:pos x="3" y="1"/>
                </a:cxn>
                <a:cxn ang="0">
                  <a:pos x="1" y="1"/>
                </a:cxn>
                <a:cxn ang="0">
                  <a:pos x="0" y="3"/>
                </a:cxn>
                <a:cxn ang="0">
                  <a:pos x="0" y="5"/>
                </a:cxn>
                <a:cxn ang="0">
                  <a:pos x="0" y="5"/>
                </a:cxn>
                <a:cxn ang="0">
                  <a:pos x="1" y="27"/>
                </a:cxn>
                <a:cxn ang="0">
                  <a:pos x="2" y="38"/>
                </a:cxn>
                <a:cxn ang="0">
                  <a:pos x="5" y="48"/>
                </a:cxn>
                <a:cxn ang="0">
                  <a:pos x="5" y="48"/>
                </a:cxn>
                <a:cxn ang="0">
                  <a:pos x="6" y="50"/>
                </a:cxn>
                <a:cxn ang="0">
                  <a:pos x="7" y="51"/>
                </a:cxn>
                <a:cxn ang="0">
                  <a:pos x="10" y="51"/>
                </a:cxn>
                <a:cxn ang="0">
                  <a:pos x="11" y="51"/>
                </a:cxn>
                <a:cxn ang="0">
                  <a:pos x="13" y="51"/>
                </a:cxn>
                <a:cxn ang="0">
                  <a:pos x="14" y="49"/>
                </a:cxn>
                <a:cxn ang="0">
                  <a:pos x="15" y="48"/>
                </a:cxn>
                <a:cxn ang="0">
                  <a:pos x="15" y="46"/>
                </a:cxn>
                <a:cxn ang="0">
                  <a:pos x="15" y="46"/>
                </a:cxn>
              </a:cxnLst>
              <a:rect l="0" t="0" r="r" b="b"/>
              <a:pathLst>
                <a:path w="15" h="51">
                  <a:moveTo>
                    <a:pt x="15" y="46"/>
                  </a:moveTo>
                  <a:lnTo>
                    <a:pt x="15" y="46"/>
                  </a:lnTo>
                  <a:lnTo>
                    <a:pt x="12" y="36"/>
                  </a:lnTo>
                  <a:lnTo>
                    <a:pt x="11" y="26"/>
                  </a:lnTo>
                  <a:lnTo>
                    <a:pt x="10" y="5"/>
                  </a:lnTo>
                  <a:lnTo>
                    <a:pt x="10" y="5"/>
                  </a:lnTo>
                  <a:lnTo>
                    <a:pt x="10" y="3"/>
                  </a:lnTo>
                  <a:lnTo>
                    <a:pt x="8" y="1"/>
                  </a:lnTo>
                  <a:lnTo>
                    <a:pt x="6" y="1"/>
                  </a:lnTo>
                  <a:lnTo>
                    <a:pt x="5" y="0"/>
                  </a:lnTo>
                  <a:lnTo>
                    <a:pt x="3" y="1"/>
                  </a:lnTo>
                  <a:lnTo>
                    <a:pt x="1" y="1"/>
                  </a:lnTo>
                  <a:lnTo>
                    <a:pt x="0" y="3"/>
                  </a:lnTo>
                  <a:lnTo>
                    <a:pt x="0" y="5"/>
                  </a:lnTo>
                  <a:lnTo>
                    <a:pt x="0" y="5"/>
                  </a:lnTo>
                  <a:lnTo>
                    <a:pt x="1" y="27"/>
                  </a:lnTo>
                  <a:lnTo>
                    <a:pt x="2" y="38"/>
                  </a:lnTo>
                  <a:lnTo>
                    <a:pt x="5" y="48"/>
                  </a:lnTo>
                  <a:lnTo>
                    <a:pt x="5" y="48"/>
                  </a:lnTo>
                  <a:lnTo>
                    <a:pt x="6" y="50"/>
                  </a:lnTo>
                  <a:lnTo>
                    <a:pt x="7" y="51"/>
                  </a:lnTo>
                  <a:lnTo>
                    <a:pt x="10" y="51"/>
                  </a:lnTo>
                  <a:lnTo>
                    <a:pt x="11" y="51"/>
                  </a:lnTo>
                  <a:lnTo>
                    <a:pt x="13" y="51"/>
                  </a:lnTo>
                  <a:lnTo>
                    <a:pt x="14" y="49"/>
                  </a:lnTo>
                  <a:lnTo>
                    <a:pt x="15" y="48"/>
                  </a:lnTo>
                  <a:lnTo>
                    <a:pt x="15" y="46"/>
                  </a:lnTo>
                  <a:lnTo>
                    <a:pt x="15" y="46"/>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43" name="Freeform 196"/>
            <p:cNvSpPr/>
            <p:nvPr/>
          </p:nvSpPr>
          <p:spPr bwMode="auto">
            <a:xfrm>
              <a:off x="4675188" y="2751138"/>
              <a:ext cx="12700" cy="34925"/>
            </a:xfrm>
            <a:custGeom>
              <a:avLst/>
              <a:gdLst/>
              <a:ahLst/>
              <a:cxnLst>
                <a:cxn ang="0">
                  <a:pos x="18" y="39"/>
                </a:cxn>
                <a:cxn ang="0">
                  <a:pos x="18" y="39"/>
                </a:cxn>
                <a:cxn ang="0">
                  <a:pos x="14" y="31"/>
                </a:cxn>
                <a:cxn ang="0">
                  <a:pos x="12" y="23"/>
                </a:cxn>
                <a:cxn ang="0">
                  <a:pos x="9" y="13"/>
                </a:cxn>
                <a:cxn ang="0">
                  <a:pos x="9" y="5"/>
                </a:cxn>
                <a:cxn ang="0">
                  <a:pos x="9" y="5"/>
                </a:cxn>
                <a:cxn ang="0">
                  <a:pos x="8" y="3"/>
                </a:cxn>
                <a:cxn ang="0">
                  <a:pos x="7" y="1"/>
                </a:cxn>
                <a:cxn ang="0">
                  <a:pos x="6" y="1"/>
                </a:cxn>
                <a:cxn ang="0">
                  <a:pos x="4" y="0"/>
                </a:cxn>
                <a:cxn ang="0">
                  <a:pos x="3" y="1"/>
                </a:cxn>
                <a:cxn ang="0">
                  <a:pos x="1" y="1"/>
                </a:cxn>
                <a:cxn ang="0">
                  <a:pos x="0" y="3"/>
                </a:cxn>
                <a:cxn ang="0">
                  <a:pos x="0" y="5"/>
                </a:cxn>
                <a:cxn ang="0">
                  <a:pos x="0" y="5"/>
                </a:cxn>
                <a:cxn ang="0">
                  <a:pos x="0" y="17"/>
                </a:cxn>
                <a:cxn ang="0">
                  <a:pos x="1" y="24"/>
                </a:cxn>
                <a:cxn ang="0">
                  <a:pos x="3" y="30"/>
                </a:cxn>
                <a:cxn ang="0">
                  <a:pos x="3" y="30"/>
                </a:cxn>
                <a:cxn ang="0">
                  <a:pos x="6" y="38"/>
                </a:cxn>
                <a:cxn ang="0">
                  <a:pos x="9" y="45"/>
                </a:cxn>
                <a:cxn ang="0">
                  <a:pos x="13" y="54"/>
                </a:cxn>
                <a:cxn ang="0">
                  <a:pos x="14" y="62"/>
                </a:cxn>
                <a:cxn ang="0">
                  <a:pos x="14" y="62"/>
                </a:cxn>
                <a:cxn ang="0">
                  <a:pos x="15" y="64"/>
                </a:cxn>
                <a:cxn ang="0">
                  <a:pos x="16" y="65"/>
                </a:cxn>
                <a:cxn ang="0">
                  <a:pos x="18" y="66"/>
                </a:cxn>
                <a:cxn ang="0">
                  <a:pos x="19" y="66"/>
                </a:cxn>
                <a:cxn ang="0">
                  <a:pos x="21" y="66"/>
                </a:cxn>
                <a:cxn ang="0">
                  <a:pos x="22" y="65"/>
                </a:cxn>
                <a:cxn ang="0">
                  <a:pos x="23" y="64"/>
                </a:cxn>
                <a:cxn ang="0">
                  <a:pos x="24" y="62"/>
                </a:cxn>
                <a:cxn ang="0">
                  <a:pos x="24" y="62"/>
                </a:cxn>
                <a:cxn ang="0">
                  <a:pos x="23" y="56"/>
                </a:cxn>
                <a:cxn ang="0">
                  <a:pos x="22" y="49"/>
                </a:cxn>
                <a:cxn ang="0">
                  <a:pos x="18" y="39"/>
                </a:cxn>
                <a:cxn ang="0">
                  <a:pos x="18" y="39"/>
                </a:cxn>
              </a:cxnLst>
              <a:rect l="0" t="0" r="r" b="b"/>
              <a:pathLst>
                <a:path w="24" h="66">
                  <a:moveTo>
                    <a:pt x="18" y="39"/>
                  </a:moveTo>
                  <a:lnTo>
                    <a:pt x="18" y="39"/>
                  </a:lnTo>
                  <a:lnTo>
                    <a:pt x="14" y="31"/>
                  </a:lnTo>
                  <a:lnTo>
                    <a:pt x="12" y="23"/>
                  </a:lnTo>
                  <a:lnTo>
                    <a:pt x="9" y="13"/>
                  </a:lnTo>
                  <a:lnTo>
                    <a:pt x="9" y="5"/>
                  </a:lnTo>
                  <a:lnTo>
                    <a:pt x="9" y="5"/>
                  </a:lnTo>
                  <a:lnTo>
                    <a:pt x="8" y="3"/>
                  </a:lnTo>
                  <a:lnTo>
                    <a:pt x="7" y="1"/>
                  </a:lnTo>
                  <a:lnTo>
                    <a:pt x="6" y="1"/>
                  </a:lnTo>
                  <a:lnTo>
                    <a:pt x="4" y="0"/>
                  </a:lnTo>
                  <a:lnTo>
                    <a:pt x="3" y="1"/>
                  </a:lnTo>
                  <a:lnTo>
                    <a:pt x="1" y="1"/>
                  </a:lnTo>
                  <a:lnTo>
                    <a:pt x="0" y="3"/>
                  </a:lnTo>
                  <a:lnTo>
                    <a:pt x="0" y="5"/>
                  </a:lnTo>
                  <a:lnTo>
                    <a:pt x="0" y="5"/>
                  </a:lnTo>
                  <a:lnTo>
                    <a:pt x="0" y="17"/>
                  </a:lnTo>
                  <a:lnTo>
                    <a:pt x="1" y="24"/>
                  </a:lnTo>
                  <a:lnTo>
                    <a:pt x="3" y="30"/>
                  </a:lnTo>
                  <a:lnTo>
                    <a:pt x="3" y="30"/>
                  </a:lnTo>
                  <a:lnTo>
                    <a:pt x="6" y="38"/>
                  </a:lnTo>
                  <a:lnTo>
                    <a:pt x="9" y="45"/>
                  </a:lnTo>
                  <a:lnTo>
                    <a:pt x="13" y="54"/>
                  </a:lnTo>
                  <a:lnTo>
                    <a:pt x="14" y="62"/>
                  </a:lnTo>
                  <a:lnTo>
                    <a:pt x="14" y="62"/>
                  </a:lnTo>
                  <a:lnTo>
                    <a:pt x="15" y="64"/>
                  </a:lnTo>
                  <a:lnTo>
                    <a:pt x="16" y="65"/>
                  </a:lnTo>
                  <a:lnTo>
                    <a:pt x="18" y="66"/>
                  </a:lnTo>
                  <a:lnTo>
                    <a:pt x="19" y="66"/>
                  </a:lnTo>
                  <a:lnTo>
                    <a:pt x="21" y="66"/>
                  </a:lnTo>
                  <a:lnTo>
                    <a:pt x="22" y="65"/>
                  </a:lnTo>
                  <a:lnTo>
                    <a:pt x="23" y="64"/>
                  </a:lnTo>
                  <a:lnTo>
                    <a:pt x="24" y="62"/>
                  </a:lnTo>
                  <a:lnTo>
                    <a:pt x="24" y="62"/>
                  </a:lnTo>
                  <a:lnTo>
                    <a:pt x="23" y="56"/>
                  </a:lnTo>
                  <a:lnTo>
                    <a:pt x="22" y="49"/>
                  </a:lnTo>
                  <a:lnTo>
                    <a:pt x="18" y="39"/>
                  </a:lnTo>
                  <a:lnTo>
                    <a:pt x="18" y="39"/>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44" name="Freeform 197"/>
            <p:cNvSpPr/>
            <p:nvPr/>
          </p:nvSpPr>
          <p:spPr bwMode="auto">
            <a:xfrm>
              <a:off x="4710113" y="2759075"/>
              <a:ext cx="9525" cy="44450"/>
            </a:xfrm>
            <a:custGeom>
              <a:avLst/>
              <a:gdLst/>
              <a:ahLst/>
              <a:cxnLst>
                <a:cxn ang="0">
                  <a:pos x="10" y="4"/>
                </a:cxn>
                <a:cxn ang="0">
                  <a:pos x="10" y="4"/>
                </a:cxn>
                <a:cxn ang="0">
                  <a:pos x="10" y="2"/>
                </a:cxn>
                <a:cxn ang="0">
                  <a:pos x="9" y="1"/>
                </a:cxn>
                <a:cxn ang="0">
                  <a:pos x="6" y="0"/>
                </a:cxn>
                <a:cxn ang="0">
                  <a:pos x="4" y="0"/>
                </a:cxn>
                <a:cxn ang="0">
                  <a:pos x="3" y="0"/>
                </a:cxn>
                <a:cxn ang="0">
                  <a:pos x="1" y="1"/>
                </a:cxn>
                <a:cxn ang="0">
                  <a:pos x="0" y="2"/>
                </a:cxn>
                <a:cxn ang="0">
                  <a:pos x="0" y="4"/>
                </a:cxn>
                <a:cxn ang="0">
                  <a:pos x="0" y="4"/>
                </a:cxn>
                <a:cxn ang="0">
                  <a:pos x="1" y="24"/>
                </a:cxn>
                <a:cxn ang="0">
                  <a:pos x="3" y="44"/>
                </a:cxn>
                <a:cxn ang="0">
                  <a:pos x="6" y="63"/>
                </a:cxn>
                <a:cxn ang="0">
                  <a:pos x="10" y="82"/>
                </a:cxn>
                <a:cxn ang="0">
                  <a:pos x="10" y="82"/>
                </a:cxn>
                <a:cxn ang="0">
                  <a:pos x="11" y="84"/>
                </a:cxn>
                <a:cxn ang="0">
                  <a:pos x="12" y="85"/>
                </a:cxn>
                <a:cxn ang="0">
                  <a:pos x="14" y="85"/>
                </a:cxn>
                <a:cxn ang="0">
                  <a:pos x="16" y="85"/>
                </a:cxn>
                <a:cxn ang="0">
                  <a:pos x="17" y="84"/>
                </a:cxn>
                <a:cxn ang="0">
                  <a:pos x="18" y="83"/>
                </a:cxn>
                <a:cxn ang="0">
                  <a:pos x="19" y="82"/>
                </a:cxn>
                <a:cxn ang="0">
                  <a:pos x="19" y="80"/>
                </a:cxn>
                <a:cxn ang="0">
                  <a:pos x="19" y="80"/>
                </a:cxn>
                <a:cxn ang="0">
                  <a:pos x="16" y="61"/>
                </a:cxn>
                <a:cxn ang="0">
                  <a:pos x="13" y="43"/>
                </a:cxn>
                <a:cxn ang="0">
                  <a:pos x="11" y="24"/>
                </a:cxn>
                <a:cxn ang="0">
                  <a:pos x="10" y="4"/>
                </a:cxn>
                <a:cxn ang="0">
                  <a:pos x="10" y="4"/>
                </a:cxn>
              </a:cxnLst>
              <a:rect l="0" t="0" r="r" b="b"/>
              <a:pathLst>
                <a:path w="19" h="85">
                  <a:moveTo>
                    <a:pt x="10" y="4"/>
                  </a:moveTo>
                  <a:lnTo>
                    <a:pt x="10" y="4"/>
                  </a:lnTo>
                  <a:lnTo>
                    <a:pt x="10" y="2"/>
                  </a:lnTo>
                  <a:lnTo>
                    <a:pt x="9" y="1"/>
                  </a:lnTo>
                  <a:lnTo>
                    <a:pt x="6" y="0"/>
                  </a:lnTo>
                  <a:lnTo>
                    <a:pt x="4" y="0"/>
                  </a:lnTo>
                  <a:lnTo>
                    <a:pt x="3" y="0"/>
                  </a:lnTo>
                  <a:lnTo>
                    <a:pt x="1" y="1"/>
                  </a:lnTo>
                  <a:lnTo>
                    <a:pt x="0" y="2"/>
                  </a:lnTo>
                  <a:lnTo>
                    <a:pt x="0" y="4"/>
                  </a:lnTo>
                  <a:lnTo>
                    <a:pt x="0" y="4"/>
                  </a:lnTo>
                  <a:lnTo>
                    <a:pt x="1" y="24"/>
                  </a:lnTo>
                  <a:lnTo>
                    <a:pt x="3" y="44"/>
                  </a:lnTo>
                  <a:lnTo>
                    <a:pt x="6" y="63"/>
                  </a:lnTo>
                  <a:lnTo>
                    <a:pt x="10" y="82"/>
                  </a:lnTo>
                  <a:lnTo>
                    <a:pt x="10" y="82"/>
                  </a:lnTo>
                  <a:lnTo>
                    <a:pt x="11" y="84"/>
                  </a:lnTo>
                  <a:lnTo>
                    <a:pt x="12" y="85"/>
                  </a:lnTo>
                  <a:lnTo>
                    <a:pt x="14" y="85"/>
                  </a:lnTo>
                  <a:lnTo>
                    <a:pt x="16" y="85"/>
                  </a:lnTo>
                  <a:lnTo>
                    <a:pt x="17" y="84"/>
                  </a:lnTo>
                  <a:lnTo>
                    <a:pt x="18" y="83"/>
                  </a:lnTo>
                  <a:lnTo>
                    <a:pt x="19" y="82"/>
                  </a:lnTo>
                  <a:lnTo>
                    <a:pt x="19" y="80"/>
                  </a:lnTo>
                  <a:lnTo>
                    <a:pt x="19" y="80"/>
                  </a:lnTo>
                  <a:lnTo>
                    <a:pt x="16" y="61"/>
                  </a:lnTo>
                  <a:lnTo>
                    <a:pt x="13" y="43"/>
                  </a:lnTo>
                  <a:lnTo>
                    <a:pt x="11" y="24"/>
                  </a:lnTo>
                  <a:lnTo>
                    <a:pt x="10" y="4"/>
                  </a:lnTo>
                  <a:lnTo>
                    <a:pt x="10" y="4"/>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45" name="Freeform 198"/>
            <p:cNvSpPr/>
            <p:nvPr/>
          </p:nvSpPr>
          <p:spPr bwMode="auto">
            <a:xfrm>
              <a:off x="4416425" y="2370138"/>
              <a:ext cx="15875" cy="106363"/>
            </a:xfrm>
            <a:custGeom>
              <a:avLst/>
              <a:gdLst/>
              <a:ahLst/>
              <a:cxnLst>
                <a:cxn ang="0">
                  <a:pos x="19" y="3"/>
                </a:cxn>
                <a:cxn ang="0">
                  <a:pos x="19" y="3"/>
                </a:cxn>
                <a:cxn ang="0">
                  <a:pos x="14" y="24"/>
                </a:cxn>
                <a:cxn ang="0">
                  <a:pos x="13" y="34"/>
                </a:cxn>
                <a:cxn ang="0">
                  <a:pos x="13" y="45"/>
                </a:cxn>
                <a:cxn ang="0">
                  <a:pos x="13" y="98"/>
                </a:cxn>
                <a:cxn ang="0">
                  <a:pos x="13" y="98"/>
                </a:cxn>
                <a:cxn ang="0">
                  <a:pos x="13" y="124"/>
                </a:cxn>
                <a:cxn ang="0">
                  <a:pos x="12" y="136"/>
                </a:cxn>
                <a:cxn ang="0">
                  <a:pos x="10" y="149"/>
                </a:cxn>
                <a:cxn ang="0">
                  <a:pos x="10" y="149"/>
                </a:cxn>
                <a:cxn ang="0">
                  <a:pos x="4" y="171"/>
                </a:cxn>
                <a:cxn ang="0">
                  <a:pos x="2" y="183"/>
                </a:cxn>
                <a:cxn ang="0">
                  <a:pos x="0" y="194"/>
                </a:cxn>
                <a:cxn ang="0">
                  <a:pos x="0" y="194"/>
                </a:cxn>
                <a:cxn ang="0">
                  <a:pos x="1" y="196"/>
                </a:cxn>
                <a:cxn ang="0">
                  <a:pos x="2" y="197"/>
                </a:cxn>
                <a:cxn ang="0">
                  <a:pos x="3" y="198"/>
                </a:cxn>
                <a:cxn ang="0">
                  <a:pos x="5" y="199"/>
                </a:cxn>
                <a:cxn ang="0">
                  <a:pos x="6" y="198"/>
                </a:cxn>
                <a:cxn ang="0">
                  <a:pos x="8" y="197"/>
                </a:cxn>
                <a:cxn ang="0">
                  <a:pos x="9" y="196"/>
                </a:cxn>
                <a:cxn ang="0">
                  <a:pos x="10" y="194"/>
                </a:cxn>
                <a:cxn ang="0">
                  <a:pos x="10" y="194"/>
                </a:cxn>
                <a:cxn ang="0">
                  <a:pos x="11" y="182"/>
                </a:cxn>
                <a:cxn ang="0">
                  <a:pos x="14" y="169"/>
                </a:cxn>
                <a:cxn ang="0">
                  <a:pos x="20" y="144"/>
                </a:cxn>
                <a:cxn ang="0">
                  <a:pos x="20" y="144"/>
                </a:cxn>
                <a:cxn ang="0">
                  <a:pos x="22" y="135"/>
                </a:cxn>
                <a:cxn ang="0">
                  <a:pos x="22" y="125"/>
                </a:cxn>
                <a:cxn ang="0">
                  <a:pos x="22" y="105"/>
                </a:cxn>
                <a:cxn ang="0">
                  <a:pos x="22" y="105"/>
                </a:cxn>
                <a:cxn ang="0">
                  <a:pos x="22" y="80"/>
                </a:cxn>
                <a:cxn ang="0">
                  <a:pos x="22" y="55"/>
                </a:cxn>
                <a:cxn ang="0">
                  <a:pos x="23" y="31"/>
                </a:cxn>
                <a:cxn ang="0">
                  <a:pos x="25" y="18"/>
                </a:cxn>
                <a:cxn ang="0">
                  <a:pos x="29" y="6"/>
                </a:cxn>
                <a:cxn ang="0">
                  <a:pos x="29" y="6"/>
                </a:cxn>
                <a:cxn ang="0">
                  <a:pos x="29" y="4"/>
                </a:cxn>
                <a:cxn ang="0">
                  <a:pos x="28" y="2"/>
                </a:cxn>
                <a:cxn ang="0">
                  <a:pos x="27" y="1"/>
                </a:cxn>
                <a:cxn ang="0">
                  <a:pos x="24" y="0"/>
                </a:cxn>
                <a:cxn ang="0">
                  <a:pos x="23" y="0"/>
                </a:cxn>
                <a:cxn ang="0">
                  <a:pos x="21" y="0"/>
                </a:cxn>
                <a:cxn ang="0">
                  <a:pos x="20" y="2"/>
                </a:cxn>
                <a:cxn ang="0">
                  <a:pos x="19" y="3"/>
                </a:cxn>
                <a:cxn ang="0">
                  <a:pos x="19" y="3"/>
                </a:cxn>
              </a:cxnLst>
              <a:rect l="0" t="0" r="r" b="b"/>
              <a:pathLst>
                <a:path w="29" h="199">
                  <a:moveTo>
                    <a:pt x="19" y="3"/>
                  </a:moveTo>
                  <a:lnTo>
                    <a:pt x="19" y="3"/>
                  </a:lnTo>
                  <a:lnTo>
                    <a:pt x="14" y="24"/>
                  </a:lnTo>
                  <a:lnTo>
                    <a:pt x="13" y="34"/>
                  </a:lnTo>
                  <a:lnTo>
                    <a:pt x="13" y="45"/>
                  </a:lnTo>
                  <a:lnTo>
                    <a:pt x="13" y="98"/>
                  </a:lnTo>
                  <a:lnTo>
                    <a:pt x="13" y="98"/>
                  </a:lnTo>
                  <a:lnTo>
                    <a:pt x="13" y="124"/>
                  </a:lnTo>
                  <a:lnTo>
                    <a:pt x="12" y="136"/>
                  </a:lnTo>
                  <a:lnTo>
                    <a:pt x="10" y="149"/>
                  </a:lnTo>
                  <a:lnTo>
                    <a:pt x="10" y="149"/>
                  </a:lnTo>
                  <a:lnTo>
                    <a:pt x="4" y="171"/>
                  </a:lnTo>
                  <a:lnTo>
                    <a:pt x="2" y="183"/>
                  </a:lnTo>
                  <a:lnTo>
                    <a:pt x="0" y="194"/>
                  </a:lnTo>
                  <a:lnTo>
                    <a:pt x="0" y="194"/>
                  </a:lnTo>
                  <a:lnTo>
                    <a:pt x="1" y="196"/>
                  </a:lnTo>
                  <a:lnTo>
                    <a:pt x="2" y="197"/>
                  </a:lnTo>
                  <a:lnTo>
                    <a:pt x="3" y="198"/>
                  </a:lnTo>
                  <a:lnTo>
                    <a:pt x="5" y="199"/>
                  </a:lnTo>
                  <a:lnTo>
                    <a:pt x="6" y="198"/>
                  </a:lnTo>
                  <a:lnTo>
                    <a:pt x="8" y="197"/>
                  </a:lnTo>
                  <a:lnTo>
                    <a:pt x="9" y="196"/>
                  </a:lnTo>
                  <a:lnTo>
                    <a:pt x="10" y="194"/>
                  </a:lnTo>
                  <a:lnTo>
                    <a:pt x="10" y="194"/>
                  </a:lnTo>
                  <a:lnTo>
                    <a:pt x="11" y="182"/>
                  </a:lnTo>
                  <a:lnTo>
                    <a:pt x="14" y="169"/>
                  </a:lnTo>
                  <a:lnTo>
                    <a:pt x="20" y="144"/>
                  </a:lnTo>
                  <a:lnTo>
                    <a:pt x="20" y="144"/>
                  </a:lnTo>
                  <a:lnTo>
                    <a:pt x="22" y="135"/>
                  </a:lnTo>
                  <a:lnTo>
                    <a:pt x="22" y="125"/>
                  </a:lnTo>
                  <a:lnTo>
                    <a:pt x="22" y="105"/>
                  </a:lnTo>
                  <a:lnTo>
                    <a:pt x="22" y="105"/>
                  </a:lnTo>
                  <a:lnTo>
                    <a:pt x="22" y="80"/>
                  </a:lnTo>
                  <a:lnTo>
                    <a:pt x="22" y="55"/>
                  </a:lnTo>
                  <a:lnTo>
                    <a:pt x="23" y="31"/>
                  </a:lnTo>
                  <a:lnTo>
                    <a:pt x="25" y="18"/>
                  </a:lnTo>
                  <a:lnTo>
                    <a:pt x="29" y="6"/>
                  </a:lnTo>
                  <a:lnTo>
                    <a:pt x="29" y="6"/>
                  </a:lnTo>
                  <a:lnTo>
                    <a:pt x="29" y="4"/>
                  </a:lnTo>
                  <a:lnTo>
                    <a:pt x="28" y="2"/>
                  </a:lnTo>
                  <a:lnTo>
                    <a:pt x="27" y="1"/>
                  </a:lnTo>
                  <a:lnTo>
                    <a:pt x="24" y="0"/>
                  </a:lnTo>
                  <a:lnTo>
                    <a:pt x="23" y="0"/>
                  </a:lnTo>
                  <a:lnTo>
                    <a:pt x="21" y="0"/>
                  </a:lnTo>
                  <a:lnTo>
                    <a:pt x="20" y="2"/>
                  </a:lnTo>
                  <a:lnTo>
                    <a:pt x="19" y="3"/>
                  </a:lnTo>
                  <a:lnTo>
                    <a:pt x="19" y="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46" name="Freeform 199"/>
            <p:cNvSpPr/>
            <p:nvPr/>
          </p:nvSpPr>
          <p:spPr bwMode="auto">
            <a:xfrm>
              <a:off x="4464050" y="2424113"/>
              <a:ext cx="19050" cy="88900"/>
            </a:xfrm>
            <a:custGeom>
              <a:avLst/>
              <a:gdLst/>
              <a:ahLst/>
              <a:cxnLst>
                <a:cxn ang="0">
                  <a:pos x="26" y="3"/>
                </a:cxn>
                <a:cxn ang="0">
                  <a:pos x="26" y="3"/>
                </a:cxn>
                <a:cxn ang="0">
                  <a:pos x="18" y="42"/>
                </a:cxn>
                <a:cxn ang="0">
                  <a:pos x="11" y="83"/>
                </a:cxn>
                <a:cxn ang="0">
                  <a:pos x="6" y="123"/>
                </a:cxn>
                <a:cxn ang="0">
                  <a:pos x="0" y="162"/>
                </a:cxn>
                <a:cxn ang="0">
                  <a:pos x="0" y="162"/>
                </a:cxn>
                <a:cxn ang="0">
                  <a:pos x="0" y="164"/>
                </a:cxn>
                <a:cxn ang="0">
                  <a:pos x="2" y="166"/>
                </a:cxn>
                <a:cxn ang="0">
                  <a:pos x="3" y="167"/>
                </a:cxn>
                <a:cxn ang="0">
                  <a:pos x="5" y="167"/>
                </a:cxn>
                <a:cxn ang="0">
                  <a:pos x="8" y="166"/>
                </a:cxn>
                <a:cxn ang="0">
                  <a:pos x="10" y="164"/>
                </a:cxn>
                <a:cxn ang="0">
                  <a:pos x="10" y="162"/>
                </a:cxn>
                <a:cxn ang="0">
                  <a:pos x="10" y="162"/>
                </a:cxn>
                <a:cxn ang="0">
                  <a:pos x="15" y="123"/>
                </a:cxn>
                <a:cxn ang="0">
                  <a:pos x="20" y="84"/>
                </a:cxn>
                <a:cxn ang="0">
                  <a:pos x="26" y="45"/>
                </a:cxn>
                <a:cxn ang="0">
                  <a:pos x="36" y="6"/>
                </a:cxn>
                <a:cxn ang="0">
                  <a:pos x="36" y="6"/>
                </a:cxn>
                <a:cxn ang="0">
                  <a:pos x="36" y="4"/>
                </a:cxn>
                <a:cxn ang="0">
                  <a:pos x="35" y="2"/>
                </a:cxn>
                <a:cxn ang="0">
                  <a:pos x="34" y="1"/>
                </a:cxn>
                <a:cxn ang="0">
                  <a:pos x="31" y="0"/>
                </a:cxn>
                <a:cxn ang="0">
                  <a:pos x="29" y="0"/>
                </a:cxn>
                <a:cxn ang="0">
                  <a:pos x="28" y="0"/>
                </a:cxn>
                <a:cxn ang="0">
                  <a:pos x="26" y="1"/>
                </a:cxn>
                <a:cxn ang="0">
                  <a:pos x="26" y="3"/>
                </a:cxn>
                <a:cxn ang="0">
                  <a:pos x="26" y="3"/>
                </a:cxn>
              </a:cxnLst>
              <a:rect l="0" t="0" r="r" b="b"/>
              <a:pathLst>
                <a:path w="36" h="167">
                  <a:moveTo>
                    <a:pt x="26" y="3"/>
                  </a:moveTo>
                  <a:lnTo>
                    <a:pt x="26" y="3"/>
                  </a:lnTo>
                  <a:lnTo>
                    <a:pt x="18" y="42"/>
                  </a:lnTo>
                  <a:lnTo>
                    <a:pt x="11" y="83"/>
                  </a:lnTo>
                  <a:lnTo>
                    <a:pt x="6" y="123"/>
                  </a:lnTo>
                  <a:lnTo>
                    <a:pt x="0" y="162"/>
                  </a:lnTo>
                  <a:lnTo>
                    <a:pt x="0" y="162"/>
                  </a:lnTo>
                  <a:lnTo>
                    <a:pt x="0" y="164"/>
                  </a:lnTo>
                  <a:lnTo>
                    <a:pt x="2" y="166"/>
                  </a:lnTo>
                  <a:lnTo>
                    <a:pt x="3" y="167"/>
                  </a:lnTo>
                  <a:lnTo>
                    <a:pt x="5" y="167"/>
                  </a:lnTo>
                  <a:lnTo>
                    <a:pt x="8" y="166"/>
                  </a:lnTo>
                  <a:lnTo>
                    <a:pt x="10" y="164"/>
                  </a:lnTo>
                  <a:lnTo>
                    <a:pt x="10" y="162"/>
                  </a:lnTo>
                  <a:lnTo>
                    <a:pt x="10" y="162"/>
                  </a:lnTo>
                  <a:lnTo>
                    <a:pt x="15" y="123"/>
                  </a:lnTo>
                  <a:lnTo>
                    <a:pt x="20" y="84"/>
                  </a:lnTo>
                  <a:lnTo>
                    <a:pt x="26" y="45"/>
                  </a:lnTo>
                  <a:lnTo>
                    <a:pt x="36" y="6"/>
                  </a:lnTo>
                  <a:lnTo>
                    <a:pt x="36" y="6"/>
                  </a:lnTo>
                  <a:lnTo>
                    <a:pt x="36" y="4"/>
                  </a:lnTo>
                  <a:lnTo>
                    <a:pt x="35" y="2"/>
                  </a:lnTo>
                  <a:lnTo>
                    <a:pt x="34" y="1"/>
                  </a:lnTo>
                  <a:lnTo>
                    <a:pt x="31" y="0"/>
                  </a:lnTo>
                  <a:lnTo>
                    <a:pt x="29" y="0"/>
                  </a:lnTo>
                  <a:lnTo>
                    <a:pt x="28" y="0"/>
                  </a:lnTo>
                  <a:lnTo>
                    <a:pt x="26" y="1"/>
                  </a:lnTo>
                  <a:lnTo>
                    <a:pt x="26" y="3"/>
                  </a:lnTo>
                  <a:lnTo>
                    <a:pt x="26" y="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47" name="Freeform 200"/>
            <p:cNvSpPr/>
            <p:nvPr/>
          </p:nvSpPr>
          <p:spPr bwMode="auto">
            <a:xfrm>
              <a:off x="4521200" y="2484438"/>
              <a:ext cx="17463" cy="95250"/>
            </a:xfrm>
            <a:custGeom>
              <a:avLst/>
              <a:gdLst/>
              <a:ahLst/>
              <a:cxnLst>
                <a:cxn ang="0">
                  <a:pos x="26" y="5"/>
                </a:cxn>
                <a:cxn ang="0">
                  <a:pos x="26" y="5"/>
                </a:cxn>
                <a:cxn ang="0">
                  <a:pos x="25" y="26"/>
                </a:cxn>
                <a:cxn ang="0">
                  <a:pos x="23" y="46"/>
                </a:cxn>
                <a:cxn ang="0">
                  <a:pos x="20" y="67"/>
                </a:cxn>
                <a:cxn ang="0">
                  <a:pos x="14" y="88"/>
                </a:cxn>
                <a:cxn ang="0">
                  <a:pos x="14" y="88"/>
                </a:cxn>
                <a:cxn ang="0">
                  <a:pos x="11" y="98"/>
                </a:cxn>
                <a:cxn ang="0">
                  <a:pos x="9" y="109"/>
                </a:cxn>
                <a:cxn ang="0">
                  <a:pos x="6" y="131"/>
                </a:cxn>
                <a:cxn ang="0">
                  <a:pos x="3" y="153"/>
                </a:cxn>
                <a:cxn ang="0">
                  <a:pos x="0" y="174"/>
                </a:cxn>
                <a:cxn ang="0">
                  <a:pos x="0" y="174"/>
                </a:cxn>
                <a:cxn ang="0">
                  <a:pos x="0" y="176"/>
                </a:cxn>
                <a:cxn ang="0">
                  <a:pos x="1" y="177"/>
                </a:cxn>
                <a:cxn ang="0">
                  <a:pos x="4" y="179"/>
                </a:cxn>
                <a:cxn ang="0">
                  <a:pos x="6" y="179"/>
                </a:cxn>
                <a:cxn ang="0">
                  <a:pos x="7" y="179"/>
                </a:cxn>
                <a:cxn ang="0">
                  <a:pos x="8" y="178"/>
                </a:cxn>
                <a:cxn ang="0">
                  <a:pos x="9" y="176"/>
                </a:cxn>
                <a:cxn ang="0">
                  <a:pos x="9" y="176"/>
                </a:cxn>
                <a:cxn ang="0">
                  <a:pos x="12" y="155"/>
                </a:cxn>
                <a:cxn ang="0">
                  <a:pos x="15" y="133"/>
                </a:cxn>
                <a:cxn ang="0">
                  <a:pos x="18" y="111"/>
                </a:cxn>
                <a:cxn ang="0">
                  <a:pos x="24" y="91"/>
                </a:cxn>
                <a:cxn ang="0">
                  <a:pos x="24" y="91"/>
                </a:cxn>
                <a:cxn ang="0">
                  <a:pos x="28" y="69"/>
                </a:cxn>
                <a:cxn ang="0">
                  <a:pos x="32" y="48"/>
                </a:cxn>
                <a:cxn ang="0">
                  <a:pos x="34" y="27"/>
                </a:cxn>
                <a:cxn ang="0">
                  <a:pos x="35" y="5"/>
                </a:cxn>
                <a:cxn ang="0">
                  <a:pos x="35" y="5"/>
                </a:cxn>
                <a:cxn ang="0">
                  <a:pos x="34" y="3"/>
                </a:cxn>
                <a:cxn ang="0">
                  <a:pos x="33" y="1"/>
                </a:cxn>
                <a:cxn ang="0">
                  <a:pos x="32" y="0"/>
                </a:cxn>
                <a:cxn ang="0">
                  <a:pos x="30" y="0"/>
                </a:cxn>
                <a:cxn ang="0">
                  <a:pos x="28" y="0"/>
                </a:cxn>
                <a:cxn ang="0">
                  <a:pos x="27" y="1"/>
                </a:cxn>
                <a:cxn ang="0">
                  <a:pos x="26" y="3"/>
                </a:cxn>
                <a:cxn ang="0">
                  <a:pos x="26" y="5"/>
                </a:cxn>
                <a:cxn ang="0">
                  <a:pos x="26" y="5"/>
                </a:cxn>
              </a:cxnLst>
              <a:rect l="0" t="0" r="r" b="b"/>
              <a:pathLst>
                <a:path w="35" h="179">
                  <a:moveTo>
                    <a:pt x="26" y="5"/>
                  </a:moveTo>
                  <a:lnTo>
                    <a:pt x="26" y="5"/>
                  </a:lnTo>
                  <a:lnTo>
                    <a:pt x="25" y="26"/>
                  </a:lnTo>
                  <a:lnTo>
                    <a:pt x="23" y="46"/>
                  </a:lnTo>
                  <a:lnTo>
                    <a:pt x="20" y="67"/>
                  </a:lnTo>
                  <a:lnTo>
                    <a:pt x="14" y="88"/>
                  </a:lnTo>
                  <a:lnTo>
                    <a:pt x="14" y="88"/>
                  </a:lnTo>
                  <a:lnTo>
                    <a:pt x="11" y="98"/>
                  </a:lnTo>
                  <a:lnTo>
                    <a:pt x="9" y="109"/>
                  </a:lnTo>
                  <a:lnTo>
                    <a:pt x="6" y="131"/>
                  </a:lnTo>
                  <a:lnTo>
                    <a:pt x="3" y="153"/>
                  </a:lnTo>
                  <a:lnTo>
                    <a:pt x="0" y="174"/>
                  </a:lnTo>
                  <a:lnTo>
                    <a:pt x="0" y="174"/>
                  </a:lnTo>
                  <a:lnTo>
                    <a:pt x="0" y="176"/>
                  </a:lnTo>
                  <a:lnTo>
                    <a:pt x="1" y="177"/>
                  </a:lnTo>
                  <a:lnTo>
                    <a:pt x="4" y="179"/>
                  </a:lnTo>
                  <a:lnTo>
                    <a:pt x="6" y="179"/>
                  </a:lnTo>
                  <a:lnTo>
                    <a:pt x="7" y="179"/>
                  </a:lnTo>
                  <a:lnTo>
                    <a:pt x="8" y="178"/>
                  </a:lnTo>
                  <a:lnTo>
                    <a:pt x="9" y="176"/>
                  </a:lnTo>
                  <a:lnTo>
                    <a:pt x="9" y="176"/>
                  </a:lnTo>
                  <a:lnTo>
                    <a:pt x="12" y="155"/>
                  </a:lnTo>
                  <a:lnTo>
                    <a:pt x="15" y="133"/>
                  </a:lnTo>
                  <a:lnTo>
                    <a:pt x="18" y="111"/>
                  </a:lnTo>
                  <a:lnTo>
                    <a:pt x="24" y="91"/>
                  </a:lnTo>
                  <a:lnTo>
                    <a:pt x="24" y="91"/>
                  </a:lnTo>
                  <a:lnTo>
                    <a:pt x="28" y="69"/>
                  </a:lnTo>
                  <a:lnTo>
                    <a:pt x="32" y="48"/>
                  </a:lnTo>
                  <a:lnTo>
                    <a:pt x="34" y="27"/>
                  </a:lnTo>
                  <a:lnTo>
                    <a:pt x="35" y="5"/>
                  </a:lnTo>
                  <a:lnTo>
                    <a:pt x="35" y="5"/>
                  </a:lnTo>
                  <a:lnTo>
                    <a:pt x="34" y="3"/>
                  </a:lnTo>
                  <a:lnTo>
                    <a:pt x="33" y="1"/>
                  </a:lnTo>
                  <a:lnTo>
                    <a:pt x="32" y="0"/>
                  </a:lnTo>
                  <a:lnTo>
                    <a:pt x="30" y="0"/>
                  </a:lnTo>
                  <a:lnTo>
                    <a:pt x="28" y="0"/>
                  </a:lnTo>
                  <a:lnTo>
                    <a:pt x="27" y="1"/>
                  </a:lnTo>
                  <a:lnTo>
                    <a:pt x="26" y="3"/>
                  </a:lnTo>
                  <a:lnTo>
                    <a:pt x="26" y="5"/>
                  </a:lnTo>
                  <a:lnTo>
                    <a:pt x="26"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48" name="Freeform 201"/>
            <p:cNvSpPr/>
            <p:nvPr/>
          </p:nvSpPr>
          <p:spPr bwMode="auto">
            <a:xfrm>
              <a:off x="4570413" y="2508250"/>
              <a:ext cx="12700" cy="41275"/>
            </a:xfrm>
            <a:custGeom>
              <a:avLst/>
              <a:gdLst/>
              <a:ahLst/>
              <a:cxnLst>
                <a:cxn ang="0">
                  <a:pos x="12" y="3"/>
                </a:cxn>
                <a:cxn ang="0">
                  <a:pos x="12" y="3"/>
                </a:cxn>
                <a:cxn ang="0">
                  <a:pos x="8" y="21"/>
                </a:cxn>
                <a:cxn ang="0">
                  <a:pos x="6" y="38"/>
                </a:cxn>
                <a:cxn ang="0">
                  <a:pos x="3" y="56"/>
                </a:cxn>
                <a:cxn ang="0">
                  <a:pos x="0" y="73"/>
                </a:cxn>
                <a:cxn ang="0">
                  <a:pos x="0" y="73"/>
                </a:cxn>
                <a:cxn ang="0">
                  <a:pos x="0" y="76"/>
                </a:cxn>
                <a:cxn ang="0">
                  <a:pos x="1" y="77"/>
                </a:cxn>
                <a:cxn ang="0">
                  <a:pos x="2" y="78"/>
                </a:cxn>
                <a:cxn ang="0">
                  <a:pos x="3" y="79"/>
                </a:cxn>
                <a:cxn ang="0">
                  <a:pos x="5" y="79"/>
                </a:cxn>
                <a:cxn ang="0">
                  <a:pos x="7" y="79"/>
                </a:cxn>
                <a:cxn ang="0">
                  <a:pos x="8" y="78"/>
                </a:cxn>
                <a:cxn ang="0">
                  <a:pos x="9" y="76"/>
                </a:cxn>
                <a:cxn ang="0">
                  <a:pos x="9" y="76"/>
                </a:cxn>
                <a:cxn ang="0">
                  <a:pos x="12" y="58"/>
                </a:cxn>
                <a:cxn ang="0">
                  <a:pos x="14" y="40"/>
                </a:cxn>
                <a:cxn ang="0">
                  <a:pos x="17" y="23"/>
                </a:cxn>
                <a:cxn ang="0">
                  <a:pos x="22" y="6"/>
                </a:cxn>
                <a:cxn ang="0">
                  <a:pos x="22" y="6"/>
                </a:cxn>
                <a:cxn ang="0">
                  <a:pos x="22" y="4"/>
                </a:cxn>
                <a:cxn ang="0">
                  <a:pos x="22" y="2"/>
                </a:cxn>
                <a:cxn ang="0">
                  <a:pos x="21" y="1"/>
                </a:cxn>
                <a:cxn ang="0">
                  <a:pos x="19" y="0"/>
                </a:cxn>
                <a:cxn ang="0">
                  <a:pos x="16" y="0"/>
                </a:cxn>
                <a:cxn ang="0">
                  <a:pos x="15" y="0"/>
                </a:cxn>
                <a:cxn ang="0">
                  <a:pos x="13" y="1"/>
                </a:cxn>
                <a:cxn ang="0">
                  <a:pos x="12" y="3"/>
                </a:cxn>
                <a:cxn ang="0">
                  <a:pos x="12" y="3"/>
                </a:cxn>
              </a:cxnLst>
              <a:rect l="0" t="0" r="r" b="b"/>
              <a:pathLst>
                <a:path w="22" h="79">
                  <a:moveTo>
                    <a:pt x="12" y="3"/>
                  </a:moveTo>
                  <a:lnTo>
                    <a:pt x="12" y="3"/>
                  </a:lnTo>
                  <a:lnTo>
                    <a:pt x="8" y="21"/>
                  </a:lnTo>
                  <a:lnTo>
                    <a:pt x="6" y="38"/>
                  </a:lnTo>
                  <a:lnTo>
                    <a:pt x="3" y="56"/>
                  </a:lnTo>
                  <a:lnTo>
                    <a:pt x="0" y="73"/>
                  </a:lnTo>
                  <a:lnTo>
                    <a:pt x="0" y="73"/>
                  </a:lnTo>
                  <a:lnTo>
                    <a:pt x="0" y="76"/>
                  </a:lnTo>
                  <a:lnTo>
                    <a:pt x="1" y="77"/>
                  </a:lnTo>
                  <a:lnTo>
                    <a:pt x="2" y="78"/>
                  </a:lnTo>
                  <a:lnTo>
                    <a:pt x="3" y="79"/>
                  </a:lnTo>
                  <a:lnTo>
                    <a:pt x="5" y="79"/>
                  </a:lnTo>
                  <a:lnTo>
                    <a:pt x="7" y="79"/>
                  </a:lnTo>
                  <a:lnTo>
                    <a:pt x="8" y="78"/>
                  </a:lnTo>
                  <a:lnTo>
                    <a:pt x="9" y="76"/>
                  </a:lnTo>
                  <a:lnTo>
                    <a:pt x="9" y="76"/>
                  </a:lnTo>
                  <a:lnTo>
                    <a:pt x="12" y="58"/>
                  </a:lnTo>
                  <a:lnTo>
                    <a:pt x="14" y="40"/>
                  </a:lnTo>
                  <a:lnTo>
                    <a:pt x="17" y="23"/>
                  </a:lnTo>
                  <a:lnTo>
                    <a:pt x="22" y="6"/>
                  </a:lnTo>
                  <a:lnTo>
                    <a:pt x="22" y="6"/>
                  </a:lnTo>
                  <a:lnTo>
                    <a:pt x="22" y="4"/>
                  </a:lnTo>
                  <a:lnTo>
                    <a:pt x="22" y="2"/>
                  </a:lnTo>
                  <a:lnTo>
                    <a:pt x="21" y="1"/>
                  </a:lnTo>
                  <a:lnTo>
                    <a:pt x="19" y="0"/>
                  </a:lnTo>
                  <a:lnTo>
                    <a:pt x="16" y="0"/>
                  </a:lnTo>
                  <a:lnTo>
                    <a:pt x="15" y="0"/>
                  </a:lnTo>
                  <a:lnTo>
                    <a:pt x="13" y="1"/>
                  </a:lnTo>
                  <a:lnTo>
                    <a:pt x="12" y="3"/>
                  </a:lnTo>
                  <a:lnTo>
                    <a:pt x="12" y="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49" name="Freeform 202"/>
            <p:cNvSpPr/>
            <p:nvPr/>
          </p:nvSpPr>
          <p:spPr bwMode="auto">
            <a:xfrm>
              <a:off x="4603750" y="2557463"/>
              <a:ext cx="15875" cy="46038"/>
            </a:xfrm>
            <a:custGeom>
              <a:avLst/>
              <a:gdLst/>
              <a:ahLst/>
              <a:cxnLst>
                <a:cxn ang="0">
                  <a:pos x="20" y="3"/>
                </a:cxn>
                <a:cxn ang="0">
                  <a:pos x="20" y="3"/>
                </a:cxn>
                <a:cxn ang="0">
                  <a:pos x="0" y="79"/>
                </a:cxn>
                <a:cxn ang="0">
                  <a:pos x="0" y="79"/>
                </a:cxn>
                <a:cxn ang="0">
                  <a:pos x="0" y="81"/>
                </a:cxn>
                <a:cxn ang="0">
                  <a:pos x="1" y="83"/>
                </a:cxn>
                <a:cxn ang="0">
                  <a:pos x="2" y="84"/>
                </a:cxn>
                <a:cxn ang="0">
                  <a:pos x="4" y="85"/>
                </a:cxn>
                <a:cxn ang="0">
                  <a:pos x="5" y="85"/>
                </a:cxn>
                <a:cxn ang="0">
                  <a:pos x="7" y="85"/>
                </a:cxn>
                <a:cxn ang="0">
                  <a:pos x="8" y="84"/>
                </a:cxn>
                <a:cxn ang="0">
                  <a:pos x="9" y="82"/>
                </a:cxn>
                <a:cxn ang="0">
                  <a:pos x="9" y="82"/>
                </a:cxn>
                <a:cxn ang="0">
                  <a:pos x="28" y="5"/>
                </a:cxn>
                <a:cxn ang="0">
                  <a:pos x="28" y="5"/>
                </a:cxn>
                <a:cxn ang="0">
                  <a:pos x="29" y="3"/>
                </a:cxn>
                <a:cxn ang="0">
                  <a:pos x="28" y="2"/>
                </a:cxn>
                <a:cxn ang="0">
                  <a:pos x="27" y="1"/>
                </a:cxn>
                <a:cxn ang="0">
                  <a:pos x="25" y="0"/>
                </a:cxn>
                <a:cxn ang="0">
                  <a:pos x="23" y="0"/>
                </a:cxn>
                <a:cxn ang="0">
                  <a:pos x="22" y="0"/>
                </a:cxn>
                <a:cxn ang="0">
                  <a:pos x="20" y="1"/>
                </a:cxn>
                <a:cxn ang="0">
                  <a:pos x="20" y="3"/>
                </a:cxn>
                <a:cxn ang="0">
                  <a:pos x="20" y="3"/>
                </a:cxn>
              </a:cxnLst>
              <a:rect l="0" t="0" r="r" b="b"/>
              <a:pathLst>
                <a:path w="29" h="85">
                  <a:moveTo>
                    <a:pt x="20" y="3"/>
                  </a:moveTo>
                  <a:lnTo>
                    <a:pt x="20" y="3"/>
                  </a:lnTo>
                  <a:lnTo>
                    <a:pt x="0" y="79"/>
                  </a:lnTo>
                  <a:lnTo>
                    <a:pt x="0" y="79"/>
                  </a:lnTo>
                  <a:lnTo>
                    <a:pt x="0" y="81"/>
                  </a:lnTo>
                  <a:lnTo>
                    <a:pt x="1" y="83"/>
                  </a:lnTo>
                  <a:lnTo>
                    <a:pt x="2" y="84"/>
                  </a:lnTo>
                  <a:lnTo>
                    <a:pt x="4" y="85"/>
                  </a:lnTo>
                  <a:lnTo>
                    <a:pt x="5" y="85"/>
                  </a:lnTo>
                  <a:lnTo>
                    <a:pt x="7" y="85"/>
                  </a:lnTo>
                  <a:lnTo>
                    <a:pt x="8" y="84"/>
                  </a:lnTo>
                  <a:lnTo>
                    <a:pt x="9" y="82"/>
                  </a:lnTo>
                  <a:lnTo>
                    <a:pt x="9" y="82"/>
                  </a:lnTo>
                  <a:lnTo>
                    <a:pt x="28" y="5"/>
                  </a:lnTo>
                  <a:lnTo>
                    <a:pt x="28" y="5"/>
                  </a:lnTo>
                  <a:lnTo>
                    <a:pt x="29" y="3"/>
                  </a:lnTo>
                  <a:lnTo>
                    <a:pt x="28" y="2"/>
                  </a:lnTo>
                  <a:lnTo>
                    <a:pt x="27" y="1"/>
                  </a:lnTo>
                  <a:lnTo>
                    <a:pt x="25" y="0"/>
                  </a:lnTo>
                  <a:lnTo>
                    <a:pt x="23" y="0"/>
                  </a:lnTo>
                  <a:lnTo>
                    <a:pt x="22" y="0"/>
                  </a:lnTo>
                  <a:lnTo>
                    <a:pt x="20" y="1"/>
                  </a:lnTo>
                  <a:lnTo>
                    <a:pt x="20" y="3"/>
                  </a:lnTo>
                  <a:lnTo>
                    <a:pt x="20" y="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50" name="Freeform 203"/>
            <p:cNvSpPr/>
            <p:nvPr/>
          </p:nvSpPr>
          <p:spPr bwMode="auto">
            <a:xfrm>
              <a:off x="4687888" y="2668588"/>
              <a:ext cx="15875" cy="61913"/>
            </a:xfrm>
            <a:custGeom>
              <a:avLst/>
              <a:gdLst/>
              <a:ahLst/>
              <a:cxnLst>
                <a:cxn ang="0">
                  <a:pos x="19" y="4"/>
                </a:cxn>
                <a:cxn ang="0">
                  <a:pos x="19" y="4"/>
                </a:cxn>
                <a:cxn ang="0">
                  <a:pos x="19" y="12"/>
                </a:cxn>
                <a:cxn ang="0">
                  <a:pos x="17" y="19"/>
                </a:cxn>
                <a:cxn ang="0">
                  <a:pos x="12" y="35"/>
                </a:cxn>
                <a:cxn ang="0">
                  <a:pos x="8" y="50"/>
                </a:cxn>
                <a:cxn ang="0">
                  <a:pos x="7" y="58"/>
                </a:cxn>
                <a:cxn ang="0">
                  <a:pos x="6" y="65"/>
                </a:cxn>
                <a:cxn ang="0">
                  <a:pos x="6" y="65"/>
                </a:cxn>
                <a:cxn ang="0">
                  <a:pos x="6" y="76"/>
                </a:cxn>
                <a:cxn ang="0">
                  <a:pos x="5" y="89"/>
                </a:cxn>
                <a:cxn ang="0">
                  <a:pos x="4" y="99"/>
                </a:cxn>
                <a:cxn ang="0">
                  <a:pos x="0" y="110"/>
                </a:cxn>
                <a:cxn ang="0">
                  <a:pos x="0" y="110"/>
                </a:cxn>
                <a:cxn ang="0">
                  <a:pos x="0" y="112"/>
                </a:cxn>
                <a:cxn ang="0">
                  <a:pos x="0" y="113"/>
                </a:cxn>
                <a:cxn ang="0">
                  <a:pos x="1" y="116"/>
                </a:cxn>
                <a:cxn ang="0">
                  <a:pos x="3" y="116"/>
                </a:cxn>
                <a:cxn ang="0">
                  <a:pos x="6" y="116"/>
                </a:cxn>
                <a:cxn ang="0">
                  <a:pos x="8" y="114"/>
                </a:cxn>
                <a:cxn ang="0">
                  <a:pos x="9" y="112"/>
                </a:cxn>
                <a:cxn ang="0">
                  <a:pos x="9" y="112"/>
                </a:cxn>
                <a:cxn ang="0">
                  <a:pos x="12" y="102"/>
                </a:cxn>
                <a:cxn ang="0">
                  <a:pos x="14" y="92"/>
                </a:cxn>
                <a:cxn ang="0">
                  <a:pos x="15" y="80"/>
                </a:cxn>
                <a:cxn ang="0">
                  <a:pos x="15" y="70"/>
                </a:cxn>
                <a:cxn ang="0">
                  <a:pos x="15" y="70"/>
                </a:cxn>
                <a:cxn ang="0">
                  <a:pos x="17" y="62"/>
                </a:cxn>
                <a:cxn ang="0">
                  <a:pos x="18" y="54"/>
                </a:cxn>
                <a:cxn ang="0">
                  <a:pos x="22" y="37"/>
                </a:cxn>
                <a:cxn ang="0">
                  <a:pos x="26" y="20"/>
                </a:cxn>
                <a:cxn ang="0">
                  <a:pos x="28" y="12"/>
                </a:cxn>
                <a:cxn ang="0">
                  <a:pos x="29" y="4"/>
                </a:cxn>
                <a:cxn ang="0">
                  <a:pos x="29" y="4"/>
                </a:cxn>
                <a:cxn ang="0">
                  <a:pos x="28" y="2"/>
                </a:cxn>
                <a:cxn ang="0">
                  <a:pos x="27" y="1"/>
                </a:cxn>
                <a:cxn ang="0">
                  <a:pos x="26" y="0"/>
                </a:cxn>
                <a:cxn ang="0">
                  <a:pos x="24" y="0"/>
                </a:cxn>
                <a:cxn ang="0">
                  <a:pos x="22" y="0"/>
                </a:cxn>
                <a:cxn ang="0">
                  <a:pos x="21" y="1"/>
                </a:cxn>
                <a:cxn ang="0">
                  <a:pos x="20" y="2"/>
                </a:cxn>
                <a:cxn ang="0">
                  <a:pos x="19" y="4"/>
                </a:cxn>
                <a:cxn ang="0">
                  <a:pos x="19" y="4"/>
                </a:cxn>
              </a:cxnLst>
              <a:rect l="0" t="0" r="r" b="b"/>
              <a:pathLst>
                <a:path w="29" h="116">
                  <a:moveTo>
                    <a:pt x="19" y="4"/>
                  </a:moveTo>
                  <a:lnTo>
                    <a:pt x="19" y="4"/>
                  </a:lnTo>
                  <a:lnTo>
                    <a:pt x="19" y="12"/>
                  </a:lnTo>
                  <a:lnTo>
                    <a:pt x="17" y="19"/>
                  </a:lnTo>
                  <a:lnTo>
                    <a:pt x="12" y="35"/>
                  </a:lnTo>
                  <a:lnTo>
                    <a:pt x="8" y="50"/>
                  </a:lnTo>
                  <a:lnTo>
                    <a:pt x="7" y="58"/>
                  </a:lnTo>
                  <a:lnTo>
                    <a:pt x="6" y="65"/>
                  </a:lnTo>
                  <a:lnTo>
                    <a:pt x="6" y="65"/>
                  </a:lnTo>
                  <a:lnTo>
                    <a:pt x="6" y="76"/>
                  </a:lnTo>
                  <a:lnTo>
                    <a:pt x="5" y="89"/>
                  </a:lnTo>
                  <a:lnTo>
                    <a:pt x="4" y="99"/>
                  </a:lnTo>
                  <a:lnTo>
                    <a:pt x="0" y="110"/>
                  </a:lnTo>
                  <a:lnTo>
                    <a:pt x="0" y="110"/>
                  </a:lnTo>
                  <a:lnTo>
                    <a:pt x="0" y="112"/>
                  </a:lnTo>
                  <a:lnTo>
                    <a:pt x="0" y="113"/>
                  </a:lnTo>
                  <a:lnTo>
                    <a:pt x="1" y="116"/>
                  </a:lnTo>
                  <a:lnTo>
                    <a:pt x="3" y="116"/>
                  </a:lnTo>
                  <a:lnTo>
                    <a:pt x="6" y="116"/>
                  </a:lnTo>
                  <a:lnTo>
                    <a:pt x="8" y="114"/>
                  </a:lnTo>
                  <a:lnTo>
                    <a:pt x="9" y="112"/>
                  </a:lnTo>
                  <a:lnTo>
                    <a:pt x="9" y="112"/>
                  </a:lnTo>
                  <a:lnTo>
                    <a:pt x="12" y="102"/>
                  </a:lnTo>
                  <a:lnTo>
                    <a:pt x="14" y="92"/>
                  </a:lnTo>
                  <a:lnTo>
                    <a:pt x="15" y="80"/>
                  </a:lnTo>
                  <a:lnTo>
                    <a:pt x="15" y="70"/>
                  </a:lnTo>
                  <a:lnTo>
                    <a:pt x="15" y="70"/>
                  </a:lnTo>
                  <a:lnTo>
                    <a:pt x="17" y="62"/>
                  </a:lnTo>
                  <a:lnTo>
                    <a:pt x="18" y="54"/>
                  </a:lnTo>
                  <a:lnTo>
                    <a:pt x="22" y="37"/>
                  </a:lnTo>
                  <a:lnTo>
                    <a:pt x="26" y="20"/>
                  </a:lnTo>
                  <a:lnTo>
                    <a:pt x="28" y="12"/>
                  </a:lnTo>
                  <a:lnTo>
                    <a:pt x="29" y="4"/>
                  </a:lnTo>
                  <a:lnTo>
                    <a:pt x="29" y="4"/>
                  </a:lnTo>
                  <a:lnTo>
                    <a:pt x="28" y="2"/>
                  </a:lnTo>
                  <a:lnTo>
                    <a:pt x="27" y="1"/>
                  </a:lnTo>
                  <a:lnTo>
                    <a:pt x="26" y="0"/>
                  </a:lnTo>
                  <a:lnTo>
                    <a:pt x="24" y="0"/>
                  </a:lnTo>
                  <a:lnTo>
                    <a:pt x="22" y="0"/>
                  </a:lnTo>
                  <a:lnTo>
                    <a:pt x="21" y="1"/>
                  </a:lnTo>
                  <a:lnTo>
                    <a:pt x="20" y="2"/>
                  </a:lnTo>
                  <a:lnTo>
                    <a:pt x="19" y="4"/>
                  </a:lnTo>
                  <a:lnTo>
                    <a:pt x="19" y="4"/>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51" name="Freeform 204"/>
            <p:cNvSpPr/>
            <p:nvPr/>
          </p:nvSpPr>
          <p:spPr bwMode="auto">
            <a:xfrm>
              <a:off x="4714875" y="2657475"/>
              <a:ext cx="11113" cy="61913"/>
            </a:xfrm>
            <a:custGeom>
              <a:avLst/>
              <a:gdLst/>
              <a:ahLst/>
              <a:cxnLst>
                <a:cxn ang="0">
                  <a:pos x="12" y="5"/>
                </a:cxn>
                <a:cxn ang="0">
                  <a:pos x="12" y="5"/>
                </a:cxn>
                <a:cxn ang="0">
                  <a:pos x="10" y="32"/>
                </a:cxn>
                <a:cxn ang="0">
                  <a:pos x="6" y="59"/>
                </a:cxn>
                <a:cxn ang="0">
                  <a:pos x="2" y="86"/>
                </a:cxn>
                <a:cxn ang="0">
                  <a:pos x="0" y="113"/>
                </a:cxn>
                <a:cxn ang="0">
                  <a:pos x="0" y="113"/>
                </a:cxn>
                <a:cxn ang="0">
                  <a:pos x="0" y="115"/>
                </a:cxn>
                <a:cxn ang="0">
                  <a:pos x="1" y="116"/>
                </a:cxn>
                <a:cxn ang="0">
                  <a:pos x="3" y="117"/>
                </a:cxn>
                <a:cxn ang="0">
                  <a:pos x="4" y="117"/>
                </a:cxn>
                <a:cxn ang="0">
                  <a:pos x="6" y="117"/>
                </a:cxn>
                <a:cxn ang="0">
                  <a:pos x="8" y="116"/>
                </a:cxn>
                <a:cxn ang="0">
                  <a:pos x="9" y="115"/>
                </a:cxn>
                <a:cxn ang="0">
                  <a:pos x="9" y="113"/>
                </a:cxn>
                <a:cxn ang="0">
                  <a:pos x="9" y="113"/>
                </a:cxn>
                <a:cxn ang="0">
                  <a:pos x="11" y="86"/>
                </a:cxn>
                <a:cxn ang="0">
                  <a:pos x="15" y="59"/>
                </a:cxn>
                <a:cxn ang="0">
                  <a:pos x="19" y="32"/>
                </a:cxn>
                <a:cxn ang="0">
                  <a:pos x="21" y="5"/>
                </a:cxn>
                <a:cxn ang="0">
                  <a:pos x="21" y="5"/>
                </a:cxn>
                <a:cxn ang="0">
                  <a:pos x="21" y="3"/>
                </a:cxn>
                <a:cxn ang="0">
                  <a:pos x="20" y="2"/>
                </a:cxn>
                <a:cxn ang="0">
                  <a:pos x="19" y="1"/>
                </a:cxn>
                <a:cxn ang="0">
                  <a:pos x="17" y="0"/>
                </a:cxn>
                <a:cxn ang="0">
                  <a:pos x="15" y="1"/>
                </a:cxn>
                <a:cxn ang="0">
                  <a:pos x="14" y="2"/>
                </a:cxn>
                <a:cxn ang="0">
                  <a:pos x="13" y="3"/>
                </a:cxn>
                <a:cxn ang="0">
                  <a:pos x="12" y="5"/>
                </a:cxn>
                <a:cxn ang="0">
                  <a:pos x="12" y="5"/>
                </a:cxn>
              </a:cxnLst>
              <a:rect l="0" t="0" r="r" b="b"/>
              <a:pathLst>
                <a:path w="21" h="117">
                  <a:moveTo>
                    <a:pt x="12" y="5"/>
                  </a:moveTo>
                  <a:lnTo>
                    <a:pt x="12" y="5"/>
                  </a:lnTo>
                  <a:lnTo>
                    <a:pt x="10" y="32"/>
                  </a:lnTo>
                  <a:lnTo>
                    <a:pt x="6" y="59"/>
                  </a:lnTo>
                  <a:lnTo>
                    <a:pt x="2" y="86"/>
                  </a:lnTo>
                  <a:lnTo>
                    <a:pt x="0" y="113"/>
                  </a:lnTo>
                  <a:lnTo>
                    <a:pt x="0" y="113"/>
                  </a:lnTo>
                  <a:lnTo>
                    <a:pt x="0" y="115"/>
                  </a:lnTo>
                  <a:lnTo>
                    <a:pt x="1" y="116"/>
                  </a:lnTo>
                  <a:lnTo>
                    <a:pt x="3" y="117"/>
                  </a:lnTo>
                  <a:lnTo>
                    <a:pt x="4" y="117"/>
                  </a:lnTo>
                  <a:lnTo>
                    <a:pt x="6" y="117"/>
                  </a:lnTo>
                  <a:lnTo>
                    <a:pt x="8" y="116"/>
                  </a:lnTo>
                  <a:lnTo>
                    <a:pt x="9" y="115"/>
                  </a:lnTo>
                  <a:lnTo>
                    <a:pt x="9" y="113"/>
                  </a:lnTo>
                  <a:lnTo>
                    <a:pt x="9" y="113"/>
                  </a:lnTo>
                  <a:lnTo>
                    <a:pt x="11" y="86"/>
                  </a:lnTo>
                  <a:lnTo>
                    <a:pt x="15" y="59"/>
                  </a:lnTo>
                  <a:lnTo>
                    <a:pt x="19" y="32"/>
                  </a:lnTo>
                  <a:lnTo>
                    <a:pt x="21" y="5"/>
                  </a:lnTo>
                  <a:lnTo>
                    <a:pt x="21" y="5"/>
                  </a:lnTo>
                  <a:lnTo>
                    <a:pt x="21" y="3"/>
                  </a:lnTo>
                  <a:lnTo>
                    <a:pt x="20" y="2"/>
                  </a:lnTo>
                  <a:lnTo>
                    <a:pt x="19" y="1"/>
                  </a:lnTo>
                  <a:lnTo>
                    <a:pt x="17" y="0"/>
                  </a:lnTo>
                  <a:lnTo>
                    <a:pt x="15" y="1"/>
                  </a:lnTo>
                  <a:lnTo>
                    <a:pt x="14" y="2"/>
                  </a:lnTo>
                  <a:lnTo>
                    <a:pt x="13" y="3"/>
                  </a:lnTo>
                  <a:lnTo>
                    <a:pt x="12" y="5"/>
                  </a:lnTo>
                  <a:lnTo>
                    <a:pt x="12"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52" name="Freeform 206"/>
            <p:cNvSpPr>
              <a:spLocks noEditPoints="1"/>
            </p:cNvSpPr>
            <p:nvPr/>
          </p:nvSpPr>
          <p:spPr bwMode="auto">
            <a:xfrm>
              <a:off x="4249738" y="2249488"/>
              <a:ext cx="555625" cy="574675"/>
            </a:xfrm>
            <a:custGeom>
              <a:avLst/>
              <a:gdLst/>
              <a:ahLst/>
              <a:cxnLst>
                <a:cxn ang="0">
                  <a:pos x="817" y="1056"/>
                </a:cxn>
                <a:cxn ang="0">
                  <a:pos x="716" y="1035"/>
                </a:cxn>
                <a:cxn ang="0">
                  <a:pos x="659" y="1016"/>
                </a:cxn>
                <a:cxn ang="0">
                  <a:pos x="645" y="1010"/>
                </a:cxn>
                <a:cxn ang="0">
                  <a:pos x="623" y="986"/>
                </a:cxn>
                <a:cxn ang="0">
                  <a:pos x="608" y="970"/>
                </a:cxn>
                <a:cxn ang="0">
                  <a:pos x="577" y="929"/>
                </a:cxn>
                <a:cxn ang="0">
                  <a:pos x="513" y="864"/>
                </a:cxn>
                <a:cxn ang="0">
                  <a:pos x="403" y="767"/>
                </a:cxn>
                <a:cxn ang="0">
                  <a:pos x="307" y="683"/>
                </a:cxn>
                <a:cxn ang="0">
                  <a:pos x="222" y="574"/>
                </a:cxn>
                <a:cxn ang="0">
                  <a:pos x="139" y="472"/>
                </a:cxn>
                <a:cxn ang="0">
                  <a:pos x="97" y="439"/>
                </a:cxn>
                <a:cxn ang="0">
                  <a:pos x="31" y="360"/>
                </a:cxn>
                <a:cxn ang="0">
                  <a:pos x="27" y="300"/>
                </a:cxn>
                <a:cxn ang="0">
                  <a:pos x="84" y="371"/>
                </a:cxn>
                <a:cxn ang="0">
                  <a:pos x="141" y="426"/>
                </a:cxn>
                <a:cxn ang="0">
                  <a:pos x="208" y="491"/>
                </a:cxn>
                <a:cxn ang="0">
                  <a:pos x="305" y="624"/>
                </a:cxn>
                <a:cxn ang="0">
                  <a:pos x="398" y="714"/>
                </a:cxn>
                <a:cxn ang="0">
                  <a:pos x="481" y="790"/>
                </a:cxn>
                <a:cxn ang="0">
                  <a:pos x="571" y="872"/>
                </a:cxn>
                <a:cxn ang="0">
                  <a:pos x="646" y="943"/>
                </a:cxn>
                <a:cxn ang="0">
                  <a:pos x="724" y="871"/>
                </a:cxn>
                <a:cxn ang="0">
                  <a:pos x="843" y="787"/>
                </a:cxn>
                <a:cxn ang="0">
                  <a:pos x="981" y="693"/>
                </a:cxn>
                <a:cxn ang="0">
                  <a:pos x="917" y="620"/>
                </a:cxn>
                <a:cxn ang="0">
                  <a:pos x="751" y="446"/>
                </a:cxn>
                <a:cxn ang="0">
                  <a:pos x="583" y="291"/>
                </a:cxn>
                <a:cxn ang="0">
                  <a:pos x="501" y="195"/>
                </a:cxn>
                <a:cxn ang="0">
                  <a:pos x="431" y="116"/>
                </a:cxn>
                <a:cxn ang="0">
                  <a:pos x="378" y="54"/>
                </a:cxn>
                <a:cxn ang="0">
                  <a:pos x="377" y="0"/>
                </a:cxn>
                <a:cxn ang="0">
                  <a:pos x="496" y="134"/>
                </a:cxn>
                <a:cxn ang="0">
                  <a:pos x="631" y="290"/>
                </a:cxn>
                <a:cxn ang="0">
                  <a:pos x="729" y="380"/>
                </a:cxn>
                <a:cxn ang="0">
                  <a:pos x="900" y="546"/>
                </a:cxn>
                <a:cxn ang="0">
                  <a:pos x="980" y="641"/>
                </a:cxn>
                <a:cxn ang="0">
                  <a:pos x="1020" y="678"/>
                </a:cxn>
                <a:cxn ang="0">
                  <a:pos x="1032" y="689"/>
                </a:cxn>
                <a:cxn ang="0">
                  <a:pos x="1037" y="700"/>
                </a:cxn>
                <a:cxn ang="0">
                  <a:pos x="1051" y="800"/>
                </a:cxn>
                <a:cxn ang="0">
                  <a:pos x="1037" y="911"/>
                </a:cxn>
                <a:cxn ang="0">
                  <a:pos x="1029" y="991"/>
                </a:cxn>
                <a:cxn ang="0">
                  <a:pos x="1023" y="1039"/>
                </a:cxn>
                <a:cxn ang="0">
                  <a:pos x="1016" y="1079"/>
                </a:cxn>
                <a:cxn ang="0">
                  <a:pos x="1002" y="1088"/>
                </a:cxn>
                <a:cxn ang="0">
                  <a:pos x="996" y="1087"/>
                </a:cxn>
                <a:cxn ang="0">
                  <a:pos x="954" y="761"/>
                </a:cxn>
                <a:cxn ang="0">
                  <a:pos x="842" y="830"/>
                </a:cxn>
                <a:cxn ang="0">
                  <a:pos x="729" y="917"/>
                </a:cxn>
                <a:cxn ang="0">
                  <a:pos x="672" y="967"/>
                </a:cxn>
                <a:cxn ang="0">
                  <a:pos x="699" y="991"/>
                </a:cxn>
                <a:cxn ang="0">
                  <a:pos x="772" y="1010"/>
                </a:cxn>
                <a:cxn ang="0">
                  <a:pos x="941" y="1046"/>
                </a:cxn>
                <a:cxn ang="0">
                  <a:pos x="989" y="1039"/>
                </a:cxn>
                <a:cxn ang="0">
                  <a:pos x="990" y="1018"/>
                </a:cxn>
                <a:cxn ang="0">
                  <a:pos x="995" y="957"/>
                </a:cxn>
                <a:cxn ang="0">
                  <a:pos x="1010" y="856"/>
                </a:cxn>
                <a:cxn ang="0">
                  <a:pos x="1010" y="734"/>
                </a:cxn>
              </a:cxnLst>
              <a:rect l="0" t="0" r="r" b="b"/>
              <a:pathLst>
                <a:path w="1051" h="1088">
                  <a:moveTo>
                    <a:pt x="991" y="1088"/>
                  </a:moveTo>
                  <a:lnTo>
                    <a:pt x="991" y="1088"/>
                  </a:lnTo>
                  <a:lnTo>
                    <a:pt x="952" y="1084"/>
                  </a:lnTo>
                  <a:lnTo>
                    <a:pt x="911" y="1078"/>
                  </a:lnTo>
                  <a:lnTo>
                    <a:pt x="866" y="1069"/>
                  </a:lnTo>
                  <a:lnTo>
                    <a:pt x="817" y="1056"/>
                  </a:lnTo>
                  <a:lnTo>
                    <a:pt x="817" y="1056"/>
                  </a:lnTo>
                  <a:lnTo>
                    <a:pt x="773" y="1046"/>
                  </a:lnTo>
                  <a:lnTo>
                    <a:pt x="751" y="1041"/>
                  </a:lnTo>
                  <a:lnTo>
                    <a:pt x="728" y="1037"/>
                  </a:lnTo>
                  <a:lnTo>
                    <a:pt x="728" y="1037"/>
                  </a:lnTo>
                  <a:lnTo>
                    <a:pt x="716" y="1035"/>
                  </a:lnTo>
                  <a:lnTo>
                    <a:pt x="706" y="1031"/>
                  </a:lnTo>
                  <a:lnTo>
                    <a:pt x="686" y="1025"/>
                  </a:lnTo>
                  <a:lnTo>
                    <a:pt x="686" y="1025"/>
                  </a:lnTo>
                  <a:lnTo>
                    <a:pt x="673" y="1020"/>
                  </a:lnTo>
                  <a:lnTo>
                    <a:pt x="659" y="1016"/>
                  </a:lnTo>
                  <a:lnTo>
                    <a:pt x="659" y="1016"/>
                  </a:lnTo>
                  <a:lnTo>
                    <a:pt x="654" y="1015"/>
                  </a:lnTo>
                  <a:lnTo>
                    <a:pt x="651" y="1013"/>
                  </a:lnTo>
                  <a:lnTo>
                    <a:pt x="650" y="1012"/>
                  </a:lnTo>
                  <a:lnTo>
                    <a:pt x="649" y="1011"/>
                  </a:lnTo>
                  <a:lnTo>
                    <a:pt x="649" y="1011"/>
                  </a:lnTo>
                  <a:lnTo>
                    <a:pt x="645" y="1010"/>
                  </a:lnTo>
                  <a:lnTo>
                    <a:pt x="645" y="1010"/>
                  </a:lnTo>
                  <a:lnTo>
                    <a:pt x="640" y="1006"/>
                  </a:lnTo>
                  <a:lnTo>
                    <a:pt x="635" y="1001"/>
                  </a:lnTo>
                  <a:lnTo>
                    <a:pt x="628" y="991"/>
                  </a:lnTo>
                  <a:lnTo>
                    <a:pt x="623" y="986"/>
                  </a:lnTo>
                  <a:lnTo>
                    <a:pt x="623" y="986"/>
                  </a:lnTo>
                  <a:lnTo>
                    <a:pt x="620" y="983"/>
                  </a:lnTo>
                  <a:lnTo>
                    <a:pt x="619" y="982"/>
                  </a:lnTo>
                  <a:lnTo>
                    <a:pt x="619" y="982"/>
                  </a:lnTo>
                  <a:lnTo>
                    <a:pt x="614" y="979"/>
                  </a:lnTo>
                  <a:lnTo>
                    <a:pt x="611" y="976"/>
                  </a:lnTo>
                  <a:lnTo>
                    <a:pt x="608" y="970"/>
                  </a:lnTo>
                  <a:lnTo>
                    <a:pt x="608" y="965"/>
                  </a:lnTo>
                  <a:lnTo>
                    <a:pt x="608" y="963"/>
                  </a:lnTo>
                  <a:lnTo>
                    <a:pt x="606" y="961"/>
                  </a:lnTo>
                  <a:lnTo>
                    <a:pt x="606" y="961"/>
                  </a:lnTo>
                  <a:lnTo>
                    <a:pt x="591" y="946"/>
                  </a:lnTo>
                  <a:lnTo>
                    <a:pt x="577" y="929"/>
                  </a:lnTo>
                  <a:lnTo>
                    <a:pt x="577" y="929"/>
                  </a:lnTo>
                  <a:lnTo>
                    <a:pt x="561" y="912"/>
                  </a:lnTo>
                  <a:lnTo>
                    <a:pt x="546" y="895"/>
                  </a:lnTo>
                  <a:lnTo>
                    <a:pt x="529" y="879"/>
                  </a:lnTo>
                  <a:lnTo>
                    <a:pt x="513" y="864"/>
                  </a:lnTo>
                  <a:lnTo>
                    <a:pt x="513" y="864"/>
                  </a:lnTo>
                  <a:lnTo>
                    <a:pt x="490" y="846"/>
                  </a:lnTo>
                  <a:lnTo>
                    <a:pt x="469" y="827"/>
                  </a:lnTo>
                  <a:lnTo>
                    <a:pt x="428" y="789"/>
                  </a:lnTo>
                  <a:lnTo>
                    <a:pt x="428" y="789"/>
                  </a:lnTo>
                  <a:lnTo>
                    <a:pt x="416" y="777"/>
                  </a:lnTo>
                  <a:lnTo>
                    <a:pt x="403" y="767"/>
                  </a:lnTo>
                  <a:lnTo>
                    <a:pt x="378" y="745"/>
                  </a:lnTo>
                  <a:lnTo>
                    <a:pt x="378" y="745"/>
                  </a:lnTo>
                  <a:lnTo>
                    <a:pt x="356" y="729"/>
                  </a:lnTo>
                  <a:lnTo>
                    <a:pt x="336" y="711"/>
                  </a:lnTo>
                  <a:lnTo>
                    <a:pt x="317" y="693"/>
                  </a:lnTo>
                  <a:lnTo>
                    <a:pt x="307" y="683"/>
                  </a:lnTo>
                  <a:lnTo>
                    <a:pt x="299" y="673"/>
                  </a:lnTo>
                  <a:lnTo>
                    <a:pt x="299" y="673"/>
                  </a:lnTo>
                  <a:lnTo>
                    <a:pt x="271" y="638"/>
                  </a:lnTo>
                  <a:lnTo>
                    <a:pt x="271" y="638"/>
                  </a:lnTo>
                  <a:lnTo>
                    <a:pt x="238" y="596"/>
                  </a:lnTo>
                  <a:lnTo>
                    <a:pt x="222" y="574"/>
                  </a:lnTo>
                  <a:lnTo>
                    <a:pt x="207" y="552"/>
                  </a:lnTo>
                  <a:lnTo>
                    <a:pt x="207" y="552"/>
                  </a:lnTo>
                  <a:lnTo>
                    <a:pt x="194" y="534"/>
                  </a:lnTo>
                  <a:lnTo>
                    <a:pt x="178" y="514"/>
                  </a:lnTo>
                  <a:lnTo>
                    <a:pt x="160" y="493"/>
                  </a:lnTo>
                  <a:lnTo>
                    <a:pt x="139" y="472"/>
                  </a:lnTo>
                  <a:lnTo>
                    <a:pt x="139" y="472"/>
                  </a:lnTo>
                  <a:lnTo>
                    <a:pt x="128" y="461"/>
                  </a:lnTo>
                  <a:lnTo>
                    <a:pt x="115" y="453"/>
                  </a:lnTo>
                  <a:lnTo>
                    <a:pt x="115" y="453"/>
                  </a:lnTo>
                  <a:lnTo>
                    <a:pt x="103" y="444"/>
                  </a:lnTo>
                  <a:lnTo>
                    <a:pt x="97" y="439"/>
                  </a:lnTo>
                  <a:lnTo>
                    <a:pt x="92" y="433"/>
                  </a:lnTo>
                  <a:lnTo>
                    <a:pt x="92" y="433"/>
                  </a:lnTo>
                  <a:lnTo>
                    <a:pt x="74" y="414"/>
                  </a:lnTo>
                  <a:lnTo>
                    <a:pt x="57" y="393"/>
                  </a:lnTo>
                  <a:lnTo>
                    <a:pt x="57" y="393"/>
                  </a:lnTo>
                  <a:lnTo>
                    <a:pt x="31" y="360"/>
                  </a:lnTo>
                  <a:lnTo>
                    <a:pt x="16" y="345"/>
                  </a:lnTo>
                  <a:lnTo>
                    <a:pt x="2" y="329"/>
                  </a:lnTo>
                  <a:lnTo>
                    <a:pt x="2" y="329"/>
                  </a:lnTo>
                  <a:lnTo>
                    <a:pt x="0" y="327"/>
                  </a:lnTo>
                  <a:lnTo>
                    <a:pt x="0" y="327"/>
                  </a:lnTo>
                  <a:lnTo>
                    <a:pt x="27" y="300"/>
                  </a:lnTo>
                  <a:lnTo>
                    <a:pt x="27" y="300"/>
                  </a:lnTo>
                  <a:lnTo>
                    <a:pt x="45" y="322"/>
                  </a:lnTo>
                  <a:lnTo>
                    <a:pt x="45" y="322"/>
                  </a:lnTo>
                  <a:lnTo>
                    <a:pt x="68" y="351"/>
                  </a:lnTo>
                  <a:lnTo>
                    <a:pt x="68" y="351"/>
                  </a:lnTo>
                  <a:lnTo>
                    <a:pt x="84" y="371"/>
                  </a:lnTo>
                  <a:lnTo>
                    <a:pt x="102" y="392"/>
                  </a:lnTo>
                  <a:lnTo>
                    <a:pt x="111" y="401"/>
                  </a:lnTo>
                  <a:lnTo>
                    <a:pt x="120" y="411"/>
                  </a:lnTo>
                  <a:lnTo>
                    <a:pt x="131" y="419"/>
                  </a:lnTo>
                  <a:lnTo>
                    <a:pt x="141" y="426"/>
                  </a:lnTo>
                  <a:lnTo>
                    <a:pt x="141" y="426"/>
                  </a:lnTo>
                  <a:lnTo>
                    <a:pt x="151" y="434"/>
                  </a:lnTo>
                  <a:lnTo>
                    <a:pt x="163" y="444"/>
                  </a:lnTo>
                  <a:lnTo>
                    <a:pt x="174" y="454"/>
                  </a:lnTo>
                  <a:lnTo>
                    <a:pt x="186" y="465"/>
                  </a:lnTo>
                  <a:lnTo>
                    <a:pt x="197" y="478"/>
                  </a:lnTo>
                  <a:lnTo>
                    <a:pt x="208" y="491"/>
                  </a:lnTo>
                  <a:lnTo>
                    <a:pt x="219" y="506"/>
                  </a:lnTo>
                  <a:lnTo>
                    <a:pt x="229" y="521"/>
                  </a:lnTo>
                  <a:lnTo>
                    <a:pt x="229" y="521"/>
                  </a:lnTo>
                  <a:lnTo>
                    <a:pt x="261" y="567"/>
                  </a:lnTo>
                  <a:lnTo>
                    <a:pt x="291" y="607"/>
                  </a:lnTo>
                  <a:lnTo>
                    <a:pt x="305" y="624"/>
                  </a:lnTo>
                  <a:lnTo>
                    <a:pt x="319" y="640"/>
                  </a:lnTo>
                  <a:lnTo>
                    <a:pt x="332" y="654"/>
                  </a:lnTo>
                  <a:lnTo>
                    <a:pt x="346" y="668"/>
                  </a:lnTo>
                  <a:lnTo>
                    <a:pt x="346" y="668"/>
                  </a:lnTo>
                  <a:lnTo>
                    <a:pt x="371" y="692"/>
                  </a:lnTo>
                  <a:lnTo>
                    <a:pt x="398" y="714"/>
                  </a:lnTo>
                  <a:lnTo>
                    <a:pt x="398" y="714"/>
                  </a:lnTo>
                  <a:lnTo>
                    <a:pt x="429" y="741"/>
                  </a:lnTo>
                  <a:lnTo>
                    <a:pt x="445" y="755"/>
                  </a:lnTo>
                  <a:lnTo>
                    <a:pt x="459" y="769"/>
                  </a:lnTo>
                  <a:lnTo>
                    <a:pt x="459" y="769"/>
                  </a:lnTo>
                  <a:lnTo>
                    <a:pt x="481" y="790"/>
                  </a:lnTo>
                  <a:lnTo>
                    <a:pt x="504" y="809"/>
                  </a:lnTo>
                  <a:lnTo>
                    <a:pt x="504" y="809"/>
                  </a:lnTo>
                  <a:lnTo>
                    <a:pt x="526" y="828"/>
                  </a:lnTo>
                  <a:lnTo>
                    <a:pt x="548" y="849"/>
                  </a:lnTo>
                  <a:lnTo>
                    <a:pt x="548" y="849"/>
                  </a:lnTo>
                  <a:lnTo>
                    <a:pt x="571" y="872"/>
                  </a:lnTo>
                  <a:lnTo>
                    <a:pt x="594" y="896"/>
                  </a:lnTo>
                  <a:lnTo>
                    <a:pt x="594" y="896"/>
                  </a:lnTo>
                  <a:lnTo>
                    <a:pt x="615" y="920"/>
                  </a:lnTo>
                  <a:lnTo>
                    <a:pt x="638" y="943"/>
                  </a:lnTo>
                  <a:lnTo>
                    <a:pt x="643" y="948"/>
                  </a:lnTo>
                  <a:lnTo>
                    <a:pt x="646" y="943"/>
                  </a:lnTo>
                  <a:lnTo>
                    <a:pt x="646" y="943"/>
                  </a:lnTo>
                  <a:lnTo>
                    <a:pt x="658" y="929"/>
                  </a:lnTo>
                  <a:lnTo>
                    <a:pt x="669" y="917"/>
                  </a:lnTo>
                  <a:lnTo>
                    <a:pt x="682" y="904"/>
                  </a:lnTo>
                  <a:lnTo>
                    <a:pt x="696" y="893"/>
                  </a:lnTo>
                  <a:lnTo>
                    <a:pt x="724" y="871"/>
                  </a:lnTo>
                  <a:lnTo>
                    <a:pt x="753" y="851"/>
                  </a:lnTo>
                  <a:lnTo>
                    <a:pt x="753" y="851"/>
                  </a:lnTo>
                  <a:lnTo>
                    <a:pt x="784" y="829"/>
                  </a:lnTo>
                  <a:lnTo>
                    <a:pt x="784" y="829"/>
                  </a:lnTo>
                  <a:lnTo>
                    <a:pt x="812" y="807"/>
                  </a:lnTo>
                  <a:lnTo>
                    <a:pt x="843" y="787"/>
                  </a:lnTo>
                  <a:lnTo>
                    <a:pt x="906" y="748"/>
                  </a:lnTo>
                  <a:lnTo>
                    <a:pt x="906" y="748"/>
                  </a:lnTo>
                  <a:lnTo>
                    <a:pt x="944" y="725"/>
                  </a:lnTo>
                  <a:lnTo>
                    <a:pt x="980" y="702"/>
                  </a:lnTo>
                  <a:lnTo>
                    <a:pt x="986" y="698"/>
                  </a:lnTo>
                  <a:lnTo>
                    <a:pt x="981" y="693"/>
                  </a:lnTo>
                  <a:lnTo>
                    <a:pt x="981" y="693"/>
                  </a:lnTo>
                  <a:lnTo>
                    <a:pt x="964" y="676"/>
                  </a:lnTo>
                  <a:lnTo>
                    <a:pt x="949" y="660"/>
                  </a:lnTo>
                  <a:lnTo>
                    <a:pt x="920" y="624"/>
                  </a:lnTo>
                  <a:lnTo>
                    <a:pt x="917" y="620"/>
                  </a:lnTo>
                  <a:lnTo>
                    <a:pt x="917" y="620"/>
                  </a:lnTo>
                  <a:lnTo>
                    <a:pt x="882" y="579"/>
                  </a:lnTo>
                  <a:lnTo>
                    <a:pt x="850" y="543"/>
                  </a:lnTo>
                  <a:lnTo>
                    <a:pt x="819" y="510"/>
                  </a:lnTo>
                  <a:lnTo>
                    <a:pt x="789" y="480"/>
                  </a:lnTo>
                  <a:lnTo>
                    <a:pt x="789" y="480"/>
                  </a:lnTo>
                  <a:lnTo>
                    <a:pt x="751" y="446"/>
                  </a:lnTo>
                  <a:lnTo>
                    <a:pt x="712" y="412"/>
                  </a:lnTo>
                  <a:lnTo>
                    <a:pt x="712" y="412"/>
                  </a:lnTo>
                  <a:lnTo>
                    <a:pt x="668" y="372"/>
                  </a:lnTo>
                  <a:lnTo>
                    <a:pt x="624" y="332"/>
                  </a:lnTo>
                  <a:lnTo>
                    <a:pt x="604" y="313"/>
                  </a:lnTo>
                  <a:lnTo>
                    <a:pt x="583" y="291"/>
                  </a:lnTo>
                  <a:lnTo>
                    <a:pt x="564" y="269"/>
                  </a:lnTo>
                  <a:lnTo>
                    <a:pt x="544" y="246"/>
                  </a:lnTo>
                  <a:lnTo>
                    <a:pt x="544" y="246"/>
                  </a:lnTo>
                  <a:lnTo>
                    <a:pt x="522" y="221"/>
                  </a:lnTo>
                  <a:lnTo>
                    <a:pt x="501" y="195"/>
                  </a:lnTo>
                  <a:lnTo>
                    <a:pt x="501" y="195"/>
                  </a:lnTo>
                  <a:lnTo>
                    <a:pt x="475" y="165"/>
                  </a:lnTo>
                  <a:lnTo>
                    <a:pt x="450" y="135"/>
                  </a:lnTo>
                  <a:lnTo>
                    <a:pt x="450" y="135"/>
                  </a:lnTo>
                  <a:lnTo>
                    <a:pt x="441" y="125"/>
                  </a:lnTo>
                  <a:lnTo>
                    <a:pt x="431" y="116"/>
                  </a:lnTo>
                  <a:lnTo>
                    <a:pt x="431" y="116"/>
                  </a:lnTo>
                  <a:lnTo>
                    <a:pt x="422" y="107"/>
                  </a:lnTo>
                  <a:lnTo>
                    <a:pt x="413" y="98"/>
                  </a:lnTo>
                  <a:lnTo>
                    <a:pt x="413" y="98"/>
                  </a:lnTo>
                  <a:lnTo>
                    <a:pt x="400" y="81"/>
                  </a:lnTo>
                  <a:lnTo>
                    <a:pt x="389" y="67"/>
                  </a:lnTo>
                  <a:lnTo>
                    <a:pt x="378" y="54"/>
                  </a:lnTo>
                  <a:lnTo>
                    <a:pt x="366" y="44"/>
                  </a:lnTo>
                  <a:lnTo>
                    <a:pt x="366" y="44"/>
                  </a:lnTo>
                  <a:lnTo>
                    <a:pt x="355" y="33"/>
                  </a:lnTo>
                  <a:lnTo>
                    <a:pt x="346" y="21"/>
                  </a:lnTo>
                  <a:lnTo>
                    <a:pt x="346" y="21"/>
                  </a:lnTo>
                  <a:lnTo>
                    <a:pt x="377" y="0"/>
                  </a:lnTo>
                  <a:lnTo>
                    <a:pt x="377" y="0"/>
                  </a:lnTo>
                  <a:lnTo>
                    <a:pt x="382" y="6"/>
                  </a:lnTo>
                  <a:lnTo>
                    <a:pt x="382" y="6"/>
                  </a:lnTo>
                  <a:lnTo>
                    <a:pt x="433" y="64"/>
                  </a:lnTo>
                  <a:lnTo>
                    <a:pt x="433" y="64"/>
                  </a:lnTo>
                  <a:lnTo>
                    <a:pt x="496" y="134"/>
                  </a:lnTo>
                  <a:lnTo>
                    <a:pt x="527" y="170"/>
                  </a:lnTo>
                  <a:lnTo>
                    <a:pt x="558" y="207"/>
                  </a:lnTo>
                  <a:lnTo>
                    <a:pt x="558" y="207"/>
                  </a:lnTo>
                  <a:lnTo>
                    <a:pt x="585" y="239"/>
                  </a:lnTo>
                  <a:lnTo>
                    <a:pt x="614" y="273"/>
                  </a:lnTo>
                  <a:lnTo>
                    <a:pt x="631" y="290"/>
                  </a:lnTo>
                  <a:lnTo>
                    <a:pt x="647" y="307"/>
                  </a:lnTo>
                  <a:lnTo>
                    <a:pt x="665" y="324"/>
                  </a:lnTo>
                  <a:lnTo>
                    <a:pt x="683" y="341"/>
                  </a:lnTo>
                  <a:lnTo>
                    <a:pt x="683" y="341"/>
                  </a:lnTo>
                  <a:lnTo>
                    <a:pt x="729" y="380"/>
                  </a:lnTo>
                  <a:lnTo>
                    <a:pt x="729" y="380"/>
                  </a:lnTo>
                  <a:lnTo>
                    <a:pt x="765" y="411"/>
                  </a:lnTo>
                  <a:lnTo>
                    <a:pt x="801" y="444"/>
                  </a:lnTo>
                  <a:lnTo>
                    <a:pt x="801" y="444"/>
                  </a:lnTo>
                  <a:lnTo>
                    <a:pt x="836" y="477"/>
                  </a:lnTo>
                  <a:lnTo>
                    <a:pt x="869" y="511"/>
                  </a:lnTo>
                  <a:lnTo>
                    <a:pt x="900" y="546"/>
                  </a:lnTo>
                  <a:lnTo>
                    <a:pt x="930" y="581"/>
                  </a:lnTo>
                  <a:lnTo>
                    <a:pt x="930" y="581"/>
                  </a:lnTo>
                  <a:lnTo>
                    <a:pt x="946" y="600"/>
                  </a:lnTo>
                  <a:lnTo>
                    <a:pt x="946" y="600"/>
                  </a:lnTo>
                  <a:lnTo>
                    <a:pt x="962" y="620"/>
                  </a:lnTo>
                  <a:lnTo>
                    <a:pt x="980" y="641"/>
                  </a:lnTo>
                  <a:lnTo>
                    <a:pt x="998" y="661"/>
                  </a:lnTo>
                  <a:lnTo>
                    <a:pt x="1008" y="669"/>
                  </a:lnTo>
                  <a:lnTo>
                    <a:pt x="1018" y="677"/>
                  </a:lnTo>
                  <a:lnTo>
                    <a:pt x="1019" y="678"/>
                  </a:lnTo>
                  <a:lnTo>
                    <a:pt x="1020" y="678"/>
                  </a:lnTo>
                  <a:lnTo>
                    <a:pt x="1020" y="678"/>
                  </a:lnTo>
                  <a:lnTo>
                    <a:pt x="1025" y="680"/>
                  </a:lnTo>
                  <a:lnTo>
                    <a:pt x="1029" y="684"/>
                  </a:lnTo>
                  <a:lnTo>
                    <a:pt x="1029" y="685"/>
                  </a:lnTo>
                  <a:lnTo>
                    <a:pt x="1030" y="686"/>
                  </a:lnTo>
                  <a:lnTo>
                    <a:pt x="1030" y="686"/>
                  </a:lnTo>
                  <a:lnTo>
                    <a:pt x="1032" y="689"/>
                  </a:lnTo>
                  <a:lnTo>
                    <a:pt x="1035" y="692"/>
                  </a:lnTo>
                  <a:lnTo>
                    <a:pt x="1036" y="695"/>
                  </a:lnTo>
                  <a:lnTo>
                    <a:pt x="1037" y="698"/>
                  </a:lnTo>
                  <a:lnTo>
                    <a:pt x="1037" y="699"/>
                  </a:lnTo>
                  <a:lnTo>
                    <a:pt x="1037" y="700"/>
                  </a:lnTo>
                  <a:lnTo>
                    <a:pt x="1037" y="700"/>
                  </a:lnTo>
                  <a:lnTo>
                    <a:pt x="1041" y="711"/>
                  </a:lnTo>
                  <a:lnTo>
                    <a:pt x="1045" y="723"/>
                  </a:lnTo>
                  <a:lnTo>
                    <a:pt x="1047" y="735"/>
                  </a:lnTo>
                  <a:lnTo>
                    <a:pt x="1049" y="748"/>
                  </a:lnTo>
                  <a:lnTo>
                    <a:pt x="1051" y="774"/>
                  </a:lnTo>
                  <a:lnTo>
                    <a:pt x="1051" y="800"/>
                  </a:lnTo>
                  <a:lnTo>
                    <a:pt x="1050" y="826"/>
                  </a:lnTo>
                  <a:lnTo>
                    <a:pt x="1047" y="851"/>
                  </a:lnTo>
                  <a:lnTo>
                    <a:pt x="1044" y="872"/>
                  </a:lnTo>
                  <a:lnTo>
                    <a:pt x="1040" y="892"/>
                  </a:lnTo>
                  <a:lnTo>
                    <a:pt x="1040" y="892"/>
                  </a:lnTo>
                  <a:lnTo>
                    <a:pt x="1037" y="911"/>
                  </a:lnTo>
                  <a:lnTo>
                    <a:pt x="1035" y="929"/>
                  </a:lnTo>
                  <a:lnTo>
                    <a:pt x="1030" y="967"/>
                  </a:lnTo>
                  <a:lnTo>
                    <a:pt x="1030" y="973"/>
                  </a:lnTo>
                  <a:lnTo>
                    <a:pt x="1030" y="973"/>
                  </a:lnTo>
                  <a:lnTo>
                    <a:pt x="1029" y="991"/>
                  </a:lnTo>
                  <a:lnTo>
                    <a:pt x="1029" y="991"/>
                  </a:lnTo>
                  <a:lnTo>
                    <a:pt x="1029" y="1009"/>
                  </a:lnTo>
                  <a:lnTo>
                    <a:pt x="1028" y="1017"/>
                  </a:lnTo>
                  <a:lnTo>
                    <a:pt x="1026" y="1024"/>
                  </a:lnTo>
                  <a:lnTo>
                    <a:pt x="1026" y="1024"/>
                  </a:lnTo>
                  <a:lnTo>
                    <a:pt x="1024" y="1031"/>
                  </a:lnTo>
                  <a:lnTo>
                    <a:pt x="1023" y="1039"/>
                  </a:lnTo>
                  <a:lnTo>
                    <a:pt x="1023" y="1051"/>
                  </a:lnTo>
                  <a:lnTo>
                    <a:pt x="1023" y="1051"/>
                  </a:lnTo>
                  <a:lnTo>
                    <a:pt x="1023" y="1059"/>
                  </a:lnTo>
                  <a:lnTo>
                    <a:pt x="1021" y="1068"/>
                  </a:lnTo>
                  <a:lnTo>
                    <a:pt x="1019" y="1075"/>
                  </a:lnTo>
                  <a:lnTo>
                    <a:pt x="1016" y="1079"/>
                  </a:lnTo>
                  <a:lnTo>
                    <a:pt x="1013" y="1083"/>
                  </a:lnTo>
                  <a:lnTo>
                    <a:pt x="1013" y="1083"/>
                  </a:lnTo>
                  <a:lnTo>
                    <a:pt x="1010" y="1085"/>
                  </a:lnTo>
                  <a:lnTo>
                    <a:pt x="1008" y="1086"/>
                  </a:lnTo>
                  <a:lnTo>
                    <a:pt x="1005" y="1087"/>
                  </a:lnTo>
                  <a:lnTo>
                    <a:pt x="1002" y="1088"/>
                  </a:lnTo>
                  <a:lnTo>
                    <a:pt x="1002" y="1088"/>
                  </a:lnTo>
                  <a:lnTo>
                    <a:pt x="1002" y="1088"/>
                  </a:lnTo>
                  <a:lnTo>
                    <a:pt x="998" y="1087"/>
                  </a:lnTo>
                  <a:lnTo>
                    <a:pt x="997" y="1087"/>
                  </a:lnTo>
                  <a:lnTo>
                    <a:pt x="996" y="1087"/>
                  </a:lnTo>
                  <a:lnTo>
                    <a:pt x="996" y="1087"/>
                  </a:lnTo>
                  <a:lnTo>
                    <a:pt x="992" y="1088"/>
                  </a:lnTo>
                  <a:lnTo>
                    <a:pt x="991" y="1088"/>
                  </a:lnTo>
                  <a:close/>
                  <a:moveTo>
                    <a:pt x="1002" y="731"/>
                  </a:moveTo>
                  <a:lnTo>
                    <a:pt x="1002" y="731"/>
                  </a:lnTo>
                  <a:lnTo>
                    <a:pt x="954" y="761"/>
                  </a:lnTo>
                  <a:lnTo>
                    <a:pt x="954" y="761"/>
                  </a:lnTo>
                  <a:lnTo>
                    <a:pt x="918" y="784"/>
                  </a:lnTo>
                  <a:lnTo>
                    <a:pt x="918" y="784"/>
                  </a:lnTo>
                  <a:lnTo>
                    <a:pt x="885" y="803"/>
                  </a:lnTo>
                  <a:lnTo>
                    <a:pt x="885" y="803"/>
                  </a:lnTo>
                  <a:lnTo>
                    <a:pt x="856" y="821"/>
                  </a:lnTo>
                  <a:lnTo>
                    <a:pt x="842" y="830"/>
                  </a:lnTo>
                  <a:lnTo>
                    <a:pt x="829" y="839"/>
                  </a:lnTo>
                  <a:lnTo>
                    <a:pt x="819" y="847"/>
                  </a:lnTo>
                  <a:lnTo>
                    <a:pt x="819" y="847"/>
                  </a:lnTo>
                  <a:lnTo>
                    <a:pt x="773" y="881"/>
                  </a:lnTo>
                  <a:lnTo>
                    <a:pt x="729" y="917"/>
                  </a:lnTo>
                  <a:lnTo>
                    <a:pt x="729" y="917"/>
                  </a:lnTo>
                  <a:lnTo>
                    <a:pt x="717" y="925"/>
                  </a:lnTo>
                  <a:lnTo>
                    <a:pt x="717" y="925"/>
                  </a:lnTo>
                  <a:lnTo>
                    <a:pt x="704" y="936"/>
                  </a:lnTo>
                  <a:lnTo>
                    <a:pt x="691" y="948"/>
                  </a:lnTo>
                  <a:lnTo>
                    <a:pt x="678" y="960"/>
                  </a:lnTo>
                  <a:lnTo>
                    <a:pt x="672" y="967"/>
                  </a:lnTo>
                  <a:lnTo>
                    <a:pt x="668" y="974"/>
                  </a:lnTo>
                  <a:lnTo>
                    <a:pt x="664" y="980"/>
                  </a:lnTo>
                  <a:lnTo>
                    <a:pt x="671" y="982"/>
                  </a:lnTo>
                  <a:lnTo>
                    <a:pt x="671" y="982"/>
                  </a:lnTo>
                  <a:lnTo>
                    <a:pt x="699" y="991"/>
                  </a:lnTo>
                  <a:lnTo>
                    <a:pt x="699" y="991"/>
                  </a:lnTo>
                  <a:lnTo>
                    <a:pt x="718" y="996"/>
                  </a:lnTo>
                  <a:lnTo>
                    <a:pt x="738" y="1003"/>
                  </a:lnTo>
                  <a:lnTo>
                    <a:pt x="738" y="1003"/>
                  </a:lnTo>
                  <a:lnTo>
                    <a:pt x="756" y="1007"/>
                  </a:lnTo>
                  <a:lnTo>
                    <a:pt x="772" y="1010"/>
                  </a:lnTo>
                  <a:lnTo>
                    <a:pt x="772" y="1010"/>
                  </a:lnTo>
                  <a:lnTo>
                    <a:pt x="792" y="1014"/>
                  </a:lnTo>
                  <a:lnTo>
                    <a:pt x="811" y="1018"/>
                  </a:lnTo>
                  <a:lnTo>
                    <a:pt x="811" y="1018"/>
                  </a:lnTo>
                  <a:lnTo>
                    <a:pt x="854" y="1028"/>
                  </a:lnTo>
                  <a:lnTo>
                    <a:pt x="897" y="1039"/>
                  </a:lnTo>
                  <a:lnTo>
                    <a:pt x="941" y="1046"/>
                  </a:lnTo>
                  <a:lnTo>
                    <a:pt x="962" y="1049"/>
                  </a:lnTo>
                  <a:lnTo>
                    <a:pt x="984" y="1051"/>
                  </a:lnTo>
                  <a:lnTo>
                    <a:pt x="991" y="1052"/>
                  </a:lnTo>
                  <a:lnTo>
                    <a:pt x="990" y="1045"/>
                  </a:lnTo>
                  <a:lnTo>
                    <a:pt x="990" y="1045"/>
                  </a:lnTo>
                  <a:lnTo>
                    <a:pt x="989" y="1039"/>
                  </a:lnTo>
                  <a:lnTo>
                    <a:pt x="989" y="1039"/>
                  </a:lnTo>
                  <a:lnTo>
                    <a:pt x="987" y="1032"/>
                  </a:lnTo>
                  <a:lnTo>
                    <a:pt x="987" y="1029"/>
                  </a:lnTo>
                  <a:lnTo>
                    <a:pt x="987" y="1027"/>
                  </a:lnTo>
                  <a:lnTo>
                    <a:pt x="987" y="1027"/>
                  </a:lnTo>
                  <a:lnTo>
                    <a:pt x="990" y="1018"/>
                  </a:lnTo>
                  <a:lnTo>
                    <a:pt x="992" y="1008"/>
                  </a:lnTo>
                  <a:lnTo>
                    <a:pt x="993" y="988"/>
                  </a:lnTo>
                  <a:lnTo>
                    <a:pt x="993" y="988"/>
                  </a:lnTo>
                  <a:lnTo>
                    <a:pt x="994" y="974"/>
                  </a:lnTo>
                  <a:lnTo>
                    <a:pt x="994" y="974"/>
                  </a:lnTo>
                  <a:lnTo>
                    <a:pt x="995" y="957"/>
                  </a:lnTo>
                  <a:lnTo>
                    <a:pt x="995" y="957"/>
                  </a:lnTo>
                  <a:lnTo>
                    <a:pt x="998" y="925"/>
                  </a:lnTo>
                  <a:lnTo>
                    <a:pt x="1000" y="910"/>
                  </a:lnTo>
                  <a:lnTo>
                    <a:pt x="1004" y="893"/>
                  </a:lnTo>
                  <a:lnTo>
                    <a:pt x="1004" y="893"/>
                  </a:lnTo>
                  <a:lnTo>
                    <a:pt x="1010" y="856"/>
                  </a:lnTo>
                  <a:lnTo>
                    <a:pt x="1013" y="835"/>
                  </a:lnTo>
                  <a:lnTo>
                    <a:pt x="1015" y="813"/>
                  </a:lnTo>
                  <a:lnTo>
                    <a:pt x="1016" y="793"/>
                  </a:lnTo>
                  <a:lnTo>
                    <a:pt x="1015" y="772"/>
                  </a:lnTo>
                  <a:lnTo>
                    <a:pt x="1014" y="753"/>
                  </a:lnTo>
                  <a:lnTo>
                    <a:pt x="1010" y="734"/>
                  </a:lnTo>
                  <a:lnTo>
                    <a:pt x="1008" y="726"/>
                  </a:lnTo>
                  <a:lnTo>
                    <a:pt x="1002" y="731"/>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53" name="Freeform 207"/>
            <p:cNvSpPr/>
            <p:nvPr/>
          </p:nvSpPr>
          <p:spPr bwMode="auto">
            <a:xfrm>
              <a:off x="4251325" y="2251075"/>
              <a:ext cx="195263" cy="161925"/>
            </a:xfrm>
            <a:custGeom>
              <a:avLst/>
              <a:gdLst/>
              <a:ahLst/>
              <a:cxnLst>
                <a:cxn ang="0">
                  <a:pos x="15" y="307"/>
                </a:cxn>
                <a:cxn ang="0">
                  <a:pos x="9" y="306"/>
                </a:cxn>
                <a:cxn ang="0">
                  <a:pos x="2" y="298"/>
                </a:cxn>
                <a:cxn ang="0">
                  <a:pos x="0" y="293"/>
                </a:cxn>
                <a:cxn ang="0">
                  <a:pos x="2" y="281"/>
                </a:cxn>
                <a:cxn ang="0">
                  <a:pos x="6" y="275"/>
                </a:cxn>
                <a:cxn ang="0">
                  <a:pos x="12" y="272"/>
                </a:cxn>
                <a:cxn ang="0">
                  <a:pos x="18" y="269"/>
                </a:cxn>
                <a:cxn ang="0">
                  <a:pos x="30" y="259"/>
                </a:cxn>
                <a:cxn ang="0">
                  <a:pos x="48" y="238"/>
                </a:cxn>
                <a:cxn ang="0">
                  <a:pos x="59" y="222"/>
                </a:cxn>
                <a:cxn ang="0">
                  <a:pos x="75" y="201"/>
                </a:cxn>
                <a:cxn ang="0">
                  <a:pos x="94" y="180"/>
                </a:cxn>
                <a:cxn ang="0">
                  <a:pos x="136" y="143"/>
                </a:cxn>
                <a:cxn ang="0">
                  <a:pos x="160" y="124"/>
                </a:cxn>
                <a:cxn ang="0">
                  <a:pos x="174" y="112"/>
                </a:cxn>
                <a:cxn ang="0">
                  <a:pos x="224" y="83"/>
                </a:cxn>
                <a:cxn ang="0">
                  <a:pos x="241" y="73"/>
                </a:cxn>
                <a:cxn ang="0">
                  <a:pos x="259" y="63"/>
                </a:cxn>
                <a:cxn ang="0">
                  <a:pos x="305" y="32"/>
                </a:cxn>
                <a:cxn ang="0">
                  <a:pos x="345" y="3"/>
                </a:cxn>
                <a:cxn ang="0">
                  <a:pos x="354" y="0"/>
                </a:cxn>
                <a:cxn ang="0">
                  <a:pos x="359" y="1"/>
                </a:cxn>
                <a:cxn ang="0">
                  <a:pos x="366" y="8"/>
                </a:cxn>
                <a:cxn ang="0">
                  <a:pos x="368" y="12"/>
                </a:cxn>
                <a:cxn ang="0">
                  <a:pos x="369" y="22"/>
                </a:cxn>
                <a:cxn ang="0">
                  <a:pos x="367" y="29"/>
                </a:cxn>
                <a:cxn ang="0">
                  <a:pos x="362" y="35"/>
                </a:cxn>
                <a:cxn ang="0">
                  <a:pos x="339" y="51"/>
                </a:cxn>
                <a:cxn ang="0">
                  <a:pos x="270" y="96"/>
                </a:cxn>
                <a:cxn ang="0">
                  <a:pos x="240" y="115"/>
                </a:cxn>
                <a:cxn ang="0">
                  <a:pos x="180" y="157"/>
                </a:cxn>
                <a:cxn ang="0">
                  <a:pos x="151" y="179"/>
                </a:cxn>
                <a:cxn ang="0">
                  <a:pos x="109" y="218"/>
                </a:cxn>
                <a:cxn ang="0">
                  <a:pos x="78" y="252"/>
                </a:cxn>
                <a:cxn ang="0">
                  <a:pos x="69" y="264"/>
                </a:cxn>
                <a:cxn ang="0">
                  <a:pos x="47" y="290"/>
                </a:cxn>
                <a:cxn ang="0">
                  <a:pos x="35" y="300"/>
                </a:cxn>
                <a:cxn ang="0">
                  <a:pos x="21" y="306"/>
                </a:cxn>
                <a:cxn ang="0">
                  <a:pos x="15" y="307"/>
                </a:cxn>
              </a:cxnLst>
              <a:rect l="0" t="0" r="r" b="b"/>
              <a:pathLst>
                <a:path w="369" h="307">
                  <a:moveTo>
                    <a:pt x="15" y="307"/>
                  </a:moveTo>
                  <a:lnTo>
                    <a:pt x="15" y="307"/>
                  </a:lnTo>
                  <a:lnTo>
                    <a:pt x="12" y="307"/>
                  </a:lnTo>
                  <a:lnTo>
                    <a:pt x="9" y="306"/>
                  </a:lnTo>
                  <a:lnTo>
                    <a:pt x="5" y="303"/>
                  </a:lnTo>
                  <a:lnTo>
                    <a:pt x="2" y="298"/>
                  </a:lnTo>
                  <a:lnTo>
                    <a:pt x="0" y="293"/>
                  </a:lnTo>
                  <a:lnTo>
                    <a:pt x="0" y="293"/>
                  </a:lnTo>
                  <a:lnTo>
                    <a:pt x="0" y="287"/>
                  </a:lnTo>
                  <a:lnTo>
                    <a:pt x="2" y="281"/>
                  </a:lnTo>
                  <a:lnTo>
                    <a:pt x="4" y="277"/>
                  </a:lnTo>
                  <a:lnTo>
                    <a:pt x="6" y="275"/>
                  </a:lnTo>
                  <a:lnTo>
                    <a:pt x="9" y="273"/>
                  </a:lnTo>
                  <a:lnTo>
                    <a:pt x="12" y="272"/>
                  </a:lnTo>
                  <a:lnTo>
                    <a:pt x="12" y="272"/>
                  </a:lnTo>
                  <a:lnTo>
                    <a:pt x="18" y="269"/>
                  </a:lnTo>
                  <a:lnTo>
                    <a:pt x="24" y="265"/>
                  </a:lnTo>
                  <a:lnTo>
                    <a:pt x="30" y="259"/>
                  </a:lnTo>
                  <a:lnTo>
                    <a:pt x="36" y="253"/>
                  </a:lnTo>
                  <a:lnTo>
                    <a:pt x="48" y="238"/>
                  </a:lnTo>
                  <a:lnTo>
                    <a:pt x="59" y="222"/>
                  </a:lnTo>
                  <a:lnTo>
                    <a:pt x="59" y="222"/>
                  </a:lnTo>
                  <a:lnTo>
                    <a:pt x="68" y="210"/>
                  </a:lnTo>
                  <a:lnTo>
                    <a:pt x="75" y="201"/>
                  </a:lnTo>
                  <a:lnTo>
                    <a:pt x="75" y="201"/>
                  </a:lnTo>
                  <a:lnTo>
                    <a:pt x="94" y="180"/>
                  </a:lnTo>
                  <a:lnTo>
                    <a:pt x="114" y="162"/>
                  </a:lnTo>
                  <a:lnTo>
                    <a:pt x="136" y="143"/>
                  </a:lnTo>
                  <a:lnTo>
                    <a:pt x="157" y="126"/>
                  </a:lnTo>
                  <a:lnTo>
                    <a:pt x="160" y="124"/>
                  </a:lnTo>
                  <a:lnTo>
                    <a:pt x="160" y="124"/>
                  </a:lnTo>
                  <a:lnTo>
                    <a:pt x="174" y="112"/>
                  </a:lnTo>
                  <a:lnTo>
                    <a:pt x="190" y="102"/>
                  </a:lnTo>
                  <a:lnTo>
                    <a:pt x="224" y="83"/>
                  </a:lnTo>
                  <a:lnTo>
                    <a:pt x="224" y="83"/>
                  </a:lnTo>
                  <a:lnTo>
                    <a:pt x="241" y="73"/>
                  </a:lnTo>
                  <a:lnTo>
                    <a:pt x="259" y="63"/>
                  </a:lnTo>
                  <a:lnTo>
                    <a:pt x="259" y="63"/>
                  </a:lnTo>
                  <a:lnTo>
                    <a:pt x="283" y="47"/>
                  </a:lnTo>
                  <a:lnTo>
                    <a:pt x="305" y="32"/>
                  </a:lnTo>
                  <a:lnTo>
                    <a:pt x="345" y="3"/>
                  </a:lnTo>
                  <a:lnTo>
                    <a:pt x="345" y="3"/>
                  </a:lnTo>
                  <a:lnTo>
                    <a:pt x="350" y="1"/>
                  </a:lnTo>
                  <a:lnTo>
                    <a:pt x="354" y="0"/>
                  </a:lnTo>
                  <a:lnTo>
                    <a:pt x="354" y="0"/>
                  </a:lnTo>
                  <a:lnTo>
                    <a:pt x="359" y="1"/>
                  </a:lnTo>
                  <a:lnTo>
                    <a:pt x="363" y="4"/>
                  </a:lnTo>
                  <a:lnTo>
                    <a:pt x="366" y="8"/>
                  </a:lnTo>
                  <a:lnTo>
                    <a:pt x="368" y="12"/>
                  </a:lnTo>
                  <a:lnTo>
                    <a:pt x="368" y="12"/>
                  </a:lnTo>
                  <a:lnTo>
                    <a:pt x="369" y="16"/>
                  </a:lnTo>
                  <a:lnTo>
                    <a:pt x="369" y="22"/>
                  </a:lnTo>
                  <a:lnTo>
                    <a:pt x="369" y="25"/>
                  </a:lnTo>
                  <a:lnTo>
                    <a:pt x="367" y="29"/>
                  </a:lnTo>
                  <a:lnTo>
                    <a:pt x="365" y="32"/>
                  </a:lnTo>
                  <a:lnTo>
                    <a:pt x="362" y="35"/>
                  </a:lnTo>
                  <a:lnTo>
                    <a:pt x="362" y="35"/>
                  </a:lnTo>
                  <a:lnTo>
                    <a:pt x="339" y="51"/>
                  </a:lnTo>
                  <a:lnTo>
                    <a:pt x="317" y="67"/>
                  </a:lnTo>
                  <a:lnTo>
                    <a:pt x="270" y="96"/>
                  </a:lnTo>
                  <a:lnTo>
                    <a:pt x="270" y="96"/>
                  </a:lnTo>
                  <a:lnTo>
                    <a:pt x="240" y="115"/>
                  </a:lnTo>
                  <a:lnTo>
                    <a:pt x="210" y="135"/>
                  </a:lnTo>
                  <a:lnTo>
                    <a:pt x="180" y="157"/>
                  </a:lnTo>
                  <a:lnTo>
                    <a:pt x="151" y="179"/>
                  </a:lnTo>
                  <a:lnTo>
                    <a:pt x="151" y="179"/>
                  </a:lnTo>
                  <a:lnTo>
                    <a:pt x="131" y="198"/>
                  </a:lnTo>
                  <a:lnTo>
                    <a:pt x="109" y="218"/>
                  </a:lnTo>
                  <a:lnTo>
                    <a:pt x="88" y="239"/>
                  </a:lnTo>
                  <a:lnTo>
                    <a:pt x="78" y="252"/>
                  </a:lnTo>
                  <a:lnTo>
                    <a:pt x="69" y="264"/>
                  </a:lnTo>
                  <a:lnTo>
                    <a:pt x="69" y="264"/>
                  </a:lnTo>
                  <a:lnTo>
                    <a:pt x="59" y="277"/>
                  </a:lnTo>
                  <a:lnTo>
                    <a:pt x="47" y="290"/>
                  </a:lnTo>
                  <a:lnTo>
                    <a:pt x="42" y="295"/>
                  </a:lnTo>
                  <a:lnTo>
                    <a:pt x="35" y="300"/>
                  </a:lnTo>
                  <a:lnTo>
                    <a:pt x="29" y="304"/>
                  </a:lnTo>
                  <a:lnTo>
                    <a:pt x="21" y="306"/>
                  </a:lnTo>
                  <a:lnTo>
                    <a:pt x="21" y="306"/>
                  </a:lnTo>
                  <a:lnTo>
                    <a:pt x="15" y="307"/>
                  </a:lnTo>
                  <a:lnTo>
                    <a:pt x="15" y="307"/>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54" name="Freeform 208"/>
            <p:cNvSpPr/>
            <p:nvPr/>
          </p:nvSpPr>
          <p:spPr bwMode="auto">
            <a:xfrm>
              <a:off x="4284663" y="2282825"/>
              <a:ext cx="195263" cy="171450"/>
            </a:xfrm>
            <a:custGeom>
              <a:avLst/>
              <a:gdLst/>
              <a:ahLst/>
              <a:cxnLst>
                <a:cxn ang="0">
                  <a:pos x="15" y="323"/>
                </a:cxn>
                <a:cxn ang="0">
                  <a:pos x="6" y="319"/>
                </a:cxn>
                <a:cxn ang="0">
                  <a:pos x="1" y="309"/>
                </a:cxn>
                <a:cxn ang="0">
                  <a:pos x="0" y="306"/>
                </a:cxn>
                <a:cxn ang="0">
                  <a:pos x="0" y="297"/>
                </a:cxn>
                <a:cxn ang="0">
                  <a:pos x="4" y="290"/>
                </a:cxn>
                <a:cxn ang="0">
                  <a:pos x="7" y="287"/>
                </a:cxn>
                <a:cxn ang="0">
                  <a:pos x="15" y="277"/>
                </a:cxn>
                <a:cxn ang="0">
                  <a:pos x="20" y="266"/>
                </a:cxn>
                <a:cxn ang="0">
                  <a:pos x="29" y="253"/>
                </a:cxn>
                <a:cxn ang="0">
                  <a:pos x="48" y="230"/>
                </a:cxn>
                <a:cxn ang="0">
                  <a:pos x="68" y="211"/>
                </a:cxn>
                <a:cxn ang="0">
                  <a:pos x="94" y="190"/>
                </a:cxn>
                <a:cxn ang="0">
                  <a:pos x="126" y="162"/>
                </a:cxn>
                <a:cxn ang="0">
                  <a:pos x="159" y="135"/>
                </a:cxn>
                <a:cxn ang="0">
                  <a:pos x="187" y="111"/>
                </a:cxn>
                <a:cxn ang="0">
                  <a:pos x="236" y="73"/>
                </a:cxn>
                <a:cxn ang="0">
                  <a:pos x="254" y="61"/>
                </a:cxn>
                <a:cxn ang="0">
                  <a:pos x="311" y="23"/>
                </a:cxn>
                <a:cxn ang="0">
                  <a:pos x="344" y="3"/>
                </a:cxn>
                <a:cxn ang="0">
                  <a:pos x="348" y="1"/>
                </a:cxn>
                <a:cxn ang="0">
                  <a:pos x="352" y="0"/>
                </a:cxn>
                <a:cxn ang="0">
                  <a:pos x="358" y="2"/>
                </a:cxn>
                <a:cxn ang="0">
                  <a:pos x="366" y="9"/>
                </a:cxn>
                <a:cxn ang="0">
                  <a:pos x="368" y="14"/>
                </a:cxn>
                <a:cxn ang="0">
                  <a:pos x="369" y="22"/>
                </a:cxn>
                <a:cxn ang="0">
                  <a:pos x="366" y="29"/>
                </a:cxn>
                <a:cxn ang="0">
                  <a:pos x="361" y="35"/>
                </a:cxn>
                <a:cxn ang="0">
                  <a:pos x="325" y="57"/>
                </a:cxn>
                <a:cxn ang="0">
                  <a:pos x="271" y="92"/>
                </a:cxn>
                <a:cxn ang="0">
                  <a:pos x="250" y="107"/>
                </a:cxn>
                <a:cxn ang="0">
                  <a:pos x="190" y="157"/>
                </a:cxn>
                <a:cxn ang="0">
                  <a:pos x="164" y="179"/>
                </a:cxn>
                <a:cxn ang="0">
                  <a:pos x="134" y="203"/>
                </a:cxn>
                <a:cxn ang="0">
                  <a:pos x="102" y="229"/>
                </a:cxn>
                <a:cxn ang="0">
                  <a:pos x="72" y="258"/>
                </a:cxn>
                <a:cxn ang="0">
                  <a:pos x="66" y="264"/>
                </a:cxn>
                <a:cxn ang="0">
                  <a:pos x="51" y="286"/>
                </a:cxn>
                <a:cxn ang="0">
                  <a:pos x="46" y="295"/>
                </a:cxn>
                <a:cxn ang="0">
                  <a:pos x="33" y="312"/>
                </a:cxn>
                <a:cxn ang="0">
                  <a:pos x="24" y="319"/>
                </a:cxn>
                <a:cxn ang="0">
                  <a:pos x="15" y="323"/>
                </a:cxn>
              </a:cxnLst>
              <a:rect l="0" t="0" r="r" b="b"/>
              <a:pathLst>
                <a:path w="369" h="323">
                  <a:moveTo>
                    <a:pt x="15" y="323"/>
                  </a:moveTo>
                  <a:lnTo>
                    <a:pt x="15" y="323"/>
                  </a:lnTo>
                  <a:lnTo>
                    <a:pt x="10" y="322"/>
                  </a:lnTo>
                  <a:lnTo>
                    <a:pt x="6" y="319"/>
                  </a:lnTo>
                  <a:lnTo>
                    <a:pt x="3" y="315"/>
                  </a:lnTo>
                  <a:lnTo>
                    <a:pt x="1" y="309"/>
                  </a:lnTo>
                  <a:lnTo>
                    <a:pt x="1" y="309"/>
                  </a:lnTo>
                  <a:lnTo>
                    <a:pt x="0" y="306"/>
                  </a:lnTo>
                  <a:lnTo>
                    <a:pt x="0" y="300"/>
                  </a:lnTo>
                  <a:lnTo>
                    <a:pt x="0" y="297"/>
                  </a:lnTo>
                  <a:lnTo>
                    <a:pt x="2" y="294"/>
                  </a:lnTo>
                  <a:lnTo>
                    <a:pt x="4" y="290"/>
                  </a:lnTo>
                  <a:lnTo>
                    <a:pt x="7" y="287"/>
                  </a:lnTo>
                  <a:lnTo>
                    <a:pt x="7" y="287"/>
                  </a:lnTo>
                  <a:lnTo>
                    <a:pt x="11" y="283"/>
                  </a:lnTo>
                  <a:lnTo>
                    <a:pt x="15" y="277"/>
                  </a:lnTo>
                  <a:lnTo>
                    <a:pt x="20" y="266"/>
                  </a:lnTo>
                  <a:lnTo>
                    <a:pt x="20" y="266"/>
                  </a:lnTo>
                  <a:lnTo>
                    <a:pt x="24" y="259"/>
                  </a:lnTo>
                  <a:lnTo>
                    <a:pt x="29" y="253"/>
                  </a:lnTo>
                  <a:lnTo>
                    <a:pt x="29" y="253"/>
                  </a:lnTo>
                  <a:lnTo>
                    <a:pt x="48" y="230"/>
                  </a:lnTo>
                  <a:lnTo>
                    <a:pt x="59" y="221"/>
                  </a:lnTo>
                  <a:lnTo>
                    <a:pt x="68" y="211"/>
                  </a:lnTo>
                  <a:lnTo>
                    <a:pt x="68" y="211"/>
                  </a:lnTo>
                  <a:lnTo>
                    <a:pt x="94" y="190"/>
                  </a:lnTo>
                  <a:lnTo>
                    <a:pt x="94" y="190"/>
                  </a:lnTo>
                  <a:lnTo>
                    <a:pt x="126" y="162"/>
                  </a:lnTo>
                  <a:lnTo>
                    <a:pt x="159" y="135"/>
                  </a:lnTo>
                  <a:lnTo>
                    <a:pt x="159" y="135"/>
                  </a:lnTo>
                  <a:lnTo>
                    <a:pt x="187" y="111"/>
                  </a:lnTo>
                  <a:lnTo>
                    <a:pt x="187" y="111"/>
                  </a:lnTo>
                  <a:lnTo>
                    <a:pt x="220" y="85"/>
                  </a:lnTo>
                  <a:lnTo>
                    <a:pt x="236" y="73"/>
                  </a:lnTo>
                  <a:lnTo>
                    <a:pt x="254" y="61"/>
                  </a:lnTo>
                  <a:lnTo>
                    <a:pt x="254" y="61"/>
                  </a:lnTo>
                  <a:lnTo>
                    <a:pt x="282" y="41"/>
                  </a:lnTo>
                  <a:lnTo>
                    <a:pt x="311" y="23"/>
                  </a:lnTo>
                  <a:lnTo>
                    <a:pt x="311" y="23"/>
                  </a:lnTo>
                  <a:lnTo>
                    <a:pt x="344" y="3"/>
                  </a:lnTo>
                  <a:lnTo>
                    <a:pt x="344" y="3"/>
                  </a:lnTo>
                  <a:lnTo>
                    <a:pt x="348" y="1"/>
                  </a:lnTo>
                  <a:lnTo>
                    <a:pt x="352" y="0"/>
                  </a:lnTo>
                  <a:lnTo>
                    <a:pt x="352" y="0"/>
                  </a:lnTo>
                  <a:lnTo>
                    <a:pt x="355" y="1"/>
                  </a:lnTo>
                  <a:lnTo>
                    <a:pt x="358" y="2"/>
                  </a:lnTo>
                  <a:lnTo>
                    <a:pt x="363" y="5"/>
                  </a:lnTo>
                  <a:lnTo>
                    <a:pt x="366" y="9"/>
                  </a:lnTo>
                  <a:lnTo>
                    <a:pt x="368" y="14"/>
                  </a:lnTo>
                  <a:lnTo>
                    <a:pt x="368" y="14"/>
                  </a:lnTo>
                  <a:lnTo>
                    <a:pt x="369" y="17"/>
                  </a:lnTo>
                  <a:lnTo>
                    <a:pt x="369" y="22"/>
                  </a:lnTo>
                  <a:lnTo>
                    <a:pt x="368" y="25"/>
                  </a:lnTo>
                  <a:lnTo>
                    <a:pt x="366" y="29"/>
                  </a:lnTo>
                  <a:lnTo>
                    <a:pt x="364" y="32"/>
                  </a:lnTo>
                  <a:lnTo>
                    <a:pt x="361" y="35"/>
                  </a:lnTo>
                  <a:lnTo>
                    <a:pt x="361" y="35"/>
                  </a:lnTo>
                  <a:lnTo>
                    <a:pt x="325" y="57"/>
                  </a:lnTo>
                  <a:lnTo>
                    <a:pt x="325" y="57"/>
                  </a:lnTo>
                  <a:lnTo>
                    <a:pt x="271" y="92"/>
                  </a:lnTo>
                  <a:lnTo>
                    <a:pt x="271" y="92"/>
                  </a:lnTo>
                  <a:lnTo>
                    <a:pt x="250" y="107"/>
                  </a:lnTo>
                  <a:lnTo>
                    <a:pt x="229" y="123"/>
                  </a:lnTo>
                  <a:lnTo>
                    <a:pt x="190" y="157"/>
                  </a:lnTo>
                  <a:lnTo>
                    <a:pt x="190" y="157"/>
                  </a:lnTo>
                  <a:lnTo>
                    <a:pt x="164" y="179"/>
                  </a:lnTo>
                  <a:lnTo>
                    <a:pt x="164" y="179"/>
                  </a:lnTo>
                  <a:lnTo>
                    <a:pt x="134" y="203"/>
                  </a:lnTo>
                  <a:lnTo>
                    <a:pt x="134" y="203"/>
                  </a:lnTo>
                  <a:lnTo>
                    <a:pt x="102" y="229"/>
                  </a:lnTo>
                  <a:lnTo>
                    <a:pt x="86" y="242"/>
                  </a:lnTo>
                  <a:lnTo>
                    <a:pt x="72" y="258"/>
                  </a:lnTo>
                  <a:lnTo>
                    <a:pt x="72" y="258"/>
                  </a:lnTo>
                  <a:lnTo>
                    <a:pt x="66" y="264"/>
                  </a:lnTo>
                  <a:lnTo>
                    <a:pt x="61" y="271"/>
                  </a:lnTo>
                  <a:lnTo>
                    <a:pt x="51" y="286"/>
                  </a:lnTo>
                  <a:lnTo>
                    <a:pt x="51" y="286"/>
                  </a:lnTo>
                  <a:lnTo>
                    <a:pt x="46" y="295"/>
                  </a:lnTo>
                  <a:lnTo>
                    <a:pt x="40" y="303"/>
                  </a:lnTo>
                  <a:lnTo>
                    <a:pt x="33" y="312"/>
                  </a:lnTo>
                  <a:lnTo>
                    <a:pt x="24" y="319"/>
                  </a:lnTo>
                  <a:lnTo>
                    <a:pt x="24" y="319"/>
                  </a:lnTo>
                  <a:lnTo>
                    <a:pt x="19" y="322"/>
                  </a:lnTo>
                  <a:lnTo>
                    <a:pt x="15" y="323"/>
                  </a:lnTo>
                  <a:lnTo>
                    <a:pt x="15" y="32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55" name="Freeform 209"/>
            <p:cNvSpPr/>
            <p:nvPr/>
          </p:nvSpPr>
          <p:spPr bwMode="auto">
            <a:xfrm>
              <a:off x="4446588" y="2346325"/>
              <a:ext cx="285750" cy="307975"/>
            </a:xfrm>
            <a:custGeom>
              <a:avLst/>
              <a:gdLst/>
              <a:ahLst/>
              <a:cxnLst>
                <a:cxn ang="0">
                  <a:pos x="524" y="583"/>
                </a:cxn>
                <a:cxn ang="0">
                  <a:pos x="515" y="580"/>
                </a:cxn>
                <a:cxn ang="0">
                  <a:pos x="501" y="571"/>
                </a:cxn>
                <a:cxn ang="0">
                  <a:pos x="476" y="549"/>
                </a:cxn>
                <a:cxn ang="0">
                  <a:pos x="437" y="513"/>
                </a:cxn>
                <a:cxn ang="0">
                  <a:pos x="414" y="488"/>
                </a:cxn>
                <a:cxn ang="0">
                  <a:pos x="388" y="460"/>
                </a:cxn>
                <a:cxn ang="0">
                  <a:pos x="339" y="409"/>
                </a:cxn>
                <a:cxn ang="0">
                  <a:pos x="300" y="361"/>
                </a:cxn>
                <a:cxn ang="0">
                  <a:pos x="288" y="344"/>
                </a:cxn>
                <a:cxn ang="0">
                  <a:pos x="246" y="293"/>
                </a:cxn>
                <a:cxn ang="0">
                  <a:pos x="202" y="245"/>
                </a:cxn>
                <a:cxn ang="0">
                  <a:pos x="167" y="208"/>
                </a:cxn>
                <a:cxn ang="0">
                  <a:pos x="134" y="170"/>
                </a:cxn>
                <a:cxn ang="0">
                  <a:pos x="121" y="153"/>
                </a:cxn>
                <a:cxn ang="0">
                  <a:pos x="95" y="121"/>
                </a:cxn>
                <a:cxn ang="0">
                  <a:pos x="54" y="76"/>
                </a:cxn>
                <a:cxn ang="0">
                  <a:pos x="24" y="48"/>
                </a:cxn>
                <a:cxn ang="0">
                  <a:pos x="8" y="36"/>
                </a:cxn>
                <a:cxn ang="0">
                  <a:pos x="3" y="29"/>
                </a:cxn>
                <a:cxn ang="0">
                  <a:pos x="0" y="22"/>
                </a:cxn>
                <a:cxn ang="0">
                  <a:pos x="1" y="13"/>
                </a:cxn>
                <a:cxn ang="0">
                  <a:pos x="4" y="8"/>
                </a:cxn>
                <a:cxn ang="0">
                  <a:pos x="12" y="1"/>
                </a:cxn>
                <a:cxn ang="0">
                  <a:pos x="16" y="0"/>
                </a:cxn>
                <a:cxn ang="0">
                  <a:pos x="25" y="3"/>
                </a:cxn>
                <a:cxn ang="0">
                  <a:pos x="41" y="15"/>
                </a:cxn>
                <a:cxn ang="0">
                  <a:pos x="70" y="41"/>
                </a:cxn>
                <a:cxn ang="0">
                  <a:pos x="110" y="84"/>
                </a:cxn>
                <a:cxn ang="0">
                  <a:pos x="136" y="115"/>
                </a:cxn>
                <a:cxn ang="0">
                  <a:pos x="206" y="198"/>
                </a:cxn>
                <a:cxn ang="0">
                  <a:pos x="290" y="291"/>
                </a:cxn>
                <a:cxn ang="0">
                  <a:pos x="303" y="306"/>
                </a:cxn>
                <a:cxn ang="0">
                  <a:pos x="341" y="353"/>
                </a:cxn>
                <a:cxn ang="0">
                  <a:pos x="371" y="390"/>
                </a:cxn>
                <a:cxn ang="0">
                  <a:pos x="403" y="425"/>
                </a:cxn>
                <a:cxn ang="0">
                  <a:pos x="433" y="457"/>
                </a:cxn>
                <a:cxn ang="0">
                  <a:pos x="457" y="482"/>
                </a:cxn>
                <a:cxn ang="0">
                  <a:pos x="493" y="518"/>
                </a:cxn>
                <a:cxn ang="0">
                  <a:pos x="519" y="540"/>
                </a:cxn>
                <a:cxn ang="0">
                  <a:pos x="532" y="549"/>
                </a:cxn>
                <a:cxn ang="0">
                  <a:pos x="539" y="554"/>
                </a:cxn>
                <a:cxn ang="0">
                  <a:pos x="541" y="560"/>
                </a:cxn>
                <a:cxn ang="0">
                  <a:pos x="541" y="570"/>
                </a:cxn>
                <a:cxn ang="0">
                  <a:pos x="539" y="575"/>
                </a:cxn>
                <a:cxn ang="0">
                  <a:pos x="530" y="582"/>
                </a:cxn>
                <a:cxn ang="0">
                  <a:pos x="524" y="583"/>
                </a:cxn>
              </a:cxnLst>
              <a:rect l="0" t="0" r="r" b="b"/>
              <a:pathLst>
                <a:path w="541" h="583">
                  <a:moveTo>
                    <a:pt x="524" y="583"/>
                  </a:moveTo>
                  <a:lnTo>
                    <a:pt x="524" y="583"/>
                  </a:lnTo>
                  <a:lnTo>
                    <a:pt x="520" y="582"/>
                  </a:lnTo>
                  <a:lnTo>
                    <a:pt x="515" y="580"/>
                  </a:lnTo>
                  <a:lnTo>
                    <a:pt x="515" y="580"/>
                  </a:lnTo>
                  <a:lnTo>
                    <a:pt x="501" y="571"/>
                  </a:lnTo>
                  <a:lnTo>
                    <a:pt x="488" y="560"/>
                  </a:lnTo>
                  <a:lnTo>
                    <a:pt x="476" y="549"/>
                  </a:lnTo>
                  <a:lnTo>
                    <a:pt x="462" y="538"/>
                  </a:lnTo>
                  <a:lnTo>
                    <a:pt x="437" y="513"/>
                  </a:lnTo>
                  <a:lnTo>
                    <a:pt x="414" y="488"/>
                  </a:lnTo>
                  <a:lnTo>
                    <a:pt x="414" y="488"/>
                  </a:lnTo>
                  <a:lnTo>
                    <a:pt x="388" y="460"/>
                  </a:lnTo>
                  <a:lnTo>
                    <a:pt x="388" y="460"/>
                  </a:lnTo>
                  <a:lnTo>
                    <a:pt x="365" y="437"/>
                  </a:lnTo>
                  <a:lnTo>
                    <a:pt x="339" y="409"/>
                  </a:lnTo>
                  <a:lnTo>
                    <a:pt x="313" y="377"/>
                  </a:lnTo>
                  <a:lnTo>
                    <a:pt x="300" y="361"/>
                  </a:lnTo>
                  <a:lnTo>
                    <a:pt x="288" y="344"/>
                  </a:lnTo>
                  <a:lnTo>
                    <a:pt x="288" y="344"/>
                  </a:lnTo>
                  <a:lnTo>
                    <a:pt x="268" y="319"/>
                  </a:lnTo>
                  <a:lnTo>
                    <a:pt x="246" y="293"/>
                  </a:lnTo>
                  <a:lnTo>
                    <a:pt x="224" y="269"/>
                  </a:lnTo>
                  <a:lnTo>
                    <a:pt x="202" y="245"/>
                  </a:lnTo>
                  <a:lnTo>
                    <a:pt x="202" y="245"/>
                  </a:lnTo>
                  <a:lnTo>
                    <a:pt x="167" y="208"/>
                  </a:lnTo>
                  <a:lnTo>
                    <a:pt x="150" y="189"/>
                  </a:lnTo>
                  <a:lnTo>
                    <a:pt x="134" y="170"/>
                  </a:lnTo>
                  <a:lnTo>
                    <a:pt x="134" y="170"/>
                  </a:lnTo>
                  <a:lnTo>
                    <a:pt x="121" y="153"/>
                  </a:lnTo>
                  <a:lnTo>
                    <a:pt x="121" y="153"/>
                  </a:lnTo>
                  <a:lnTo>
                    <a:pt x="95" y="121"/>
                  </a:lnTo>
                  <a:lnTo>
                    <a:pt x="69" y="90"/>
                  </a:lnTo>
                  <a:lnTo>
                    <a:pt x="54" y="76"/>
                  </a:lnTo>
                  <a:lnTo>
                    <a:pt x="40" y="61"/>
                  </a:lnTo>
                  <a:lnTo>
                    <a:pt x="24" y="48"/>
                  </a:lnTo>
                  <a:lnTo>
                    <a:pt x="8" y="36"/>
                  </a:lnTo>
                  <a:lnTo>
                    <a:pt x="8" y="36"/>
                  </a:lnTo>
                  <a:lnTo>
                    <a:pt x="5" y="32"/>
                  </a:lnTo>
                  <a:lnTo>
                    <a:pt x="3" y="29"/>
                  </a:lnTo>
                  <a:lnTo>
                    <a:pt x="0" y="25"/>
                  </a:lnTo>
                  <a:lnTo>
                    <a:pt x="0" y="22"/>
                  </a:lnTo>
                  <a:lnTo>
                    <a:pt x="0" y="17"/>
                  </a:lnTo>
                  <a:lnTo>
                    <a:pt x="1" y="13"/>
                  </a:lnTo>
                  <a:lnTo>
                    <a:pt x="1" y="13"/>
                  </a:lnTo>
                  <a:lnTo>
                    <a:pt x="4" y="8"/>
                  </a:lnTo>
                  <a:lnTo>
                    <a:pt x="7" y="3"/>
                  </a:lnTo>
                  <a:lnTo>
                    <a:pt x="12" y="1"/>
                  </a:lnTo>
                  <a:lnTo>
                    <a:pt x="16" y="0"/>
                  </a:lnTo>
                  <a:lnTo>
                    <a:pt x="16" y="0"/>
                  </a:lnTo>
                  <a:lnTo>
                    <a:pt x="21" y="0"/>
                  </a:lnTo>
                  <a:lnTo>
                    <a:pt x="25" y="3"/>
                  </a:lnTo>
                  <a:lnTo>
                    <a:pt x="25" y="3"/>
                  </a:lnTo>
                  <a:lnTo>
                    <a:pt x="41" y="15"/>
                  </a:lnTo>
                  <a:lnTo>
                    <a:pt x="55" y="28"/>
                  </a:lnTo>
                  <a:lnTo>
                    <a:pt x="70" y="41"/>
                  </a:lnTo>
                  <a:lnTo>
                    <a:pt x="83" y="55"/>
                  </a:lnTo>
                  <a:lnTo>
                    <a:pt x="110" y="84"/>
                  </a:lnTo>
                  <a:lnTo>
                    <a:pt x="136" y="115"/>
                  </a:lnTo>
                  <a:lnTo>
                    <a:pt x="136" y="115"/>
                  </a:lnTo>
                  <a:lnTo>
                    <a:pt x="170" y="156"/>
                  </a:lnTo>
                  <a:lnTo>
                    <a:pt x="206" y="198"/>
                  </a:lnTo>
                  <a:lnTo>
                    <a:pt x="246" y="242"/>
                  </a:lnTo>
                  <a:lnTo>
                    <a:pt x="290" y="291"/>
                  </a:lnTo>
                  <a:lnTo>
                    <a:pt x="290" y="291"/>
                  </a:lnTo>
                  <a:lnTo>
                    <a:pt x="303" y="306"/>
                  </a:lnTo>
                  <a:lnTo>
                    <a:pt x="317" y="322"/>
                  </a:lnTo>
                  <a:lnTo>
                    <a:pt x="341" y="353"/>
                  </a:lnTo>
                  <a:lnTo>
                    <a:pt x="341" y="353"/>
                  </a:lnTo>
                  <a:lnTo>
                    <a:pt x="371" y="390"/>
                  </a:lnTo>
                  <a:lnTo>
                    <a:pt x="387" y="407"/>
                  </a:lnTo>
                  <a:lnTo>
                    <a:pt x="403" y="425"/>
                  </a:lnTo>
                  <a:lnTo>
                    <a:pt x="403" y="425"/>
                  </a:lnTo>
                  <a:lnTo>
                    <a:pt x="433" y="457"/>
                  </a:lnTo>
                  <a:lnTo>
                    <a:pt x="433" y="457"/>
                  </a:lnTo>
                  <a:lnTo>
                    <a:pt x="457" y="482"/>
                  </a:lnTo>
                  <a:lnTo>
                    <a:pt x="481" y="507"/>
                  </a:lnTo>
                  <a:lnTo>
                    <a:pt x="493" y="518"/>
                  </a:lnTo>
                  <a:lnTo>
                    <a:pt x="507" y="529"/>
                  </a:lnTo>
                  <a:lnTo>
                    <a:pt x="519" y="540"/>
                  </a:lnTo>
                  <a:lnTo>
                    <a:pt x="532" y="549"/>
                  </a:lnTo>
                  <a:lnTo>
                    <a:pt x="532" y="549"/>
                  </a:lnTo>
                  <a:lnTo>
                    <a:pt x="537" y="552"/>
                  </a:lnTo>
                  <a:lnTo>
                    <a:pt x="539" y="554"/>
                  </a:lnTo>
                  <a:lnTo>
                    <a:pt x="540" y="557"/>
                  </a:lnTo>
                  <a:lnTo>
                    <a:pt x="541" y="560"/>
                  </a:lnTo>
                  <a:lnTo>
                    <a:pt x="541" y="565"/>
                  </a:lnTo>
                  <a:lnTo>
                    <a:pt x="541" y="570"/>
                  </a:lnTo>
                  <a:lnTo>
                    <a:pt x="541" y="570"/>
                  </a:lnTo>
                  <a:lnTo>
                    <a:pt x="539" y="575"/>
                  </a:lnTo>
                  <a:lnTo>
                    <a:pt x="534" y="579"/>
                  </a:lnTo>
                  <a:lnTo>
                    <a:pt x="530" y="582"/>
                  </a:lnTo>
                  <a:lnTo>
                    <a:pt x="527" y="583"/>
                  </a:lnTo>
                  <a:lnTo>
                    <a:pt x="524" y="583"/>
                  </a:lnTo>
                  <a:lnTo>
                    <a:pt x="524" y="58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56" name="Freeform 210"/>
            <p:cNvSpPr/>
            <p:nvPr/>
          </p:nvSpPr>
          <p:spPr bwMode="auto">
            <a:xfrm>
              <a:off x="4349750" y="2435225"/>
              <a:ext cx="273050" cy="288925"/>
            </a:xfrm>
            <a:custGeom>
              <a:avLst/>
              <a:gdLst/>
              <a:ahLst/>
              <a:cxnLst>
                <a:cxn ang="0">
                  <a:pos x="493" y="546"/>
                </a:cxn>
                <a:cxn ang="0">
                  <a:pos x="481" y="537"/>
                </a:cxn>
                <a:cxn ang="0">
                  <a:pos x="475" y="524"/>
                </a:cxn>
                <a:cxn ang="0">
                  <a:pos x="457" y="505"/>
                </a:cxn>
                <a:cxn ang="0">
                  <a:pos x="444" y="490"/>
                </a:cxn>
                <a:cxn ang="0">
                  <a:pos x="436" y="479"/>
                </a:cxn>
                <a:cxn ang="0">
                  <a:pos x="411" y="452"/>
                </a:cxn>
                <a:cxn ang="0">
                  <a:pos x="402" y="443"/>
                </a:cxn>
                <a:cxn ang="0">
                  <a:pos x="387" y="420"/>
                </a:cxn>
                <a:cxn ang="0">
                  <a:pos x="376" y="410"/>
                </a:cxn>
                <a:cxn ang="0">
                  <a:pos x="345" y="378"/>
                </a:cxn>
                <a:cxn ang="0">
                  <a:pos x="321" y="352"/>
                </a:cxn>
                <a:cxn ang="0">
                  <a:pos x="280" y="313"/>
                </a:cxn>
                <a:cxn ang="0">
                  <a:pos x="252" y="285"/>
                </a:cxn>
                <a:cxn ang="0">
                  <a:pos x="151" y="183"/>
                </a:cxn>
                <a:cxn ang="0">
                  <a:pos x="106" y="136"/>
                </a:cxn>
                <a:cxn ang="0">
                  <a:pos x="64" y="92"/>
                </a:cxn>
                <a:cxn ang="0">
                  <a:pos x="33" y="58"/>
                </a:cxn>
                <a:cxn ang="0">
                  <a:pos x="13" y="39"/>
                </a:cxn>
                <a:cxn ang="0">
                  <a:pos x="3" y="26"/>
                </a:cxn>
                <a:cxn ang="0">
                  <a:pos x="0" y="14"/>
                </a:cxn>
                <a:cxn ang="0">
                  <a:pos x="5" y="6"/>
                </a:cxn>
                <a:cxn ang="0">
                  <a:pos x="19" y="0"/>
                </a:cxn>
                <a:cxn ang="0">
                  <a:pos x="26" y="2"/>
                </a:cxn>
                <a:cxn ang="0">
                  <a:pos x="34" y="8"/>
                </a:cxn>
                <a:cxn ang="0">
                  <a:pos x="72" y="47"/>
                </a:cxn>
                <a:cxn ang="0">
                  <a:pos x="94" y="67"/>
                </a:cxn>
                <a:cxn ang="0">
                  <a:pos x="151" y="133"/>
                </a:cxn>
                <a:cxn ang="0">
                  <a:pos x="191" y="176"/>
                </a:cxn>
                <a:cxn ang="0">
                  <a:pos x="275" y="260"/>
                </a:cxn>
                <a:cxn ang="0">
                  <a:pos x="311" y="293"/>
                </a:cxn>
                <a:cxn ang="0">
                  <a:pos x="364" y="343"/>
                </a:cxn>
                <a:cxn ang="0">
                  <a:pos x="407" y="387"/>
                </a:cxn>
                <a:cxn ang="0">
                  <a:pos x="423" y="411"/>
                </a:cxn>
                <a:cxn ang="0">
                  <a:pos x="440" y="429"/>
                </a:cxn>
                <a:cxn ang="0">
                  <a:pos x="452" y="440"/>
                </a:cxn>
                <a:cxn ang="0">
                  <a:pos x="460" y="452"/>
                </a:cxn>
                <a:cxn ang="0">
                  <a:pos x="481" y="478"/>
                </a:cxn>
                <a:cxn ang="0">
                  <a:pos x="496" y="493"/>
                </a:cxn>
                <a:cxn ang="0">
                  <a:pos x="508" y="510"/>
                </a:cxn>
                <a:cxn ang="0">
                  <a:pos x="512" y="513"/>
                </a:cxn>
                <a:cxn ang="0">
                  <a:pos x="515" y="524"/>
                </a:cxn>
                <a:cxn ang="0">
                  <a:pos x="515" y="533"/>
                </a:cxn>
                <a:cxn ang="0">
                  <a:pos x="510" y="542"/>
                </a:cxn>
                <a:cxn ang="0">
                  <a:pos x="499" y="546"/>
                </a:cxn>
              </a:cxnLst>
              <a:rect l="0" t="0" r="r" b="b"/>
              <a:pathLst>
                <a:path w="515" h="546">
                  <a:moveTo>
                    <a:pt x="499" y="546"/>
                  </a:moveTo>
                  <a:lnTo>
                    <a:pt x="499" y="546"/>
                  </a:lnTo>
                  <a:lnTo>
                    <a:pt x="493" y="546"/>
                  </a:lnTo>
                  <a:lnTo>
                    <a:pt x="488" y="543"/>
                  </a:lnTo>
                  <a:lnTo>
                    <a:pt x="483" y="540"/>
                  </a:lnTo>
                  <a:lnTo>
                    <a:pt x="481" y="537"/>
                  </a:lnTo>
                  <a:lnTo>
                    <a:pt x="480" y="534"/>
                  </a:lnTo>
                  <a:lnTo>
                    <a:pt x="480" y="534"/>
                  </a:lnTo>
                  <a:lnTo>
                    <a:pt x="475" y="524"/>
                  </a:lnTo>
                  <a:lnTo>
                    <a:pt x="470" y="517"/>
                  </a:lnTo>
                  <a:lnTo>
                    <a:pt x="463" y="511"/>
                  </a:lnTo>
                  <a:lnTo>
                    <a:pt x="457" y="505"/>
                  </a:lnTo>
                  <a:lnTo>
                    <a:pt x="457" y="505"/>
                  </a:lnTo>
                  <a:lnTo>
                    <a:pt x="450" y="498"/>
                  </a:lnTo>
                  <a:lnTo>
                    <a:pt x="444" y="490"/>
                  </a:lnTo>
                  <a:lnTo>
                    <a:pt x="444" y="490"/>
                  </a:lnTo>
                  <a:lnTo>
                    <a:pt x="436" y="479"/>
                  </a:lnTo>
                  <a:lnTo>
                    <a:pt x="436" y="479"/>
                  </a:lnTo>
                  <a:lnTo>
                    <a:pt x="425" y="466"/>
                  </a:lnTo>
                  <a:lnTo>
                    <a:pt x="419" y="458"/>
                  </a:lnTo>
                  <a:lnTo>
                    <a:pt x="411" y="452"/>
                  </a:lnTo>
                  <a:lnTo>
                    <a:pt x="411" y="452"/>
                  </a:lnTo>
                  <a:lnTo>
                    <a:pt x="407" y="448"/>
                  </a:lnTo>
                  <a:lnTo>
                    <a:pt x="402" y="443"/>
                  </a:lnTo>
                  <a:lnTo>
                    <a:pt x="395" y="433"/>
                  </a:lnTo>
                  <a:lnTo>
                    <a:pt x="395" y="433"/>
                  </a:lnTo>
                  <a:lnTo>
                    <a:pt x="387" y="420"/>
                  </a:lnTo>
                  <a:lnTo>
                    <a:pt x="382" y="415"/>
                  </a:lnTo>
                  <a:lnTo>
                    <a:pt x="376" y="410"/>
                  </a:lnTo>
                  <a:lnTo>
                    <a:pt x="376" y="410"/>
                  </a:lnTo>
                  <a:lnTo>
                    <a:pt x="367" y="404"/>
                  </a:lnTo>
                  <a:lnTo>
                    <a:pt x="360" y="395"/>
                  </a:lnTo>
                  <a:lnTo>
                    <a:pt x="345" y="378"/>
                  </a:lnTo>
                  <a:lnTo>
                    <a:pt x="345" y="378"/>
                  </a:lnTo>
                  <a:lnTo>
                    <a:pt x="333" y="364"/>
                  </a:lnTo>
                  <a:lnTo>
                    <a:pt x="321" y="352"/>
                  </a:lnTo>
                  <a:lnTo>
                    <a:pt x="321" y="352"/>
                  </a:lnTo>
                  <a:lnTo>
                    <a:pt x="299" y="332"/>
                  </a:lnTo>
                  <a:lnTo>
                    <a:pt x="280" y="313"/>
                  </a:lnTo>
                  <a:lnTo>
                    <a:pt x="280" y="313"/>
                  </a:lnTo>
                  <a:lnTo>
                    <a:pt x="252" y="285"/>
                  </a:lnTo>
                  <a:lnTo>
                    <a:pt x="252" y="285"/>
                  </a:lnTo>
                  <a:lnTo>
                    <a:pt x="225" y="260"/>
                  </a:lnTo>
                  <a:lnTo>
                    <a:pt x="200" y="234"/>
                  </a:lnTo>
                  <a:lnTo>
                    <a:pt x="151" y="183"/>
                  </a:lnTo>
                  <a:lnTo>
                    <a:pt x="151" y="183"/>
                  </a:lnTo>
                  <a:lnTo>
                    <a:pt x="106" y="136"/>
                  </a:lnTo>
                  <a:lnTo>
                    <a:pt x="106" y="136"/>
                  </a:lnTo>
                  <a:lnTo>
                    <a:pt x="87" y="116"/>
                  </a:lnTo>
                  <a:lnTo>
                    <a:pt x="87" y="116"/>
                  </a:lnTo>
                  <a:lnTo>
                    <a:pt x="64" y="92"/>
                  </a:lnTo>
                  <a:lnTo>
                    <a:pt x="40" y="66"/>
                  </a:lnTo>
                  <a:lnTo>
                    <a:pt x="40" y="66"/>
                  </a:lnTo>
                  <a:lnTo>
                    <a:pt x="33" y="58"/>
                  </a:lnTo>
                  <a:lnTo>
                    <a:pt x="24" y="50"/>
                  </a:lnTo>
                  <a:lnTo>
                    <a:pt x="24" y="50"/>
                  </a:lnTo>
                  <a:lnTo>
                    <a:pt x="13" y="39"/>
                  </a:lnTo>
                  <a:lnTo>
                    <a:pt x="8" y="33"/>
                  </a:lnTo>
                  <a:lnTo>
                    <a:pt x="3" y="26"/>
                  </a:lnTo>
                  <a:lnTo>
                    <a:pt x="3" y="26"/>
                  </a:lnTo>
                  <a:lnTo>
                    <a:pt x="1" y="22"/>
                  </a:lnTo>
                  <a:lnTo>
                    <a:pt x="0" y="18"/>
                  </a:lnTo>
                  <a:lnTo>
                    <a:pt x="0" y="14"/>
                  </a:lnTo>
                  <a:lnTo>
                    <a:pt x="2" y="10"/>
                  </a:lnTo>
                  <a:lnTo>
                    <a:pt x="2" y="10"/>
                  </a:lnTo>
                  <a:lnTo>
                    <a:pt x="5" y="6"/>
                  </a:lnTo>
                  <a:lnTo>
                    <a:pt x="9" y="3"/>
                  </a:lnTo>
                  <a:lnTo>
                    <a:pt x="14" y="1"/>
                  </a:lnTo>
                  <a:lnTo>
                    <a:pt x="19" y="0"/>
                  </a:lnTo>
                  <a:lnTo>
                    <a:pt x="19" y="0"/>
                  </a:lnTo>
                  <a:lnTo>
                    <a:pt x="22" y="1"/>
                  </a:lnTo>
                  <a:lnTo>
                    <a:pt x="26" y="2"/>
                  </a:lnTo>
                  <a:lnTo>
                    <a:pt x="31" y="4"/>
                  </a:lnTo>
                  <a:lnTo>
                    <a:pt x="34" y="8"/>
                  </a:lnTo>
                  <a:lnTo>
                    <a:pt x="34" y="8"/>
                  </a:lnTo>
                  <a:lnTo>
                    <a:pt x="42" y="18"/>
                  </a:lnTo>
                  <a:lnTo>
                    <a:pt x="51" y="29"/>
                  </a:lnTo>
                  <a:lnTo>
                    <a:pt x="72" y="47"/>
                  </a:lnTo>
                  <a:lnTo>
                    <a:pt x="72" y="47"/>
                  </a:lnTo>
                  <a:lnTo>
                    <a:pt x="83" y="57"/>
                  </a:lnTo>
                  <a:lnTo>
                    <a:pt x="94" y="67"/>
                  </a:lnTo>
                  <a:lnTo>
                    <a:pt x="94" y="67"/>
                  </a:lnTo>
                  <a:lnTo>
                    <a:pt x="124" y="100"/>
                  </a:lnTo>
                  <a:lnTo>
                    <a:pt x="151" y="133"/>
                  </a:lnTo>
                  <a:lnTo>
                    <a:pt x="164" y="146"/>
                  </a:lnTo>
                  <a:lnTo>
                    <a:pt x="164" y="146"/>
                  </a:lnTo>
                  <a:lnTo>
                    <a:pt x="191" y="176"/>
                  </a:lnTo>
                  <a:lnTo>
                    <a:pt x="219" y="205"/>
                  </a:lnTo>
                  <a:lnTo>
                    <a:pt x="247" y="232"/>
                  </a:lnTo>
                  <a:lnTo>
                    <a:pt x="275" y="260"/>
                  </a:lnTo>
                  <a:lnTo>
                    <a:pt x="275" y="260"/>
                  </a:lnTo>
                  <a:lnTo>
                    <a:pt x="311" y="293"/>
                  </a:lnTo>
                  <a:lnTo>
                    <a:pt x="311" y="293"/>
                  </a:lnTo>
                  <a:lnTo>
                    <a:pt x="342" y="321"/>
                  </a:lnTo>
                  <a:lnTo>
                    <a:pt x="342" y="321"/>
                  </a:lnTo>
                  <a:lnTo>
                    <a:pt x="364" y="343"/>
                  </a:lnTo>
                  <a:lnTo>
                    <a:pt x="386" y="363"/>
                  </a:lnTo>
                  <a:lnTo>
                    <a:pt x="396" y="375"/>
                  </a:lnTo>
                  <a:lnTo>
                    <a:pt x="407" y="387"/>
                  </a:lnTo>
                  <a:lnTo>
                    <a:pt x="415" y="398"/>
                  </a:lnTo>
                  <a:lnTo>
                    <a:pt x="423" y="411"/>
                  </a:lnTo>
                  <a:lnTo>
                    <a:pt x="423" y="411"/>
                  </a:lnTo>
                  <a:lnTo>
                    <a:pt x="426" y="416"/>
                  </a:lnTo>
                  <a:lnTo>
                    <a:pt x="430" y="421"/>
                  </a:lnTo>
                  <a:lnTo>
                    <a:pt x="440" y="429"/>
                  </a:lnTo>
                  <a:lnTo>
                    <a:pt x="440" y="429"/>
                  </a:lnTo>
                  <a:lnTo>
                    <a:pt x="446" y="435"/>
                  </a:lnTo>
                  <a:lnTo>
                    <a:pt x="452" y="440"/>
                  </a:lnTo>
                  <a:lnTo>
                    <a:pt x="452" y="440"/>
                  </a:lnTo>
                  <a:lnTo>
                    <a:pt x="460" y="452"/>
                  </a:lnTo>
                  <a:lnTo>
                    <a:pt x="460" y="452"/>
                  </a:lnTo>
                  <a:lnTo>
                    <a:pt x="470" y="466"/>
                  </a:lnTo>
                  <a:lnTo>
                    <a:pt x="475" y="472"/>
                  </a:lnTo>
                  <a:lnTo>
                    <a:pt x="481" y="478"/>
                  </a:lnTo>
                  <a:lnTo>
                    <a:pt x="481" y="478"/>
                  </a:lnTo>
                  <a:lnTo>
                    <a:pt x="489" y="486"/>
                  </a:lnTo>
                  <a:lnTo>
                    <a:pt x="496" y="493"/>
                  </a:lnTo>
                  <a:lnTo>
                    <a:pt x="502" y="501"/>
                  </a:lnTo>
                  <a:lnTo>
                    <a:pt x="507" y="509"/>
                  </a:lnTo>
                  <a:lnTo>
                    <a:pt x="508" y="510"/>
                  </a:lnTo>
                  <a:lnTo>
                    <a:pt x="509" y="511"/>
                  </a:lnTo>
                  <a:lnTo>
                    <a:pt x="509" y="511"/>
                  </a:lnTo>
                  <a:lnTo>
                    <a:pt x="512" y="513"/>
                  </a:lnTo>
                  <a:lnTo>
                    <a:pt x="514" y="516"/>
                  </a:lnTo>
                  <a:lnTo>
                    <a:pt x="515" y="520"/>
                  </a:lnTo>
                  <a:lnTo>
                    <a:pt x="515" y="524"/>
                  </a:lnTo>
                  <a:lnTo>
                    <a:pt x="515" y="530"/>
                  </a:lnTo>
                  <a:lnTo>
                    <a:pt x="515" y="530"/>
                  </a:lnTo>
                  <a:lnTo>
                    <a:pt x="515" y="533"/>
                  </a:lnTo>
                  <a:lnTo>
                    <a:pt x="514" y="537"/>
                  </a:lnTo>
                  <a:lnTo>
                    <a:pt x="513" y="540"/>
                  </a:lnTo>
                  <a:lnTo>
                    <a:pt x="510" y="542"/>
                  </a:lnTo>
                  <a:lnTo>
                    <a:pt x="510" y="542"/>
                  </a:lnTo>
                  <a:lnTo>
                    <a:pt x="506" y="545"/>
                  </a:lnTo>
                  <a:lnTo>
                    <a:pt x="499" y="546"/>
                  </a:lnTo>
                  <a:lnTo>
                    <a:pt x="499" y="546"/>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57" name="Freeform 211"/>
            <p:cNvSpPr/>
            <p:nvPr/>
          </p:nvSpPr>
          <p:spPr bwMode="auto">
            <a:xfrm>
              <a:off x="4708525" y="2740025"/>
              <a:ext cx="77788" cy="74613"/>
            </a:xfrm>
            <a:custGeom>
              <a:avLst/>
              <a:gdLst/>
              <a:ahLst/>
              <a:cxnLst>
                <a:cxn ang="0">
                  <a:pos x="116" y="142"/>
                </a:cxn>
                <a:cxn ang="0">
                  <a:pos x="111" y="142"/>
                </a:cxn>
                <a:cxn ang="0">
                  <a:pos x="101" y="140"/>
                </a:cxn>
                <a:cxn ang="0">
                  <a:pos x="90" y="136"/>
                </a:cxn>
                <a:cxn ang="0">
                  <a:pos x="88" y="139"/>
                </a:cxn>
                <a:cxn ang="0">
                  <a:pos x="79" y="141"/>
                </a:cxn>
                <a:cxn ang="0">
                  <a:pos x="77" y="141"/>
                </a:cxn>
                <a:cxn ang="0">
                  <a:pos x="63" y="139"/>
                </a:cxn>
                <a:cxn ang="0">
                  <a:pos x="49" y="136"/>
                </a:cxn>
                <a:cxn ang="0">
                  <a:pos x="42" y="134"/>
                </a:cxn>
                <a:cxn ang="0">
                  <a:pos x="33" y="127"/>
                </a:cxn>
                <a:cxn ang="0">
                  <a:pos x="30" y="129"/>
                </a:cxn>
                <a:cxn ang="0">
                  <a:pos x="21" y="131"/>
                </a:cxn>
                <a:cxn ang="0">
                  <a:pos x="18" y="130"/>
                </a:cxn>
                <a:cxn ang="0">
                  <a:pos x="12" y="127"/>
                </a:cxn>
                <a:cxn ang="0">
                  <a:pos x="7" y="122"/>
                </a:cxn>
                <a:cxn ang="0">
                  <a:pos x="6" y="117"/>
                </a:cxn>
                <a:cxn ang="0">
                  <a:pos x="5" y="115"/>
                </a:cxn>
                <a:cxn ang="0">
                  <a:pos x="1" y="108"/>
                </a:cxn>
                <a:cxn ang="0">
                  <a:pos x="1" y="101"/>
                </a:cxn>
                <a:cxn ang="0">
                  <a:pos x="3" y="95"/>
                </a:cxn>
                <a:cxn ang="0">
                  <a:pos x="13" y="83"/>
                </a:cxn>
                <a:cxn ang="0">
                  <a:pos x="31" y="62"/>
                </a:cxn>
                <a:cxn ang="0">
                  <a:pos x="63" y="34"/>
                </a:cxn>
                <a:cxn ang="0">
                  <a:pos x="92" y="13"/>
                </a:cxn>
                <a:cxn ang="0">
                  <a:pos x="98" y="8"/>
                </a:cxn>
                <a:cxn ang="0">
                  <a:pos x="113" y="1"/>
                </a:cxn>
                <a:cxn ang="0">
                  <a:pos x="121" y="0"/>
                </a:cxn>
                <a:cxn ang="0">
                  <a:pos x="131" y="2"/>
                </a:cxn>
                <a:cxn ang="0">
                  <a:pos x="137" y="5"/>
                </a:cxn>
                <a:cxn ang="0">
                  <a:pos x="143" y="15"/>
                </a:cxn>
                <a:cxn ang="0">
                  <a:pos x="147" y="29"/>
                </a:cxn>
                <a:cxn ang="0">
                  <a:pos x="148" y="35"/>
                </a:cxn>
                <a:cxn ang="0">
                  <a:pos x="147" y="53"/>
                </a:cxn>
                <a:cxn ang="0">
                  <a:pos x="148" y="84"/>
                </a:cxn>
                <a:cxn ang="0">
                  <a:pos x="148" y="100"/>
                </a:cxn>
                <a:cxn ang="0">
                  <a:pos x="146" y="116"/>
                </a:cxn>
                <a:cxn ang="0">
                  <a:pos x="145" y="125"/>
                </a:cxn>
                <a:cxn ang="0">
                  <a:pos x="141" y="132"/>
                </a:cxn>
                <a:cxn ang="0">
                  <a:pos x="136" y="136"/>
                </a:cxn>
                <a:cxn ang="0">
                  <a:pos x="128" y="141"/>
                </a:cxn>
                <a:cxn ang="0">
                  <a:pos x="126" y="141"/>
                </a:cxn>
                <a:cxn ang="0">
                  <a:pos x="121" y="142"/>
                </a:cxn>
                <a:cxn ang="0">
                  <a:pos x="116" y="142"/>
                </a:cxn>
              </a:cxnLst>
              <a:rect l="0" t="0" r="r" b="b"/>
              <a:pathLst>
                <a:path w="148" h="142">
                  <a:moveTo>
                    <a:pt x="116" y="142"/>
                  </a:moveTo>
                  <a:lnTo>
                    <a:pt x="116" y="142"/>
                  </a:lnTo>
                  <a:lnTo>
                    <a:pt x="111" y="142"/>
                  </a:lnTo>
                  <a:lnTo>
                    <a:pt x="111" y="142"/>
                  </a:lnTo>
                  <a:lnTo>
                    <a:pt x="101" y="140"/>
                  </a:lnTo>
                  <a:lnTo>
                    <a:pt x="101" y="140"/>
                  </a:lnTo>
                  <a:lnTo>
                    <a:pt x="93" y="136"/>
                  </a:lnTo>
                  <a:lnTo>
                    <a:pt x="90" y="136"/>
                  </a:lnTo>
                  <a:lnTo>
                    <a:pt x="88" y="139"/>
                  </a:lnTo>
                  <a:lnTo>
                    <a:pt x="88" y="139"/>
                  </a:lnTo>
                  <a:lnTo>
                    <a:pt x="84" y="141"/>
                  </a:lnTo>
                  <a:lnTo>
                    <a:pt x="79" y="141"/>
                  </a:lnTo>
                  <a:lnTo>
                    <a:pt x="79" y="141"/>
                  </a:lnTo>
                  <a:lnTo>
                    <a:pt x="77" y="141"/>
                  </a:lnTo>
                  <a:lnTo>
                    <a:pt x="77" y="141"/>
                  </a:lnTo>
                  <a:lnTo>
                    <a:pt x="63" y="139"/>
                  </a:lnTo>
                  <a:lnTo>
                    <a:pt x="63" y="139"/>
                  </a:lnTo>
                  <a:lnTo>
                    <a:pt x="49" y="136"/>
                  </a:lnTo>
                  <a:lnTo>
                    <a:pt x="49" y="136"/>
                  </a:lnTo>
                  <a:lnTo>
                    <a:pt x="42" y="134"/>
                  </a:lnTo>
                  <a:lnTo>
                    <a:pt x="36" y="130"/>
                  </a:lnTo>
                  <a:lnTo>
                    <a:pt x="33" y="127"/>
                  </a:lnTo>
                  <a:lnTo>
                    <a:pt x="30" y="129"/>
                  </a:lnTo>
                  <a:lnTo>
                    <a:pt x="30" y="129"/>
                  </a:lnTo>
                  <a:lnTo>
                    <a:pt x="25" y="130"/>
                  </a:lnTo>
                  <a:lnTo>
                    <a:pt x="21" y="131"/>
                  </a:lnTo>
                  <a:lnTo>
                    <a:pt x="21" y="131"/>
                  </a:lnTo>
                  <a:lnTo>
                    <a:pt x="18" y="130"/>
                  </a:lnTo>
                  <a:lnTo>
                    <a:pt x="13" y="129"/>
                  </a:lnTo>
                  <a:lnTo>
                    <a:pt x="12" y="127"/>
                  </a:lnTo>
                  <a:lnTo>
                    <a:pt x="10" y="125"/>
                  </a:lnTo>
                  <a:lnTo>
                    <a:pt x="7" y="122"/>
                  </a:lnTo>
                  <a:lnTo>
                    <a:pt x="6" y="119"/>
                  </a:lnTo>
                  <a:lnTo>
                    <a:pt x="6" y="117"/>
                  </a:lnTo>
                  <a:lnTo>
                    <a:pt x="5" y="115"/>
                  </a:lnTo>
                  <a:lnTo>
                    <a:pt x="5" y="115"/>
                  </a:lnTo>
                  <a:lnTo>
                    <a:pt x="2" y="112"/>
                  </a:lnTo>
                  <a:lnTo>
                    <a:pt x="1" y="108"/>
                  </a:lnTo>
                  <a:lnTo>
                    <a:pt x="0" y="104"/>
                  </a:lnTo>
                  <a:lnTo>
                    <a:pt x="1" y="101"/>
                  </a:lnTo>
                  <a:lnTo>
                    <a:pt x="2" y="98"/>
                  </a:lnTo>
                  <a:lnTo>
                    <a:pt x="3" y="95"/>
                  </a:lnTo>
                  <a:lnTo>
                    <a:pt x="3" y="95"/>
                  </a:lnTo>
                  <a:lnTo>
                    <a:pt x="13" y="83"/>
                  </a:lnTo>
                  <a:lnTo>
                    <a:pt x="22" y="72"/>
                  </a:lnTo>
                  <a:lnTo>
                    <a:pt x="31" y="62"/>
                  </a:lnTo>
                  <a:lnTo>
                    <a:pt x="42" y="52"/>
                  </a:lnTo>
                  <a:lnTo>
                    <a:pt x="63" y="34"/>
                  </a:lnTo>
                  <a:lnTo>
                    <a:pt x="87" y="17"/>
                  </a:lnTo>
                  <a:lnTo>
                    <a:pt x="92" y="13"/>
                  </a:lnTo>
                  <a:lnTo>
                    <a:pt x="92" y="13"/>
                  </a:lnTo>
                  <a:lnTo>
                    <a:pt x="98" y="8"/>
                  </a:lnTo>
                  <a:lnTo>
                    <a:pt x="105" y="4"/>
                  </a:lnTo>
                  <a:lnTo>
                    <a:pt x="113" y="1"/>
                  </a:lnTo>
                  <a:lnTo>
                    <a:pt x="121" y="0"/>
                  </a:lnTo>
                  <a:lnTo>
                    <a:pt x="121" y="0"/>
                  </a:lnTo>
                  <a:lnTo>
                    <a:pt x="126" y="1"/>
                  </a:lnTo>
                  <a:lnTo>
                    <a:pt x="131" y="2"/>
                  </a:lnTo>
                  <a:lnTo>
                    <a:pt x="131" y="2"/>
                  </a:lnTo>
                  <a:lnTo>
                    <a:pt x="137" y="5"/>
                  </a:lnTo>
                  <a:lnTo>
                    <a:pt x="141" y="9"/>
                  </a:lnTo>
                  <a:lnTo>
                    <a:pt x="143" y="15"/>
                  </a:lnTo>
                  <a:lnTo>
                    <a:pt x="145" y="20"/>
                  </a:lnTo>
                  <a:lnTo>
                    <a:pt x="147" y="29"/>
                  </a:lnTo>
                  <a:lnTo>
                    <a:pt x="148" y="35"/>
                  </a:lnTo>
                  <a:lnTo>
                    <a:pt x="148" y="35"/>
                  </a:lnTo>
                  <a:lnTo>
                    <a:pt x="147" y="53"/>
                  </a:lnTo>
                  <a:lnTo>
                    <a:pt x="147" y="53"/>
                  </a:lnTo>
                  <a:lnTo>
                    <a:pt x="147" y="81"/>
                  </a:lnTo>
                  <a:lnTo>
                    <a:pt x="148" y="84"/>
                  </a:lnTo>
                  <a:lnTo>
                    <a:pt x="148" y="84"/>
                  </a:lnTo>
                  <a:lnTo>
                    <a:pt x="148" y="100"/>
                  </a:lnTo>
                  <a:lnTo>
                    <a:pt x="147" y="108"/>
                  </a:lnTo>
                  <a:lnTo>
                    <a:pt x="146" y="116"/>
                  </a:lnTo>
                  <a:lnTo>
                    <a:pt x="146" y="116"/>
                  </a:lnTo>
                  <a:lnTo>
                    <a:pt x="145" y="125"/>
                  </a:lnTo>
                  <a:lnTo>
                    <a:pt x="143" y="128"/>
                  </a:lnTo>
                  <a:lnTo>
                    <a:pt x="141" y="132"/>
                  </a:lnTo>
                  <a:lnTo>
                    <a:pt x="139" y="134"/>
                  </a:lnTo>
                  <a:lnTo>
                    <a:pt x="136" y="136"/>
                  </a:lnTo>
                  <a:lnTo>
                    <a:pt x="128" y="141"/>
                  </a:lnTo>
                  <a:lnTo>
                    <a:pt x="128" y="141"/>
                  </a:lnTo>
                  <a:lnTo>
                    <a:pt x="127" y="141"/>
                  </a:lnTo>
                  <a:lnTo>
                    <a:pt x="126" y="141"/>
                  </a:lnTo>
                  <a:lnTo>
                    <a:pt x="126" y="141"/>
                  </a:lnTo>
                  <a:lnTo>
                    <a:pt x="121" y="142"/>
                  </a:lnTo>
                  <a:lnTo>
                    <a:pt x="116" y="142"/>
                  </a:lnTo>
                  <a:lnTo>
                    <a:pt x="116" y="142"/>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58" name="Freeform 212"/>
            <p:cNvSpPr/>
            <p:nvPr/>
          </p:nvSpPr>
          <p:spPr bwMode="auto">
            <a:xfrm>
              <a:off x="4197350" y="2182813"/>
              <a:ext cx="260350" cy="244475"/>
            </a:xfrm>
            <a:custGeom>
              <a:avLst/>
              <a:gdLst/>
              <a:ahLst/>
              <a:cxnLst>
                <a:cxn ang="0">
                  <a:pos x="106" y="462"/>
                </a:cxn>
                <a:cxn ang="0">
                  <a:pos x="96" y="455"/>
                </a:cxn>
                <a:cxn ang="0">
                  <a:pos x="94" y="452"/>
                </a:cxn>
                <a:cxn ang="0">
                  <a:pos x="85" y="442"/>
                </a:cxn>
                <a:cxn ang="0">
                  <a:pos x="76" y="430"/>
                </a:cxn>
                <a:cxn ang="0">
                  <a:pos x="53" y="411"/>
                </a:cxn>
                <a:cxn ang="0">
                  <a:pos x="35" y="386"/>
                </a:cxn>
                <a:cxn ang="0">
                  <a:pos x="15" y="339"/>
                </a:cxn>
                <a:cxn ang="0">
                  <a:pos x="5" y="299"/>
                </a:cxn>
                <a:cxn ang="0">
                  <a:pos x="0" y="253"/>
                </a:cxn>
                <a:cxn ang="0">
                  <a:pos x="3" y="202"/>
                </a:cxn>
                <a:cxn ang="0">
                  <a:pos x="8" y="172"/>
                </a:cxn>
                <a:cxn ang="0">
                  <a:pos x="24" y="124"/>
                </a:cxn>
                <a:cxn ang="0">
                  <a:pos x="48" y="85"/>
                </a:cxn>
                <a:cxn ang="0">
                  <a:pos x="68" y="64"/>
                </a:cxn>
                <a:cxn ang="0">
                  <a:pos x="124" y="25"/>
                </a:cxn>
                <a:cxn ang="0">
                  <a:pos x="193" y="4"/>
                </a:cxn>
                <a:cxn ang="0">
                  <a:pos x="241" y="0"/>
                </a:cxn>
                <a:cxn ang="0">
                  <a:pos x="298" y="5"/>
                </a:cxn>
                <a:cxn ang="0">
                  <a:pos x="352" y="20"/>
                </a:cxn>
                <a:cxn ang="0">
                  <a:pos x="401" y="44"/>
                </a:cxn>
                <a:cxn ang="0">
                  <a:pos x="445" y="76"/>
                </a:cxn>
                <a:cxn ang="0">
                  <a:pos x="480" y="115"/>
                </a:cxn>
                <a:cxn ang="0">
                  <a:pos x="492" y="135"/>
                </a:cxn>
                <a:cxn ang="0">
                  <a:pos x="491" y="146"/>
                </a:cxn>
                <a:cxn ang="0">
                  <a:pos x="483" y="153"/>
                </a:cxn>
                <a:cxn ang="0">
                  <a:pos x="473" y="157"/>
                </a:cxn>
                <a:cxn ang="0">
                  <a:pos x="465" y="154"/>
                </a:cxn>
                <a:cxn ang="0">
                  <a:pos x="458" y="147"/>
                </a:cxn>
                <a:cxn ang="0">
                  <a:pos x="429" y="112"/>
                </a:cxn>
                <a:cxn ang="0">
                  <a:pos x="395" y="85"/>
                </a:cxn>
                <a:cxn ang="0">
                  <a:pos x="356" y="65"/>
                </a:cxn>
                <a:cxn ang="0">
                  <a:pos x="289" y="42"/>
                </a:cxn>
                <a:cxn ang="0">
                  <a:pos x="247" y="34"/>
                </a:cxn>
                <a:cxn ang="0">
                  <a:pos x="219" y="34"/>
                </a:cxn>
                <a:cxn ang="0">
                  <a:pos x="182" y="40"/>
                </a:cxn>
                <a:cxn ang="0">
                  <a:pos x="144" y="53"/>
                </a:cxn>
                <a:cxn ang="0">
                  <a:pos x="109" y="74"/>
                </a:cxn>
                <a:cxn ang="0">
                  <a:pos x="80" y="100"/>
                </a:cxn>
                <a:cxn ang="0">
                  <a:pos x="59" y="133"/>
                </a:cxn>
                <a:cxn ang="0">
                  <a:pos x="48" y="163"/>
                </a:cxn>
                <a:cxn ang="0">
                  <a:pos x="39" y="210"/>
                </a:cxn>
                <a:cxn ang="0">
                  <a:pos x="38" y="259"/>
                </a:cxn>
                <a:cxn ang="0">
                  <a:pos x="45" y="304"/>
                </a:cxn>
                <a:cxn ang="0">
                  <a:pos x="60" y="348"/>
                </a:cxn>
                <a:cxn ang="0">
                  <a:pos x="76" y="373"/>
                </a:cxn>
                <a:cxn ang="0">
                  <a:pos x="101" y="402"/>
                </a:cxn>
                <a:cxn ang="0">
                  <a:pos x="122" y="429"/>
                </a:cxn>
                <a:cxn ang="0">
                  <a:pos x="125" y="431"/>
                </a:cxn>
                <a:cxn ang="0">
                  <a:pos x="131" y="446"/>
                </a:cxn>
                <a:cxn ang="0">
                  <a:pos x="129" y="455"/>
                </a:cxn>
                <a:cxn ang="0">
                  <a:pos x="121" y="462"/>
                </a:cxn>
                <a:cxn ang="0">
                  <a:pos x="110" y="463"/>
                </a:cxn>
              </a:cxnLst>
              <a:rect l="0" t="0" r="r" b="b"/>
              <a:pathLst>
                <a:path w="492" h="463">
                  <a:moveTo>
                    <a:pt x="110" y="463"/>
                  </a:moveTo>
                  <a:lnTo>
                    <a:pt x="110" y="463"/>
                  </a:lnTo>
                  <a:lnTo>
                    <a:pt x="106" y="462"/>
                  </a:lnTo>
                  <a:lnTo>
                    <a:pt x="102" y="461"/>
                  </a:lnTo>
                  <a:lnTo>
                    <a:pt x="98" y="458"/>
                  </a:lnTo>
                  <a:lnTo>
                    <a:pt x="96" y="455"/>
                  </a:lnTo>
                  <a:lnTo>
                    <a:pt x="96" y="455"/>
                  </a:lnTo>
                  <a:lnTo>
                    <a:pt x="94" y="453"/>
                  </a:lnTo>
                  <a:lnTo>
                    <a:pt x="94" y="452"/>
                  </a:lnTo>
                  <a:lnTo>
                    <a:pt x="91" y="450"/>
                  </a:lnTo>
                  <a:lnTo>
                    <a:pt x="91" y="450"/>
                  </a:lnTo>
                  <a:lnTo>
                    <a:pt x="85" y="442"/>
                  </a:lnTo>
                  <a:lnTo>
                    <a:pt x="85" y="442"/>
                  </a:lnTo>
                  <a:lnTo>
                    <a:pt x="80" y="435"/>
                  </a:lnTo>
                  <a:lnTo>
                    <a:pt x="76" y="430"/>
                  </a:lnTo>
                  <a:lnTo>
                    <a:pt x="65" y="421"/>
                  </a:lnTo>
                  <a:lnTo>
                    <a:pt x="65" y="421"/>
                  </a:lnTo>
                  <a:lnTo>
                    <a:pt x="53" y="411"/>
                  </a:lnTo>
                  <a:lnTo>
                    <a:pt x="53" y="411"/>
                  </a:lnTo>
                  <a:lnTo>
                    <a:pt x="44" y="399"/>
                  </a:lnTo>
                  <a:lnTo>
                    <a:pt x="35" y="386"/>
                  </a:lnTo>
                  <a:lnTo>
                    <a:pt x="27" y="370"/>
                  </a:lnTo>
                  <a:lnTo>
                    <a:pt x="21" y="355"/>
                  </a:lnTo>
                  <a:lnTo>
                    <a:pt x="15" y="339"/>
                  </a:lnTo>
                  <a:lnTo>
                    <a:pt x="11" y="325"/>
                  </a:lnTo>
                  <a:lnTo>
                    <a:pt x="5" y="299"/>
                  </a:lnTo>
                  <a:lnTo>
                    <a:pt x="5" y="299"/>
                  </a:lnTo>
                  <a:lnTo>
                    <a:pt x="3" y="285"/>
                  </a:lnTo>
                  <a:lnTo>
                    <a:pt x="0" y="269"/>
                  </a:lnTo>
                  <a:lnTo>
                    <a:pt x="0" y="253"/>
                  </a:lnTo>
                  <a:lnTo>
                    <a:pt x="0" y="235"/>
                  </a:lnTo>
                  <a:lnTo>
                    <a:pt x="0" y="218"/>
                  </a:lnTo>
                  <a:lnTo>
                    <a:pt x="3" y="202"/>
                  </a:lnTo>
                  <a:lnTo>
                    <a:pt x="5" y="186"/>
                  </a:lnTo>
                  <a:lnTo>
                    <a:pt x="8" y="172"/>
                  </a:lnTo>
                  <a:lnTo>
                    <a:pt x="8" y="172"/>
                  </a:lnTo>
                  <a:lnTo>
                    <a:pt x="13" y="154"/>
                  </a:lnTo>
                  <a:lnTo>
                    <a:pt x="18" y="139"/>
                  </a:lnTo>
                  <a:lnTo>
                    <a:pt x="24" y="124"/>
                  </a:lnTo>
                  <a:lnTo>
                    <a:pt x="31" y="110"/>
                  </a:lnTo>
                  <a:lnTo>
                    <a:pt x="39" y="98"/>
                  </a:lnTo>
                  <a:lnTo>
                    <a:pt x="48" y="85"/>
                  </a:lnTo>
                  <a:lnTo>
                    <a:pt x="57" y="74"/>
                  </a:lnTo>
                  <a:lnTo>
                    <a:pt x="68" y="64"/>
                  </a:lnTo>
                  <a:lnTo>
                    <a:pt x="68" y="64"/>
                  </a:lnTo>
                  <a:lnTo>
                    <a:pt x="85" y="49"/>
                  </a:lnTo>
                  <a:lnTo>
                    <a:pt x="105" y="36"/>
                  </a:lnTo>
                  <a:lnTo>
                    <a:pt x="124" y="25"/>
                  </a:lnTo>
                  <a:lnTo>
                    <a:pt x="146" y="16"/>
                  </a:lnTo>
                  <a:lnTo>
                    <a:pt x="169" y="9"/>
                  </a:lnTo>
                  <a:lnTo>
                    <a:pt x="193" y="4"/>
                  </a:lnTo>
                  <a:lnTo>
                    <a:pt x="216" y="1"/>
                  </a:lnTo>
                  <a:lnTo>
                    <a:pt x="241" y="0"/>
                  </a:lnTo>
                  <a:lnTo>
                    <a:pt x="241" y="0"/>
                  </a:lnTo>
                  <a:lnTo>
                    <a:pt x="260" y="1"/>
                  </a:lnTo>
                  <a:lnTo>
                    <a:pt x="279" y="2"/>
                  </a:lnTo>
                  <a:lnTo>
                    <a:pt x="298" y="5"/>
                  </a:lnTo>
                  <a:lnTo>
                    <a:pt x="316" y="9"/>
                  </a:lnTo>
                  <a:lnTo>
                    <a:pt x="334" y="14"/>
                  </a:lnTo>
                  <a:lnTo>
                    <a:pt x="352" y="20"/>
                  </a:lnTo>
                  <a:lnTo>
                    <a:pt x="368" y="27"/>
                  </a:lnTo>
                  <a:lnTo>
                    <a:pt x="385" y="35"/>
                  </a:lnTo>
                  <a:lnTo>
                    <a:pt x="401" y="44"/>
                  </a:lnTo>
                  <a:lnTo>
                    <a:pt x="416" y="54"/>
                  </a:lnTo>
                  <a:lnTo>
                    <a:pt x="430" y="65"/>
                  </a:lnTo>
                  <a:lnTo>
                    <a:pt x="445" y="76"/>
                  </a:lnTo>
                  <a:lnTo>
                    <a:pt x="457" y="88"/>
                  </a:lnTo>
                  <a:lnTo>
                    <a:pt x="469" y="102"/>
                  </a:lnTo>
                  <a:lnTo>
                    <a:pt x="480" y="115"/>
                  </a:lnTo>
                  <a:lnTo>
                    <a:pt x="490" y="130"/>
                  </a:lnTo>
                  <a:lnTo>
                    <a:pt x="490" y="130"/>
                  </a:lnTo>
                  <a:lnTo>
                    <a:pt x="492" y="135"/>
                  </a:lnTo>
                  <a:lnTo>
                    <a:pt x="492" y="139"/>
                  </a:lnTo>
                  <a:lnTo>
                    <a:pt x="492" y="143"/>
                  </a:lnTo>
                  <a:lnTo>
                    <a:pt x="491" y="146"/>
                  </a:lnTo>
                  <a:lnTo>
                    <a:pt x="491" y="146"/>
                  </a:lnTo>
                  <a:lnTo>
                    <a:pt x="487" y="150"/>
                  </a:lnTo>
                  <a:lnTo>
                    <a:pt x="483" y="153"/>
                  </a:lnTo>
                  <a:lnTo>
                    <a:pt x="478" y="155"/>
                  </a:lnTo>
                  <a:lnTo>
                    <a:pt x="473" y="157"/>
                  </a:lnTo>
                  <a:lnTo>
                    <a:pt x="473" y="157"/>
                  </a:lnTo>
                  <a:lnTo>
                    <a:pt x="473" y="157"/>
                  </a:lnTo>
                  <a:lnTo>
                    <a:pt x="469" y="155"/>
                  </a:lnTo>
                  <a:lnTo>
                    <a:pt x="465" y="154"/>
                  </a:lnTo>
                  <a:lnTo>
                    <a:pt x="462" y="151"/>
                  </a:lnTo>
                  <a:lnTo>
                    <a:pt x="458" y="147"/>
                  </a:lnTo>
                  <a:lnTo>
                    <a:pt x="458" y="147"/>
                  </a:lnTo>
                  <a:lnTo>
                    <a:pt x="450" y="135"/>
                  </a:lnTo>
                  <a:lnTo>
                    <a:pt x="439" y="123"/>
                  </a:lnTo>
                  <a:lnTo>
                    <a:pt x="429" y="112"/>
                  </a:lnTo>
                  <a:lnTo>
                    <a:pt x="419" y="102"/>
                  </a:lnTo>
                  <a:lnTo>
                    <a:pt x="407" y="94"/>
                  </a:lnTo>
                  <a:lnTo>
                    <a:pt x="395" y="85"/>
                  </a:lnTo>
                  <a:lnTo>
                    <a:pt x="383" y="77"/>
                  </a:lnTo>
                  <a:lnTo>
                    <a:pt x="369" y="71"/>
                  </a:lnTo>
                  <a:lnTo>
                    <a:pt x="356" y="65"/>
                  </a:lnTo>
                  <a:lnTo>
                    <a:pt x="342" y="59"/>
                  </a:lnTo>
                  <a:lnTo>
                    <a:pt x="316" y="50"/>
                  </a:lnTo>
                  <a:lnTo>
                    <a:pt x="289" y="42"/>
                  </a:lnTo>
                  <a:lnTo>
                    <a:pt x="263" y="36"/>
                  </a:lnTo>
                  <a:lnTo>
                    <a:pt x="263" y="36"/>
                  </a:lnTo>
                  <a:lnTo>
                    <a:pt x="247" y="34"/>
                  </a:lnTo>
                  <a:lnTo>
                    <a:pt x="232" y="33"/>
                  </a:lnTo>
                  <a:lnTo>
                    <a:pt x="232" y="33"/>
                  </a:lnTo>
                  <a:lnTo>
                    <a:pt x="219" y="34"/>
                  </a:lnTo>
                  <a:lnTo>
                    <a:pt x="207" y="35"/>
                  </a:lnTo>
                  <a:lnTo>
                    <a:pt x="195" y="37"/>
                  </a:lnTo>
                  <a:lnTo>
                    <a:pt x="182" y="40"/>
                  </a:lnTo>
                  <a:lnTo>
                    <a:pt x="169" y="44"/>
                  </a:lnTo>
                  <a:lnTo>
                    <a:pt x="156" y="48"/>
                  </a:lnTo>
                  <a:lnTo>
                    <a:pt x="144" y="53"/>
                  </a:lnTo>
                  <a:lnTo>
                    <a:pt x="133" y="59"/>
                  </a:lnTo>
                  <a:lnTo>
                    <a:pt x="120" y="66"/>
                  </a:lnTo>
                  <a:lnTo>
                    <a:pt x="109" y="74"/>
                  </a:lnTo>
                  <a:lnTo>
                    <a:pt x="99" y="82"/>
                  </a:lnTo>
                  <a:lnTo>
                    <a:pt x="89" y="90"/>
                  </a:lnTo>
                  <a:lnTo>
                    <a:pt x="80" y="100"/>
                  </a:lnTo>
                  <a:lnTo>
                    <a:pt x="72" y="110"/>
                  </a:lnTo>
                  <a:lnTo>
                    <a:pt x="66" y="121"/>
                  </a:lnTo>
                  <a:lnTo>
                    <a:pt x="59" y="133"/>
                  </a:lnTo>
                  <a:lnTo>
                    <a:pt x="59" y="133"/>
                  </a:lnTo>
                  <a:lnTo>
                    <a:pt x="53" y="147"/>
                  </a:lnTo>
                  <a:lnTo>
                    <a:pt x="48" y="163"/>
                  </a:lnTo>
                  <a:lnTo>
                    <a:pt x="44" y="178"/>
                  </a:lnTo>
                  <a:lnTo>
                    <a:pt x="41" y="195"/>
                  </a:lnTo>
                  <a:lnTo>
                    <a:pt x="39" y="210"/>
                  </a:lnTo>
                  <a:lnTo>
                    <a:pt x="38" y="227"/>
                  </a:lnTo>
                  <a:lnTo>
                    <a:pt x="37" y="242"/>
                  </a:lnTo>
                  <a:lnTo>
                    <a:pt x="38" y="259"/>
                  </a:lnTo>
                  <a:lnTo>
                    <a:pt x="39" y="274"/>
                  </a:lnTo>
                  <a:lnTo>
                    <a:pt x="42" y="290"/>
                  </a:lnTo>
                  <a:lnTo>
                    <a:pt x="45" y="304"/>
                  </a:lnTo>
                  <a:lnTo>
                    <a:pt x="49" y="320"/>
                  </a:lnTo>
                  <a:lnTo>
                    <a:pt x="54" y="334"/>
                  </a:lnTo>
                  <a:lnTo>
                    <a:pt x="60" y="348"/>
                  </a:lnTo>
                  <a:lnTo>
                    <a:pt x="68" y="361"/>
                  </a:lnTo>
                  <a:lnTo>
                    <a:pt x="76" y="373"/>
                  </a:lnTo>
                  <a:lnTo>
                    <a:pt x="76" y="373"/>
                  </a:lnTo>
                  <a:lnTo>
                    <a:pt x="87" y="389"/>
                  </a:lnTo>
                  <a:lnTo>
                    <a:pt x="101" y="402"/>
                  </a:lnTo>
                  <a:lnTo>
                    <a:pt x="101" y="402"/>
                  </a:lnTo>
                  <a:lnTo>
                    <a:pt x="112" y="416"/>
                  </a:lnTo>
                  <a:lnTo>
                    <a:pt x="121" y="428"/>
                  </a:lnTo>
                  <a:lnTo>
                    <a:pt x="122" y="429"/>
                  </a:lnTo>
                  <a:lnTo>
                    <a:pt x="123" y="430"/>
                  </a:lnTo>
                  <a:lnTo>
                    <a:pt x="123" y="430"/>
                  </a:lnTo>
                  <a:lnTo>
                    <a:pt x="125" y="431"/>
                  </a:lnTo>
                  <a:lnTo>
                    <a:pt x="128" y="434"/>
                  </a:lnTo>
                  <a:lnTo>
                    <a:pt x="130" y="440"/>
                  </a:lnTo>
                  <a:lnTo>
                    <a:pt x="131" y="446"/>
                  </a:lnTo>
                  <a:lnTo>
                    <a:pt x="130" y="451"/>
                  </a:lnTo>
                  <a:lnTo>
                    <a:pt x="130" y="451"/>
                  </a:lnTo>
                  <a:lnTo>
                    <a:pt x="129" y="455"/>
                  </a:lnTo>
                  <a:lnTo>
                    <a:pt x="125" y="458"/>
                  </a:lnTo>
                  <a:lnTo>
                    <a:pt x="123" y="460"/>
                  </a:lnTo>
                  <a:lnTo>
                    <a:pt x="121" y="462"/>
                  </a:lnTo>
                  <a:lnTo>
                    <a:pt x="117" y="463"/>
                  </a:lnTo>
                  <a:lnTo>
                    <a:pt x="114" y="463"/>
                  </a:lnTo>
                  <a:lnTo>
                    <a:pt x="110" y="46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4000" advClick="0" advTm="0">
        <p14:vortex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750"/>
                                        <p:tgtEl>
                                          <p:spTgt spid="10"/>
                                        </p:tgtEl>
                                      </p:cBhvr>
                                    </p:animEffect>
                                  </p:childTnLst>
                                </p:cTn>
                              </p:par>
                              <p:par>
                                <p:cTn id="12" presetID="42" presetClass="path" presetSubtype="0" accel="50600" decel="49300" fill="hold" nodeType="withEffect">
                                  <p:stCondLst>
                                    <p:cond delay="0"/>
                                  </p:stCondLst>
                                  <p:childTnLst>
                                    <p:animMotion origin="layout" path="M -2.29167E-6 -7.40741E-7 L -0.90768 -0.00162 " pathEditMode="relative" rAng="0" ptsTypes="AA">
                                      <p:cBhvr>
                                        <p:cTn id="13" dur="750" fill="hold"/>
                                        <p:tgtEl>
                                          <p:spTgt spid="12"/>
                                        </p:tgtEl>
                                        <p:attrNameLst>
                                          <p:attrName>ppt_x</p:attrName>
                                          <p:attrName>ppt_y</p:attrName>
                                        </p:attrNameLst>
                                      </p:cBhvr>
                                      <p:rCtr x="-45391" y="-9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951" y="457200"/>
            <a:ext cx="2949690"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3888067" y="987426"/>
            <a:ext cx="4629954"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629951" y="2057400"/>
            <a:ext cx="294969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253AFCF4-B810-4D0B-BB23-CFD5C497DD78}" type="datetimeFigureOut">
              <a:rPr lang="zh-CN" altLang="en-US" smtClean="0"/>
              <a:t>2020/4/18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8DB0D88-4ED7-4C12-AD2F-AB21A450758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4000" advClick="0" advTm="0">
        <p14:vortex dir="r"/>
      </p:transition>
    </mc:Choice>
    <mc:Fallback xmlns="">
      <p:transition spd="slow" advClick="0" advTm="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760" y="365126"/>
            <a:ext cx="7888069"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28760" y="1825625"/>
            <a:ext cx="7888069"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28760" y="6356353"/>
            <a:ext cx="2057757"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3AFCF4-B810-4D0B-BB23-CFD5C497DD78}" type="datetimeFigureOut">
              <a:rPr lang="zh-CN" altLang="en-US" smtClean="0"/>
              <a:t>2020/4/18</a:t>
            </a:fld>
            <a:endParaRPr lang="zh-CN" altLang="en-US"/>
          </a:p>
        </p:txBody>
      </p:sp>
      <p:sp>
        <p:nvSpPr>
          <p:cNvPr id="5" name="页脚占位符 4"/>
          <p:cNvSpPr>
            <a:spLocks noGrp="1"/>
          </p:cNvSpPr>
          <p:nvPr>
            <p:ph type="ftr" sz="quarter" idx="3"/>
          </p:nvPr>
        </p:nvSpPr>
        <p:spPr>
          <a:xfrm>
            <a:off x="3029476" y="6356353"/>
            <a:ext cx="308663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9072" y="6356353"/>
            <a:ext cx="205775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DB0D88-4ED7-4C12-AD2F-AB21A4507588}"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4000" advClick="0" advTm="0">
        <p14:vortex dir="r"/>
      </p:transition>
    </mc:Choice>
    <mc:Fallback xmlns="">
      <p:transition spd="slow" advClick="0" advTm="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a:xfrm>
            <a:off x="628737" y="365125"/>
            <a:ext cx="7887795" cy="1325563"/>
          </a:xfrm>
          <a:prstGeom prst="rect">
            <a:avLst/>
          </a:prstGeom>
          <a:noFill/>
          <a:ln w="9525">
            <a:noFill/>
          </a:ln>
        </p:spPr>
        <p:txBody>
          <a:bodyPr lIns="91440" tIns="45720" rIns="91440" bIns="45720" anchor="ctr"/>
          <a:lstStyle/>
          <a:p>
            <a:pPr lvl="0"/>
            <a:r>
              <a:rPr lang="zh-CN" altLang="en-US"/>
              <a:t>单击此处编辑母版标题样式</a:t>
            </a:r>
          </a:p>
        </p:txBody>
      </p:sp>
      <p:sp>
        <p:nvSpPr>
          <p:cNvPr id="1027" name="文本占位符 2"/>
          <p:cNvSpPr>
            <a:spLocks noGrp="1"/>
          </p:cNvSpPr>
          <p:nvPr>
            <p:ph type="body"/>
          </p:nvPr>
        </p:nvSpPr>
        <p:spPr>
          <a:xfrm>
            <a:off x="628737" y="1825625"/>
            <a:ext cx="7887795" cy="4351338"/>
          </a:xfrm>
          <a:prstGeom prst="rect">
            <a:avLst/>
          </a:prstGeom>
          <a:noFill/>
          <a:ln w="9525">
            <a:noFill/>
          </a:ln>
        </p:spPr>
        <p:txBody>
          <a:bodyPr lIns="91440" tIns="45720" rIns="91440" bIns="45720" anchor="t"/>
          <a:lstStyle/>
          <a:p>
            <a:pPr lvl="0"/>
            <a:r>
              <a:rPr lang="zh-CN" altLang="en-US"/>
              <a:t>单击此处编辑母版文本样式</a:t>
            </a:r>
          </a:p>
          <a:p>
            <a:pPr lvl="1" indent="-228600"/>
            <a:r>
              <a:rPr lang="zh-CN" altLang="en-US"/>
              <a:t>第二级</a:t>
            </a:r>
          </a:p>
          <a:p>
            <a:pPr lvl="2" indent="-228600"/>
            <a:r>
              <a:rPr lang="zh-CN" altLang="en-US"/>
              <a:t>第三级</a:t>
            </a:r>
          </a:p>
          <a:p>
            <a:pPr lvl="3" indent="-228600"/>
            <a:r>
              <a:rPr lang="zh-CN" altLang="en-US"/>
              <a:t>第四级</a:t>
            </a:r>
          </a:p>
          <a:p>
            <a:pPr lvl="4" indent="-228600"/>
            <a:r>
              <a:rPr lang="zh-CN" altLang="en-US"/>
              <a:t>第五级</a:t>
            </a:r>
          </a:p>
        </p:txBody>
      </p:sp>
      <p:sp>
        <p:nvSpPr>
          <p:cNvPr id="4" name="日期占位符 3"/>
          <p:cNvSpPr>
            <a:spLocks noGrp="1"/>
          </p:cNvSpPr>
          <p:nvPr>
            <p:ph type="dt" sz="half" idx="2"/>
          </p:nvPr>
        </p:nvSpPr>
        <p:spPr>
          <a:xfrm>
            <a:off x="628737" y="6356350"/>
            <a:ext cx="2057686"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fontAlgn="auto"/>
            <a:fld id="{E34DBC0E-06DF-4452-B21C-13EF073AF063}" type="datetimeFigureOut">
              <a:rPr lang="zh-CN" altLang="en-US" strike="noStrike" noProof="1" smtClean="0">
                <a:latin typeface="+mn-lt"/>
                <a:ea typeface="+mn-ea"/>
                <a:cs typeface="+mn-cs"/>
              </a:rPr>
              <a:t>2020/4/18</a:t>
            </a:fld>
            <a:endParaRPr lang="zh-CN" altLang="en-US" strike="noStrike" noProof="1"/>
          </a:p>
        </p:txBody>
      </p:sp>
      <p:sp>
        <p:nvSpPr>
          <p:cNvPr id="5" name="页脚占位符 4"/>
          <p:cNvSpPr>
            <a:spLocks noGrp="1"/>
          </p:cNvSpPr>
          <p:nvPr>
            <p:ph type="ftr" sz="quarter" idx="3"/>
          </p:nvPr>
        </p:nvSpPr>
        <p:spPr>
          <a:xfrm>
            <a:off x="3029371" y="6356350"/>
            <a:ext cx="3086529"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fontAlgn="auto"/>
            <a:endParaRPr lang="zh-CN" altLang="en-US" strike="noStrike" noProof="1"/>
          </a:p>
        </p:txBody>
      </p:sp>
      <p:sp>
        <p:nvSpPr>
          <p:cNvPr id="6" name="灯片编号占位符 5"/>
          <p:cNvSpPr>
            <a:spLocks noGrp="1"/>
          </p:cNvSpPr>
          <p:nvPr>
            <p:ph type="sldNum" sz="quarter" idx="4"/>
          </p:nvPr>
        </p:nvSpPr>
        <p:spPr>
          <a:xfrm>
            <a:off x="6458847" y="6356350"/>
            <a:ext cx="2057686"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fontAlgn="auto"/>
            <a:fld id="{8AE5E5E4-3DB3-4B86-AECB-FF86B4A0601C}" type="slidenum">
              <a:rPr lang="zh-CN" altLang="en-US" strike="noStrike" noProof="1" smtClean="0">
                <a:latin typeface="+mn-lt"/>
                <a:ea typeface="+mn-ea"/>
                <a:cs typeface="+mn-cs"/>
              </a:rPr>
              <a:t>‹#›</a:t>
            </a:fld>
            <a:endParaRPr lang="zh-CN" altLang="en-US" strike="noStrike" noProof="1"/>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23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52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935" algn="l" defTabSz="685800" rtl="0" eaLnBrk="1" latinLnBrk="0" hangingPunct="1">
        <a:defRPr sz="1350" kern="1200">
          <a:solidFill>
            <a:schemeClr val="tx1"/>
          </a:solidFill>
          <a:latin typeface="+mn-lt"/>
          <a:ea typeface="+mn-ea"/>
          <a:cs typeface="+mn-cs"/>
        </a:defRPr>
      </a:lvl8pPr>
      <a:lvl9pPr marL="2743835"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file:///C:\Documents%20and%20Settings\Administrator\&#26700;&#38754;\pai\&#27491;&#25991;pai\2018XD-51.TIF" TargetMode="External"/><Relationship Id="rId5" Type="http://schemas.openxmlformats.org/officeDocument/2006/relationships/image" Target="../media/image5.png"/><Relationship Id="rId4" Type="http://schemas.openxmlformats.org/officeDocument/2006/relationships/image" Target="file:///C:\Documents%20and%20Settings\Administrator\&#26700;&#38754;\pai\&#27491;&#25991;pai\2018XD-50.TIF"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file:///C:\Documents%20and%20Settings\Administrator\&#26700;&#38754;\pai\&#27491;&#25991;pai\2018XD-52.TIF"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602137"/>
            <a:ext cx="4215398" cy="1474198"/>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1350" strike="noStrike" noProof="1"/>
          </a:p>
        </p:txBody>
      </p:sp>
      <p:sp>
        <p:nvSpPr>
          <p:cNvPr id="7170" name="文本框 2"/>
          <p:cNvSpPr txBox="1"/>
          <p:nvPr/>
        </p:nvSpPr>
        <p:spPr>
          <a:xfrm>
            <a:off x="244475" y="600075"/>
            <a:ext cx="6504940" cy="1014730"/>
          </a:xfrm>
          <a:prstGeom prst="rect">
            <a:avLst/>
          </a:prstGeom>
          <a:noFill/>
          <a:ln w="9525">
            <a:noFill/>
          </a:ln>
        </p:spPr>
        <p:txBody>
          <a:bodyPr wrap="square" anchor="t">
            <a:spAutoFit/>
            <a:scene3d>
              <a:camera prst="orthographicFront"/>
              <a:lightRig rig="threePt" dir="t"/>
            </a:scene3d>
          </a:bodyPr>
          <a:lstStyle/>
          <a:p>
            <a:pPr algn="ctr">
              <a:lnSpc>
                <a:spcPct val="150000"/>
              </a:lnSpc>
            </a:pPr>
            <a:r>
              <a:rPr lang="zh-CN" altLang="en-US" sz="4000" b="1" dirty="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rPr>
              <a:t>第一轮 基础过关 瞄准考点</a:t>
            </a:r>
          </a:p>
        </p:txBody>
      </p:sp>
      <p:sp>
        <p:nvSpPr>
          <p:cNvPr id="7171" name="文本框 4"/>
          <p:cNvSpPr txBox="1"/>
          <p:nvPr/>
        </p:nvSpPr>
        <p:spPr>
          <a:xfrm>
            <a:off x="4453230" y="2555607"/>
            <a:ext cx="4282082" cy="1568450"/>
          </a:xfrm>
          <a:prstGeom prst="rect">
            <a:avLst/>
          </a:prstGeom>
          <a:noFill/>
          <a:ln w="9525">
            <a:noFill/>
          </a:ln>
        </p:spPr>
        <p:txBody>
          <a:bodyPr wrap="square" anchor="t">
            <a:spAutoFit/>
            <a:scene3d>
              <a:camera prst="orthographicFront"/>
              <a:lightRig rig="threePt" dir="t"/>
            </a:scene3d>
          </a:bodyPr>
          <a:lstStyle/>
          <a:p>
            <a:pPr algn="ctr">
              <a:lnSpc>
                <a:spcPct val="150000"/>
              </a:lnSpc>
            </a:pPr>
            <a:r>
              <a:rPr lang="zh-CN" altLang="en-US" sz="3200" b="1" dirty="0">
                <a:solidFill>
                  <a:srgbClr val="FF0000"/>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rPr>
              <a:t>第一部分  声 光 热</a:t>
            </a:r>
          </a:p>
          <a:p>
            <a:pPr algn="ctr">
              <a:lnSpc>
                <a:spcPct val="150000"/>
              </a:lnSpc>
            </a:pPr>
            <a:r>
              <a:rPr lang="zh-CN" altLang="en-US" sz="3200" b="1" dirty="0">
                <a:solidFill>
                  <a:srgbClr val="FF0000"/>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rPr>
              <a:t>第</a:t>
            </a:r>
            <a:r>
              <a:rPr lang="en-US" altLang="zh-CN" sz="3200" b="1" dirty="0">
                <a:solidFill>
                  <a:srgbClr val="FF0000"/>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rPr>
              <a:t>3</a:t>
            </a:r>
            <a:r>
              <a:rPr lang="zh-CN" altLang="en-US" sz="3200" b="1" dirty="0">
                <a:solidFill>
                  <a:srgbClr val="FF0000"/>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rPr>
              <a:t>讲  物态变化</a:t>
            </a:r>
          </a:p>
        </p:txBody>
      </p:sp>
      <p:grpSp>
        <p:nvGrpSpPr>
          <p:cNvPr id="7172" name="组合 5"/>
          <p:cNvGrpSpPr/>
          <p:nvPr/>
        </p:nvGrpSpPr>
        <p:grpSpPr>
          <a:xfrm>
            <a:off x="1138952" y="2371124"/>
            <a:ext cx="1936225" cy="1937416"/>
            <a:chOff x="1131485" y="2234042"/>
            <a:chExt cx="1607262" cy="1607262"/>
          </a:xfrm>
        </p:grpSpPr>
        <p:sp>
          <p:nvSpPr>
            <p:cNvPr id="7" name="椭圆 6"/>
            <p:cNvSpPr/>
            <p:nvPr/>
          </p:nvSpPr>
          <p:spPr>
            <a:xfrm>
              <a:off x="1131485" y="2234042"/>
              <a:ext cx="1607262" cy="1607262"/>
            </a:xfrm>
            <a:prstGeom prst="ellipse">
              <a:avLst/>
            </a:prstGeom>
            <a:solidFill>
              <a:srgbClr val="4B649F"/>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1350" strike="noStrike" noProof="1"/>
            </a:p>
          </p:txBody>
        </p:sp>
        <p:sp>
          <p:nvSpPr>
            <p:cNvPr id="8" name="椭圆 7"/>
            <p:cNvSpPr/>
            <p:nvPr/>
          </p:nvSpPr>
          <p:spPr>
            <a:xfrm>
              <a:off x="1241020" y="2343577"/>
              <a:ext cx="1388192" cy="1388192"/>
            </a:xfrm>
            <a:prstGeom prst="ellipse">
              <a:avLst/>
            </a:prstGeom>
            <a:solidFill>
              <a:schemeClr val="bg1"/>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1350" strike="noStrike" noProof="1"/>
            </a:p>
          </p:txBody>
        </p:sp>
        <p:sp>
          <p:nvSpPr>
            <p:cNvPr id="7175" name="KSO_Shape"/>
            <p:cNvSpPr/>
            <p:nvPr/>
          </p:nvSpPr>
          <p:spPr>
            <a:xfrm>
              <a:off x="1480150" y="2597150"/>
              <a:ext cx="909932" cy="881046"/>
            </a:xfrm>
            <a:custGeom>
              <a:avLst/>
              <a:gdLst/>
              <a:ahLst/>
              <a:cxnLst>
                <a:cxn ang="0">
                  <a:pos x="168510" y="73510"/>
                </a:cxn>
                <a:cxn ang="0">
                  <a:pos x="173332" y="73510"/>
                </a:cxn>
                <a:cxn ang="0">
                  <a:pos x="181294" y="88599"/>
                </a:cxn>
                <a:cxn ang="0">
                  <a:pos x="141947" y="147885"/>
                </a:cxn>
                <a:cxn ang="0">
                  <a:pos x="132685" y="152480"/>
                </a:cxn>
                <a:cxn ang="0">
                  <a:pos x="109567" y="152480"/>
                </a:cxn>
                <a:cxn ang="0">
                  <a:pos x="109567" y="171170"/>
                </a:cxn>
                <a:cxn ang="0">
                  <a:pos x="106505" y="176225"/>
                </a:cxn>
                <a:cxn ang="0">
                  <a:pos x="103673" y="176915"/>
                </a:cxn>
                <a:cxn ang="0">
                  <a:pos x="100075" y="175842"/>
                </a:cxn>
                <a:cxn ang="0">
                  <a:pos x="82086" y="163664"/>
                </a:cxn>
                <a:cxn ang="0">
                  <a:pos x="64479" y="175842"/>
                </a:cxn>
                <a:cxn ang="0">
                  <a:pos x="58049" y="176225"/>
                </a:cxn>
                <a:cxn ang="0">
                  <a:pos x="54758" y="171170"/>
                </a:cxn>
                <a:cxn ang="0">
                  <a:pos x="54758" y="124446"/>
                </a:cxn>
                <a:cxn ang="0">
                  <a:pos x="64632" y="104685"/>
                </a:cxn>
                <a:cxn ang="0">
                  <a:pos x="67771" y="103842"/>
                </a:cxn>
                <a:cxn ang="0">
                  <a:pos x="115997" y="103842"/>
                </a:cxn>
                <a:cxn ang="0">
                  <a:pos x="109414" y="128123"/>
                </a:cxn>
                <a:cxn ang="0">
                  <a:pos x="126944" y="128123"/>
                </a:cxn>
                <a:cxn ang="0">
                  <a:pos x="168510" y="73510"/>
                </a:cxn>
                <a:cxn ang="0">
                  <a:pos x="124539" y="2"/>
                </a:cxn>
                <a:cxn ang="0">
                  <a:pos x="167119" y="2806"/>
                </a:cxn>
                <a:cxn ang="0">
                  <a:pos x="174850" y="18047"/>
                </a:cxn>
                <a:cxn ang="0">
                  <a:pos x="126551" y="81080"/>
                </a:cxn>
                <a:cxn ang="0">
                  <a:pos x="117825" y="85215"/>
                </a:cxn>
                <a:cxn ang="0">
                  <a:pos x="45032" y="85215"/>
                </a:cxn>
                <a:cxn ang="0">
                  <a:pos x="23447" y="111715"/>
                </a:cxn>
                <a:cxn ang="0">
                  <a:pos x="36689" y="126956"/>
                </a:cxn>
                <a:cxn ang="0">
                  <a:pos x="42506" y="128105"/>
                </a:cxn>
                <a:cxn ang="0">
                  <a:pos x="42506" y="152460"/>
                </a:cxn>
                <a:cxn ang="0">
                  <a:pos x="1096" y="116693"/>
                </a:cxn>
                <a:cxn ang="0">
                  <a:pos x="1326" y="96474"/>
                </a:cxn>
                <a:cxn ang="0">
                  <a:pos x="55366" y="13682"/>
                </a:cxn>
                <a:cxn ang="0">
                  <a:pos x="71669" y="4645"/>
                </a:cxn>
                <a:cxn ang="0">
                  <a:pos x="124539" y="2"/>
                </a:cxn>
              </a:cxnLst>
              <a:rect l="0" t="0" r="0" b="0"/>
              <a:pathLst>
                <a:path w="8965002" h="8673857">
                  <a:moveTo>
                    <a:pt x="8267042" y="3603669"/>
                  </a:moveTo>
                  <a:cubicBezTo>
                    <a:pt x="8267042" y="3603669"/>
                    <a:pt x="8267042" y="3603669"/>
                    <a:pt x="8503636" y="3603669"/>
                  </a:cubicBezTo>
                  <a:cubicBezTo>
                    <a:pt x="8770275" y="3603669"/>
                    <a:pt x="9115779" y="3885289"/>
                    <a:pt x="8894206" y="4343392"/>
                  </a:cubicBezTo>
                  <a:cubicBezTo>
                    <a:pt x="8894206" y="4343392"/>
                    <a:pt x="8894206" y="4343392"/>
                    <a:pt x="6963891" y="7249712"/>
                  </a:cubicBezTo>
                  <a:cubicBezTo>
                    <a:pt x="6817428" y="7463743"/>
                    <a:pt x="6610877" y="7475008"/>
                    <a:pt x="6509479" y="7475008"/>
                  </a:cubicBezTo>
                  <a:cubicBezTo>
                    <a:pt x="6509479" y="7475008"/>
                    <a:pt x="6509479" y="7475008"/>
                    <a:pt x="5375325" y="7475008"/>
                  </a:cubicBezTo>
                  <a:cubicBezTo>
                    <a:pt x="5375325" y="7475008"/>
                    <a:pt x="5375325" y="7475008"/>
                    <a:pt x="5375325" y="8391212"/>
                  </a:cubicBezTo>
                  <a:cubicBezTo>
                    <a:pt x="5375325" y="8503860"/>
                    <a:pt x="5326504" y="8586469"/>
                    <a:pt x="5225106" y="8639038"/>
                  </a:cubicBezTo>
                  <a:cubicBezTo>
                    <a:pt x="5180040" y="8661567"/>
                    <a:pt x="5131219" y="8672833"/>
                    <a:pt x="5086153" y="8672833"/>
                  </a:cubicBezTo>
                  <a:cubicBezTo>
                    <a:pt x="5026066" y="8672833"/>
                    <a:pt x="4962223" y="8654057"/>
                    <a:pt x="4909646" y="8620263"/>
                  </a:cubicBezTo>
                  <a:cubicBezTo>
                    <a:pt x="4909646" y="8620263"/>
                    <a:pt x="4909646" y="8620263"/>
                    <a:pt x="4027109" y="8023229"/>
                  </a:cubicBezTo>
                  <a:cubicBezTo>
                    <a:pt x="4027109" y="8023229"/>
                    <a:pt x="4027109" y="8023229"/>
                    <a:pt x="3163349" y="8620263"/>
                  </a:cubicBezTo>
                  <a:cubicBezTo>
                    <a:pt x="3069463" y="8684097"/>
                    <a:pt x="2949287" y="8691607"/>
                    <a:pt x="2847889" y="8639038"/>
                  </a:cubicBezTo>
                  <a:cubicBezTo>
                    <a:pt x="2750247" y="8586469"/>
                    <a:pt x="2686404" y="8503860"/>
                    <a:pt x="2686404" y="8391212"/>
                  </a:cubicBezTo>
                  <a:cubicBezTo>
                    <a:pt x="2686404" y="8391212"/>
                    <a:pt x="2686404" y="8391212"/>
                    <a:pt x="2686404" y="6100701"/>
                  </a:cubicBezTo>
                  <a:cubicBezTo>
                    <a:pt x="2686404" y="5559991"/>
                    <a:pt x="2990598" y="5237066"/>
                    <a:pt x="3170860" y="5131928"/>
                  </a:cubicBezTo>
                  <a:cubicBezTo>
                    <a:pt x="3215926" y="5105644"/>
                    <a:pt x="3268503" y="5090624"/>
                    <a:pt x="3324835" y="5090624"/>
                  </a:cubicBezTo>
                  <a:cubicBezTo>
                    <a:pt x="3324835" y="5090624"/>
                    <a:pt x="3324835" y="5090624"/>
                    <a:pt x="5690785" y="5090624"/>
                  </a:cubicBezTo>
                  <a:cubicBezTo>
                    <a:pt x="5371570" y="5406038"/>
                    <a:pt x="5367814" y="5980543"/>
                    <a:pt x="5367814" y="6280938"/>
                  </a:cubicBezTo>
                  <a:cubicBezTo>
                    <a:pt x="5367814" y="6280938"/>
                    <a:pt x="5367814" y="6280938"/>
                    <a:pt x="6227818" y="6280938"/>
                  </a:cubicBezTo>
                  <a:cubicBezTo>
                    <a:pt x="6227818" y="6280938"/>
                    <a:pt x="6227818" y="6280938"/>
                    <a:pt x="8267042" y="3603669"/>
                  </a:cubicBezTo>
                  <a:close/>
                  <a:moveTo>
                    <a:pt x="6109875" y="128"/>
                  </a:moveTo>
                  <a:cubicBezTo>
                    <a:pt x="6829153" y="-2490"/>
                    <a:pt x="7579192" y="34821"/>
                    <a:pt x="8198796" y="137601"/>
                  </a:cubicBezTo>
                  <a:cubicBezTo>
                    <a:pt x="8705745" y="220201"/>
                    <a:pt x="8739542" y="678257"/>
                    <a:pt x="8578069" y="884757"/>
                  </a:cubicBezTo>
                  <a:cubicBezTo>
                    <a:pt x="8578069" y="884757"/>
                    <a:pt x="6234838" y="3955980"/>
                    <a:pt x="6208552" y="3974753"/>
                  </a:cubicBezTo>
                  <a:cubicBezTo>
                    <a:pt x="6107162" y="4098653"/>
                    <a:pt x="5953199" y="4177498"/>
                    <a:pt x="5780461" y="4177498"/>
                  </a:cubicBezTo>
                  <a:cubicBezTo>
                    <a:pt x="5780461" y="4177498"/>
                    <a:pt x="5780461" y="4177498"/>
                    <a:pt x="2209285" y="4177498"/>
                  </a:cubicBezTo>
                  <a:cubicBezTo>
                    <a:pt x="1818747" y="4177498"/>
                    <a:pt x="970076" y="4545444"/>
                    <a:pt x="1150325" y="5476573"/>
                  </a:cubicBezTo>
                  <a:cubicBezTo>
                    <a:pt x="1217918" y="5825746"/>
                    <a:pt x="1465760" y="6103583"/>
                    <a:pt x="1799971" y="6223729"/>
                  </a:cubicBezTo>
                  <a:cubicBezTo>
                    <a:pt x="1875075" y="6253765"/>
                    <a:pt x="2002751" y="6268783"/>
                    <a:pt x="2085365" y="6280047"/>
                  </a:cubicBezTo>
                  <a:cubicBezTo>
                    <a:pt x="2085365" y="6280047"/>
                    <a:pt x="2085365" y="6280047"/>
                    <a:pt x="2085365" y="7473994"/>
                  </a:cubicBezTo>
                  <a:cubicBezTo>
                    <a:pt x="1582171" y="7440203"/>
                    <a:pt x="335451" y="7004675"/>
                    <a:pt x="53813" y="5720619"/>
                  </a:cubicBezTo>
                  <a:cubicBezTo>
                    <a:pt x="-25046" y="5397728"/>
                    <a:pt x="-13780" y="5056063"/>
                    <a:pt x="65078" y="4729417"/>
                  </a:cubicBezTo>
                  <a:cubicBezTo>
                    <a:pt x="282879" y="3283915"/>
                    <a:pt x="2351982" y="944830"/>
                    <a:pt x="2716235" y="670748"/>
                  </a:cubicBezTo>
                  <a:cubicBezTo>
                    <a:pt x="2960321" y="471756"/>
                    <a:pt x="3234449" y="310311"/>
                    <a:pt x="3516088" y="227711"/>
                  </a:cubicBezTo>
                  <a:cubicBezTo>
                    <a:pt x="3797726" y="119767"/>
                    <a:pt x="4911078" y="4491"/>
                    <a:pt x="6109875" y="128"/>
                  </a:cubicBezTo>
                  <a:close/>
                </a:path>
              </a:pathLst>
            </a:custGeom>
            <a:solidFill>
              <a:srgbClr val="4B649F"/>
            </a:solidFill>
            <a:ln w="9525">
              <a:noFill/>
            </a:ln>
          </p:spPr>
          <p:txBody>
            <a:bodyPr/>
            <a:lstStyle/>
            <a:p>
              <a:endParaRPr lang="zh-CN" altLang="en-US" sz="1350"/>
            </a:p>
          </p:txBody>
        </p:sp>
      </p:grpSp>
      <p:pic>
        <p:nvPicPr>
          <p:cNvPr id="7176" name="图片 9"/>
          <p:cNvPicPr>
            <a:picLocks noChangeAspect="1"/>
          </p:cNvPicPr>
          <p:nvPr/>
        </p:nvPicPr>
        <p:blipFill>
          <a:blip r:embed="rId2" cstate="print"/>
          <a:stretch>
            <a:fillRect/>
          </a:stretch>
        </p:blipFill>
        <p:spPr>
          <a:xfrm>
            <a:off x="4745300" y="5611362"/>
            <a:ext cx="4399970" cy="1243185"/>
          </a:xfrm>
          <a:prstGeom prst="rect">
            <a:avLst/>
          </a:prstGeom>
          <a:noFill/>
          <a:ln w="9525">
            <a:noFill/>
          </a:ln>
        </p:spPr>
      </p:pic>
      <p:pic>
        <p:nvPicPr>
          <p:cNvPr id="6" name="图片 5"/>
          <p:cNvPicPr>
            <a:picLocks noChangeAspect="1"/>
          </p:cNvPicPr>
          <p:nvPr/>
        </p:nvPicPr>
        <p:blipFill rotWithShape="1">
          <a:blip r:embed="rId3" cstate="screen">
            <a:duotone>
              <a:prstClr val="black"/>
              <a:srgbClr val="005188">
                <a:tint val="45000"/>
                <a:satMod val="400000"/>
              </a:srgbClr>
            </a:duotone>
          </a:blip>
          <a:srcRect l="34511" b="16111"/>
          <a:stretch>
            <a:fillRect/>
          </a:stretch>
        </p:blipFill>
        <p:spPr>
          <a:xfrm flipV="1">
            <a:off x="6153925" y="4456241"/>
            <a:ext cx="2991664" cy="241627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7172"/>
                                        </p:tgtEl>
                                        <p:attrNameLst>
                                          <p:attrName>style.visibility</p:attrName>
                                        </p:attrNameLst>
                                      </p:cBhvr>
                                      <p:to>
                                        <p:strVal val="visible"/>
                                      </p:to>
                                    </p:set>
                                    <p:animEffect transition="in" filter="dissolve">
                                      <p:cBhvr>
                                        <p:cTn id="7" dur="500"/>
                                        <p:tgtEl>
                                          <p:spTgt spid="7172"/>
                                        </p:tgtEl>
                                      </p:cBhvr>
                                    </p:animEffect>
                                  </p:childTnLst>
                                </p:cTn>
                              </p:par>
                              <p:par>
                                <p:cTn id="8" presetID="9" presetClass="entr" presetSubtype="0" fill="hold" grpId="1"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dissolve">
                                      <p:cBhvr>
                                        <p:cTn id="10" dur="500"/>
                                        <p:tgtEl>
                                          <p:spTgt spid="2"/>
                                        </p:tgtEl>
                                      </p:cBhvr>
                                    </p:animEffect>
                                  </p:childTnLst>
                                </p:cTn>
                              </p:par>
                              <p:par>
                                <p:cTn id="11" presetID="9"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ssolve">
                                      <p:cBhvr>
                                        <p:cTn id="13" dur="500"/>
                                        <p:tgtEl>
                                          <p:spTgt spid="6"/>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7170"/>
                                        </p:tgtEl>
                                        <p:attrNameLst>
                                          <p:attrName>style.visibility</p:attrName>
                                        </p:attrNameLst>
                                      </p:cBhvr>
                                      <p:to>
                                        <p:strVal val="visible"/>
                                      </p:to>
                                    </p:set>
                                    <p:animEffect transition="in" filter="dissolve">
                                      <p:cBhvr>
                                        <p:cTn id="16" dur="500"/>
                                        <p:tgtEl>
                                          <p:spTgt spid="7170"/>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7171"/>
                                        </p:tgtEl>
                                        <p:attrNameLst>
                                          <p:attrName>style.visibility</p:attrName>
                                        </p:attrNameLst>
                                      </p:cBhvr>
                                      <p:to>
                                        <p:strVal val="visible"/>
                                      </p:to>
                                    </p:set>
                                    <p:animEffect transition="in" filter="dissolve">
                                      <p:cBhvr>
                                        <p:cTn id="19" dur="500"/>
                                        <p:tgtEl>
                                          <p:spTgt spid="7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bldLvl="0" animBg="1"/>
      <p:bldP spid="7170" grpId="0"/>
      <p:bldP spid="717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p:cNvSpPr txBox="1"/>
          <p:nvPr/>
        </p:nvSpPr>
        <p:spPr>
          <a:xfrm>
            <a:off x="431464" y="1248410"/>
            <a:ext cx="8274779" cy="3593291"/>
          </a:xfrm>
          <a:prstGeom prst="rect">
            <a:avLst/>
          </a:prstGeom>
          <a:noFill/>
        </p:spPr>
        <p:txBody>
          <a:bodyPr wrap="square" lIns="0" rIns="0" rtlCol="0">
            <a:spAutoFit/>
          </a:bodyPr>
          <a:lstStyle/>
          <a:p>
            <a:pPr fontAlgn="auto">
              <a:lnSpc>
                <a:spcPts val="3860"/>
              </a:lnSpc>
            </a:pPr>
            <a:r>
              <a:rPr lang="en-US" altLang="zh-CN" sz="2800" dirty="0" smtClean="0">
                <a:latin typeface="宋体" panose="02010600030101010101" pitchFamily="2" charset="-122"/>
                <a:cs typeface="方正静蕾简体" panose="03000509000000000000" pitchFamily="65" charset="-122"/>
              </a:rPr>
              <a:t>3</a:t>
            </a:r>
            <a:r>
              <a:rPr lang="zh-CN" altLang="en-US" sz="2800" dirty="0" smtClean="0">
                <a:latin typeface="宋体" panose="02010600030101010101" pitchFamily="2" charset="-122"/>
                <a:cs typeface="方正静蕾简体" panose="03000509000000000000" pitchFamily="65" charset="-122"/>
              </a:rPr>
              <a:t>．</a:t>
            </a:r>
            <a:r>
              <a:rPr lang="en-US" altLang="zh-CN" sz="2800" dirty="0">
                <a:latin typeface="宋体" panose="02010600030101010101" pitchFamily="2" charset="-122"/>
                <a:cs typeface="方正静蕾简体" panose="03000509000000000000" pitchFamily="65" charset="-122"/>
              </a:rPr>
              <a:t>(2018</a:t>
            </a:r>
            <a:r>
              <a:rPr lang="zh-CN" altLang="en-US" sz="2800" dirty="0">
                <a:latin typeface="宋体" panose="02010600030101010101" pitchFamily="2" charset="-122"/>
                <a:cs typeface="方正静蕾简体" panose="03000509000000000000" pitchFamily="65" charset="-122"/>
              </a:rPr>
              <a:t>年第</a:t>
            </a:r>
            <a:r>
              <a:rPr lang="en-US" altLang="zh-CN" sz="2800" dirty="0">
                <a:latin typeface="宋体" panose="02010600030101010101" pitchFamily="2" charset="-122"/>
                <a:cs typeface="方正静蕾简体" panose="03000509000000000000" pitchFamily="65" charset="-122"/>
              </a:rPr>
              <a:t>4</a:t>
            </a:r>
            <a:r>
              <a:rPr lang="zh-CN" altLang="en-US" sz="2800" dirty="0">
                <a:latin typeface="宋体" panose="02010600030101010101" pitchFamily="2" charset="-122"/>
                <a:cs typeface="方正静蕾简体" panose="03000509000000000000" pitchFamily="65" charset="-122"/>
              </a:rPr>
              <a:t>题</a:t>
            </a:r>
            <a:r>
              <a:rPr lang="en-US" altLang="zh-CN" sz="2800" dirty="0">
                <a:latin typeface="宋体" panose="02010600030101010101" pitchFamily="2" charset="-122"/>
                <a:cs typeface="方正静蕾简体" panose="03000509000000000000" pitchFamily="65" charset="-122"/>
              </a:rPr>
              <a:t>)</a:t>
            </a:r>
            <a:r>
              <a:rPr lang="zh-CN" altLang="en-US" sz="2800" dirty="0">
                <a:latin typeface="宋体" panose="02010600030101010101" pitchFamily="2" charset="-122"/>
                <a:cs typeface="方正静蕾简体" panose="03000509000000000000" pitchFamily="65" charset="-122"/>
              </a:rPr>
              <a:t>如图</a:t>
            </a:r>
            <a:r>
              <a:rPr lang="en-US" altLang="zh-CN" sz="2800" dirty="0">
                <a:latin typeface="宋体" panose="02010600030101010101" pitchFamily="2" charset="-122"/>
                <a:cs typeface="方正静蕾简体" panose="03000509000000000000" pitchFamily="65" charset="-122"/>
              </a:rPr>
              <a:t>3</a:t>
            </a:r>
            <a:r>
              <a:rPr lang="zh-CN" altLang="en-US" sz="2800" dirty="0" smtClean="0">
                <a:latin typeface="宋体" panose="02010600030101010101" pitchFamily="2" charset="-122"/>
                <a:cs typeface="方正静蕾简体" panose="03000509000000000000" pitchFamily="65" charset="-122"/>
              </a:rPr>
              <a:t>－</a:t>
            </a:r>
            <a:r>
              <a:rPr lang="en-US" altLang="zh-CN" sz="2800" dirty="0" smtClean="0">
                <a:latin typeface="宋体" panose="02010600030101010101" pitchFamily="2" charset="-122"/>
                <a:cs typeface="方正静蕾简体" panose="03000509000000000000" pitchFamily="65" charset="-122"/>
              </a:rPr>
              <a:t>5</a:t>
            </a:r>
            <a:r>
              <a:rPr lang="zh-CN" altLang="en-US" sz="2800" dirty="0" smtClean="0">
                <a:latin typeface="宋体" panose="02010600030101010101" pitchFamily="2" charset="-122"/>
                <a:cs typeface="方正静蕾简体" panose="03000509000000000000" pitchFamily="65" charset="-122"/>
              </a:rPr>
              <a:t>所</a:t>
            </a:r>
            <a:r>
              <a:rPr lang="zh-CN" altLang="en-US" sz="2800" dirty="0">
                <a:latin typeface="宋体" panose="02010600030101010101" pitchFamily="2" charset="-122"/>
                <a:cs typeface="方正静蕾简体" panose="03000509000000000000" pitchFamily="65" charset="-122"/>
              </a:rPr>
              <a:t>示，加热－</a:t>
            </a:r>
            <a:r>
              <a:rPr lang="en-US" altLang="zh-CN" sz="2800" dirty="0">
                <a:latin typeface="宋体" panose="02010600030101010101" pitchFamily="2" charset="-122"/>
                <a:cs typeface="方正静蕾简体" panose="03000509000000000000" pitchFamily="65" charset="-122"/>
              </a:rPr>
              <a:t>40 ℃</a:t>
            </a:r>
            <a:r>
              <a:rPr lang="zh-CN" altLang="en-US" sz="2800" dirty="0">
                <a:latin typeface="宋体" panose="02010600030101010101" pitchFamily="2" charset="-122"/>
                <a:cs typeface="方正静蕾简体" panose="03000509000000000000" pitchFamily="65" charset="-122"/>
              </a:rPr>
              <a:t>的冰，下列说法正确的是</a:t>
            </a:r>
            <a:r>
              <a:rPr lang="en-US" altLang="zh-CN" sz="2800" dirty="0">
                <a:latin typeface="宋体" panose="02010600030101010101" pitchFamily="2" charset="-122"/>
                <a:cs typeface="方正静蕾简体" panose="03000509000000000000" pitchFamily="65" charset="-122"/>
              </a:rPr>
              <a:t>( </a:t>
            </a:r>
            <a:r>
              <a:rPr lang="en-US" altLang="zh-CN" sz="2800" dirty="0" smtClean="0">
                <a:latin typeface="宋体" panose="02010600030101010101" pitchFamily="2" charset="-122"/>
                <a:cs typeface="方正静蕾简体" panose="03000509000000000000" pitchFamily="65" charset="-122"/>
              </a:rPr>
              <a:t>  </a:t>
            </a:r>
            <a:r>
              <a:rPr lang="en-US" altLang="zh-CN" sz="2800" dirty="0">
                <a:latin typeface="宋体" panose="02010600030101010101" pitchFamily="2" charset="-122"/>
                <a:cs typeface="方正静蕾简体" panose="03000509000000000000" pitchFamily="65" charset="-122"/>
              </a:rPr>
              <a:t>)</a:t>
            </a:r>
          </a:p>
          <a:p>
            <a:pPr fontAlgn="auto">
              <a:lnSpc>
                <a:spcPts val="3860"/>
              </a:lnSpc>
            </a:pPr>
            <a:r>
              <a:rPr lang="en-US" altLang="zh-CN" sz="2800" dirty="0">
                <a:latin typeface="宋体" panose="02010600030101010101" pitchFamily="2" charset="-122"/>
                <a:cs typeface="方正静蕾简体" panose="03000509000000000000" pitchFamily="65" charset="-122"/>
              </a:rPr>
              <a:t>A</a:t>
            </a:r>
            <a:r>
              <a:rPr lang="zh-CN" altLang="en-US" sz="2800" dirty="0">
                <a:latin typeface="宋体" panose="02010600030101010101" pitchFamily="2" charset="-122"/>
                <a:cs typeface="方正静蕾简体" panose="03000509000000000000" pitchFamily="65" charset="-122"/>
              </a:rPr>
              <a:t>．</a:t>
            </a:r>
            <a:r>
              <a:rPr lang="en-US" altLang="zh-CN" sz="2800" dirty="0">
                <a:latin typeface="宋体" panose="02010600030101010101" pitchFamily="2" charset="-122"/>
                <a:cs typeface="方正静蕾简体" panose="03000509000000000000" pitchFamily="65" charset="-122"/>
              </a:rPr>
              <a:t>BC</a:t>
            </a:r>
            <a:r>
              <a:rPr lang="zh-CN" altLang="en-US" sz="2800" dirty="0">
                <a:latin typeface="宋体" panose="02010600030101010101" pitchFamily="2" charset="-122"/>
                <a:cs typeface="方正静蕾简体" panose="03000509000000000000" pitchFamily="65" charset="-122"/>
              </a:rPr>
              <a:t>段表示当前物体的状态仍是固体</a:t>
            </a:r>
          </a:p>
          <a:p>
            <a:pPr fontAlgn="auto">
              <a:lnSpc>
                <a:spcPts val="3860"/>
              </a:lnSpc>
            </a:pPr>
            <a:r>
              <a:rPr lang="en-US" altLang="zh-CN" sz="2800" dirty="0">
                <a:latin typeface="宋体" panose="02010600030101010101" pitchFamily="2" charset="-122"/>
                <a:cs typeface="方正静蕾简体" panose="03000509000000000000" pitchFamily="65" charset="-122"/>
              </a:rPr>
              <a:t>B</a:t>
            </a:r>
            <a:r>
              <a:rPr lang="zh-CN" altLang="en-US" sz="2800" dirty="0">
                <a:latin typeface="宋体" panose="02010600030101010101" pitchFamily="2" charset="-122"/>
                <a:cs typeface="方正静蕾简体" panose="03000509000000000000" pitchFamily="65" charset="-122"/>
              </a:rPr>
              <a:t>．冰的熔化过程温度不变，说明熔化不需要吸热</a:t>
            </a:r>
          </a:p>
          <a:p>
            <a:pPr fontAlgn="auto">
              <a:lnSpc>
                <a:spcPts val="3860"/>
              </a:lnSpc>
            </a:pPr>
            <a:r>
              <a:rPr lang="en-US" altLang="zh-CN" sz="2800" dirty="0">
                <a:latin typeface="宋体" panose="02010600030101010101" pitchFamily="2" charset="-122"/>
                <a:cs typeface="方正静蕾简体" panose="03000509000000000000" pitchFamily="65" charset="-122"/>
              </a:rPr>
              <a:t>C</a:t>
            </a:r>
            <a:r>
              <a:rPr lang="zh-CN" altLang="en-US" sz="2800" dirty="0">
                <a:latin typeface="宋体" panose="02010600030101010101" pitchFamily="2" charset="-122"/>
                <a:cs typeface="方正静蕾简体" panose="03000509000000000000" pitchFamily="65" charset="-122"/>
              </a:rPr>
              <a:t>．水的沸腾过程温度不变，说明它的内能不变</a:t>
            </a:r>
          </a:p>
          <a:p>
            <a:pPr fontAlgn="auto">
              <a:lnSpc>
                <a:spcPts val="3860"/>
              </a:lnSpc>
            </a:pPr>
            <a:r>
              <a:rPr lang="en-US" altLang="zh-CN" sz="2800" dirty="0">
                <a:latin typeface="宋体" panose="02010600030101010101" pitchFamily="2" charset="-122"/>
                <a:cs typeface="方正静蕾简体" panose="03000509000000000000" pitchFamily="65" charset="-122"/>
              </a:rPr>
              <a:t>D</a:t>
            </a:r>
            <a:r>
              <a:rPr lang="zh-CN" altLang="en-US" sz="2800" dirty="0">
                <a:latin typeface="宋体" panose="02010600030101010101" pitchFamily="2" charset="-122"/>
                <a:cs typeface="方正静蕾简体" panose="03000509000000000000" pitchFamily="65" charset="-122"/>
              </a:rPr>
              <a:t>．由图可判断，加热时间相同时冰升温比水快，说明冰的比热容比水小</a:t>
            </a:r>
          </a:p>
        </p:txBody>
      </p:sp>
      <p:sp>
        <p:nvSpPr>
          <p:cNvPr id="12" name="TextBox 16"/>
          <p:cNvSpPr txBox="1"/>
          <p:nvPr/>
        </p:nvSpPr>
        <p:spPr>
          <a:xfrm>
            <a:off x="3298483" y="1724400"/>
            <a:ext cx="921092" cy="523220"/>
          </a:xfrm>
          <a:prstGeom prst="rect">
            <a:avLst/>
          </a:prstGeom>
          <a:noFill/>
        </p:spPr>
        <p:txBody>
          <a:bodyPr wrap="square" rtlCol="0">
            <a:spAutoFit/>
          </a:bodyPr>
          <a:lstStyle/>
          <a:p>
            <a:pPr algn="ctr"/>
            <a:r>
              <a:rPr lang="en-US" altLang="zh-CN" sz="2800" b="1" dirty="0" smtClean="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D</a:t>
            </a:r>
            <a:endParaRPr lang="zh-CN" altLang="en-US" sz="2800" b="1"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endParaRPr>
          </a:p>
        </p:txBody>
      </p:sp>
      <p:grpSp>
        <p:nvGrpSpPr>
          <p:cNvPr id="14" name="组合 13"/>
          <p:cNvGrpSpPr/>
          <p:nvPr/>
        </p:nvGrpSpPr>
        <p:grpSpPr>
          <a:xfrm>
            <a:off x="474943" y="0"/>
            <a:ext cx="8274780" cy="769441"/>
            <a:chOff x="431463" y="178382"/>
            <a:chExt cx="8274780" cy="769441"/>
          </a:xfrm>
        </p:grpSpPr>
        <p:cxnSp>
          <p:nvCxnSpPr>
            <p:cNvPr id="15" name="直接连接符 14"/>
            <p:cNvCxnSpPr/>
            <p:nvPr/>
          </p:nvCxnSpPr>
          <p:spPr>
            <a:xfrm>
              <a:off x="431463" y="913135"/>
              <a:ext cx="827478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16" name="组合 15"/>
            <p:cNvGrpSpPr/>
            <p:nvPr/>
          </p:nvGrpSpPr>
          <p:grpSpPr>
            <a:xfrm>
              <a:off x="458177" y="178382"/>
              <a:ext cx="5518442" cy="769441"/>
              <a:chOff x="458177" y="178382"/>
              <a:chExt cx="5518442" cy="769441"/>
            </a:xfrm>
          </p:grpSpPr>
          <p:sp>
            <p:nvSpPr>
              <p:cNvPr id="17" name="文本占位符 2"/>
              <p:cNvSpPr txBox="1"/>
              <p:nvPr/>
            </p:nvSpPr>
            <p:spPr>
              <a:xfrm>
                <a:off x="894514" y="292685"/>
                <a:ext cx="5082105" cy="42518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zh-CN" altLang="en-US" sz="3200" dirty="0">
                    <a:solidFill>
                      <a:srgbClr val="005188"/>
                    </a:solidFill>
                    <a:latin typeface="宋体" panose="02010600030101010101" pitchFamily="2" charset="-122"/>
                    <a:ea typeface="宋体" panose="02010600030101010101" pitchFamily="2" charset="-122"/>
                  </a:rPr>
                  <a:t>考情分</a:t>
                </a:r>
                <a:r>
                  <a:rPr lang="zh-CN" altLang="en-US" sz="3200" dirty="0" smtClean="0">
                    <a:solidFill>
                      <a:srgbClr val="005188"/>
                    </a:solidFill>
                    <a:latin typeface="宋体" panose="02010600030101010101" pitchFamily="2" charset="-122"/>
                    <a:ea typeface="宋体" panose="02010600030101010101" pitchFamily="2" charset="-122"/>
                  </a:rPr>
                  <a:t>析</a:t>
                </a:r>
                <a:r>
                  <a:rPr lang="en-US" altLang="zh-CN" sz="3200" dirty="0" smtClean="0">
                    <a:solidFill>
                      <a:srgbClr val="005188"/>
                    </a:solidFill>
                    <a:latin typeface="宋体" panose="02010600030101010101" pitchFamily="2" charset="-122"/>
                    <a:ea typeface="宋体" panose="02010600030101010101" pitchFamily="2" charset="-122"/>
                  </a:rPr>
                  <a:t>·</a:t>
                </a:r>
                <a:r>
                  <a:rPr lang="zh-CN" altLang="en-US" sz="3200" dirty="0" smtClean="0">
                    <a:solidFill>
                      <a:srgbClr val="005188"/>
                    </a:solidFill>
                    <a:latin typeface="宋体" panose="02010600030101010101" pitchFamily="2" charset="-122"/>
                    <a:ea typeface="宋体" panose="02010600030101010101" pitchFamily="2" charset="-122"/>
                  </a:rPr>
                  <a:t>中考链接</a:t>
                </a:r>
                <a:endParaRPr lang="zh-CN" altLang="en-US" sz="3200" dirty="0">
                  <a:solidFill>
                    <a:srgbClr val="005188"/>
                  </a:solidFill>
                  <a:latin typeface="宋体" panose="02010600030101010101" pitchFamily="2" charset="-122"/>
                  <a:ea typeface="宋体" panose="02010600030101010101" pitchFamily="2" charset="-122"/>
                </a:endParaRPr>
              </a:p>
            </p:txBody>
          </p:sp>
          <p:sp>
            <p:nvSpPr>
              <p:cNvPr id="18" name="矩形 17"/>
              <p:cNvSpPr/>
              <p:nvPr/>
            </p:nvSpPr>
            <p:spPr>
              <a:xfrm>
                <a:off x="458177" y="178382"/>
                <a:ext cx="494046" cy="769441"/>
              </a:xfrm>
              <a:prstGeom prst="rect">
                <a:avLst/>
              </a:prstGeom>
              <a:noFill/>
            </p:spPr>
            <p:txBody>
              <a:bodyPr wrap="none" lIns="91440" tIns="45720" rIns="91440" bIns="45720">
                <a:spAutoFit/>
              </a:bodyPr>
              <a:lstStyle/>
              <a:p>
                <a:pPr algn="ctr"/>
                <a:r>
                  <a:rPr lang="en-US" altLang="zh-CN" sz="4400" b="1" dirty="0">
                    <a:ln w="10541" cmpd="sng">
                      <a:solidFill>
                        <a:schemeClr val="accent1">
                          <a:shade val="88000"/>
                          <a:satMod val="110000"/>
                        </a:schemeClr>
                      </a:solidFill>
                      <a:prstDash val="solid"/>
                    </a:ln>
                    <a:solidFill>
                      <a:srgbClr val="005188"/>
                    </a:solidFill>
                  </a:rPr>
                  <a:t>K</a:t>
                </a:r>
                <a:endParaRPr lang="zh-CN" altLang="en-US" sz="4400" b="1" cap="none" spc="0" dirty="0">
                  <a:ln w="10541" cmpd="sng">
                    <a:solidFill>
                      <a:schemeClr val="accent1">
                        <a:shade val="88000"/>
                        <a:satMod val="110000"/>
                      </a:schemeClr>
                    </a:solidFill>
                    <a:prstDash val="solid"/>
                  </a:ln>
                  <a:solidFill>
                    <a:srgbClr val="005188"/>
                  </a:solidFill>
                  <a:effectLst/>
                </a:endParaRPr>
              </a:p>
            </p:txBody>
          </p:sp>
        </p:grpSp>
      </p:grpSp>
      <p:pic>
        <p:nvPicPr>
          <p:cNvPr id="4" name="图片 3"/>
          <p:cNvPicPr>
            <a:picLocks noChangeAspect="1"/>
          </p:cNvPicPr>
          <p:nvPr/>
        </p:nvPicPr>
        <p:blipFill>
          <a:blip r:embed="rId3"/>
          <a:stretch>
            <a:fillRect/>
          </a:stretch>
        </p:blipFill>
        <p:spPr>
          <a:xfrm>
            <a:off x="5247605" y="4398264"/>
            <a:ext cx="3068623" cy="2280904"/>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Tm="0">
        <p:dissolve/>
      </p:transition>
    </mc:Choice>
    <mc:Fallback xmlns="">
      <p:transition advTm="0">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p:cNvSpPr txBox="1"/>
          <p:nvPr/>
        </p:nvSpPr>
        <p:spPr>
          <a:xfrm>
            <a:off x="431464" y="1248410"/>
            <a:ext cx="8274779" cy="3093154"/>
          </a:xfrm>
          <a:prstGeom prst="rect">
            <a:avLst/>
          </a:prstGeom>
          <a:noFill/>
        </p:spPr>
        <p:txBody>
          <a:bodyPr wrap="square" lIns="0" rIns="0" rtlCol="0">
            <a:spAutoFit/>
          </a:bodyPr>
          <a:lstStyle/>
          <a:p>
            <a:pPr fontAlgn="auto">
              <a:lnSpc>
                <a:spcPts val="3860"/>
              </a:lnSpc>
            </a:pPr>
            <a:r>
              <a:rPr lang="en-US" altLang="zh-CN" sz="2800" dirty="0" smtClean="0">
                <a:latin typeface="宋体" panose="02010600030101010101" pitchFamily="2" charset="-122"/>
                <a:cs typeface="方正静蕾简体" panose="03000509000000000000" pitchFamily="65" charset="-122"/>
              </a:rPr>
              <a:t>4</a:t>
            </a:r>
            <a:r>
              <a:rPr lang="zh-CN" altLang="en-US" sz="2800" dirty="0" smtClean="0">
                <a:latin typeface="宋体" panose="02010600030101010101" pitchFamily="2" charset="-122"/>
                <a:cs typeface="方正静蕾简体" panose="03000509000000000000" pitchFamily="65" charset="-122"/>
              </a:rPr>
              <a:t>．</a:t>
            </a:r>
            <a:r>
              <a:rPr lang="en-US" altLang="zh-CN" sz="2800" dirty="0">
                <a:latin typeface="宋体" panose="02010600030101010101" pitchFamily="2" charset="-122"/>
                <a:cs typeface="方正静蕾简体" panose="03000509000000000000" pitchFamily="65" charset="-122"/>
              </a:rPr>
              <a:t>(2018</a:t>
            </a:r>
            <a:r>
              <a:rPr lang="zh-CN" altLang="en-US" sz="2800" dirty="0">
                <a:latin typeface="宋体" panose="02010600030101010101" pitchFamily="2" charset="-122"/>
                <a:cs typeface="方正静蕾简体" panose="03000509000000000000" pitchFamily="65" charset="-122"/>
              </a:rPr>
              <a:t>年第</a:t>
            </a:r>
            <a:r>
              <a:rPr lang="en-US" altLang="zh-CN" sz="2800" dirty="0">
                <a:latin typeface="宋体" panose="02010600030101010101" pitchFamily="2" charset="-122"/>
                <a:cs typeface="方正静蕾简体" panose="03000509000000000000" pitchFamily="65" charset="-122"/>
              </a:rPr>
              <a:t>8</a:t>
            </a:r>
            <a:r>
              <a:rPr lang="zh-CN" altLang="en-US" sz="2800" dirty="0">
                <a:latin typeface="宋体" panose="02010600030101010101" pitchFamily="2" charset="-122"/>
                <a:cs typeface="方正静蕾简体" panose="03000509000000000000" pitchFamily="65" charset="-122"/>
              </a:rPr>
              <a:t>题</a:t>
            </a:r>
            <a:r>
              <a:rPr lang="en-US" altLang="zh-CN" sz="2800" dirty="0">
                <a:latin typeface="宋体" panose="02010600030101010101" pitchFamily="2" charset="-122"/>
                <a:cs typeface="方正静蕾简体" panose="03000509000000000000" pitchFamily="65" charset="-122"/>
              </a:rPr>
              <a:t>)</a:t>
            </a:r>
            <a:r>
              <a:rPr lang="zh-CN" altLang="en-US" sz="2800" dirty="0">
                <a:latin typeface="宋体" panose="02010600030101010101" pitchFamily="2" charset="-122"/>
                <a:cs typeface="方正静蕾简体" panose="03000509000000000000" pitchFamily="65" charset="-122"/>
              </a:rPr>
              <a:t>炎炎夏日，小东从开着空调的屋内刚走到室外时，眼镜的镜片变模糊是由于空气中的</a:t>
            </a:r>
            <a:r>
              <a:rPr lang="zh-CN" altLang="en-US" sz="2800" dirty="0" smtClean="0">
                <a:latin typeface="宋体" panose="02010600030101010101" pitchFamily="2" charset="-122"/>
                <a:cs typeface="方正静蕾简体" panose="03000509000000000000" pitchFamily="65" charset="-122"/>
              </a:rPr>
              <a:t>水蒸气</a:t>
            </a:r>
            <a:r>
              <a:rPr lang="en-US" altLang="zh-CN" sz="2800" u="sng" dirty="0" smtClean="0">
                <a:latin typeface="宋体" panose="02010600030101010101" pitchFamily="2" charset="-122"/>
                <a:cs typeface="方正静蕾简体" panose="03000509000000000000" pitchFamily="65" charset="-122"/>
              </a:rPr>
              <a:t>       </a:t>
            </a:r>
            <a:r>
              <a:rPr lang="zh-CN" altLang="en-US" sz="2800" dirty="0" smtClean="0">
                <a:latin typeface="宋体" panose="02010600030101010101" pitchFamily="2" charset="-122"/>
                <a:cs typeface="方正静蕾简体" panose="03000509000000000000" pitchFamily="65" charset="-122"/>
              </a:rPr>
              <a:t>形成</a:t>
            </a:r>
            <a:r>
              <a:rPr lang="zh-CN" altLang="en-US" sz="2800" dirty="0">
                <a:latin typeface="宋体" panose="02010600030101010101" pitchFamily="2" charset="-122"/>
                <a:cs typeface="方正静蕾简体" panose="03000509000000000000" pitchFamily="65" charset="-122"/>
              </a:rPr>
              <a:t>；他在游泳池游泳后走上岸感觉到有点冷是由于身上的</a:t>
            </a:r>
            <a:r>
              <a:rPr lang="zh-CN" altLang="en-US" sz="2800" dirty="0" smtClean="0">
                <a:latin typeface="宋体" panose="02010600030101010101" pitchFamily="2" charset="-122"/>
                <a:cs typeface="方正静蕾简体" panose="03000509000000000000" pitchFamily="65" charset="-122"/>
              </a:rPr>
              <a:t>水</a:t>
            </a:r>
            <a:r>
              <a:rPr lang="en-US" altLang="zh-CN" sz="2800" u="sng" dirty="0" smtClean="0">
                <a:latin typeface="宋体" panose="02010600030101010101" pitchFamily="2" charset="-122"/>
                <a:cs typeface="方正静蕾简体" panose="03000509000000000000" pitchFamily="65" charset="-122"/>
              </a:rPr>
              <a:t>      </a:t>
            </a:r>
            <a:r>
              <a:rPr lang="zh-CN" altLang="en-US" sz="2800" dirty="0" smtClean="0">
                <a:latin typeface="宋体" panose="02010600030101010101" pitchFamily="2" charset="-122"/>
                <a:cs typeface="方正静蕾简体" panose="03000509000000000000" pitchFamily="65" charset="-122"/>
              </a:rPr>
              <a:t>吸热</a:t>
            </a:r>
            <a:r>
              <a:rPr lang="zh-CN" altLang="en-US" sz="2800" dirty="0">
                <a:latin typeface="宋体" panose="02010600030101010101" pitchFamily="2" charset="-122"/>
                <a:cs typeface="方正静蕾简体" panose="03000509000000000000" pitchFamily="65" charset="-122"/>
              </a:rPr>
              <a:t>所致；他买了冰棒含在嘴里过了一会感觉到凉快是由于</a:t>
            </a:r>
            <a:r>
              <a:rPr lang="zh-CN" altLang="en-US" sz="2800" dirty="0" smtClean="0">
                <a:latin typeface="宋体" panose="02010600030101010101" pitchFamily="2" charset="-122"/>
                <a:cs typeface="方正静蕾简体" panose="03000509000000000000" pitchFamily="65" charset="-122"/>
              </a:rPr>
              <a:t>冰棒</a:t>
            </a:r>
            <a:r>
              <a:rPr lang="en-US" altLang="zh-CN" sz="2800" u="sng" dirty="0" smtClean="0">
                <a:latin typeface="宋体" panose="02010600030101010101" pitchFamily="2" charset="-122"/>
                <a:cs typeface="方正静蕾简体" panose="03000509000000000000" pitchFamily="65" charset="-122"/>
              </a:rPr>
              <a:t>      </a:t>
            </a:r>
            <a:r>
              <a:rPr lang="zh-CN" altLang="en-US" sz="2800" dirty="0" smtClean="0">
                <a:latin typeface="宋体" panose="02010600030101010101" pitchFamily="2" charset="-122"/>
                <a:cs typeface="方正静蕾简体" panose="03000509000000000000" pitchFamily="65" charset="-122"/>
              </a:rPr>
              <a:t>吸热</a:t>
            </a:r>
            <a:r>
              <a:rPr lang="zh-CN" altLang="en-US" sz="2800" dirty="0">
                <a:latin typeface="宋体" panose="02010600030101010101" pitchFamily="2" charset="-122"/>
                <a:cs typeface="方正静蕾简体" panose="03000509000000000000" pitchFamily="65" charset="-122"/>
              </a:rPr>
              <a:t>所致。</a:t>
            </a:r>
            <a:r>
              <a:rPr lang="en-US" altLang="zh-CN" sz="2800" dirty="0">
                <a:latin typeface="宋体" panose="02010600030101010101" pitchFamily="2" charset="-122"/>
                <a:cs typeface="方正静蕾简体" panose="03000509000000000000" pitchFamily="65" charset="-122"/>
              </a:rPr>
              <a:t>(</a:t>
            </a:r>
            <a:r>
              <a:rPr lang="zh-CN" altLang="en-US" sz="2800" dirty="0">
                <a:latin typeface="宋体" panose="02010600030101010101" pitchFamily="2" charset="-122"/>
                <a:cs typeface="方正静蕾简体" panose="03000509000000000000" pitchFamily="65" charset="-122"/>
              </a:rPr>
              <a:t>均填物态变化名称</a:t>
            </a:r>
            <a:r>
              <a:rPr lang="en-US" altLang="zh-CN" sz="2800" dirty="0">
                <a:latin typeface="宋体" panose="02010600030101010101" pitchFamily="2" charset="-122"/>
                <a:cs typeface="方正静蕾简体" panose="03000509000000000000" pitchFamily="65" charset="-122"/>
              </a:rPr>
              <a:t>)</a:t>
            </a:r>
            <a:endParaRPr lang="zh-CN" altLang="en-US" sz="2800" dirty="0">
              <a:latin typeface="宋体" panose="02010600030101010101" pitchFamily="2" charset="-122"/>
              <a:cs typeface="方正静蕾简体" panose="03000509000000000000" pitchFamily="65" charset="-122"/>
            </a:endParaRPr>
          </a:p>
        </p:txBody>
      </p:sp>
      <p:sp>
        <p:nvSpPr>
          <p:cNvPr id="12" name="TextBox 16"/>
          <p:cNvSpPr txBox="1"/>
          <p:nvPr/>
        </p:nvSpPr>
        <p:spPr>
          <a:xfrm>
            <a:off x="1302206" y="2239547"/>
            <a:ext cx="921092" cy="523220"/>
          </a:xfrm>
          <a:prstGeom prst="rect">
            <a:avLst/>
          </a:prstGeom>
          <a:noFill/>
        </p:spPr>
        <p:txBody>
          <a:bodyPr wrap="square" rtlCol="0">
            <a:spAutoFit/>
          </a:bodyPr>
          <a:lstStyle/>
          <a:p>
            <a:pPr algn="ctr"/>
            <a:r>
              <a:rPr lang="zh-CN" altLang="en-US" sz="2800" b="1" dirty="0">
                <a:solidFill>
                  <a:srgbClr val="FF0000"/>
                </a:solidFill>
                <a:latin typeface="楷体" panose="02010609060101010101" pitchFamily="49" charset="-122"/>
                <a:ea typeface="楷体" panose="02010609060101010101" pitchFamily="49" charset="-122"/>
              </a:rPr>
              <a:t>液化</a:t>
            </a:r>
          </a:p>
        </p:txBody>
      </p:sp>
      <p:sp>
        <p:nvSpPr>
          <p:cNvPr id="14" name="TextBox 16"/>
          <p:cNvSpPr txBox="1"/>
          <p:nvPr/>
        </p:nvSpPr>
        <p:spPr>
          <a:xfrm>
            <a:off x="4016403" y="2711328"/>
            <a:ext cx="921092" cy="523220"/>
          </a:xfrm>
          <a:prstGeom prst="rect">
            <a:avLst/>
          </a:prstGeom>
          <a:noFill/>
        </p:spPr>
        <p:txBody>
          <a:bodyPr wrap="square" rtlCol="0">
            <a:spAutoFit/>
          </a:bodyPr>
          <a:lstStyle/>
          <a:p>
            <a:pPr algn="ctr"/>
            <a:r>
              <a:rPr lang="zh-CN" altLang="en-US" sz="2800" b="1" dirty="0">
                <a:solidFill>
                  <a:srgbClr val="FF0000"/>
                </a:solidFill>
                <a:latin typeface="楷体" panose="02010609060101010101" pitchFamily="49" charset="-122"/>
                <a:ea typeface="楷体" panose="02010609060101010101" pitchFamily="49" charset="-122"/>
              </a:rPr>
              <a:t>汽化</a:t>
            </a:r>
          </a:p>
        </p:txBody>
      </p:sp>
      <p:sp>
        <p:nvSpPr>
          <p:cNvPr id="15" name="TextBox 16"/>
          <p:cNvSpPr txBox="1"/>
          <p:nvPr/>
        </p:nvSpPr>
        <p:spPr>
          <a:xfrm>
            <a:off x="6890120" y="3217139"/>
            <a:ext cx="921092" cy="523220"/>
          </a:xfrm>
          <a:prstGeom prst="rect">
            <a:avLst/>
          </a:prstGeom>
          <a:noFill/>
        </p:spPr>
        <p:txBody>
          <a:bodyPr wrap="square" rtlCol="0">
            <a:spAutoFit/>
          </a:bodyPr>
          <a:lstStyle/>
          <a:p>
            <a:pPr algn="ctr"/>
            <a:r>
              <a:rPr lang="zh-CN" altLang="en-US" sz="2800" b="1" dirty="0">
                <a:solidFill>
                  <a:srgbClr val="FF0000"/>
                </a:solidFill>
                <a:latin typeface="楷体" panose="02010609060101010101" pitchFamily="49" charset="-122"/>
                <a:ea typeface="楷体" panose="02010609060101010101" pitchFamily="49" charset="-122"/>
              </a:rPr>
              <a:t>熔化</a:t>
            </a:r>
          </a:p>
        </p:txBody>
      </p:sp>
      <p:grpSp>
        <p:nvGrpSpPr>
          <p:cNvPr id="16" name="组合 15"/>
          <p:cNvGrpSpPr/>
          <p:nvPr/>
        </p:nvGrpSpPr>
        <p:grpSpPr>
          <a:xfrm>
            <a:off x="474943" y="0"/>
            <a:ext cx="8274780" cy="769441"/>
            <a:chOff x="431463" y="178382"/>
            <a:chExt cx="8274780" cy="769441"/>
          </a:xfrm>
        </p:grpSpPr>
        <p:cxnSp>
          <p:nvCxnSpPr>
            <p:cNvPr id="17" name="直接连接符 16"/>
            <p:cNvCxnSpPr/>
            <p:nvPr/>
          </p:nvCxnSpPr>
          <p:spPr>
            <a:xfrm>
              <a:off x="431463" y="913135"/>
              <a:ext cx="827478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18" name="组合 17"/>
            <p:cNvGrpSpPr/>
            <p:nvPr/>
          </p:nvGrpSpPr>
          <p:grpSpPr>
            <a:xfrm>
              <a:off x="458177" y="178382"/>
              <a:ext cx="5518442" cy="769441"/>
              <a:chOff x="458177" y="178382"/>
              <a:chExt cx="5518442" cy="769441"/>
            </a:xfrm>
          </p:grpSpPr>
          <p:sp>
            <p:nvSpPr>
              <p:cNvPr id="19" name="文本占位符 2"/>
              <p:cNvSpPr txBox="1"/>
              <p:nvPr/>
            </p:nvSpPr>
            <p:spPr>
              <a:xfrm>
                <a:off x="894514" y="292685"/>
                <a:ext cx="5082105" cy="42518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zh-CN" altLang="en-US" sz="3200" dirty="0">
                    <a:solidFill>
                      <a:srgbClr val="005188"/>
                    </a:solidFill>
                    <a:latin typeface="宋体" panose="02010600030101010101" pitchFamily="2" charset="-122"/>
                    <a:ea typeface="宋体" panose="02010600030101010101" pitchFamily="2" charset="-122"/>
                  </a:rPr>
                  <a:t>考情分</a:t>
                </a:r>
                <a:r>
                  <a:rPr lang="zh-CN" altLang="en-US" sz="3200" dirty="0" smtClean="0">
                    <a:solidFill>
                      <a:srgbClr val="005188"/>
                    </a:solidFill>
                    <a:latin typeface="宋体" panose="02010600030101010101" pitchFamily="2" charset="-122"/>
                    <a:ea typeface="宋体" panose="02010600030101010101" pitchFamily="2" charset="-122"/>
                  </a:rPr>
                  <a:t>析</a:t>
                </a:r>
                <a:r>
                  <a:rPr lang="en-US" altLang="zh-CN" sz="3200" dirty="0" smtClean="0">
                    <a:solidFill>
                      <a:srgbClr val="005188"/>
                    </a:solidFill>
                    <a:latin typeface="宋体" panose="02010600030101010101" pitchFamily="2" charset="-122"/>
                    <a:ea typeface="宋体" panose="02010600030101010101" pitchFamily="2" charset="-122"/>
                  </a:rPr>
                  <a:t>·</a:t>
                </a:r>
                <a:r>
                  <a:rPr lang="zh-CN" altLang="en-US" sz="3200" dirty="0" smtClean="0">
                    <a:solidFill>
                      <a:srgbClr val="005188"/>
                    </a:solidFill>
                    <a:latin typeface="宋体" panose="02010600030101010101" pitchFamily="2" charset="-122"/>
                    <a:ea typeface="宋体" panose="02010600030101010101" pitchFamily="2" charset="-122"/>
                  </a:rPr>
                  <a:t>中考链接</a:t>
                </a:r>
                <a:endParaRPr lang="zh-CN" altLang="en-US" sz="3200" dirty="0">
                  <a:solidFill>
                    <a:srgbClr val="005188"/>
                  </a:solidFill>
                  <a:latin typeface="宋体" panose="02010600030101010101" pitchFamily="2" charset="-122"/>
                  <a:ea typeface="宋体" panose="02010600030101010101" pitchFamily="2" charset="-122"/>
                </a:endParaRPr>
              </a:p>
            </p:txBody>
          </p:sp>
          <p:sp>
            <p:nvSpPr>
              <p:cNvPr id="20" name="矩形 19"/>
              <p:cNvSpPr/>
              <p:nvPr/>
            </p:nvSpPr>
            <p:spPr>
              <a:xfrm>
                <a:off x="458177" y="178382"/>
                <a:ext cx="494046" cy="769441"/>
              </a:xfrm>
              <a:prstGeom prst="rect">
                <a:avLst/>
              </a:prstGeom>
              <a:noFill/>
            </p:spPr>
            <p:txBody>
              <a:bodyPr wrap="none" lIns="91440" tIns="45720" rIns="91440" bIns="45720">
                <a:spAutoFit/>
              </a:bodyPr>
              <a:lstStyle/>
              <a:p>
                <a:pPr algn="ctr"/>
                <a:r>
                  <a:rPr lang="en-US" altLang="zh-CN" sz="4400" b="1" dirty="0">
                    <a:ln w="10541" cmpd="sng">
                      <a:solidFill>
                        <a:schemeClr val="accent1">
                          <a:shade val="88000"/>
                          <a:satMod val="110000"/>
                        </a:schemeClr>
                      </a:solidFill>
                      <a:prstDash val="solid"/>
                    </a:ln>
                    <a:solidFill>
                      <a:srgbClr val="005188"/>
                    </a:solidFill>
                  </a:rPr>
                  <a:t>K</a:t>
                </a:r>
                <a:endParaRPr lang="zh-CN" altLang="en-US" sz="4400" b="1" cap="none" spc="0" dirty="0">
                  <a:ln w="10541" cmpd="sng">
                    <a:solidFill>
                      <a:schemeClr val="accent1">
                        <a:shade val="88000"/>
                        <a:satMod val="110000"/>
                      </a:schemeClr>
                    </a:solidFill>
                    <a:prstDash val="solid"/>
                  </a:ln>
                  <a:solidFill>
                    <a:srgbClr val="005188"/>
                  </a:solidFill>
                  <a:effectLst/>
                </a:endParaRPr>
              </a:p>
            </p:txBody>
          </p:sp>
        </p:grpSp>
      </p:grpSp>
    </p:spTree>
  </p:cSld>
  <p:clrMapOvr>
    <a:masterClrMapping/>
  </p:clrMapOvr>
  <mc:AlternateContent xmlns:mc="http://schemas.openxmlformats.org/markup-compatibility/2006" xmlns:p14="http://schemas.microsoft.com/office/powerpoint/2010/main">
    <mc:Choice Requires="p14">
      <p:transition p14:dur="10" advTm="0">
        <p:dissolve/>
      </p:transition>
    </mc:Choice>
    <mc:Fallback xmlns="">
      <p:transition advTm="0">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down)">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p:cNvSpPr txBox="1"/>
          <p:nvPr/>
        </p:nvSpPr>
        <p:spPr>
          <a:xfrm>
            <a:off x="431464" y="1248410"/>
            <a:ext cx="8274779" cy="3323987"/>
          </a:xfrm>
          <a:prstGeom prst="rect">
            <a:avLst/>
          </a:prstGeom>
          <a:noFill/>
        </p:spPr>
        <p:txBody>
          <a:bodyPr wrap="square" lIns="0" rIns="0" rtlCol="0">
            <a:spAutoFit/>
          </a:bodyPr>
          <a:lstStyle/>
          <a:p>
            <a:pPr>
              <a:lnSpc>
                <a:spcPct val="150000"/>
              </a:lnSpc>
            </a:pPr>
            <a:r>
              <a:rPr lang="en-US" altLang="zh-CN" sz="2800" dirty="0">
                <a:latin typeface="Times New Roman" panose="02020603050405020304" pitchFamily="18" charset="0"/>
                <a:cs typeface="Times New Roman" panose="02020603050405020304" pitchFamily="18" charset="0"/>
              </a:rPr>
              <a:t>5</a:t>
            </a:r>
            <a:r>
              <a:rPr lang="zh-CN" altLang="zh-CN" sz="2800" dirty="0">
                <a:latin typeface="Times New Roman" panose="02020603050405020304" pitchFamily="18" charset="0"/>
                <a:cs typeface="Times New Roman" panose="02020603050405020304" pitchFamily="18" charset="0"/>
              </a:rPr>
              <a:t>．</a:t>
            </a:r>
            <a:r>
              <a:rPr lang="en-US" altLang="zh-CN" sz="2800" dirty="0">
                <a:latin typeface="+mn-ea"/>
                <a:cs typeface="Times New Roman" panose="02020603050405020304" pitchFamily="18" charset="0"/>
              </a:rPr>
              <a:t>(</a:t>
            </a:r>
            <a:r>
              <a:rPr lang="en-US" altLang="zh-CN" sz="2800" dirty="0">
                <a:latin typeface="Times New Roman" panose="02020603050405020304" pitchFamily="18" charset="0"/>
                <a:cs typeface="Times New Roman" panose="02020603050405020304" pitchFamily="18" charset="0"/>
              </a:rPr>
              <a:t>2019</a:t>
            </a:r>
            <a:r>
              <a:rPr lang="zh-CN" altLang="zh-CN" sz="2800" dirty="0">
                <a:latin typeface="Times New Roman" panose="02020603050405020304" pitchFamily="18" charset="0"/>
                <a:cs typeface="Times New Roman" panose="02020603050405020304" pitchFamily="18" charset="0"/>
              </a:rPr>
              <a:t>年第</a:t>
            </a:r>
            <a:r>
              <a:rPr lang="en-US" altLang="zh-CN" sz="2800" dirty="0">
                <a:latin typeface="Times New Roman" panose="02020603050405020304" pitchFamily="18" charset="0"/>
                <a:cs typeface="Times New Roman" panose="02020603050405020304" pitchFamily="18" charset="0"/>
              </a:rPr>
              <a:t>4</a:t>
            </a:r>
            <a:r>
              <a:rPr lang="zh-CN" altLang="zh-CN" sz="2800" dirty="0">
                <a:latin typeface="Times New Roman" panose="02020603050405020304" pitchFamily="18" charset="0"/>
                <a:cs typeface="Times New Roman" panose="02020603050405020304" pitchFamily="18" charset="0"/>
              </a:rPr>
              <a:t>题</a:t>
            </a:r>
            <a:r>
              <a:rPr lang="en-US" altLang="zh-CN" sz="2800" dirty="0">
                <a:latin typeface="+mn-ea"/>
                <a:cs typeface="Times New Roman" panose="02020603050405020304" pitchFamily="18" charset="0"/>
              </a:rPr>
              <a:t>)</a:t>
            </a:r>
            <a:r>
              <a:rPr lang="zh-CN" altLang="zh-CN" sz="2800" dirty="0">
                <a:latin typeface="Times New Roman" panose="02020603050405020304" pitchFamily="18" charset="0"/>
                <a:cs typeface="Times New Roman" panose="02020603050405020304" pitchFamily="18" charset="0"/>
              </a:rPr>
              <a:t>下列说法正确的是</a:t>
            </a:r>
            <a:r>
              <a:rPr lang="en-US" altLang="zh-CN" sz="2800" dirty="0">
                <a:latin typeface="+mn-ea"/>
                <a:cs typeface="Times New Roman" panose="02020603050405020304" pitchFamily="18" charset="0"/>
              </a:rPr>
              <a:t>(</a:t>
            </a:r>
            <a:r>
              <a:rPr lang="zh-CN" altLang="zh-CN" sz="2800" dirty="0">
                <a:latin typeface="+mn-ea"/>
                <a:cs typeface="Times New Roman" panose="02020603050405020304" pitchFamily="18" charset="0"/>
              </a:rPr>
              <a:t>　　</a:t>
            </a:r>
            <a:r>
              <a:rPr lang="en-US" altLang="zh-CN" sz="2800" dirty="0">
                <a:latin typeface="+mn-ea"/>
                <a:cs typeface="Times New Roman" panose="02020603050405020304" pitchFamily="18" charset="0"/>
              </a:rPr>
              <a:t>)</a:t>
            </a:r>
            <a:endParaRPr lang="zh-CN" altLang="zh-CN" sz="2800" dirty="0">
              <a:latin typeface="+mn-ea"/>
              <a:cs typeface="Times New Roman" panose="02020603050405020304" pitchFamily="18" charset="0"/>
            </a:endParaRPr>
          </a:p>
          <a:p>
            <a:pPr>
              <a:lnSpc>
                <a:spcPct val="150000"/>
              </a:lnSpc>
            </a:pPr>
            <a:r>
              <a:rPr lang="en-US" altLang="zh-CN" sz="2800" dirty="0">
                <a:latin typeface="Times New Roman" panose="02020603050405020304" pitchFamily="18" charset="0"/>
                <a:cs typeface="Times New Roman" panose="02020603050405020304" pitchFamily="18" charset="0"/>
              </a:rPr>
              <a:t>A</a:t>
            </a:r>
            <a:r>
              <a:rPr lang="zh-CN" altLang="zh-CN" sz="2800" dirty="0">
                <a:latin typeface="Times New Roman" panose="02020603050405020304" pitchFamily="18" charset="0"/>
                <a:cs typeface="Times New Roman" panose="02020603050405020304" pitchFamily="18" charset="0"/>
              </a:rPr>
              <a:t>．体积越大的物体，质量一定越大</a:t>
            </a:r>
            <a:r>
              <a:rPr lang="en-US" altLang="zh-CN" sz="2800" dirty="0">
                <a:latin typeface="Times New Roman" panose="02020603050405020304" pitchFamily="18" charset="0"/>
                <a:cs typeface="Times New Roman" panose="02020603050405020304" pitchFamily="18" charset="0"/>
              </a:rPr>
              <a:t>  </a:t>
            </a:r>
            <a:endParaRPr lang="en-US" altLang="zh-CN" sz="2800" dirty="0" smtClean="0">
              <a:latin typeface="Times New Roman" panose="02020603050405020304" pitchFamily="18" charset="0"/>
              <a:cs typeface="Times New Roman" panose="02020603050405020304" pitchFamily="18" charset="0"/>
            </a:endParaRPr>
          </a:p>
          <a:p>
            <a:pPr>
              <a:lnSpc>
                <a:spcPct val="150000"/>
              </a:lnSpc>
            </a:pPr>
            <a:r>
              <a:rPr lang="en-US" altLang="zh-CN" sz="2800" dirty="0" smtClean="0">
                <a:latin typeface="Times New Roman" panose="02020603050405020304" pitchFamily="18" charset="0"/>
                <a:cs typeface="Times New Roman" panose="02020603050405020304" pitchFamily="18" charset="0"/>
              </a:rPr>
              <a:t>B</a:t>
            </a:r>
            <a:r>
              <a:rPr lang="zh-CN" altLang="zh-CN" sz="2800" dirty="0">
                <a:latin typeface="Times New Roman" panose="02020603050405020304" pitchFamily="18" charset="0"/>
                <a:cs typeface="Times New Roman" panose="02020603050405020304" pitchFamily="18" charset="0"/>
              </a:rPr>
              <a:t>．固体的密度总是大于液体的密度</a:t>
            </a:r>
          </a:p>
          <a:p>
            <a:pPr>
              <a:lnSpc>
                <a:spcPct val="150000"/>
              </a:lnSpc>
            </a:pPr>
            <a:r>
              <a:rPr lang="en-US" altLang="zh-CN" sz="2800" dirty="0">
                <a:latin typeface="Times New Roman" panose="02020603050405020304" pitchFamily="18" charset="0"/>
                <a:cs typeface="Times New Roman" panose="02020603050405020304" pitchFamily="18" charset="0"/>
              </a:rPr>
              <a:t>C</a:t>
            </a:r>
            <a:r>
              <a:rPr lang="zh-CN" altLang="zh-CN" sz="2800" dirty="0">
                <a:latin typeface="Times New Roman" panose="02020603050405020304" pitchFamily="18" charset="0"/>
                <a:cs typeface="Times New Roman" panose="02020603050405020304" pitchFamily="18" charset="0"/>
              </a:rPr>
              <a:t>．同一物质，质量越大，比热容越大</a:t>
            </a:r>
            <a:r>
              <a:rPr lang="en-US" altLang="zh-CN" sz="2800" dirty="0">
                <a:latin typeface="Times New Roman" panose="02020603050405020304" pitchFamily="18" charset="0"/>
                <a:cs typeface="Times New Roman" panose="02020603050405020304" pitchFamily="18" charset="0"/>
              </a:rPr>
              <a:t>  </a:t>
            </a:r>
            <a:endParaRPr lang="en-US" altLang="zh-CN" sz="2800" dirty="0" smtClean="0">
              <a:latin typeface="Times New Roman" panose="02020603050405020304" pitchFamily="18" charset="0"/>
              <a:cs typeface="Times New Roman" panose="02020603050405020304" pitchFamily="18" charset="0"/>
            </a:endParaRPr>
          </a:p>
          <a:p>
            <a:pPr>
              <a:lnSpc>
                <a:spcPct val="150000"/>
              </a:lnSpc>
            </a:pPr>
            <a:r>
              <a:rPr lang="en-US" altLang="zh-CN" sz="2800" dirty="0" smtClean="0">
                <a:latin typeface="Times New Roman" panose="02020603050405020304" pitchFamily="18" charset="0"/>
                <a:cs typeface="Times New Roman" panose="02020603050405020304" pitchFamily="18" charset="0"/>
              </a:rPr>
              <a:t>D</a:t>
            </a:r>
            <a:r>
              <a:rPr lang="zh-CN" altLang="zh-CN" sz="2800" dirty="0">
                <a:latin typeface="Times New Roman" panose="02020603050405020304" pitchFamily="18" charset="0"/>
                <a:cs typeface="Times New Roman" panose="02020603050405020304" pitchFamily="18" charset="0"/>
              </a:rPr>
              <a:t>．晶体都有固定的熔点</a:t>
            </a:r>
          </a:p>
        </p:txBody>
      </p:sp>
      <p:grpSp>
        <p:nvGrpSpPr>
          <p:cNvPr id="16" name="组合 15"/>
          <p:cNvGrpSpPr/>
          <p:nvPr/>
        </p:nvGrpSpPr>
        <p:grpSpPr>
          <a:xfrm>
            <a:off x="474943" y="0"/>
            <a:ext cx="8274780" cy="769441"/>
            <a:chOff x="431463" y="178382"/>
            <a:chExt cx="8274780" cy="769441"/>
          </a:xfrm>
        </p:grpSpPr>
        <p:cxnSp>
          <p:nvCxnSpPr>
            <p:cNvPr id="17" name="直接连接符 16"/>
            <p:cNvCxnSpPr/>
            <p:nvPr/>
          </p:nvCxnSpPr>
          <p:spPr>
            <a:xfrm>
              <a:off x="431463" y="913135"/>
              <a:ext cx="827478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18" name="组合 17"/>
            <p:cNvGrpSpPr/>
            <p:nvPr/>
          </p:nvGrpSpPr>
          <p:grpSpPr>
            <a:xfrm>
              <a:off x="458177" y="178382"/>
              <a:ext cx="5518442" cy="769441"/>
              <a:chOff x="458177" y="178382"/>
              <a:chExt cx="5518442" cy="769441"/>
            </a:xfrm>
          </p:grpSpPr>
          <p:sp>
            <p:nvSpPr>
              <p:cNvPr id="19" name="文本占位符 2"/>
              <p:cNvSpPr txBox="1"/>
              <p:nvPr/>
            </p:nvSpPr>
            <p:spPr>
              <a:xfrm>
                <a:off x="894514" y="292685"/>
                <a:ext cx="5082105" cy="42518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zh-CN" altLang="en-US" sz="3200" dirty="0">
                    <a:solidFill>
                      <a:srgbClr val="005188"/>
                    </a:solidFill>
                    <a:latin typeface="宋体" panose="02010600030101010101" pitchFamily="2" charset="-122"/>
                    <a:ea typeface="宋体" panose="02010600030101010101" pitchFamily="2" charset="-122"/>
                  </a:rPr>
                  <a:t>考情分</a:t>
                </a:r>
                <a:r>
                  <a:rPr lang="zh-CN" altLang="en-US" sz="3200" dirty="0" smtClean="0">
                    <a:solidFill>
                      <a:srgbClr val="005188"/>
                    </a:solidFill>
                    <a:latin typeface="宋体" panose="02010600030101010101" pitchFamily="2" charset="-122"/>
                    <a:ea typeface="宋体" panose="02010600030101010101" pitchFamily="2" charset="-122"/>
                  </a:rPr>
                  <a:t>析</a:t>
                </a:r>
                <a:r>
                  <a:rPr lang="en-US" altLang="zh-CN" sz="3200" dirty="0" smtClean="0">
                    <a:solidFill>
                      <a:srgbClr val="005188"/>
                    </a:solidFill>
                    <a:latin typeface="宋体" panose="02010600030101010101" pitchFamily="2" charset="-122"/>
                    <a:ea typeface="宋体" panose="02010600030101010101" pitchFamily="2" charset="-122"/>
                  </a:rPr>
                  <a:t>·</a:t>
                </a:r>
                <a:r>
                  <a:rPr lang="zh-CN" altLang="en-US" sz="3200" dirty="0" smtClean="0">
                    <a:solidFill>
                      <a:srgbClr val="005188"/>
                    </a:solidFill>
                    <a:latin typeface="宋体" panose="02010600030101010101" pitchFamily="2" charset="-122"/>
                    <a:ea typeface="宋体" panose="02010600030101010101" pitchFamily="2" charset="-122"/>
                  </a:rPr>
                  <a:t>中考链接</a:t>
                </a:r>
                <a:endParaRPr lang="zh-CN" altLang="en-US" sz="3200" dirty="0">
                  <a:solidFill>
                    <a:srgbClr val="005188"/>
                  </a:solidFill>
                  <a:latin typeface="宋体" panose="02010600030101010101" pitchFamily="2" charset="-122"/>
                  <a:ea typeface="宋体" panose="02010600030101010101" pitchFamily="2" charset="-122"/>
                </a:endParaRPr>
              </a:p>
            </p:txBody>
          </p:sp>
          <p:sp>
            <p:nvSpPr>
              <p:cNvPr id="20" name="矩形 19"/>
              <p:cNvSpPr/>
              <p:nvPr/>
            </p:nvSpPr>
            <p:spPr>
              <a:xfrm>
                <a:off x="458177" y="178382"/>
                <a:ext cx="494046" cy="769441"/>
              </a:xfrm>
              <a:prstGeom prst="rect">
                <a:avLst/>
              </a:prstGeom>
              <a:noFill/>
            </p:spPr>
            <p:txBody>
              <a:bodyPr wrap="none" lIns="91440" tIns="45720" rIns="91440" bIns="45720">
                <a:spAutoFit/>
              </a:bodyPr>
              <a:lstStyle/>
              <a:p>
                <a:pPr algn="ctr"/>
                <a:r>
                  <a:rPr lang="en-US" altLang="zh-CN" sz="4400" b="1" dirty="0">
                    <a:ln w="10541" cmpd="sng">
                      <a:solidFill>
                        <a:schemeClr val="accent1">
                          <a:shade val="88000"/>
                          <a:satMod val="110000"/>
                        </a:schemeClr>
                      </a:solidFill>
                      <a:prstDash val="solid"/>
                    </a:ln>
                    <a:solidFill>
                      <a:srgbClr val="005188"/>
                    </a:solidFill>
                  </a:rPr>
                  <a:t>K</a:t>
                </a:r>
                <a:endParaRPr lang="zh-CN" altLang="en-US" sz="4400" b="1" cap="none" spc="0" dirty="0">
                  <a:ln w="10541" cmpd="sng">
                    <a:solidFill>
                      <a:schemeClr val="accent1">
                        <a:shade val="88000"/>
                        <a:satMod val="110000"/>
                      </a:schemeClr>
                    </a:solidFill>
                    <a:prstDash val="solid"/>
                  </a:ln>
                  <a:solidFill>
                    <a:srgbClr val="005188"/>
                  </a:solidFill>
                  <a:effectLst/>
                </a:endParaRPr>
              </a:p>
            </p:txBody>
          </p:sp>
        </p:grpSp>
      </p:grpSp>
      <p:sp>
        <p:nvSpPr>
          <p:cNvPr id="11" name="TextBox 16"/>
          <p:cNvSpPr txBox="1"/>
          <p:nvPr/>
        </p:nvSpPr>
        <p:spPr>
          <a:xfrm>
            <a:off x="6114835" y="1376928"/>
            <a:ext cx="921092" cy="523220"/>
          </a:xfrm>
          <a:prstGeom prst="rect">
            <a:avLst/>
          </a:prstGeom>
          <a:noFill/>
        </p:spPr>
        <p:txBody>
          <a:bodyPr wrap="square" rtlCol="0">
            <a:spAutoFit/>
          </a:bodyPr>
          <a:lstStyle/>
          <a:p>
            <a:pPr algn="ctr"/>
            <a:r>
              <a:rPr lang="en-US" altLang="zh-CN" sz="2800" b="1" dirty="0" smtClean="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D</a:t>
            </a:r>
            <a:endParaRPr lang="zh-CN" altLang="en-US" sz="2800" b="1"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p14:dur="10" advTm="0">
        <p:dissolve/>
      </p:transition>
    </mc:Choice>
    <mc:Fallback xmlns="">
      <p:transition advTm="0">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p:cNvSpPr txBox="1"/>
          <p:nvPr/>
        </p:nvSpPr>
        <p:spPr>
          <a:xfrm>
            <a:off x="431464" y="1248410"/>
            <a:ext cx="8274779" cy="2595839"/>
          </a:xfrm>
          <a:prstGeom prst="rect">
            <a:avLst/>
          </a:prstGeom>
          <a:noFill/>
        </p:spPr>
        <p:txBody>
          <a:bodyPr wrap="square" lIns="0" rIns="0" rtlCol="0">
            <a:spAutoFit/>
          </a:bodyPr>
          <a:lstStyle/>
          <a:p>
            <a:pPr>
              <a:lnSpc>
                <a:spcPct val="150000"/>
              </a:lnSpc>
            </a:pPr>
            <a:r>
              <a:rPr lang="en-US" altLang="zh-CN" sz="2800" dirty="0">
                <a:latin typeface="Times New Roman" panose="02020603050405020304" pitchFamily="18" charset="0"/>
                <a:cs typeface="Times New Roman" panose="02020603050405020304" pitchFamily="18" charset="0"/>
              </a:rPr>
              <a:t>6</a:t>
            </a:r>
            <a:r>
              <a:rPr lang="zh-CN" altLang="zh-CN" sz="2800" dirty="0">
                <a:latin typeface="Times New Roman" panose="02020603050405020304" pitchFamily="18" charset="0"/>
                <a:cs typeface="Times New Roman" panose="02020603050405020304" pitchFamily="18" charset="0"/>
              </a:rPr>
              <a:t>．</a:t>
            </a:r>
            <a:r>
              <a:rPr lang="en-US" altLang="zh-CN" sz="2800" dirty="0">
                <a:latin typeface="Times New Roman" panose="02020603050405020304" pitchFamily="18" charset="0"/>
                <a:cs typeface="Times New Roman" panose="02020603050405020304" pitchFamily="18" charset="0"/>
              </a:rPr>
              <a:t>(2019</a:t>
            </a:r>
            <a:r>
              <a:rPr lang="zh-CN" altLang="zh-CN" sz="2800" dirty="0">
                <a:latin typeface="Times New Roman" panose="02020603050405020304" pitchFamily="18" charset="0"/>
                <a:cs typeface="Times New Roman" panose="02020603050405020304" pitchFamily="18" charset="0"/>
              </a:rPr>
              <a:t>年第</a:t>
            </a:r>
            <a:r>
              <a:rPr lang="en-US" altLang="zh-CN" sz="2800" dirty="0">
                <a:latin typeface="Times New Roman" panose="02020603050405020304" pitchFamily="18" charset="0"/>
                <a:cs typeface="Times New Roman" panose="02020603050405020304" pitchFamily="18" charset="0"/>
              </a:rPr>
              <a:t>12</a:t>
            </a:r>
            <a:r>
              <a:rPr lang="zh-CN" altLang="zh-CN" sz="2800" dirty="0">
                <a:latin typeface="Times New Roman" panose="02020603050405020304" pitchFamily="18" charset="0"/>
                <a:cs typeface="Times New Roman" panose="02020603050405020304" pitchFamily="18" charset="0"/>
              </a:rPr>
              <a:t>题</a:t>
            </a:r>
            <a:r>
              <a:rPr lang="en-US" altLang="zh-CN" sz="2800" dirty="0">
                <a:latin typeface="Times New Roman" panose="02020603050405020304" pitchFamily="18" charset="0"/>
                <a:cs typeface="Times New Roman" panose="02020603050405020304" pitchFamily="18" charset="0"/>
              </a:rPr>
              <a:t>)</a:t>
            </a:r>
            <a:r>
              <a:rPr lang="zh-CN" altLang="zh-CN" sz="2800" dirty="0">
                <a:latin typeface="Times New Roman" panose="02020603050405020304" pitchFamily="18" charset="0"/>
                <a:cs typeface="Times New Roman" panose="02020603050405020304" pitchFamily="18" charset="0"/>
              </a:rPr>
              <a:t>常用温度计是根据液体</a:t>
            </a:r>
            <a:r>
              <a:rPr lang="en-US" altLang="zh-CN" sz="2800" dirty="0" smtClean="0">
                <a:latin typeface="Times New Roman" panose="02020603050405020304" pitchFamily="18" charset="0"/>
                <a:cs typeface="Times New Roman" panose="02020603050405020304" pitchFamily="18" charset="0"/>
              </a:rPr>
              <a:t>__________</a:t>
            </a:r>
            <a:r>
              <a:rPr lang="zh-CN" altLang="zh-CN" sz="2800" dirty="0" smtClean="0">
                <a:latin typeface="Times New Roman" panose="02020603050405020304" pitchFamily="18" charset="0"/>
                <a:cs typeface="Times New Roman" panose="02020603050405020304" pitchFamily="18" charset="0"/>
              </a:rPr>
              <a:t>的</a:t>
            </a:r>
            <a:r>
              <a:rPr lang="zh-CN" altLang="zh-CN" sz="2800" dirty="0">
                <a:latin typeface="Times New Roman" panose="02020603050405020304" pitchFamily="18" charset="0"/>
                <a:cs typeface="Times New Roman" panose="02020603050405020304" pitchFamily="18" charset="0"/>
              </a:rPr>
              <a:t>规律制成的。如图</a:t>
            </a:r>
            <a:r>
              <a:rPr lang="en-US" altLang="zh-CN" sz="2800" dirty="0">
                <a:latin typeface="Times New Roman" panose="02020603050405020304" pitchFamily="18" charset="0"/>
                <a:cs typeface="Times New Roman" panose="02020603050405020304" pitchFamily="18" charset="0"/>
              </a:rPr>
              <a:t>3</a:t>
            </a:r>
            <a:r>
              <a:rPr lang="zh-CN" altLang="zh-CN" sz="2800" dirty="0">
                <a:latin typeface="Times New Roman" panose="02020603050405020304" pitchFamily="18" charset="0"/>
                <a:cs typeface="Times New Roman" panose="02020603050405020304" pitchFamily="18" charset="0"/>
              </a:rPr>
              <a:t>－</a:t>
            </a:r>
            <a:r>
              <a:rPr lang="en-US" altLang="zh-CN" sz="2800" dirty="0">
                <a:latin typeface="Times New Roman" panose="02020603050405020304" pitchFamily="18" charset="0"/>
                <a:cs typeface="Times New Roman" panose="02020603050405020304" pitchFamily="18" charset="0"/>
              </a:rPr>
              <a:t>6</a:t>
            </a:r>
            <a:r>
              <a:rPr lang="zh-CN" altLang="zh-CN" sz="2800" dirty="0">
                <a:latin typeface="Times New Roman" panose="02020603050405020304" pitchFamily="18" charset="0"/>
                <a:cs typeface="Times New Roman" panose="02020603050405020304" pitchFamily="18" charset="0"/>
              </a:rPr>
              <a:t>中</a:t>
            </a:r>
            <a:r>
              <a:rPr lang="en-US" altLang="zh-CN" sz="2800" dirty="0">
                <a:latin typeface="Times New Roman" panose="02020603050405020304" pitchFamily="18" charset="0"/>
                <a:cs typeface="Times New Roman" panose="02020603050405020304" pitchFamily="18" charset="0"/>
              </a:rPr>
              <a:t>______</a:t>
            </a:r>
            <a:r>
              <a:rPr lang="en-US" altLang="zh-CN" sz="2800" dirty="0">
                <a:latin typeface="+mn-ea"/>
                <a:cs typeface="Times New Roman" panose="02020603050405020304" pitchFamily="18" charset="0"/>
              </a:rPr>
              <a:t>(</a:t>
            </a:r>
            <a:r>
              <a:rPr lang="zh-CN" altLang="zh-CN" sz="2800" dirty="0">
                <a:latin typeface="+mn-ea"/>
                <a:cs typeface="Times New Roman" panose="02020603050405020304" pitchFamily="18" charset="0"/>
              </a:rPr>
              <a:t>选填</a:t>
            </a:r>
            <a:r>
              <a:rPr lang="en-US" altLang="zh-CN" sz="2800" dirty="0">
                <a:latin typeface="+mn-ea"/>
                <a:cs typeface="Times New Roman" panose="02020603050405020304" pitchFamily="18" charset="0"/>
              </a:rPr>
              <a:t>“</a:t>
            </a:r>
            <a:r>
              <a:rPr lang="zh-CN" altLang="zh-CN" sz="2800" dirty="0">
                <a:latin typeface="+mn-ea"/>
                <a:cs typeface="Times New Roman" panose="02020603050405020304" pitchFamily="18" charset="0"/>
              </a:rPr>
              <a:t>甲</a:t>
            </a:r>
            <a:r>
              <a:rPr lang="en-US" altLang="zh-CN" sz="2800" dirty="0">
                <a:latin typeface="+mn-ea"/>
                <a:cs typeface="Times New Roman" panose="02020603050405020304" pitchFamily="18" charset="0"/>
              </a:rPr>
              <a:t>”</a:t>
            </a:r>
            <a:r>
              <a:rPr lang="zh-CN" altLang="zh-CN" sz="2800" dirty="0">
                <a:latin typeface="+mn-ea"/>
                <a:cs typeface="Times New Roman" panose="02020603050405020304" pitchFamily="18" charset="0"/>
              </a:rPr>
              <a:t>或</a:t>
            </a:r>
            <a:r>
              <a:rPr lang="en-US" altLang="zh-CN" sz="2800" dirty="0">
                <a:latin typeface="+mn-ea"/>
                <a:cs typeface="Times New Roman" panose="02020603050405020304" pitchFamily="18" charset="0"/>
              </a:rPr>
              <a:t>“</a:t>
            </a:r>
            <a:r>
              <a:rPr lang="zh-CN" altLang="zh-CN" sz="2800" dirty="0">
                <a:latin typeface="+mn-ea"/>
                <a:cs typeface="Times New Roman" panose="02020603050405020304" pitchFamily="18" charset="0"/>
              </a:rPr>
              <a:t>乙</a:t>
            </a:r>
            <a:r>
              <a:rPr lang="en-US" altLang="zh-CN" sz="2800" dirty="0">
                <a:latin typeface="+mn-ea"/>
                <a:cs typeface="Times New Roman" panose="02020603050405020304" pitchFamily="18" charset="0"/>
              </a:rPr>
              <a:t>”)</a:t>
            </a:r>
            <a:r>
              <a:rPr lang="zh-CN" altLang="zh-CN" sz="2800" dirty="0">
                <a:latin typeface="Times New Roman" panose="02020603050405020304" pitchFamily="18" charset="0"/>
                <a:cs typeface="Times New Roman" panose="02020603050405020304" pitchFamily="18" charset="0"/>
              </a:rPr>
              <a:t>是体温计，测量体温时，体温计</a:t>
            </a:r>
            <a:r>
              <a:rPr lang="en-US" altLang="zh-CN" sz="2800" dirty="0">
                <a:latin typeface="Times New Roman" panose="02020603050405020304" pitchFamily="18" charset="0"/>
                <a:cs typeface="Times New Roman" panose="02020603050405020304" pitchFamily="18" charset="0"/>
              </a:rPr>
              <a:t>________</a:t>
            </a:r>
            <a:r>
              <a:rPr lang="en-US" altLang="zh-CN" sz="2800" dirty="0">
                <a:latin typeface="+mn-ea"/>
                <a:cs typeface="Times New Roman" panose="02020603050405020304" pitchFamily="18" charset="0"/>
              </a:rPr>
              <a:t>(</a:t>
            </a:r>
            <a:r>
              <a:rPr lang="zh-CN" altLang="zh-CN" sz="2800" dirty="0">
                <a:latin typeface="+mn-ea"/>
                <a:cs typeface="Times New Roman" panose="02020603050405020304" pitchFamily="18" charset="0"/>
              </a:rPr>
              <a:t>选填</a:t>
            </a:r>
            <a:r>
              <a:rPr lang="en-US" altLang="zh-CN" sz="2800" dirty="0">
                <a:latin typeface="+mn-ea"/>
                <a:cs typeface="Times New Roman" panose="02020603050405020304" pitchFamily="18" charset="0"/>
              </a:rPr>
              <a:t>“</a:t>
            </a:r>
            <a:r>
              <a:rPr lang="zh-CN" altLang="zh-CN" sz="2800" dirty="0">
                <a:latin typeface="+mn-ea"/>
                <a:cs typeface="Times New Roman" panose="02020603050405020304" pitchFamily="18" charset="0"/>
              </a:rPr>
              <a:t>可以</a:t>
            </a:r>
            <a:r>
              <a:rPr lang="en-US" altLang="zh-CN" sz="2800" dirty="0">
                <a:latin typeface="+mn-ea"/>
                <a:cs typeface="Times New Roman" panose="02020603050405020304" pitchFamily="18" charset="0"/>
              </a:rPr>
              <a:t>”</a:t>
            </a:r>
            <a:r>
              <a:rPr lang="zh-CN" altLang="zh-CN" sz="2800" dirty="0">
                <a:latin typeface="+mn-ea"/>
                <a:cs typeface="Times New Roman" panose="02020603050405020304" pitchFamily="18" charset="0"/>
              </a:rPr>
              <a:t>或</a:t>
            </a:r>
            <a:r>
              <a:rPr lang="en-US" altLang="zh-CN" sz="2800" dirty="0">
                <a:latin typeface="+mn-ea"/>
                <a:cs typeface="Times New Roman" panose="02020603050405020304" pitchFamily="18" charset="0"/>
              </a:rPr>
              <a:t>“</a:t>
            </a:r>
            <a:r>
              <a:rPr lang="zh-CN" altLang="zh-CN" sz="2800" dirty="0">
                <a:latin typeface="+mn-ea"/>
                <a:cs typeface="Times New Roman" panose="02020603050405020304" pitchFamily="18" charset="0"/>
              </a:rPr>
              <a:t>不可以</a:t>
            </a:r>
            <a:r>
              <a:rPr lang="en-US" altLang="zh-CN" sz="2800" dirty="0">
                <a:latin typeface="+mn-ea"/>
                <a:cs typeface="Times New Roman" panose="02020603050405020304" pitchFamily="18" charset="0"/>
              </a:rPr>
              <a:t>”)</a:t>
            </a:r>
            <a:r>
              <a:rPr lang="zh-CN" altLang="zh-CN" sz="2800" dirty="0">
                <a:latin typeface="Times New Roman" panose="02020603050405020304" pitchFamily="18" charset="0"/>
                <a:cs typeface="Times New Roman" panose="02020603050405020304" pitchFamily="18" charset="0"/>
              </a:rPr>
              <a:t>离开人体读数。</a:t>
            </a:r>
          </a:p>
        </p:txBody>
      </p:sp>
      <p:grpSp>
        <p:nvGrpSpPr>
          <p:cNvPr id="16" name="组合 15"/>
          <p:cNvGrpSpPr/>
          <p:nvPr/>
        </p:nvGrpSpPr>
        <p:grpSpPr>
          <a:xfrm>
            <a:off x="474943" y="0"/>
            <a:ext cx="8274780" cy="769441"/>
            <a:chOff x="431463" y="178382"/>
            <a:chExt cx="8274780" cy="769441"/>
          </a:xfrm>
        </p:grpSpPr>
        <p:cxnSp>
          <p:nvCxnSpPr>
            <p:cNvPr id="17" name="直接连接符 16"/>
            <p:cNvCxnSpPr/>
            <p:nvPr/>
          </p:nvCxnSpPr>
          <p:spPr>
            <a:xfrm>
              <a:off x="431463" y="913135"/>
              <a:ext cx="827478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18" name="组合 17"/>
            <p:cNvGrpSpPr/>
            <p:nvPr/>
          </p:nvGrpSpPr>
          <p:grpSpPr>
            <a:xfrm>
              <a:off x="458177" y="178382"/>
              <a:ext cx="5518442" cy="769441"/>
              <a:chOff x="458177" y="178382"/>
              <a:chExt cx="5518442" cy="769441"/>
            </a:xfrm>
          </p:grpSpPr>
          <p:sp>
            <p:nvSpPr>
              <p:cNvPr id="19" name="文本占位符 2"/>
              <p:cNvSpPr txBox="1"/>
              <p:nvPr/>
            </p:nvSpPr>
            <p:spPr>
              <a:xfrm>
                <a:off x="894514" y="292685"/>
                <a:ext cx="5082105" cy="42518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zh-CN" altLang="en-US" sz="3200" dirty="0">
                    <a:solidFill>
                      <a:srgbClr val="005188"/>
                    </a:solidFill>
                    <a:latin typeface="宋体" panose="02010600030101010101" pitchFamily="2" charset="-122"/>
                    <a:ea typeface="宋体" panose="02010600030101010101" pitchFamily="2" charset="-122"/>
                  </a:rPr>
                  <a:t>考情分</a:t>
                </a:r>
                <a:r>
                  <a:rPr lang="zh-CN" altLang="en-US" sz="3200" dirty="0" smtClean="0">
                    <a:solidFill>
                      <a:srgbClr val="005188"/>
                    </a:solidFill>
                    <a:latin typeface="宋体" panose="02010600030101010101" pitchFamily="2" charset="-122"/>
                    <a:ea typeface="宋体" panose="02010600030101010101" pitchFamily="2" charset="-122"/>
                  </a:rPr>
                  <a:t>析</a:t>
                </a:r>
                <a:r>
                  <a:rPr lang="en-US" altLang="zh-CN" sz="3200" dirty="0" smtClean="0">
                    <a:solidFill>
                      <a:srgbClr val="005188"/>
                    </a:solidFill>
                    <a:latin typeface="宋体" panose="02010600030101010101" pitchFamily="2" charset="-122"/>
                    <a:ea typeface="宋体" panose="02010600030101010101" pitchFamily="2" charset="-122"/>
                  </a:rPr>
                  <a:t>·</a:t>
                </a:r>
                <a:r>
                  <a:rPr lang="zh-CN" altLang="en-US" sz="3200" dirty="0" smtClean="0">
                    <a:solidFill>
                      <a:srgbClr val="005188"/>
                    </a:solidFill>
                    <a:latin typeface="宋体" panose="02010600030101010101" pitchFamily="2" charset="-122"/>
                    <a:ea typeface="宋体" panose="02010600030101010101" pitchFamily="2" charset="-122"/>
                  </a:rPr>
                  <a:t>中考链接</a:t>
                </a:r>
                <a:endParaRPr lang="zh-CN" altLang="en-US" sz="3200" dirty="0">
                  <a:solidFill>
                    <a:srgbClr val="005188"/>
                  </a:solidFill>
                  <a:latin typeface="宋体" panose="02010600030101010101" pitchFamily="2" charset="-122"/>
                  <a:ea typeface="宋体" panose="02010600030101010101" pitchFamily="2" charset="-122"/>
                </a:endParaRPr>
              </a:p>
            </p:txBody>
          </p:sp>
          <p:sp>
            <p:nvSpPr>
              <p:cNvPr id="20" name="矩形 19"/>
              <p:cNvSpPr/>
              <p:nvPr/>
            </p:nvSpPr>
            <p:spPr>
              <a:xfrm>
                <a:off x="458177" y="178382"/>
                <a:ext cx="494046" cy="769441"/>
              </a:xfrm>
              <a:prstGeom prst="rect">
                <a:avLst/>
              </a:prstGeom>
              <a:noFill/>
            </p:spPr>
            <p:txBody>
              <a:bodyPr wrap="none" lIns="91440" tIns="45720" rIns="91440" bIns="45720">
                <a:spAutoFit/>
              </a:bodyPr>
              <a:lstStyle/>
              <a:p>
                <a:pPr algn="ctr"/>
                <a:r>
                  <a:rPr lang="en-US" altLang="zh-CN" sz="4400" b="1" dirty="0">
                    <a:ln w="10541" cmpd="sng">
                      <a:solidFill>
                        <a:schemeClr val="accent1">
                          <a:shade val="88000"/>
                          <a:satMod val="110000"/>
                        </a:schemeClr>
                      </a:solidFill>
                      <a:prstDash val="solid"/>
                    </a:ln>
                    <a:solidFill>
                      <a:srgbClr val="005188"/>
                    </a:solidFill>
                  </a:rPr>
                  <a:t>K</a:t>
                </a:r>
                <a:endParaRPr lang="zh-CN" altLang="en-US" sz="4400" b="1" cap="none" spc="0" dirty="0">
                  <a:ln w="10541" cmpd="sng">
                    <a:solidFill>
                      <a:schemeClr val="accent1">
                        <a:shade val="88000"/>
                        <a:satMod val="110000"/>
                      </a:schemeClr>
                    </a:solidFill>
                    <a:prstDash val="solid"/>
                  </a:ln>
                  <a:solidFill>
                    <a:srgbClr val="005188"/>
                  </a:solidFill>
                  <a:effectLst/>
                </a:endParaRPr>
              </a:p>
            </p:txBody>
          </p:sp>
        </p:grpSp>
      </p:grpSp>
      <p:pic>
        <p:nvPicPr>
          <p:cNvPr id="2" name="图片 1"/>
          <p:cNvPicPr>
            <a:picLocks noChangeAspect="1"/>
          </p:cNvPicPr>
          <p:nvPr/>
        </p:nvPicPr>
        <p:blipFill>
          <a:blip r:embed="rId3"/>
          <a:stretch>
            <a:fillRect/>
          </a:stretch>
        </p:blipFill>
        <p:spPr>
          <a:xfrm>
            <a:off x="215550" y="4202510"/>
            <a:ext cx="8793565" cy="1608024"/>
          </a:xfrm>
          <a:prstGeom prst="rect">
            <a:avLst/>
          </a:prstGeom>
        </p:spPr>
      </p:pic>
      <p:sp>
        <p:nvSpPr>
          <p:cNvPr id="10" name="TextBox 16"/>
          <p:cNvSpPr txBox="1"/>
          <p:nvPr/>
        </p:nvSpPr>
        <p:spPr>
          <a:xfrm>
            <a:off x="6898333" y="1352579"/>
            <a:ext cx="1716469" cy="523220"/>
          </a:xfrm>
          <a:prstGeom prst="rect">
            <a:avLst/>
          </a:prstGeom>
          <a:noFill/>
        </p:spPr>
        <p:txBody>
          <a:bodyPr wrap="square" rtlCol="0">
            <a:spAutoFit/>
          </a:bodyPr>
          <a:lstStyle/>
          <a:p>
            <a:pPr algn="ctr"/>
            <a:r>
              <a:rPr lang="zh-CN" altLang="en-US" sz="2800" b="1" dirty="0">
                <a:solidFill>
                  <a:srgbClr val="FF0000"/>
                </a:solidFill>
                <a:latin typeface="楷体" panose="02010609060101010101" pitchFamily="49" charset="-122"/>
                <a:ea typeface="楷体" panose="02010609060101010101" pitchFamily="49" charset="-122"/>
              </a:rPr>
              <a:t>热胀冷缩</a:t>
            </a:r>
          </a:p>
        </p:txBody>
      </p:sp>
      <p:sp>
        <p:nvSpPr>
          <p:cNvPr id="12" name="TextBox 16"/>
          <p:cNvSpPr txBox="1"/>
          <p:nvPr/>
        </p:nvSpPr>
        <p:spPr>
          <a:xfrm>
            <a:off x="4371541" y="2011754"/>
            <a:ext cx="1716469" cy="523220"/>
          </a:xfrm>
          <a:prstGeom prst="rect">
            <a:avLst/>
          </a:prstGeom>
          <a:noFill/>
        </p:spPr>
        <p:txBody>
          <a:bodyPr wrap="square" rtlCol="0">
            <a:spAutoFit/>
          </a:bodyPr>
          <a:lstStyle/>
          <a:p>
            <a:pPr algn="ctr"/>
            <a:r>
              <a:rPr lang="zh-CN" altLang="en-US" sz="2800" b="1" dirty="0">
                <a:solidFill>
                  <a:srgbClr val="FF0000"/>
                </a:solidFill>
                <a:latin typeface="楷体" panose="02010609060101010101" pitchFamily="49" charset="-122"/>
                <a:ea typeface="楷体" panose="02010609060101010101" pitchFamily="49" charset="-122"/>
              </a:rPr>
              <a:t>乙</a:t>
            </a:r>
          </a:p>
        </p:txBody>
      </p:sp>
      <p:sp>
        <p:nvSpPr>
          <p:cNvPr id="13" name="TextBox 16"/>
          <p:cNvSpPr txBox="1"/>
          <p:nvPr/>
        </p:nvSpPr>
        <p:spPr>
          <a:xfrm>
            <a:off x="6462469" y="2667074"/>
            <a:ext cx="1716469" cy="523220"/>
          </a:xfrm>
          <a:prstGeom prst="rect">
            <a:avLst/>
          </a:prstGeom>
          <a:noFill/>
        </p:spPr>
        <p:txBody>
          <a:bodyPr wrap="square" rtlCol="0">
            <a:spAutoFit/>
          </a:bodyPr>
          <a:lstStyle/>
          <a:p>
            <a:pPr algn="ctr"/>
            <a:r>
              <a:rPr lang="zh-CN" altLang="en-US" sz="2800" b="1" dirty="0" smtClean="0">
                <a:solidFill>
                  <a:srgbClr val="FF0000"/>
                </a:solidFill>
                <a:latin typeface="楷体" panose="02010609060101010101" pitchFamily="49" charset="-122"/>
                <a:ea typeface="楷体" panose="02010609060101010101" pitchFamily="49" charset="-122"/>
              </a:rPr>
              <a:t>可以</a:t>
            </a:r>
            <a:endParaRPr lang="zh-CN" altLang="en-US" sz="2800" b="1" dirty="0">
              <a:solidFill>
                <a:srgbClr val="FF0000"/>
              </a:solidFill>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xmlns:p14="http://schemas.microsoft.com/office/powerpoint/2010/main">
    <mc:Choice Requires="p14">
      <p:transition p14:dur="10" advTm="0">
        <p:dissolve/>
      </p:transition>
    </mc:Choice>
    <mc:Fallback xmlns="">
      <p:transition advTm="0">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9" descr="https://timgsa.baidu.com/timg?image&amp;quality=80&amp;size=b9999_10000&amp;sec=1543050428763&amp;di=96e9a22cdfcd2b71565e06c8a91967bb&amp;imgtype=0&amp;src=http%3A%2F%2Fwww.51pptmoban.com%2Fd%2Ffile%2F2015%2F10%2F13%2F04180d602697c3b975ec7f81ddea00af.jpg"/>
          <p:cNvPicPr>
            <a:picLocks noChangeAspect="1" noChangeArrowheads="1"/>
          </p:cNvPicPr>
          <p:nvPr/>
        </p:nvPicPr>
        <p:blipFill>
          <a:blip r:embed="rId3">
            <a:extLst>
              <a:ext uri="{28A0092B-C50C-407E-A947-70E740481C1C}">
                <a14:useLocalDpi xmlns:a14="http://schemas.microsoft.com/office/drawing/2010/main" val="0"/>
              </a:ext>
            </a:extLst>
          </a:blip>
          <a:srcRect l="50000"/>
          <a:stretch>
            <a:fillRect/>
          </a:stretch>
        </p:blipFill>
        <p:spPr bwMode="auto">
          <a:xfrm>
            <a:off x="6269038" y="2259013"/>
            <a:ext cx="2513012" cy="450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横卷形 12"/>
          <p:cNvSpPr/>
          <p:nvPr/>
        </p:nvSpPr>
        <p:spPr>
          <a:xfrm>
            <a:off x="612775" y="1514475"/>
            <a:ext cx="5724525" cy="3043238"/>
          </a:xfrm>
          <a:prstGeom prst="horizontalScroll">
            <a:avLst/>
          </a:prstGeom>
          <a:noFill/>
          <a:ln w="76200">
            <a:solidFill>
              <a:srgbClr val="005188"/>
            </a:solidFill>
            <a:prstDash val="sysDash"/>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r>
              <a:rPr lang="zh-CN" altLang="en-US" sz="3200" b="1" dirty="0" smtClean="0">
                <a:solidFill>
                  <a:schemeClr val="tx1"/>
                </a:solidFill>
                <a:latin typeface="+mn-ea"/>
              </a:rPr>
              <a:t>考点一</a:t>
            </a:r>
            <a:r>
              <a:rPr lang="en-US" altLang="zh-CN" sz="3200" b="1" dirty="0" smtClean="0">
                <a:solidFill>
                  <a:schemeClr val="tx1"/>
                </a:solidFill>
                <a:latin typeface="+mn-ea"/>
              </a:rPr>
              <a:t>  </a:t>
            </a:r>
            <a:endParaRPr lang="en-US" altLang="zh-CN" sz="3200" b="1" dirty="0">
              <a:solidFill>
                <a:schemeClr val="tx1"/>
              </a:solidFill>
              <a:latin typeface="+mn-ea"/>
            </a:endParaRPr>
          </a:p>
          <a:p>
            <a:pPr algn="ctr">
              <a:defRPr/>
            </a:pPr>
            <a:r>
              <a:rPr lang="zh-CN" altLang="en-US" sz="3200" b="1" dirty="0" smtClean="0">
                <a:solidFill>
                  <a:schemeClr val="tx1"/>
                </a:solidFill>
                <a:latin typeface="+mn-ea"/>
              </a:rPr>
              <a:t>常见温度值；液体温度计的工作原理及使用</a:t>
            </a:r>
            <a:endParaRPr lang="zh-CN" altLang="en-US" sz="3200" b="1" dirty="0">
              <a:solidFill>
                <a:schemeClr val="tx1"/>
              </a:solidFill>
              <a:latin typeface="+mn-ea"/>
            </a:endParaRPr>
          </a:p>
        </p:txBody>
      </p:sp>
      <p:grpSp>
        <p:nvGrpSpPr>
          <p:cNvPr id="16" name="组合 15"/>
          <p:cNvGrpSpPr/>
          <p:nvPr/>
        </p:nvGrpSpPr>
        <p:grpSpPr>
          <a:xfrm>
            <a:off x="474943" y="0"/>
            <a:ext cx="8274780" cy="768350"/>
            <a:chOff x="431463" y="178382"/>
            <a:chExt cx="8274780" cy="768350"/>
          </a:xfrm>
        </p:grpSpPr>
        <p:cxnSp>
          <p:nvCxnSpPr>
            <p:cNvPr id="17" name="直接连接符 16"/>
            <p:cNvCxnSpPr/>
            <p:nvPr/>
          </p:nvCxnSpPr>
          <p:spPr>
            <a:xfrm>
              <a:off x="431463" y="913135"/>
              <a:ext cx="827478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23" name="组合 22"/>
            <p:cNvGrpSpPr/>
            <p:nvPr/>
          </p:nvGrpSpPr>
          <p:grpSpPr>
            <a:xfrm>
              <a:off x="457232" y="178382"/>
              <a:ext cx="5519387" cy="768350"/>
              <a:chOff x="457232" y="178382"/>
              <a:chExt cx="5519387" cy="768350"/>
            </a:xfrm>
          </p:grpSpPr>
          <p:sp>
            <p:nvSpPr>
              <p:cNvPr id="24" name="文本占位符 2"/>
              <p:cNvSpPr txBox="1"/>
              <p:nvPr/>
            </p:nvSpPr>
            <p:spPr>
              <a:xfrm>
                <a:off x="894514" y="292685"/>
                <a:ext cx="5082105" cy="42518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zh-CN" altLang="en-US" sz="3200" dirty="0">
                    <a:solidFill>
                      <a:srgbClr val="005188"/>
                    </a:solidFill>
                    <a:latin typeface="宋体" panose="02010600030101010101" pitchFamily="2" charset="-122"/>
                    <a:ea typeface="宋体" panose="02010600030101010101" pitchFamily="2" charset="-122"/>
                  </a:rPr>
                  <a:t>备考</a:t>
                </a:r>
                <a:r>
                  <a:rPr lang="zh-CN" altLang="en-US" sz="3200" dirty="0" smtClean="0">
                    <a:solidFill>
                      <a:srgbClr val="005188"/>
                    </a:solidFill>
                    <a:latin typeface="宋体" panose="02010600030101010101" pitchFamily="2" charset="-122"/>
                    <a:ea typeface="宋体" panose="02010600030101010101" pitchFamily="2" charset="-122"/>
                  </a:rPr>
                  <a:t>训练</a:t>
                </a:r>
                <a:endParaRPr lang="zh-CN" altLang="en-US" sz="3200" dirty="0">
                  <a:solidFill>
                    <a:srgbClr val="005188"/>
                  </a:solidFill>
                  <a:latin typeface="宋体" panose="02010600030101010101" pitchFamily="2" charset="-122"/>
                  <a:ea typeface="宋体" panose="02010600030101010101" pitchFamily="2" charset="-122"/>
                </a:endParaRPr>
              </a:p>
            </p:txBody>
          </p:sp>
          <p:sp>
            <p:nvSpPr>
              <p:cNvPr id="25" name="矩形 24"/>
              <p:cNvSpPr/>
              <p:nvPr/>
            </p:nvSpPr>
            <p:spPr>
              <a:xfrm>
                <a:off x="457232" y="178382"/>
                <a:ext cx="495935" cy="768350"/>
              </a:xfrm>
              <a:prstGeom prst="rect">
                <a:avLst/>
              </a:prstGeom>
              <a:noFill/>
            </p:spPr>
            <p:txBody>
              <a:bodyPr wrap="none" lIns="91440" tIns="45720" rIns="91440" bIns="45720">
                <a:spAutoFit/>
              </a:bodyPr>
              <a:lstStyle/>
              <a:p>
                <a:pPr algn="ctr"/>
                <a:r>
                  <a:rPr lang="en-US" altLang="zh-CN" sz="4400" b="1" cap="none" spc="0" dirty="0">
                    <a:ln w="10541" cmpd="sng">
                      <a:solidFill>
                        <a:schemeClr val="accent1">
                          <a:shade val="88000"/>
                          <a:satMod val="110000"/>
                        </a:schemeClr>
                      </a:solidFill>
                      <a:prstDash val="solid"/>
                    </a:ln>
                    <a:solidFill>
                      <a:srgbClr val="005188"/>
                    </a:solidFill>
                    <a:effectLst/>
                  </a:rPr>
                  <a:t>B</a:t>
                </a:r>
                <a:endParaRPr lang="zh-CN" altLang="en-US" sz="4400" b="1" cap="none" spc="0" dirty="0">
                  <a:ln w="10541" cmpd="sng">
                    <a:solidFill>
                      <a:schemeClr val="accent1">
                        <a:shade val="88000"/>
                        <a:satMod val="110000"/>
                      </a:schemeClr>
                    </a:solidFill>
                    <a:prstDash val="solid"/>
                  </a:ln>
                  <a:solidFill>
                    <a:srgbClr val="005188"/>
                  </a:solidFill>
                  <a:effectLst/>
                </a:endParaRPr>
              </a:p>
            </p:txBody>
          </p:sp>
        </p:grpSp>
      </p:grpSp>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p:cNvSpPr txBox="1"/>
          <p:nvPr/>
        </p:nvSpPr>
        <p:spPr>
          <a:xfrm>
            <a:off x="369252" y="1001207"/>
            <a:ext cx="8291830" cy="4452501"/>
          </a:xfrm>
          <a:prstGeom prst="rect">
            <a:avLst/>
          </a:prstGeom>
          <a:noFill/>
        </p:spPr>
        <p:txBody>
          <a:bodyPr wrap="square" lIns="0" rIns="0" rtlCol="0">
            <a:spAutoFit/>
          </a:bodyPr>
          <a:lstStyle/>
          <a:p>
            <a:pPr fontAlgn="auto">
              <a:lnSpc>
                <a:spcPts val="3360"/>
              </a:lnSpc>
            </a:pPr>
            <a:r>
              <a:rPr lang="zh-CN" altLang="en-US" sz="2800" dirty="0">
                <a:solidFill>
                  <a:schemeClr val="tx1"/>
                </a:solidFill>
                <a:latin typeface="宋体" panose="02010600030101010101" pitchFamily="2" charset="-122"/>
                <a:ea typeface="宋体" panose="02010600030101010101" pitchFamily="2" charset="-122"/>
                <a:cs typeface="方正静蕾简体" panose="03000509000000000000" pitchFamily="65" charset="-122"/>
              </a:rPr>
              <a:t>【</a:t>
            </a:r>
            <a:r>
              <a:rPr lang="zh-CN" altLang="en-US" sz="2800" b="1" dirty="0">
                <a:solidFill>
                  <a:schemeClr val="tx1"/>
                </a:solidFill>
                <a:latin typeface="宋体" panose="02010600030101010101" pitchFamily="2" charset="-122"/>
                <a:ea typeface="宋体" panose="02010600030101010101" pitchFamily="2" charset="-122"/>
                <a:cs typeface="方正静蕾简体" panose="03000509000000000000" pitchFamily="65" charset="-122"/>
              </a:rPr>
              <a:t>例1</a:t>
            </a:r>
            <a:r>
              <a:rPr lang="zh-CN" altLang="en-US" sz="2800" dirty="0">
                <a:latin typeface="宋体" panose="02010600030101010101" pitchFamily="2" charset="-122"/>
                <a:ea typeface="宋体" panose="02010600030101010101" pitchFamily="2" charset="-122"/>
                <a:cs typeface="方正静蕾简体" panose="03000509000000000000" pitchFamily="65" charset="-122"/>
              </a:rPr>
              <a:t>】如图</a:t>
            </a:r>
            <a:r>
              <a:rPr lang="en-US" altLang="zh-CN" sz="2800" dirty="0" smtClean="0">
                <a:latin typeface="宋体" panose="02010600030101010101" pitchFamily="2" charset="-122"/>
                <a:ea typeface="宋体" panose="02010600030101010101" pitchFamily="2" charset="-122"/>
                <a:cs typeface="方正静蕾简体" panose="03000509000000000000" pitchFamily="65" charset="-122"/>
              </a:rPr>
              <a:t>3-7</a:t>
            </a:r>
            <a:r>
              <a:rPr lang="zh-CN" altLang="en-US" sz="2800" dirty="0" smtClean="0">
                <a:latin typeface="宋体" panose="02010600030101010101" pitchFamily="2" charset="-122"/>
                <a:ea typeface="宋体" panose="02010600030101010101" pitchFamily="2" charset="-122"/>
                <a:cs typeface="方正静蕾简体" panose="03000509000000000000" pitchFamily="65" charset="-122"/>
              </a:rPr>
              <a:t>所</a:t>
            </a:r>
            <a:r>
              <a:rPr lang="zh-CN" altLang="en-US" sz="2800" dirty="0">
                <a:latin typeface="宋体" panose="02010600030101010101" pitchFamily="2" charset="-122"/>
                <a:ea typeface="宋体" panose="02010600030101010101" pitchFamily="2" charset="-122"/>
                <a:cs typeface="方正静蕾简体" panose="03000509000000000000" pitchFamily="65" charset="-122"/>
              </a:rPr>
              <a:t>示的温度计，下列有关说法中正确 </a:t>
            </a:r>
          </a:p>
          <a:p>
            <a:pPr fontAlgn="auto">
              <a:lnSpc>
                <a:spcPts val="3360"/>
              </a:lnSpc>
            </a:pPr>
            <a:r>
              <a:rPr lang="zh-CN" altLang="en-US" sz="2800" dirty="0">
                <a:latin typeface="宋体" panose="02010600030101010101" pitchFamily="2" charset="-122"/>
                <a:ea typeface="宋体" panose="02010600030101010101" pitchFamily="2" charset="-122"/>
                <a:cs typeface="方正静蕾简体" panose="03000509000000000000" pitchFamily="65" charset="-122"/>
              </a:rPr>
              <a:t> 的是（   ）</a:t>
            </a:r>
            <a:endParaRPr lang="en-US" altLang="zh-CN" sz="2800" dirty="0">
              <a:latin typeface="宋体" panose="02010600030101010101" pitchFamily="2" charset="-122"/>
              <a:ea typeface="宋体" panose="02010600030101010101" pitchFamily="2" charset="-122"/>
              <a:cs typeface="方正静蕾简体" panose="03000509000000000000" pitchFamily="65" charset="-122"/>
            </a:endParaRPr>
          </a:p>
          <a:p>
            <a:pPr fontAlgn="auto">
              <a:lnSpc>
                <a:spcPts val="3360"/>
              </a:lnSpc>
            </a:pPr>
            <a:endParaRPr lang="zh-CN" altLang="en-US" sz="2800" dirty="0">
              <a:latin typeface="宋体" panose="02010600030101010101" pitchFamily="2" charset="-122"/>
              <a:ea typeface="宋体" panose="02010600030101010101" pitchFamily="2" charset="-122"/>
              <a:cs typeface="方正静蕾简体" panose="03000509000000000000" pitchFamily="65" charset="-122"/>
            </a:endParaRPr>
          </a:p>
          <a:p>
            <a:pPr fontAlgn="auto">
              <a:lnSpc>
                <a:spcPts val="3360"/>
              </a:lnSpc>
            </a:pPr>
            <a:endParaRPr lang="en-US" altLang="zh-CN" sz="2800" dirty="0">
              <a:latin typeface="宋体" panose="02010600030101010101" pitchFamily="2" charset="-122"/>
              <a:ea typeface="宋体" panose="02010600030101010101" pitchFamily="2" charset="-122"/>
              <a:cs typeface="方正静蕾简体" panose="03000509000000000000" pitchFamily="65" charset="-122"/>
            </a:endParaRPr>
          </a:p>
          <a:p>
            <a:pPr algn="ctr" fontAlgn="auto">
              <a:lnSpc>
                <a:spcPts val="3360"/>
              </a:lnSpc>
            </a:pPr>
            <a:r>
              <a:rPr lang="zh-CN" altLang="en-US" sz="2800" dirty="0">
                <a:latin typeface="宋体" panose="02010600030101010101" pitchFamily="2" charset="-122"/>
                <a:ea typeface="宋体" panose="02010600030101010101" pitchFamily="2" charset="-122"/>
                <a:cs typeface="方正静蕾简体" panose="03000509000000000000" pitchFamily="65" charset="-122"/>
              </a:rPr>
              <a:t>图</a:t>
            </a:r>
            <a:r>
              <a:rPr lang="en-US" altLang="zh-CN" sz="2800" dirty="0" smtClean="0">
                <a:latin typeface="宋体" panose="02010600030101010101" pitchFamily="2" charset="-122"/>
                <a:ea typeface="宋体" panose="02010600030101010101" pitchFamily="2" charset="-122"/>
                <a:cs typeface="方正静蕾简体" panose="03000509000000000000" pitchFamily="65" charset="-122"/>
              </a:rPr>
              <a:t>3-7</a:t>
            </a:r>
            <a:endParaRPr lang="en-US" altLang="zh-CN" sz="2800" dirty="0">
              <a:latin typeface="宋体" panose="02010600030101010101" pitchFamily="2" charset="-122"/>
              <a:ea typeface="宋体" panose="02010600030101010101" pitchFamily="2" charset="-122"/>
              <a:cs typeface="方正静蕾简体" panose="03000509000000000000" pitchFamily="65" charset="-122"/>
            </a:endParaRPr>
          </a:p>
          <a:p>
            <a:pPr fontAlgn="auto">
              <a:lnSpc>
                <a:spcPts val="3360"/>
              </a:lnSpc>
            </a:pPr>
            <a:r>
              <a:rPr lang="en-US" altLang="zh-CN" sz="2800" dirty="0">
                <a:latin typeface="宋体" panose="02010600030101010101" pitchFamily="2" charset="-122"/>
                <a:ea typeface="宋体" panose="02010600030101010101" pitchFamily="2" charset="-122"/>
                <a:cs typeface="方正静蕾简体" panose="03000509000000000000" pitchFamily="65" charset="-122"/>
              </a:rPr>
              <a:t> A</a:t>
            </a:r>
            <a:r>
              <a:rPr lang="zh-CN" altLang="en-US" sz="2800" dirty="0">
                <a:latin typeface="宋体" panose="02010600030101010101" pitchFamily="2" charset="-122"/>
                <a:ea typeface="宋体" panose="02010600030101010101" pitchFamily="2" charset="-122"/>
                <a:cs typeface="方正静蕾简体" panose="03000509000000000000" pitchFamily="65" charset="-122"/>
              </a:rPr>
              <a:t>．该温度计是根据固体热胀冷缩的原理制成的</a:t>
            </a:r>
          </a:p>
          <a:p>
            <a:pPr fontAlgn="auto">
              <a:lnSpc>
                <a:spcPts val="3360"/>
              </a:lnSpc>
            </a:pPr>
            <a:r>
              <a:rPr lang="en-US" altLang="zh-CN" sz="2800" dirty="0">
                <a:latin typeface="宋体" panose="02010600030101010101" pitchFamily="2" charset="-122"/>
                <a:ea typeface="宋体" panose="02010600030101010101" pitchFamily="2" charset="-122"/>
                <a:cs typeface="方正静蕾简体" panose="03000509000000000000" pitchFamily="65" charset="-122"/>
              </a:rPr>
              <a:t> B</a:t>
            </a:r>
            <a:r>
              <a:rPr lang="zh-CN" altLang="en-US" sz="2800" dirty="0">
                <a:latin typeface="宋体" panose="02010600030101010101" pitchFamily="2" charset="-122"/>
                <a:ea typeface="宋体" panose="02010600030101010101" pitchFamily="2" charset="-122"/>
                <a:cs typeface="方正静蕾简体" panose="03000509000000000000" pitchFamily="65" charset="-122"/>
              </a:rPr>
              <a:t>．在使用该温度计测量物体温度时，可以离开被测</a:t>
            </a:r>
            <a:endParaRPr lang="en-US" altLang="zh-CN" sz="2800" dirty="0">
              <a:latin typeface="宋体" panose="02010600030101010101" pitchFamily="2" charset="-122"/>
              <a:ea typeface="宋体" panose="02010600030101010101" pitchFamily="2" charset="-122"/>
              <a:cs typeface="方正静蕾简体" panose="03000509000000000000" pitchFamily="65" charset="-122"/>
            </a:endParaRPr>
          </a:p>
          <a:p>
            <a:pPr fontAlgn="auto">
              <a:lnSpc>
                <a:spcPts val="3360"/>
              </a:lnSpc>
            </a:pPr>
            <a:r>
              <a:rPr lang="en-US" altLang="zh-CN" sz="2800" dirty="0">
                <a:latin typeface="宋体" panose="02010600030101010101" pitchFamily="2" charset="-122"/>
                <a:ea typeface="宋体" panose="02010600030101010101" pitchFamily="2" charset="-122"/>
                <a:cs typeface="方正静蕾简体" panose="03000509000000000000" pitchFamily="65" charset="-122"/>
              </a:rPr>
              <a:t>    </a:t>
            </a:r>
            <a:r>
              <a:rPr lang="zh-CN" altLang="en-US" sz="2800" dirty="0">
                <a:latin typeface="宋体" panose="02010600030101010101" pitchFamily="2" charset="-122"/>
                <a:ea typeface="宋体" panose="02010600030101010101" pitchFamily="2" charset="-122"/>
                <a:cs typeface="方正静蕾简体" panose="03000509000000000000" pitchFamily="65" charset="-122"/>
              </a:rPr>
              <a:t>物体读数</a:t>
            </a:r>
          </a:p>
          <a:p>
            <a:pPr fontAlgn="auto">
              <a:lnSpc>
                <a:spcPts val="3360"/>
              </a:lnSpc>
            </a:pPr>
            <a:r>
              <a:rPr lang="en-US" altLang="zh-CN" sz="2800" dirty="0">
                <a:latin typeface="宋体" panose="02010600030101010101" pitchFamily="2" charset="-122"/>
                <a:ea typeface="宋体" panose="02010600030101010101" pitchFamily="2" charset="-122"/>
                <a:cs typeface="方正静蕾简体" panose="03000509000000000000" pitchFamily="65" charset="-122"/>
              </a:rPr>
              <a:t> C</a:t>
            </a:r>
            <a:r>
              <a:rPr lang="zh-CN" altLang="en-US" sz="2800" dirty="0">
                <a:latin typeface="宋体" panose="02010600030101010101" pitchFamily="2" charset="-122"/>
                <a:ea typeface="宋体" panose="02010600030101010101" pitchFamily="2" charset="-122"/>
                <a:cs typeface="方正静蕾简体" panose="03000509000000000000" pitchFamily="65" charset="-122"/>
              </a:rPr>
              <a:t>．该温度计的量程是</a:t>
            </a:r>
            <a:r>
              <a:rPr lang="en-US" altLang="zh-CN" sz="2800" dirty="0">
                <a:latin typeface="宋体" panose="02010600030101010101" pitchFamily="2" charset="-122"/>
                <a:ea typeface="宋体" panose="02010600030101010101" pitchFamily="2" charset="-122"/>
                <a:cs typeface="方正静蕾简体" panose="03000509000000000000" pitchFamily="65" charset="-122"/>
              </a:rPr>
              <a:t>20</a:t>
            </a:r>
            <a:r>
              <a:rPr lang="zh-CN" altLang="en-US" sz="2800" dirty="0">
                <a:latin typeface="宋体" panose="02010600030101010101" pitchFamily="2" charset="-122"/>
                <a:ea typeface="宋体" panose="02010600030101010101" pitchFamily="2" charset="-122"/>
                <a:cs typeface="方正静蕾简体" panose="03000509000000000000" pitchFamily="65" charset="-122"/>
              </a:rPr>
              <a:t>～</a:t>
            </a:r>
            <a:r>
              <a:rPr lang="en-US" altLang="zh-CN" sz="2800" dirty="0">
                <a:latin typeface="宋体" panose="02010600030101010101" pitchFamily="2" charset="-122"/>
                <a:ea typeface="宋体" panose="02010600030101010101" pitchFamily="2" charset="-122"/>
                <a:cs typeface="方正静蕾简体" panose="03000509000000000000" pitchFamily="65" charset="-122"/>
              </a:rPr>
              <a:t>100 ℃</a:t>
            </a:r>
          </a:p>
          <a:p>
            <a:pPr fontAlgn="auto">
              <a:lnSpc>
                <a:spcPts val="3360"/>
              </a:lnSpc>
            </a:pPr>
            <a:r>
              <a:rPr lang="en-US" altLang="zh-CN" sz="2800" dirty="0">
                <a:latin typeface="宋体" panose="02010600030101010101" pitchFamily="2" charset="-122"/>
                <a:ea typeface="宋体" panose="02010600030101010101" pitchFamily="2" charset="-122"/>
                <a:cs typeface="方正静蕾简体" panose="03000509000000000000" pitchFamily="65" charset="-122"/>
              </a:rPr>
              <a:t> D</a:t>
            </a:r>
            <a:r>
              <a:rPr lang="zh-CN" altLang="en-US" sz="2800" dirty="0">
                <a:latin typeface="宋体" panose="02010600030101010101" pitchFamily="2" charset="-122"/>
                <a:ea typeface="宋体" panose="02010600030101010101" pitchFamily="2" charset="-122"/>
                <a:cs typeface="方正静蕾简体" panose="03000509000000000000" pitchFamily="65" charset="-122"/>
              </a:rPr>
              <a:t>．该温度计此时的示数为</a:t>
            </a:r>
            <a:r>
              <a:rPr lang="en-US" altLang="zh-CN" sz="2800" dirty="0">
                <a:latin typeface="宋体" panose="02010600030101010101" pitchFamily="2" charset="-122"/>
                <a:ea typeface="宋体" panose="02010600030101010101" pitchFamily="2" charset="-122"/>
                <a:cs typeface="方正静蕾简体" panose="03000509000000000000" pitchFamily="65" charset="-122"/>
              </a:rPr>
              <a:t>32 ℃</a:t>
            </a:r>
            <a:endParaRPr lang="zh-CN" altLang="en-US" sz="2800" dirty="0">
              <a:solidFill>
                <a:schemeClr val="tx1"/>
              </a:solidFill>
              <a:latin typeface="宋体" panose="02010600030101010101" pitchFamily="2" charset="-122"/>
              <a:ea typeface="宋体" panose="02010600030101010101" pitchFamily="2" charset="-122"/>
              <a:cs typeface="方正静蕾简体" panose="03000509000000000000" pitchFamily="65" charset="-122"/>
              <a:sym typeface="+mn-ea"/>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871" y="1984188"/>
            <a:ext cx="7713405" cy="542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 name="组合 8"/>
          <p:cNvGrpSpPr/>
          <p:nvPr/>
        </p:nvGrpSpPr>
        <p:grpSpPr>
          <a:xfrm>
            <a:off x="474943" y="0"/>
            <a:ext cx="8274780" cy="768350"/>
            <a:chOff x="431463" y="178382"/>
            <a:chExt cx="8274780" cy="768350"/>
          </a:xfrm>
        </p:grpSpPr>
        <p:cxnSp>
          <p:nvCxnSpPr>
            <p:cNvPr id="10" name="直接连接符 9"/>
            <p:cNvCxnSpPr/>
            <p:nvPr/>
          </p:nvCxnSpPr>
          <p:spPr>
            <a:xfrm>
              <a:off x="431463" y="913135"/>
              <a:ext cx="827478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12" name="组合 11"/>
            <p:cNvGrpSpPr/>
            <p:nvPr/>
          </p:nvGrpSpPr>
          <p:grpSpPr>
            <a:xfrm>
              <a:off x="457232" y="178382"/>
              <a:ext cx="5519387" cy="768350"/>
              <a:chOff x="457232" y="178382"/>
              <a:chExt cx="5519387" cy="768350"/>
            </a:xfrm>
          </p:grpSpPr>
          <p:sp>
            <p:nvSpPr>
              <p:cNvPr id="16" name="文本占位符 2"/>
              <p:cNvSpPr txBox="1"/>
              <p:nvPr/>
            </p:nvSpPr>
            <p:spPr>
              <a:xfrm>
                <a:off x="894514" y="292685"/>
                <a:ext cx="5082105" cy="42518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zh-CN" altLang="en-US" sz="3200" dirty="0">
                    <a:solidFill>
                      <a:srgbClr val="005188"/>
                    </a:solidFill>
                    <a:latin typeface="宋体" panose="02010600030101010101" pitchFamily="2" charset="-122"/>
                    <a:ea typeface="宋体" panose="02010600030101010101" pitchFamily="2" charset="-122"/>
                  </a:rPr>
                  <a:t>备考</a:t>
                </a:r>
                <a:r>
                  <a:rPr lang="zh-CN" altLang="en-US" sz="3200" dirty="0" smtClean="0">
                    <a:solidFill>
                      <a:srgbClr val="005188"/>
                    </a:solidFill>
                    <a:latin typeface="宋体" panose="02010600030101010101" pitchFamily="2" charset="-122"/>
                    <a:ea typeface="宋体" panose="02010600030101010101" pitchFamily="2" charset="-122"/>
                  </a:rPr>
                  <a:t>训练</a:t>
                </a:r>
                <a:r>
                  <a:rPr lang="en-US" altLang="zh-CN" sz="3200" dirty="0" smtClean="0">
                    <a:solidFill>
                      <a:srgbClr val="005188"/>
                    </a:solidFill>
                    <a:latin typeface="宋体" panose="02010600030101010101" pitchFamily="2" charset="-122"/>
                    <a:ea typeface="宋体" panose="02010600030101010101" pitchFamily="2" charset="-122"/>
                  </a:rPr>
                  <a:t>·</a:t>
                </a:r>
                <a:r>
                  <a:rPr lang="zh-CN" altLang="en-US" sz="3200" dirty="0" smtClean="0">
                    <a:solidFill>
                      <a:srgbClr val="005188"/>
                    </a:solidFill>
                    <a:latin typeface="宋体" panose="02010600030101010101" pitchFamily="2" charset="-122"/>
                    <a:ea typeface="宋体" panose="02010600030101010101" pitchFamily="2" charset="-122"/>
                  </a:rPr>
                  <a:t>典型例题</a:t>
                </a:r>
                <a:endParaRPr lang="zh-CN" altLang="en-US" sz="3200" dirty="0">
                  <a:solidFill>
                    <a:srgbClr val="005188"/>
                  </a:solidFill>
                  <a:latin typeface="宋体" panose="02010600030101010101" pitchFamily="2" charset="-122"/>
                  <a:ea typeface="宋体" panose="02010600030101010101" pitchFamily="2" charset="-122"/>
                </a:endParaRPr>
              </a:p>
            </p:txBody>
          </p:sp>
          <p:sp>
            <p:nvSpPr>
              <p:cNvPr id="17" name="矩形 16"/>
              <p:cNvSpPr/>
              <p:nvPr/>
            </p:nvSpPr>
            <p:spPr>
              <a:xfrm>
                <a:off x="457232" y="178382"/>
                <a:ext cx="495935" cy="768350"/>
              </a:xfrm>
              <a:prstGeom prst="rect">
                <a:avLst/>
              </a:prstGeom>
              <a:noFill/>
            </p:spPr>
            <p:txBody>
              <a:bodyPr wrap="none" lIns="91440" tIns="45720" rIns="91440" bIns="45720">
                <a:spAutoFit/>
              </a:bodyPr>
              <a:lstStyle/>
              <a:p>
                <a:pPr algn="ctr"/>
                <a:r>
                  <a:rPr lang="en-US" altLang="zh-CN" sz="4400" b="1" cap="none" spc="0" dirty="0">
                    <a:ln w="10541" cmpd="sng">
                      <a:solidFill>
                        <a:schemeClr val="accent1">
                          <a:shade val="88000"/>
                          <a:satMod val="110000"/>
                        </a:schemeClr>
                      </a:solidFill>
                      <a:prstDash val="solid"/>
                    </a:ln>
                    <a:solidFill>
                      <a:srgbClr val="005188"/>
                    </a:solidFill>
                    <a:effectLst/>
                  </a:rPr>
                  <a:t>B</a:t>
                </a:r>
                <a:endParaRPr lang="zh-CN" altLang="en-US" sz="4400" b="1" cap="none" spc="0" dirty="0">
                  <a:ln w="10541" cmpd="sng">
                    <a:solidFill>
                      <a:schemeClr val="accent1">
                        <a:shade val="88000"/>
                        <a:satMod val="110000"/>
                      </a:schemeClr>
                    </a:solidFill>
                    <a:prstDash val="solid"/>
                  </a:ln>
                  <a:solidFill>
                    <a:srgbClr val="005188"/>
                  </a:solidFill>
                  <a:effectLst/>
                </a:endParaRPr>
              </a:p>
            </p:txBody>
          </p:sp>
        </p:grpSp>
      </p:grpSp>
      <p:sp>
        <p:nvSpPr>
          <p:cNvPr id="18" name="文本框 17"/>
          <p:cNvSpPr txBox="1"/>
          <p:nvPr/>
        </p:nvSpPr>
        <p:spPr>
          <a:xfrm>
            <a:off x="369252" y="3193862"/>
            <a:ext cx="8352790" cy="353943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r>
              <a:rPr lang="zh-CN" altLang="en-US" sz="2800" b="1" dirty="0">
                <a:latin typeface="Times New Roman" panose="02020603050405020304" pitchFamily="18" charset="0"/>
                <a:ea typeface="宋体" panose="02010600030101010101" pitchFamily="2" charset="-122"/>
                <a:cs typeface="Times New Roman" panose="02020603050405020304" pitchFamily="18" charset="0"/>
              </a:rPr>
              <a:t>解析</a:t>
            </a:r>
            <a:r>
              <a:rPr lang="zh-CN" altLang="en-US" sz="2800" b="1"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sz="2800" dirty="0">
                <a:latin typeface="Times New Roman" panose="02020603050405020304" pitchFamily="18" charset="0"/>
                <a:cs typeface="Times New Roman" panose="02020603050405020304" pitchFamily="18" charset="0"/>
              </a:rPr>
              <a:t>A.</a:t>
            </a:r>
            <a:r>
              <a:rPr lang="zh-CN" altLang="zh-CN" sz="2800" dirty="0">
                <a:latin typeface="Times New Roman" panose="02020603050405020304" pitchFamily="18" charset="0"/>
                <a:cs typeface="Times New Roman" panose="02020603050405020304" pitchFamily="18" charset="0"/>
              </a:rPr>
              <a:t>液体温度计是根据液体热胀冷缩的原理制成的，此选项错误；</a:t>
            </a:r>
            <a:r>
              <a:rPr lang="en-US" altLang="zh-CN" sz="2800" dirty="0">
                <a:latin typeface="Times New Roman" panose="02020603050405020304" pitchFamily="18" charset="0"/>
                <a:cs typeface="Times New Roman" panose="02020603050405020304" pitchFamily="18" charset="0"/>
              </a:rPr>
              <a:t>B.</a:t>
            </a:r>
            <a:r>
              <a:rPr lang="zh-CN" altLang="zh-CN" sz="2800" dirty="0">
                <a:latin typeface="Times New Roman" panose="02020603050405020304" pitchFamily="18" charset="0"/>
                <a:cs typeface="Times New Roman" panose="02020603050405020304" pitchFamily="18" charset="0"/>
              </a:rPr>
              <a:t>使用该温度计测量液体的温度，读数时玻璃泡要继续留在被测液体中，此选项错误；</a:t>
            </a:r>
            <a:r>
              <a:rPr lang="en-US" altLang="zh-CN" sz="2800" dirty="0">
                <a:latin typeface="Times New Roman" panose="02020603050405020304" pitchFamily="18" charset="0"/>
                <a:cs typeface="Times New Roman" panose="02020603050405020304" pitchFamily="18" charset="0"/>
              </a:rPr>
              <a:t>C.</a:t>
            </a:r>
            <a:r>
              <a:rPr lang="zh-CN" altLang="zh-CN" sz="2800" dirty="0">
                <a:latin typeface="Times New Roman" panose="02020603050405020304" pitchFamily="18" charset="0"/>
                <a:cs typeface="Times New Roman" panose="02020603050405020304" pitchFamily="18" charset="0"/>
              </a:rPr>
              <a:t>观察图示中的温度计可知该温度计的量程是－</a:t>
            </a:r>
            <a:r>
              <a:rPr lang="en-US" altLang="zh-CN" sz="2800" dirty="0">
                <a:latin typeface="Times New Roman" panose="02020603050405020304" pitchFamily="18" charset="0"/>
                <a:cs typeface="Times New Roman" panose="02020603050405020304" pitchFamily="18" charset="0"/>
              </a:rPr>
              <a:t>20</a:t>
            </a:r>
            <a:r>
              <a:rPr lang="zh-CN" altLang="zh-CN" sz="2800" dirty="0">
                <a:latin typeface="Times New Roman" panose="02020603050405020304" pitchFamily="18" charset="0"/>
                <a:cs typeface="Times New Roman" panose="02020603050405020304" pitchFamily="18" charset="0"/>
              </a:rPr>
              <a:t>～</a:t>
            </a:r>
            <a:r>
              <a:rPr lang="en-US" altLang="zh-CN" sz="2800" dirty="0">
                <a:latin typeface="Times New Roman" panose="02020603050405020304" pitchFamily="18" charset="0"/>
                <a:cs typeface="Times New Roman" panose="02020603050405020304" pitchFamily="18" charset="0"/>
              </a:rPr>
              <a:t>100 ℃</a:t>
            </a:r>
            <a:r>
              <a:rPr lang="zh-CN" altLang="zh-CN" sz="2800" dirty="0">
                <a:latin typeface="Times New Roman" panose="02020603050405020304" pitchFamily="18" charset="0"/>
                <a:cs typeface="Times New Roman" panose="02020603050405020304" pitchFamily="18" charset="0"/>
              </a:rPr>
              <a:t>，此选项错误；</a:t>
            </a:r>
            <a:r>
              <a:rPr lang="en-US" altLang="zh-CN" sz="2800" dirty="0">
                <a:latin typeface="Times New Roman" panose="02020603050405020304" pitchFamily="18" charset="0"/>
                <a:cs typeface="Times New Roman" panose="02020603050405020304" pitchFamily="18" charset="0"/>
              </a:rPr>
              <a:t>D.</a:t>
            </a:r>
            <a:r>
              <a:rPr lang="zh-CN" altLang="zh-CN" sz="2800" dirty="0">
                <a:latin typeface="Times New Roman" panose="02020603050405020304" pitchFamily="18" charset="0"/>
                <a:cs typeface="Times New Roman" panose="02020603050405020304" pitchFamily="18" charset="0"/>
              </a:rPr>
              <a:t>观察图示中的温度计可知，每一大格代表</a:t>
            </a:r>
            <a:r>
              <a:rPr lang="en-US" altLang="zh-CN" sz="2800" dirty="0">
                <a:latin typeface="Times New Roman" panose="02020603050405020304" pitchFamily="18" charset="0"/>
                <a:cs typeface="Times New Roman" panose="02020603050405020304" pitchFamily="18" charset="0"/>
              </a:rPr>
              <a:t>10 ℃</a:t>
            </a:r>
            <a:r>
              <a:rPr lang="zh-CN" altLang="zh-CN" sz="2800" dirty="0">
                <a:latin typeface="Times New Roman" panose="02020603050405020304" pitchFamily="18" charset="0"/>
                <a:cs typeface="Times New Roman" panose="02020603050405020304" pitchFamily="18" charset="0"/>
              </a:rPr>
              <a:t>，每一大格分成</a:t>
            </a:r>
            <a:r>
              <a:rPr lang="en-US" altLang="zh-CN" sz="2800" dirty="0">
                <a:latin typeface="Times New Roman" panose="02020603050405020304" pitchFamily="18" charset="0"/>
                <a:cs typeface="Times New Roman" panose="02020603050405020304" pitchFamily="18" charset="0"/>
              </a:rPr>
              <a:t>10</a:t>
            </a:r>
            <a:r>
              <a:rPr lang="zh-CN" altLang="zh-CN" sz="2800" dirty="0">
                <a:latin typeface="Times New Roman" panose="02020603050405020304" pitchFamily="18" charset="0"/>
                <a:cs typeface="Times New Roman" panose="02020603050405020304" pitchFamily="18" charset="0"/>
              </a:rPr>
              <a:t>小格，所以每一小格代表</a:t>
            </a:r>
            <a:r>
              <a:rPr lang="en-US" altLang="zh-CN" sz="2800" dirty="0">
                <a:latin typeface="Times New Roman" panose="02020603050405020304" pitchFamily="18" charset="0"/>
                <a:cs typeface="Times New Roman" panose="02020603050405020304" pitchFamily="18" charset="0"/>
              </a:rPr>
              <a:t>1 ℃</a:t>
            </a:r>
            <a:r>
              <a:rPr lang="zh-CN" altLang="zh-CN" sz="2800" dirty="0">
                <a:latin typeface="Times New Roman" panose="02020603050405020304" pitchFamily="18" charset="0"/>
                <a:cs typeface="Times New Roman" panose="02020603050405020304" pitchFamily="18" charset="0"/>
              </a:rPr>
              <a:t>，即温度计的分度值是</a:t>
            </a:r>
            <a:r>
              <a:rPr lang="en-US" altLang="zh-CN" sz="2800" dirty="0">
                <a:latin typeface="Times New Roman" panose="02020603050405020304" pitchFamily="18" charset="0"/>
                <a:cs typeface="Times New Roman" panose="02020603050405020304" pitchFamily="18" charset="0"/>
              </a:rPr>
              <a:t>1 ℃</a:t>
            </a:r>
            <a:r>
              <a:rPr lang="zh-CN" altLang="zh-CN" sz="2800" dirty="0">
                <a:latin typeface="Times New Roman" panose="02020603050405020304" pitchFamily="18" charset="0"/>
                <a:cs typeface="Times New Roman" panose="02020603050405020304" pitchFamily="18" charset="0"/>
              </a:rPr>
              <a:t>，温度计的水银柱在</a:t>
            </a:r>
            <a:r>
              <a:rPr lang="en-US" altLang="zh-CN" sz="2800" dirty="0">
                <a:latin typeface="Times New Roman" panose="02020603050405020304" pitchFamily="18" charset="0"/>
                <a:cs typeface="Times New Roman" panose="02020603050405020304" pitchFamily="18" charset="0"/>
              </a:rPr>
              <a:t>0 ℃</a:t>
            </a:r>
            <a:r>
              <a:rPr lang="zh-CN" altLang="zh-CN" sz="2800" dirty="0">
                <a:latin typeface="Times New Roman" panose="02020603050405020304" pitchFamily="18" charset="0"/>
                <a:cs typeface="Times New Roman" panose="02020603050405020304" pitchFamily="18" charset="0"/>
              </a:rPr>
              <a:t>以上，示数为</a:t>
            </a:r>
            <a:r>
              <a:rPr lang="en-US" altLang="zh-CN" sz="2800" dirty="0">
                <a:latin typeface="Times New Roman" panose="02020603050405020304" pitchFamily="18" charset="0"/>
                <a:cs typeface="Times New Roman" panose="02020603050405020304" pitchFamily="18" charset="0"/>
              </a:rPr>
              <a:t>32 ℃</a:t>
            </a:r>
            <a:r>
              <a:rPr lang="zh-CN" altLang="zh-CN" sz="2800" dirty="0">
                <a:latin typeface="Times New Roman" panose="02020603050405020304" pitchFamily="18" charset="0"/>
                <a:cs typeface="Times New Roman" panose="02020603050405020304" pitchFamily="18" charset="0"/>
              </a:rPr>
              <a:t>，此选项正确。</a:t>
            </a:r>
            <a:endParaRPr lang="zh-CN" altLang="en-US" sz="2800"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19" name="TextBox 16"/>
          <p:cNvSpPr txBox="1"/>
          <p:nvPr/>
        </p:nvSpPr>
        <p:spPr>
          <a:xfrm>
            <a:off x="1578071" y="1402331"/>
            <a:ext cx="646113" cy="521970"/>
          </a:xfrm>
          <a:prstGeom prst="rect">
            <a:avLst/>
          </a:prstGeom>
          <a:noFill/>
        </p:spPr>
        <p:txBody>
          <a:bodyPr wrap="square" rtlCol="0">
            <a:spAutoFit/>
          </a:bodyPr>
          <a:lstStyle/>
          <a:p>
            <a:pPr algn="ctr"/>
            <a:r>
              <a:rPr lang="en-US" altLang="zh-CN" sz="2800" b="1"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D</a:t>
            </a:r>
            <a:endParaRPr lang="zh-CN" altLang="en-US" sz="2800" b="1"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20" name="文本框 19"/>
          <p:cNvSpPr txBox="1"/>
          <p:nvPr/>
        </p:nvSpPr>
        <p:spPr>
          <a:xfrm>
            <a:off x="262403" y="882653"/>
            <a:ext cx="8746670" cy="954107"/>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0"/>
            <a:tileRect/>
          </a:gradFill>
        </p:spPr>
        <p:txBody>
          <a:bodyPr wrap="square" rtlCol="0">
            <a:spAutoFit/>
          </a:bodyPr>
          <a:lstStyle/>
          <a:p>
            <a:r>
              <a:rPr lang="zh-CN" altLang="zh-CN" sz="2800" b="1" dirty="0"/>
              <a:t>思维点拨</a:t>
            </a:r>
            <a:r>
              <a:rPr lang="zh-CN" altLang="zh-CN" sz="2800" b="1" dirty="0" smtClean="0"/>
              <a:t>：</a:t>
            </a:r>
            <a:r>
              <a:rPr lang="zh-CN" altLang="zh-CN" sz="2800" dirty="0"/>
              <a:t>本题主要考查学生对温度计的原理以及使用方法的了解和掌握。</a:t>
            </a:r>
          </a:p>
        </p:txBody>
      </p:sp>
    </p:spTree>
  </p:cSld>
  <p:clrMapOvr>
    <a:masterClrMapping/>
  </p:clrMapOvr>
  <mc:AlternateContent xmlns:mc="http://schemas.openxmlformats.org/markup-compatibility/2006" xmlns:p14="http://schemas.microsoft.com/office/powerpoint/2010/main">
    <mc:Choice Requires="p14">
      <p:transition p14:dur="10" advTm="0">
        <p:dissolve/>
      </p:transition>
    </mc:Choice>
    <mc:Fallback xmlns="">
      <p:transition advTm="0">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1" nodeType="clickEffect">
                                  <p:stCondLst>
                                    <p:cond delay="0"/>
                                  </p:stCondLst>
                                  <p:childTnLst>
                                    <p:anim calcmode="lin" valueType="num">
                                      <p:cBhvr additive="base">
                                        <p:cTn id="11" dur="500"/>
                                        <p:tgtEl>
                                          <p:spTgt spid="18"/>
                                        </p:tgtEl>
                                        <p:attrNameLst>
                                          <p:attrName>ppt_x</p:attrName>
                                        </p:attrNameLst>
                                      </p:cBhvr>
                                      <p:tavLst>
                                        <p:tav tm="0">
                                          <p:val>
                                            <p:strVal val="ppt_x"/>
                                          </p:val>
                                        </p:tav>
                                        <p:tav tm="100000">
                                          <p:val>
                                            <p:strVal val="ppt_x"/>
                                          </p:val>
                                        </p:tav>
                                      </p:tavLst>
                                    </p:anim>
                                    <p:anim calcmode="lin" valueType="num">
                                      <p:cBhvr additive="base">
                                        <p:cTn id="12" dur="500"/>
                                        <p:tgtEl>
                                          <p:spTgt spid="18"/>
                                        </p:tgtEl>
                                        <p:attrNameLst>
                                          <p:attrName>ppt_y</p:attrName>
                                        </p:attrNameLst>
                                      </p:cBhvr>
                                      <p:tavLst>
                                        <p:tav tm="0">
                                          <p:val>
                                            <p:strVal val="ppt_y"/>
                                          </p:val>
                                        </p:tav>
                                        <p:tav tm="100000">
                                          <p:val>
                                            <p:strVal val="1+ppt_h/2"/>
                                          </p:val>
                                        </p:tav>
                                      </p:tavLst>
                                    </p:anim>
                                    <p:set>
                                      <p:cBhvr>
                                        <p:cTn id="13" dur="1" fill="hold">
                                          <p:stCondLst>
                                            <p:cond delay="499"/>
                                          </p:stCondLst>
                                        </p:cTn>
                                        <p:tgtEl>
                                          <p:spTgt spid="18"/>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wipe(down)">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wipe(left)">
                                      <p:cBhvr>
                                        <p:cTn id="2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19" grpId="0"/>
      <p:bldP spid="2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p:cNvSpPr txBox="1"/>
          <p:nvPr/>
        </p:nvSpPr>
        <p:spPr>
          <a:xfrm>
            <a:off x="405257" y="1385891"/>
            <a:ext cx="8051800" cy="4324261"/>
          </a:xfrm>
          <a:prstGeom prst="rect">
            <a:avLst/>
          </a:prstGeom>
          <a:noFill/>
        </p:spPr>
        <p:txBody>
          <a:bodyPr wrap="square" lIns="0" rIns="0" rtlCol="0">
            <a:spAutoFit/>
          </a:bodyPr>
          <a:lstStyle/>
          <a:p>
            <a:pPr algn="ctr" fontAlgn="auto">
              <a:lnSpc>
                <a:spcPts val="3360"/>
              </a:lnSpc>
            </a:pPr>
            <a:endParaRPr lang="en-US" altLang="zh-CN" sz="2800" b="1" dirty="0" smtClean="0">
              <a:solidFill>
                <a:srgbClr val="005188"/>
              </a:solidFill>
              <a:latin typeface="宋体" panose="02010600030101010101" pitchFamily="2" charset="-122"/>
              <a:ea typeface="宋体" panose="02010600030101010101" pitchFamily="2" charset="-122"/>
              <a:sym typeface="+mn-ea"/>
            </a:endParaRPr>
          </a:p>
          <a:p>
            <a:pPr>
              <a:lnSpc>
                <a:spcPts val="3660"/>
              </a:lnSpc>
            </a:pPr>
            <a:r>
              <a:rPr lang="en-US" altLang="zh-CN" sz="2800" dirty="0" smtClean="0">
                <a:latin typeface="宋体" panose="02010600030101010101" pitchFamily="2" charset="-122"/>
                <a:ea typeface="宋体" panose="02010600030101010101" pitchFamily="2" charset="-122"/>
                <a:cs typeface="方正静蕾简体" panose="03000509000000000000" pitchFamily="65" charset="-122"/>
              </a:rPr>
              <a:t>1</a:t>
            </a:r>
            <a:r>
              <a:rPr lang="zh-CN" altLang="en-US" sz="2800" dirty="0">
                <a:latin typeface="宋体" panose="02010600030101010101" pitchFamily="2" charset="-122"/>
                <a:ea typeface="宋体" panose="02010600030101010101" pitchFamily="2" charset="-122"/>
                <a:cs typeface="方正静蕾简体" panose="03000509000000000000" pitchFamily="65" charset="-122"/>
              </a:rPr>
              <a:t>．用温度计测量烧杯中液体的温度，如图</a:t>
            </a:r>
            <a:r>
              <a:rPr lang="en-US" altLang="zh-CN" sz="2800" dirty="0" smtClean="0">
                <a:latin typeface="宋体" panose="02010600030101010101" pitchFamily="2" charset="-122"/>
                <a:ea typeface="宋体" panose="02010600030101010101" pitchFamily="2" charset="-122"/>
                <a:cs typeface="方正静蕾简体" panose="03000509000000000000" pitchFamily="65" charset="-122"/>
              </a:rPr>
              <a:t>3-8</a:t>
            </a:r>
            <a:r>
              <a:rPr lang="zh-CN" altLang="en-US" sz="2800" dirty="0" smtClean="0">
                <a:latin typeface="宋体" panose="02010600030101010101" pitchFamily="2" charset="-122"/>
                <a:ea typeface="宋体" panose="02010600030101010101" pitchFamily="2" charset="-122"/>
                <a:cs typeface="方正静蕾简体" panose="03000509000000000000" pitchFamily="65" charset="-122"/>
              </a:rPr>
              <a:t>所</a:t>
            </a:r>
            <a:r>
              <a:rPr lang="zh-CN" altLang="en-US" sz="2800" dirty="0">
                <a:latin typeface="宋体" panose="02010600030101010101" pitchFamily="2" charset="-122"/>
                <a:ea typeface="宋体" panose="02010600030101010101" pitchFamily="2" charset="-122"/>
                <a:cs typeface="方正静蕾简体" panose="03000509000000000000" pitchFamily="65" charset="-122"/>
              </a:rPr>
              <a:t>示</a:t>
            </a:r>
          </a:p>
          <a:p>
            <a:pPr>
              <a:lnSpc>
                <a:spcPts val="3660"/>
              </a:lnSpc>
            </a:pPr>
            <a:r>
              <a:rPr lang="zh-CN" altLang="en-US" sz="2800" dirty="0">
                <a:latin typeface="宋体" panose="02010600030101010101" pitchFamily="2" charset="-122"/>
                <a:ea typeface="宋体" panose="02010600030101010101" pitchFamily="2" charset="-122"/>
                <a:cs typeface="方正静蕾简体" panose="03000509000000000000" pitchFamily="65" charset="-122"/>
              </a:rPr>
              <a:t>   的几种做法中正确的是（</a:t>
            </a:r>
            <a:r>
              <a:rPr lang="en-US" altLang="zh-CN" sz="2800" dirty="0">
                <a:latin typeface="宋体" panose="02010600030101010101" pitchFamily="2" charset="-122"/>
                <a:ea typeface="宋体" panose="02010600030101010101" pitchFamily="2" charset="-122"/>
                <a:cs typeface="方正静蕾简体" panose="03000509000000000000" pitchFamily="65" charset="-122"/>
              </a:rPr>
              <a:t>    </a:t>
            </a:r>
            <a:r>
              <a:rPr lang="zh-CN" altLang="en-US" sz="2800" dirty="0">
                <a:latin typeface="宋体" panose="02010600030101010101" pitchFamily="2" charset="-122"/>
                <a:ea typeface="宋体" panose="02010600030101010101" pitchFamily="2" charset="-122"/>
                <a:cs typeface="方正静蕾简体" panose="03000509000000000000" pitchFamily="65" charset="-122"/>
              </a:rPr>
              <a:t>）</a:t>
            </a:r>
            <a:endParaRPr lang="en-US" altLang="zh-CN" sz="2800" dirty="0">
              <a:latin typeface="宋体" panose="02010600030101010101" pitchFamily="2" charset="-122"/>
              <a:ea typeface="宋体" panose="02010600030101010101" pitchFamily="2" charset="-122"/>
              <a:cs typeface="方正静蕾简体" panose="03000509000000000000" pitchFamily="65" charset="-122"/>
            </a:endParaRPr>
          </a:p>
          <a:p>
            <a:pPr>
              <a:lnSpc>
                <a:spcPts val="3660"/>
              </a:lnSpc>
            </a:pPr>
            <a:endParaRPr lang="en-US" altLang="zh-CN" sz="2800" dirty="0">
              <a:latin typeface="宋体" panose="02010600030101010101" pitchFamily="2" charset="-122"/>
              <a:ea typeface="宋体" panose="02010600030101010101" pitchFamily="2" charset="-122"/>
              <a:cs typeface="方正静蕾简体" panose="03000509000000000000" pitchFamily="65" charset="-122"/>
            </a:endParaRPr>
          </a:p>
          <a:p>
            <a:pPr>
              <a:lnSpc>
                <a:spcPts val="3660"/>
              </a:lnSpc>
            </a:pPr>
            <a:endParaRPr lang="en-US" altLang="zh-CN" sz="2800" dirty="0">
              <a:latin typeface="宋体" panose="02010600030101010101" pitchFamily="2" charset="-122"/>
              <a:ea typeface="宋体" panose="02010600030101010101" pitchFamily="2" charset="-122"/>
              <a:cs typeface="方正静蕾简体" panose="03000509000000000000" pitchFamily="65" charset="-122"/>
            </a:endParaRPr>
          </a:p>
          <a:p>
            <a:pPr>
              <a:lnSpc>
                <a:spcPts val="3660"/>
              </a:lnSpc>
            </a:pPr>
            <a:endParaRPr lang="en-US" altLang="zh-CN" sz="2800" dirty="0">
              <a:latin typeface="宋体" panose="02010600030101010101" pitchFamily="2" charset="-122"/>
              <a:ea typeface="宋体" panose="02010600030101010101" pitchFamily="2" charset="-122"/>
              <a:cs typeface="方正静蕾简体" panose="03000509000000000000" pitchFamily="65" charset="-122"/>
            </a:endParaRPr>
          </a:p>
          <a:p>
            <a:pPr>
              <a:lnSpc>
                <a:spcPts val="3660"/>
              </a:lnSpc>
            </a:pPr>
            <a:endParaRPr lang="en-US" altLang="zh-CN" sz="2800" dirty="0">
              <a:latin typeface="宋体" panose="02010600030101010101" pitchFamily="2" charset="-122"/>
              <a:ea typeface="宋体" panose="02010600030101010101" pitchFamily="2" charset="-122"/>
              <a:cs typeface="方正静蕾简体" panose="03000509000000000000" pitchFamily="65" charset="-122"/>
            </a:endParaRPr>
          </a:p>
          <a:p>
            <a:pPr>
              <a:lnSpc>
                <a:spcPts val="3660"/>
              </a:lnSpc>
            </a:pPr>
            <a:endParaRPr lang="zh-CN" altLang="en-US" sz="2800" dirty="0">
              <a:latin typeface="宋体" panose="02010600030101010101" pitchFamily="2" charset="-122"/>
              <a:ea typeface="宋体" panose="02010600030101010101" pitchFamily="2" charset="-122"/>
              <a:cs typeface="方正静蕾简体" panose="03000509000000000000" pitchFamily="65" charset="-122"/>
            </a:endParaRPr>
          </a:p>
          <a:p>
            <a:pPr algn="ctr">
              <a:lnSpc>
                <a:spcPts val="3660"/>
              </a:lnSpc>
            </a:pPr>
            <a:r>
              <a:rPr lang="zh-CN" altLang="en-US" sz="2800" dirty="0">
                <a:latin typeface="宋体" panose="02010600030101010101" pitchFamily="2" charset="-122"/>
                <a:ea typeface="宋体" panose="02010600030101010101" pitchFamily="2" charset="-122"/>
                <a:cs typeface="方正静蕾简体" panose="03000509000000000000" pitchFamily="65" charset="-122"/>
              </a:rPr>
              <a:t>图</a:t>
            </a:r>
            <a:r>
              <a:rPr lang="en-US" altLang="zh-CN" sz="2800" dirty="0" smtClean="0">
                <a:latin typeface="宋体" panose="02010600030101010101" pitchFamily="2" charset="-122"/>
                <a:ea typeface="宋体" panose="02010600030101010101" pitchFamily="2" charset="-122"/>
                <a:cs typeface="方正静蕾简体" panose="03000509000000000000" pitchFamily="65" charset="-122"/>
              </a:rPr>
              <a:t>3-8</a:t>
            </a:r>
            <a:endParaRPr lang="zh-CN" altLang="en-US" sz="2800" dirty="0">
              <a:solidFill>
                <a:schemeClr val="tx1"/>
              </a:solidFill>
              <a:latin typeface="宋体" panose="02010600030101010101" pitchFamily="2" charset="-122"/>
              <a:ea typeface="宋体" panose="02010600030101010101" pitchFamily="2" charset="-122"/>
              <a:cs typeface="方正静蕾简体" panose="03000509000000000000" pitchFamily="65" charset="-122"/>
            </a:endParaRPr>
          </a:p>
        </p:txBody>
      </p:sp>
      <p:sp>
        <p:nvSpPr>
          <p:cNvPr id="4" name="矩形 3"/>
          <p:cNvSpPr/>
          <p:nvPr/>
        </p:nvSpPr>
        <p:spPr>
          <a:xfrm>
            <a:off x="4986020" y="2295525"/>
            <a:ext cx="365760" cy="521970"/>
          </a:xfrm>
          <a:prstGeom prst="rect">
            <a:avLst/>
          </a:prstGeom>
        </p:spPr>
        <p:txBody>
          <a:bodyPr wrap="square">
            <a:spAutoFit/>
          </a:bodyPr>
          <a:lstStyle/>
          <a:p>
            <a:r>
              <a:rPr lang="en-US" altLang="zh-CN" sz="2800" b="1" dirty="0">
                <a:solidFill>
                  <a:srgbClr val="FF0000"/>
                </a:solidFill>
                <a:latin typeface="Times New Roman" panose="02020603050405020304" pitchFamily="18" charset="0"/>
                <a:cs typeface="Times New Roman" panose="02020603050405020304" pitchFamily="18" charset="0"/>
              </a:rPr>
              <a:t>D</a:t>
            </a:r>
            <a:endParaRPr lang="zh-CN" altLang="en-US" dirty="0">
              <a:latin typeface="Times New Roman" panose="02020603050405020304" pitchFamily="18" charset="0"/>
              <a:cs typeface="Times New Roman" panose="02020603050405020304" pitchFamily="18" charset="0"/>
            </a:endParaRP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5183" y="2837919"/>
            <a:ext cx="7724426" cy="2349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0" name="组合 9"/>
          <p:cNvGrpSpPr/>
          <p:nvPr/>
        </p:nvGrpSpPr>
        <p:grpSpPr>
          <a:xfrm>
            <a:off x="474943" y="0"/>
            <a:ext cx="8274780" cy="768350"/>
            <a:chOff x="431463" y="178382"/>
            <a:chExt cx="8274780" cy="768350"/>
          </a:xfrm>
        </p:grpSpPr>
        <p:cxnSp>
          <p:nvCxnSpPr>
            <p:cNvPr id="12" name="直接连接符 11"/>
            <p:cNvCxnSpPr/>
            <p:nvPr/>
          </p:nvCxnSpPr>
          <p:spPr>
            <a:xfrm>
              <a:off x="431463" y="913135"/>
              <a:ext cx="827478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16" name="组合 15"/>
            <p:cNvGrpSpPr/>
            <p:nvPr/>
          </p:nvGrpSpPr>
          <p:grpSpPr>
            <a:xfrm>
              <a:off x="457232" y="178382"/>
              <a:ext cx="5519387" cy="768350"/>
              <a:chOff x="457232" y="178382"/>
              <a:chExt cx="5519387" cy="768350"/>
            </a:xfrm>
          </p:grpSpPr>
          <p:sp>
            <p:nvSpPr>
              <p:cNvPr id="17" name="文本占位符 2"/>
              <p:cNvSpPr txBox="1"/>
              <p:nvPr/>
            </p:nvSpPr>
            <p:spPr>
              <a:xfrm>
                <a:off x="894514" y="292685"/>
                <a:ext cx="5082105" cy="42518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zh-CN" altLang="en-US" sz="3200" dirty="0">
                    <a:solidFill>
                      <a:srgbClr val="005188"/>
                    </a:solidFill>
                    <a:latin typeface="宋体" panose="02010600030101010101" pitchFamily="2" charset="-122"/>
                    <a:ea typeface="宋体" panose="02010600030101010101" pitchFamily="2" charset="-122"/>
                  </a:rPr>
                  <a:t>备考</a:t>
                </a:r>
                <a:r>
                  <a:rPr lang="zh-CN" altLang="en-US" sz="3200" dirty="0" smtClean="0">
                    <a:solidFill>
                      <a:srgbClr val="005188"/>
                    </a:solidFill>
                    <a:latin typeface="宋体" panose="02010600030101010101" pitchFamily="2" charset="-122"/>
                    <a:ea typeface="宋体" panose="02010600030101010101" pitchFamily="2" charset="-122"/>
                  </a:rPr>
                  <a:t>训练</a:t>
                </a:r>
                <a:r>
                  <a:rPr lang="en-US" altLang="zh-CN" sz="3200" dirty="0" smtClean="0">
                    <a:solidFill>
                      <a:srgbClr val="005188"/>
                    </a:solidFill>
                    <a:latin typeface="宋体" panose="02010600030101010101" pitchFamily="2" charset="-122"/>
                    <a:ea typeface="宋体" panose="02010600030101010101" pitchFamily="2" charset="-122"/>
                  </a:rPr>
                  <a:t>·</a:t>
                </a:r>
                <a:r>
                  <a:rPr lang="zh-CN" altLang="en-US" sz="3200" dirty="0" smtClean="0">
                    <a:solidFill>
                      <a:srgbClr val="005188"/>
                    </a:solidFill>
                    <a:latin typeface="宋体" panose="02010600030101010101" pitchFamily="2" charset="-122"/>
                    <a:ea typeface="宋体" panose="02010600030101010101" pitchFamily="2" charset="-122"/>
                  </a:rPr>
                  <a:t>针对训练</a:t>
                </a:r>
                <a:endParaRPr lang="zh-CN" altLang="en-US" sz="3200" dirty="0">
                  <a:solidFill>
                    <a:srgbClr val="005188"/>
                  </a:solidFill>
                  <a:latin typeface="宋体" panose="02010600030101010101" pitchFamily="2" charset="-122"/>
                  <a:ea typeface="宋体" panose="02010600030101010101" pitchFamily="2" charset="-122"/>
                </a:endParaRPr>
              </a:p>
            </p:txBody>
          </p:sp>
          <p:sp>
            <p:nvSpPr>
              <p:cNvPr id="18" name="矩形 17"/>
              <p:cNvSpPr/>
              <p:nvPr/>
            </p:nvSpPr>
            <p:spPr>
              <a:xfrm>
                <a:off x="457232" y="178382"/>
                <a:ext cx="495935" cy="768350"/>
              </a:xfrm>
              <a:prstGeom prst="rect">
                <a:avLst/>
              </a:prstGeom>
              <a:noFill/>
            </p:spPr>
            <p:txBody>
              <a:bodyPr wrap="none" lIns="91440" tIns="45720" rIns="91440" bIns="45720">
                <a:spAutoFit/>
              </a:bodyPr>
              <a:lstStyle/>
              <a:p>
                <a:pPr algn="ctr"/>
                <a:r>
                  <a:rPr lang="en-US" altLang="zh-CN" sz="4400" b="1" cap="none" spc="0" dirty="0">
                    <a:ln w="10541" cmpd="sng">
                      <a:solidFill>
                        <a:schemeClr val="accent1">
                          <a:shade val="88000"/>
                          <a:satMod val="110000"/>
                        </a:schemeClr>
                      </a:solidFill>
                      <a:prstDash val="solid"/>
                    </a:ln>
                    <a:solidFill>
                      <a:srgbClr val="005188"/>
                    </a:solidFill>
                    <a:effectLst/>
                  </a:rPr>
                  <a:t>B</a:t>
                </a:r>
                <a:endParaRPr lang="zh-CN" altLang="en-US" sz="4400" b="1" cap="none" spc="0" dirty="0">
                  <a:ln w="10541" cmpd="sng">
                    <a:solidFill>
                      <a:schemeClr val="accent1">
                        <a:shade val="88000"/>
                        <a:satMod val="110000"/>
                      </a:schemeClr>
                    </a:solidFill>
                    <a:prstDash val="solid"/>
                  </a:ln>
                  <a:solidFill>
                    <a:srgbClr val="005188"/>
                  </a:solidFill>
                  <a:effectLst/>
                </a:endParaRPr>
              </a:p>
            </p:txBody>
          </p:sp>
        </p:grpSp>
      </p:grpSp>
    </p:spTree>
  </p:cSld>
  <p:clrMapOvr>
    <a:masterClrMapping/>
  </p:clrMapOvr>
  <mc:AlternateContent xmlns:mc="http://schemas.openxmlformats.org/markup-compatibility/2006" xmlns:p14="http://schemas.microsoft.com/office/powerpoint/2010/main">
    <mc:Choice Requires="p14">
      <p:transition p14:dur="10" advTm="0">
        <p:dissolve/>
      </p:transition>
    </mc:Choice>
    <mc:Fallback xmlns="">
      <p:transition advTm="0">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p:cNvSpPr txBox="1"/>
          <p:nvPr/>
        </p:nvSpPr>
        <p:spPr>
          <a:xfrm>
            <a:off x="377825" y="1285875"/>
            <a:ext cx="8328025" cy="4837222"/>
          </a:xfrm>
          <a:prstGeom prst="rect">
            <a:avLst/>
          </a:prstGeom>
          <a:noFill/>
        </p:spPr>
        <p:txBody>
          <a:bodyPr wrap="square" lIns="0" rIns="0" rtlCol="0">
            <a:spAutoFit/>
          </a:bodyPr>
          <a:lstStyle/>
          <a:p>
            <a:pPr>
              <a:lnSpc>
                <a:spcPts val="3660"/>
              </a:lnSpc>
            </a:pPr>
            <a:r>
              <a:rPr lang="en-US" altLang="zh-CN" sz="2800" dirty="0">
                <a:latin typeface="宋体" panose="02010600030101010101" pitchFamily="2" charset="-122"/>
                <a:ea typeface="宋体" panose="02010600030101010101" pitchFamily="2" charset="-122"/>
                <a:cs typeface="方正静蕾简体" panose="03000509000000000000" pitchFamily="65" charset="-122"/>
              </a:rPr>
              <a:t>2</a:t>
            </a:r>
            <a:r>
              <a:rPr lang="en-US" altLang="zh-CN" sz="2800" dirty="0" smtClean="0">
                <a:latin typeface="宋体" panose="02010600030101010101" pitchFamily="2" charset="-122"/>
                <a:ea typeface="宋体" panose="02010600030101010101" pitchFamily="2" charset="-122"/>
                <a:cs typeface="方正静蕾简体" panose="03000509000000000000" pitchFamily="65" charset="-122"/>
              </a:rPr>
              <a:t>.</a:t>
            </a:r>
            <a:r>
              <a:rPr lang="zh-CN" altLang="en-US" sz="2800" dirty="0" smtClean="0">
                <a:latin typeface="宋体" panose="02010600030101010101" pitchFamily="2" charset="-122"/>
                <a:ea typeface="宋体" panose="02010600030101010101" pitchFamily="2" charset="-122"/>
                <a:cs typeface="方正静蕾简体" panose="03000509000000000000" pitchFamily="65" charset="-122"/>
              </a:rPr>
              <a:t> 如</a:t>
            </a:r>
            <a:r>
              <a:rPr lang="zh-CN" altLang="en-US" sz="2800" dirty="0">
                <a:latin typeface="宋体" panose="02010600030101010101" pitchFamily="2" charset="-122"/>
                <a:ea typeface="宋体" panose="02010600030101010101" pitchFamily="2" charset="-122"/>
                <a:cs typeface="方正静蕾简体" panose="03000509000000000000" pitchFamily="65" charset="-122"/>
              </a:rPr>
              <a:t>图</a:t>
            </a:r>
            <a:r>
              <a:rPr lang="en-US" altLang="zh-CN" sz="2800" dirty="0" smtClean="0">
                <a:latin typeface="宋体" panose="02010600030101010101" pitchFamily="2" charset="-122"/>
                <a:ea typeface="宋体" panose="02010600030101010101" pitchFamily="2" charset="-122"/>
                <a:cs typeface="方正静蕾简体" panose="03000509000000000000" pitchFamily="65" charset="-122"/>
              </a:rPr>
              <a:t>3-9</a:t>
            </a:r>
            <a:r>
              <a:rPr lang="zh-CN" altLang="en-US" sz="2800" dirty="0" smtClean="0">
                <a:latin typeface="宋体" panose="02010600030101010101" pitchFamily="2" charset="-122"/>
                <a:ea typeface="宋体" panose="02010600030101010101" pitchFamily="2" charset="-122"/>
                <a:cs typeface="方正静蕾简体" panose="03000509000000000000" pitchFamily="65" charset="-122"/>
              </a:rPr>
              <a:t>所</a:t>
            </a:r>
            <a:r>
              <a:rPr lang="zh-CN" altLang="en-US" sz="2800" dirty="0">
                <a:latin typeface="宋体" panose="02010600030101010101" pitchFamily="2" charset="-122"/>
                <a:ea typeface="宋体" panose="02010600030101010101" pitchFamily="2" charset="-122"/>
                <a:cs typeface="方正静蕾简体" panose="03000509000000000000" pitchFamily="65" charset="-122"/>
              </a:rPr>
              <a:t>示，温度计的示数</a:t>
            </a:r>
            <a:r>
              <a:rPr lang="zh-CN" altLang="en-US" sz="2800" dirty="0" smtClean="0">
                <a:latin typeface="宋体" panose="02010600030101010101" pitchFamily="2" charset="-122"/>
                <a:ea typeface="宋体" panose="02010600030101010101" pitchFamily="2" charset="-122"/>
                <a:cs typeface="方正静蕾简体" panose="03000509000000000000" pitchFamily="65" charset="-122"/>
              </a:rPr>
              <a:t>为</a:t>
            </a:r>
            <a:r>
              <a:rPr lang="en-US" altLang="zh-CN" sz="2800" dirty="0" smtClean="0">
                <a:latin typeface="宋体" panose="02010600030101010101" pitchFamily="2" charset="-122"/>
                <a:ea typeface="宋体" panose="02010600030101010101" pitchFamily="2" charset="-122"/>
                <a:cs typeface="方正静蕾简体" panose="03000509000000000000" pitchFamily="65" charset="-122"/>
              </a:rPr>
              <a:t>_______________</a:t>
            </a:r>
          </a:p>
          <a:p>
            <a:pPr>
              <a:lnSpc>
                <a:spcPts val="3660"/>
              </a:lnSpc>
            </a:pPr>
            <a:r>
              <a:rPr lang="zh-CN" altLang="en-US" sz="2800" dirty="0" smtClean="0">
                <a:latin typeface="宋体" panose="02010600030101010101" pitchFamily="2" charset="-122"/>
                <a:ea typeface="宋体" panose="02010600030101010101" pitchFamily="2" charset="-122"/>
                <a:cs typeface="方正静蕾简体" panose="03000509000000000000" pitchFamily="65" charset="-122"/>
              </a:rPr>
              <a:t>℃</a:t>
            </a:r>
            <a:r>
              <a:rPr lang="zh-CN" altLang="en-US" sz="2800" dirty="0">
                <a:latin typeface="宋体" panose="02010600030101010101" pitchFamily="2" charset="-122"/>
                <a:ea typeface="宋体" panose="02010600030101010101" pitchFamily="2" charset="-122"/>
                <a:cs typeface="方正静蕾简体" panose="03000509000000000000" pitchFamily="65" charset="-122"/>
              </a:rPr>
              <a:t>。</a:t>
            </a:r>
          </a:p>
          <a:p>
            <a:pPr>
              <a:lnSpc>
                <a:spcPts val="3660"/>
              </a:lnSpc>
            </a:pPr>
            <a:endParaRPr lang="en-US" altLang="zh-CN" sz="2800" dirty="0">
              <a:latin typeface="宋体" panose="02010600030101010101" pitchFamily="2" charset="-122"/>
              <a:ea typeface="宋体" panose="02010600030101010101" pitchFamily="2" charset="-122"/>
              <a:cs typeface="方正静蕾简体" panose="03000509000000000000" pitchFamily="65" charset="-122"/>
            </a:endParaRPr>
          </a:p>
          <a:p>
            <a:pPr>
              <a:lnSpc>
                <a:spcPts val="3660"/>
              </a:lnSpc>
            </a:pPr>
            <a:endParaRPr lang="en-US" altLang="zh-CN" sz="2800" dirty="0">
              <a:latin typeface="宋体" panose="02010600030101010101" pitchFamily="2" charset="-122"/>
              <a:ea typeface="宋体" panose="02010600030101010101" pitchFamily="2" charset="-122"/>
              <a:cs typeface="方正静蕾简体" panose="03000509000000000000" pitchFamily="65" charset="-122"/>
            </a:endParaRPr>
          </a:p>
          <a:p>
            <a:pPr>
              <a:lnSpc>
                <a:spcPts val="3660"/>
              </a:lnSpc>
            </a:pPr>
            <a:endParaRPr lang="en-US" altLang="zh-CN" sz="2800" dirty="0">
              <a:latin typeface="宋体" panose="02010600030101010101" pitchFamily="2" charset="-122"/>
              <a:ea typeface="宋体" panose="02010600030101010101" pitchFamily="2" charset="-122"/>
              <a:cs typeface="方正静蕾简体" panose="03000509000000000000" pitchFamily="65" charset="-122"/>
            </a:endParaRPr>
          </a:p>
          <a:p>
            <a:pPr>
              <a:lnSpc>
                <a:spcPts val="3660"/>
              </a:lnSpc>
            </a:pPr>
            <a:endParaRPr lang="en-US" altLang="zh-CN" sz="2800" dirty="0">
              <a:latin typeface="宋体" panose="02010600030101010101" pitchFamily="2" charset="-122"/>
              <a:ea typeface="宋体" panose="02010600030101010101" pitchFamily="2" charset="-122"/>
              <a:cs typeface="方正静蕾简体" panose="03000509000000000000" pitchFamily="65" charset="-122"/>
            </a:endParaRPr>
          </a:p>
          <a:p>
            <a:pPr>
              <a:lnSpc>
                <a:spcPts val="3660"/>
              </a:lnSpc>
            </a:pPr>
            <a:r>
              <a:rPr lang="en-US" altLang="zh-CN" sz="2800" dirty="0">
                <a:latin typeface="宋体" panose="02010600030101010101" pitchFamily="2" charset="-122"/>
                <a:ea typeface="宋体" panose="02010600030101010101" pitchFamily="2" charset="-122"/>
                <a:cs typeface="方正静蕾简体" panose="03000509000000000000" pitchFamily="65" charset="-122"/>
              </a:rPr>
              <a:t>3</a:t>
            </a:r>
            <a:r>
              <a:rPr lang="zh-CN" altLang="en-US" sz="2800" dirty="0">
                <a:latin typeface="宋体" panose="02010600030101010101" pitchFamily="2" charset="-122"/>
                <a:ea typeface="宋体" panose="02010600030101010101" pitchFamily="2" charset="-122"/>
                <a:cs typeface="方正静蕾简体" panose="03000509000000000000" pitchFamily="65" charset="-122"/>
              </a:rPr>
              <a:t>．如图</a:t>
            </a:r>
            <a:r>
              <a:rPr lang="en-US" altLang="zh-CN" sz="2800" dirty="0" smtClean="0">
                <a:latin typeface="宋体" panose="02010600030101010101" pitchFamily="2" charset="-122"/>
                <a:ea typeface="宋体" panose="02010600030101010101" pitchFamily="2" charset="-122"/>
                <a:cs typeface="方正静蕾简体" panose="03000509000000000000" pitchFamily="65" charset="-122"/>
              </a:rPr>
              <a:t>3-10</a:t>
            </a:r>
            <a:r>
              <a:rPr lang="zh-CN" altLang="en-US" sz="2800" dirty="0" smtClean="0">
                <a:latin typeface="宋体" panose="02010600030101010101" pitchFamily="2" charset="-122"/>
                <a:ea typeface="宋体" panose="02010600030101010101" pitchFamily="2" charset="-122"/>
                <a:cs typeface="方正静蕾简体" panose="03000509000000000000" pitchFamily="65" charset="-122"/>
              </a:rPr>
              <a:t>所</a:t>
            </a:r>
            <a:r>
              <a:rPr lang="zh-CN" altLang="en-US" sz="2800" dirty="0">
                <a:latin typeface="宋体" panose="02010600030101010101" pitchFamily="2" charset="-122"/>
                <a:ea typeface="宋体" panose="02010600030101010101" pitchFamily="2" charset="-122"/>
                <a:cs typeface="方正静蕾简体" panose="03000509000000000000" pitchFamily="65" charset="-122"/>
              </a:rPr>
              <a:t>示，甲是体温计，乙是实验室用</a:t>
            </a:r>
            <a:r>
              <a:rPr lang="zh-CN" altLang="en-US" sz="2800" dirty="0" smtClean="0">
                <a:latin typeface="宋体" panose="02010600030101010101" pitchFamily="2" charset="-122"/>
                <a:ea typeface="宋体" panose="02010600030101010101" pitchFamily="2" charset="-122"/>
                <a:cs typeface="方正静蕾简体" panose="03000509000000000000" pitchFamily="65" charset="-122"/>
              </a:rPr>
              <a:t>温度 </a:t>
            </a:r>
            <a:endParaRPr lang="en-US" altLang="zh-CN" sz="2800" dirty="0" smtClean="0">
              <a:latin typeface="宋体" panose="02010600030101010101" pitchFamily="2" charset="-122"/>
              <a:ea typeface="宋体" panose="02010600030101010101" pitchFamily="2" charset="-122"/>
              <a:cs typeface="方正静蕾简体" panose="03000509000000000000" pitchFamily="65" charset="-122"/>
            </a:endParaRPr>
          </a:p>
          <a:p>
            <a:pPr>
              <a:lnSpc>
                <a:spcPts val="3660"/>
              </a:lnSpc>
            </a:pPr>
            <a:r>
              <a:rPr lang="en-US" altLang="zh-CN" sz="2800" dirty="0">
                <a:latin typeface="宋体" panose="02010600030101010101" pitchFamily="2" charset="-122"/>
                <a:ea typeface="宋体" panose="02010600030101010101" pitchFamily="2" charset="-122"/>
                <a:cs typeface="方正静蕾简体" panose="03000509000000000000" pitchFamily="65" charset="-122"/>
              </a:rPr>
              <a:t> </a:t>
            </a:r>
            <a:r>
              <a:rPr lang="en-US" altLang="zh-CN" sz="2800" dirty="0" smtClean="0">
                <a:latin typeface="宋体" panose="02010600030101010101" pitchFamily="2" charset="-122"/>
                <a:ea typeface="宋体" panose="02010600030101010101" pitchFamily="2" charset="-122"/>
                <a:cs typeface="方正静蕾简体" panose="03000509000000000000" pitchFamily="65" charset="-122"/>
              </a:rPr>
              <a:t>  </a:t>
            </a:r>
            <a:r>
              <a:rPr lang="zh-CN" altLang="en-US" sz="2800" dirty="0" smtClean="0">
                <a:latin typeface="宋体" panose="02010600030101010101" pitchFamily="2" charset="-122"/>
                <a:ea typeface="宋体" panose="02010600030101010101" pitchFamily="2" charset="-122"/>
                <a:cs typeface="方正静蕾简体" panose="03000509000000000000" pitchFamily="65" charset="-122"/>
              </a:rPr>
              <a:t>计，它们</a:t>
            </a:r>
            <a:r>
              <a:rPr lang="zh-CN" altLang="en-US" sz="2800" dirty="0">
                <a:latin typeface="宋体" panose="02010600030101010101" pitchFamily="2" charset="-122"/>
                <a:ea typeface="宋体" panose="02010600030101010101" pitchFamily="2" charset="-122"/>
                <a:cs typeface="方正静蕾简体" panose="03000509000000000000" pitchFamily="65" charset="-122"/>
              </a:rPr>
              <a:t>都是利用液体</a:t>
            </a:r>
            <a:r>
              <a:rPr lang="zh-CN" altLang="en-US" sz="2800" u="sng" dirty="0">
                <a:latin typeface="宋体" panose="02010600030101010101" pitchFamily="2" charset="-122"/>
                <a:ea typeface="宋体" panose="02010600030101010101" pitchFamily="2" charset="-122"/>
                <a:cs typeface="方正静蕾简体" panose="03000509000000000000" pitchFamily="65" charset="-122"/>
              </a:rPr>
              <a:t>           </a:t>
            </a:r>
            <a:r>
              <a:rPr lang="zh-CN" altLang="en-US" sz="2800" dirty="0">
                <a:latin typeface="宋体" panose="02010600030101010101" pitchFamily="2" charset="-122"/>
                <a:ea typeface="宋体" panose="02010600030101010101" pitchFamily="2" charset="-122"/>
                <a:cs typeface="方正静蕾简体" panose="03000509000000000000" pitchFamily="65" charset="-122"/>
              </a:rPr>
              <a:t>的性质制成的</a:t>
            </a:r>
            <a:r>
              <a:rPr lang="zh-CN" altLang="en-US" sz="2800" dirty="0" smtClean="0">
                <a:latin typeface="宋体" panose="02010600030101010101" pitchFamily="2" charset="-122"/>
                <a:ea typeface="宋体" panose="02010600030101010101" pitchFamily="2" charset="-122"/>
                <a:cs typeface="方正静蕾简体" panose="03000509000000000000" pitchFamily="65" charset="-122"/>
              </a:rPr>
              <a:t>。 </a:t>
            </a:r>
            <a:endParaRPr lang="en-US" altLang="zh-CN" sz="2800" dirty="0" smtClean="0">
              <a:latin typeface="宋体" panose="02010600030101010101" pitchFamily="2" charset="-122"/>
              <a:ea typeface="宋体" panose="02010600030101010101" pitchFamily="2" charset="-122"/>
              <a:cs typeface="方正静蕾简体" panose="03000509000000000000" pitchFamily="65" charset="-122"/>
            </a:endParaRPr>
          </a:p>
          <a:p>
            <a:pPr>
              <a:lnSpc>
                <a:spcPts val="3660"/>
              </a:lnSpc>
            </a:pPr>
            <a:r>
              <a:rPr lang="en-US" altLang="zh-CN" sz="2800" dirty="0">
                <a:latin typeface="宋体" panose="02010600030101010101" pitchFamily="2" charset="-122"/>
                <a:ea typeface="宋体" panose="02010600030101010101" pitchFamily="2" charset="-122"/>
                <a:cs typeface="方正静蕾简体" panose="03000509000000000000" pitchFamily="65" charset="-122"/>
              </a:rPr>
              <a:t> </a:t>
            </a:r>
            <a:r>
              <a:rPr lang="en-US" altLang="zh-CN" sz="2800" dirty="0" smtClean="0">
                <a:latin typeface="宋体" panose="02010600030101010101" pitchFamily="2" charset="-122"/>
                <a:ea typeface="宋体" panose="02010600030101010101" pitchFamily="2" charset="-122"/>
                <a:cs typeface="方正静蕾简体" panose="03000509000000000000" pitchFamily="65" charset="-122"/>
              </a:rPr>
              <a:t>  </a:t>
            </a:r>
            <a:r>
              <a:rPr lang="zh-CN" altLang="en-US" sz="2800" dirty="0" smtClean="0">
                <a:latin typeface="宋体" panose="02010600030101010101" pitchFamily="2" charset="-122"/>
                <a:ea typeface="宋体" panose="02010600030101010101" pitchFamily="2" charset="-122"/>
                <a:cs typeface="方正静蕾简体" panose="03000509000000000000" pitchFamily="65" charset="-122"/>
              </a:rPr>
              <a:t>可用</a:t>
            </a:r>
            <a:r>
              <a:rPr lang="zh-CN" altLang="en-US" sz="2800" dirty="0">
                <a:latin typeface="宋体" panose="02010600030101010101" pitchFamily="2" charset="-122"/>
                <a:ea typeface="宋体" panose="02010600030101010101" pitchFamily="2" charset="-122"/>
                <a:cs typeface="方正静蕾简体" panose="03000509000000000000" pitchFamily="65" charset="-122"/>
              </a:rPr>
              <a:t>来测沸水温度的是</a:t>
            </a:r>
            <a:r>
              <a:rPr lang="zh-CN" altLang="en-US" sz="2800" u="sng" dirty="0">
                <a:latin typeface="宋体" panose="02010600030101010101" pitchFamily="2" charset="-122"/>
                <a:ea typeface="宋体" panose="02010600030101010101" pitchFamily="2" charset="-122"/>
                <a:cs typeface="方正静蕾简体" panose="03000509000000000000" pitchFamily="65" charset="-122"/>
              </a:rPr>
              <a:t>   </a:t>
            </a:r>
            <a:r>
              <a:rPr lang="zh-CN" altLang="en-US" sz="2800" dirty="0">
                <a:latin typeface="宋体" panose="02010600030101010101" pitchFamily="2" charset="-122"/>
                <a:ea typeface="宋体" panose="02010600030101010101" pitchFamily="2" charset="-122"/>
                <a:cs typeface="方正静蕾简体" panose="03000509000000000000" pitchFamily="65" charset="-122"/>
              </a:rPr>
              <a:t>；体温计可以离开被</a:t>
            </a:r>
            <a:r>
              <a:rPr lang="zh-CN" altLang="en-US" sz="2800" dirty="0" smtClean="0">
                <a:latin typeface="宋体" panose="02010600030101010101" pitchFamily="2" charset="-122"/>
                <a:ea typeface="宋体" panose="02010600030101010101" pitchFamily="2" charset="-122"/>
                <a:cs typeface="方正静蕾简体" panose="03000509000000000000" pitchFamily="65" charset="-122"/>
              </a:rPr>
              <a:t>测</a:t>
            </a:r>
            <a:endParaRPr lang="en-US" altLang="zh-CN" sz="2800" dirty="0" smtClean="0">
              <a:latin typeface="宋体" panose="02010600030101010101" pitchFamily="2" charset="-122"/>
              <a:ea typeface="宋体" panose="02010600030101010101" pitchFamily="2" charset="-122"/>
              <a:cs typeface="方正静蕾简体" panose="03000509000000000000" pitchFamily="65" charset="-122"/>
            </a:endParaRPr>
          </a:p>
          <a:p>
            <a:pPr>
              <a:lnSpc>
                <a:spcPts val="3660"/>
              </a:lnSpc>
            </a:pPr>
            <a:r>
              <a:rPr lang="en-US" altLang="zh-CN" sz="2800" dirty="0">
                <a:latin typeface="宋体" panose="02010600030101010101" pitchFamily="2" charset="-122"/>
                <a:ea typeface="宋体" panose="02010600030101010101" pitchFamily="2" charset="-122"/>
                <a:cs typeface="方正静蕾简体" panose="03000509000000000000" pitchFamily="65" charset="-122"/>
              </a:rPr>
              <a:t> </a:t>
            </a:r>
            <a:r>
              <a:rPr lang="en-US" altLang="zh-CN" sz="2800" dirty="0" smtClean="0">
                <a:latin typeface="宋体" panose="02010600030101010101" pitchFamily="2" charset="-122"/>
                <a:ea typeface="宋体" panose="02010600030101010101" pitchFamily="2" charset="-122"/>
                <a:cs typeface="方正静蕾简体" panose="03000509000000000000" pitchFamily="65" charset="-122"/>
              </a:rPr>
              <a:t>  </a:t>
            </a:r>
            <a:r>
              <a:rPr lang="zh-CN" altLang="en-US" sz="2800" dirty="0" smtClean="0">
                <a:latin typeface="宋体" panose="02010600030101010101" pitchFamily="2" charset="-122"/>
                <a:ea typeface="宋体" panose="02010600030101010101" pitchFamily="2" charset="-122"/>
                <a:cs typeface="方正静蕾简体" panose="03000509000000000000" pitchFamily="65" charset="-122"/>
              </a:rPr>
              <a:t>物体</a:t>
            </a:r>
            <a:r>
              <a:rPr lang="zh-CN" altLang="en-US" sz="2800" dirty="0">
                <a:latin typeface="宋体" panose="02010600030101010101" pitchFamily="2" charset="-122"/>
                <a:ea typeface="宋体" panose="02010600030101010101" pitchFamily="2" charset="-122"/>
                <a:cs typeface="方正静蕾简体" panose="03000509000000000000" pitchFamily="65" charset="-122"/>
              </a:rPr>
              <a:t>来读数，是因为体温计上有个</a:t>
            </a:r>
            <a:r>
              <a:rPr lang="zh-CN" altLang="en-US" sz="2800" u="sng" dirty="0">
                <a:latin typeface="宋体" panose="02010600030101010101" pitchFamily="2" charset="-122"/>
                <a:ea typeface="宋体" panose="02010600030101010101" pitchFamily="2" charset="-122"/>
                <a:cs typeface="方正静蕾简体" panose="03000509000000000000" pitchFamily="65" charset="-122"/>
              </a:rPr>
              <a:t>     </a:t>
            </a:r>
            <a:r>
              <a:rPr lang="zh-CN" altLang="en-US" sz="2800" dirty="0">
                <a:latin typeface="宋体" panose="02010600030101010101" pitchFamily="2" charset="-122"/>
                <a:ea typeface="宋体" panose="02010600030101010101" pitchFamily="2" charset="-122"/>
                <a:cs typeface="方正静蕾简体" panose="03000509000000000000" pitchFamily="65" charset="-122"/>
              </a:rPr>
              <a:t>。</a:t>
            </a:r>
            <a:endParaRPr lang="zh-CN" altLang="en-US" sz="2800" dirty="0">
              <a:solidFill>
                <a:schemeClr val="tx1"/>
              </a:solidFill>
              <a:latin typeface="宋体" panose="02010600030101010101" pitchFamily="2" charset="-122"/>
              <a:ea typeface="宋体" panose="02010600030101010101" pitchFamily="2" charset="-122"/>
              <a:cs typeface="方正静蕾简体" panose="03000509000000000000" pitchFamily="65" charset="-122"/>
            </a:endParaRPr>
          </a:p>
        </p:txBody>
      </p:sp>
      <p:sp>
        <p:nvSpPr>
          <p:cNvPr id="6" name="TextBox 16"/>
          <p:cNvSpPr txBox="1"/>
          <p:nvPr/>
        </p:nvSpPr>
        <p:spPr>
          <a:xfrm>
            <a:off x="4722114" y="1270032"/>
            <a:ext cx="4817744" cy="521970"/>
          </a:xfrm>
          <a:prstGeom prst="rect">
            <a:avLst/>
          </a:prstGeom>
          <a:noFill/>
        </p:spPr>
        <p:txBody>
          <a:bodyPr wrap="square" rtlCol="0">
            <a:spAutoFit/>
          </a:bodyPr>
          <a:lstStyle/>
          <a:p>
            <a:pPr algn="ctr"/>
            <a:r>
              <a:rPr lang="en-US" altLang="zh-CN" sz="2800" b="1" dirty="0">
                <a:solidFill>
                  <a:srgbClr val="FF0000"/>
                </a:solidFill>
                <a:latin typeface="楷体" panose="02010609060101010101" pitchFamily="49" charset="-122"/>
                <a:ea typeface="楷体" panose="02010609060101010101" pitchFamily="49" charset="-122"/>
              </a:rPr>
              <a:t>   </a:t>
            </a:r>
            <a:r>
              <a:rPr lang="zh-CN" altLang="en-US" sz="2800" b="1" dirty="0">
                <a:solidFill>
                  <a:srgbClr val="FF0000"/>
                </a:solidFill>
                <a:latin typeface="楷体" panose="02010609060101010101" pitchFamily="49" charset="-122"/>
                <a:ea typeface="楷体" panose="02010609060101010101" pitchFamily="49" charset="-122"/>
              </a:rPr>
              <a:t>零下</a:t>
            </a:r>
            <a:r>
              <a:rPr lang="en-US" altLang="zh-CN" sz="2800" b="1"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14</a:t>
            </a:r>
            <a:r>
              <a:rPr lang="zh-CN" altLang="en-US" sz="2800" b="1"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（或负</a:t>
            </a:r>
            <a:r>
              <a:rPr lang="en-US" altLang="zh-CN" sz="2800" b="1" dirty="0" smtClean="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14</a:t>
            </a:r>
            <a:r>
              <a:rPr lang="zh-CN" altLang="en-US" sz="2800" b="1" dirty="0" smtClean="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a:t>
            </a:r>
            <a:endParaRPr lang="zh-CN" altLang="en-US" sz="2800" b="1"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16" name="TextBox 16"/>
          <p:cNvSpPr txBox="1"/>
          <p:nvPr/>
        </p:nvSpPr>
        <p:spPr>
          <a:xfrm>
            <a:off x="4373066" y="4529098"/>
            <a:ext cx="2079169" cy="523220"/>
          </a:xfrm>
          <a:prstGeom prst="rect">
            <a:avLst/>
          </a:prstGeom>
          <a:noFill/>
        </p:spPr>
        <p:txBody>
          <a:bodyPr wrap="square" rtlCol="0">
            <a:spAutoFit/>
          </a:bodyPr>
          <a:lstStyle/>
          <a:p>
            <a:pPr algn="ctr"/>
            <a:r>
              <a:rPr lang="zh-CN" altLang="en-US" sz="2800" b="1" dirty="0">
                <a:solidFill>
                  <a:srgbClr val="FF0000"/>
                </a:solidFill>
                <a:latin typeface="楷体" panose="02010609060101010101" pitchFamily="49" charset="-122"/>
                <a:ea typeface="楷体" panose="02010609060101010101" pitchFamily="49" charset="-122"/>
              </a:rPr>
              <a:t>热胀冷缩</a:t>
            </a:r>
          </a:p>
        </p:txBody>
      </p:sp>
      <p:sp>
        <p:nvSpPr>
          <p:cNvPr id="17" name="TextBox 16"/>
          <p:cNvSpPr txBox="1"/>
          <p:nvPr/>
        </p:nvSpPr>
        <p:spPr>
          <a:xfrm>
            <a:off x="4344518" y="5025607"/>
            <a:ext cx="752016" cy="523220"/>
          </a:xfrm>
          <a:prstGeom prst="rect">
            <a:avLst/>
          </a:prstGeom>
          <a:noFill/>
        </p:spPr>
        <p:txBody>
          <a:bodyPr wrap="square" rtlCol="0">
            <a:spAutoFit/>
          </a:bodyPr>
          <a:lstStyle/>
          <a:p>
            <a:pPr algn="ctr"/>
            <a:r>
              <a:rPr lang="zh-CN" altLang="en-US" sz="2800" b="1" dirty="0">
                <a:solidFill>
                  <a:srgbClr val="FF0000"/>
                </a:solidFill>
                <a:latin typeface="楷体" panose="02010609060101010101" pitchFamily="49" charset="-122"/>
                <a:ea typeface="楷体" panose="02010609060101010101" pitchFamily="49" charset="-122"/>
              </a:rPr>
              <a:t>乙</a:t>
            </a:r>
          </a:p>
        </p:txBody>
      </p:sp>
      <p:sp>
        <p:nvSpPr>
          <p:cNvPr id="18" name="TextBox 17"/>
          <p:cNvSpPr txBox="1"/>
          <p:nvPr/>
        </p:nvSpPr>
        <p:spPr>
          <a:xfrm>
            <a:off x="6085094" y="5475904"/>
            <a:ext cx="1239587" cy="523220"/>
          </a:xfrm>
          <a:prstGeom prst="rect">
            <a:avLst/>
          </a:prstGeom>
          <a:noFill/>
        </p:spPr>
        <p:txBody>
          <a:bodyPr wrap="square" rtlCol="0">
            <a:spAutoFit/>
          </a:bodyPr>
          <a:lstStyle/>
          <a:p>
            <a:pPr algn="ctr"/>
            <a:r>
              <a:rPr lang="zh-CN" altLang="en-US" sz="2800" b="1" dirty="0">
                <a:solidFill>
                  <a:srgbClr val="FF0000"/>
                </a:solidFill>
                <a:latin typeface="楷体" panose="02010609060101010101" pitchFamily="49" charset="-122"/>
                <a:ea typeface="楷体" panose="02010609060101010101" pitchFamily="49" charset="-122"/>
              </a:rPr>
              <a:t>缩口</a:t>
            </a:r>
          </a:p>
        </p:txBody>
      </p:sp>
      <p:pic>
        <p:nvPicPr>
          <p:cNvPr id="2" name="图片 1"/>
          <p:cNvPicPr>
            <a:picLocks noChangeAspect="1"/>
          </p:cNvPicPr>
          <p:nvPr/>
        </p:nvPicPr>
        <p:blipFill>
          <a:blip r:embed="rId3"/>
          <a:stretch>
            <a:fillRect/>
          </a:stretch>
        </p:blipFill>
        <p:spPr>
          <a:xfrm>
            <a:off x="198272" y="2442433"/>
            <a:ext cx="8716702" cy="1440945"/>
          </a:xfrm>
          <a:prstGeom prst="rect">
            <a:avLst/>
          </a:prstGeom>
        </p:spPr>
      </p:pic>
      <p:grpSp>
        <p:nvGrpSpPr>
          <p:cNvPr id="19" name="组合 18"/>
          <p:cNvGrpSpPr/>
          <p:nvPr/>
        </p:nvGrpSpPr>
        <p:grpSpPr>
          <a:xfrm>
            <a:off x="474943" y="0"/>
            <a:ext cx="8274780" cy="768350"/>
            <a:chOff x="431463" y="178382"/>
            <a:chExt cx="8274780" cy="768350"/>
          </a:xfrm>
        </p:grpSpPr>
        <p:cxnSp>
          <p:nvCxnSpPr>
            <p:cNvPr id="20" name="直接连接符 19"/>
            <p:cNvCxnSpPr/>
            <p:nvPr/>
          </p:nvCxnSpPr>
          <p:spPr>
            <a:xfrm>
              <a:off x="431463" y="913135"/>
              <a:ext cx="827478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21" name="组合 20"/>
            <p:cNvGrpSpPr/>
            <p:nvPr/>
          </p:nvGrpSpPr>
          <p:grpSpPr>
            <a:xfrm>
              <a:off x="457232" y="178382"/>
              <a:ext cx="5519387" cy="768350"/>
              <a:chOff x="457232" y="178382"/>
              <a:chExt cx="5519387" cy="768350"/>
            </a:xfrm>
          </p:grpSpPr>
          <p:sp>
            <p:nvSpPr>
              <p:cNvPr id="22" name="文本占位符 2"/>
              <p:cNvSpPr txBox="1"/>
              <p:nvPr/>
            </p:nvSpPr>
            <p:spPr>
              <a:xfrm>
                <a:off x="894514" y="292685"/>
                <a:ext cx="5082105" cy="42518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zh-CN" altLang="en-US" sz="3200" dirty="0">
                    <a:solidFill>
                      <a:srgbClr val="005188"/>
                    </a:solidFill>
                    <a:latin typeface="宋体" panose="02010600030101010101" pitchFamily="2" charset="-122"/>
                    <a:ea typeface="宋体" panose="02010600030101010101" pitchFamily="2" charset="-122"/>
                  </a:rPr>
                  <a:t>备考</a:t>
                </a:r>
                <a:r>
                  <a:rPr lang="zh-CN" altLang="en-US" sz="3200" dirty="0" smtClean="0">
                    <a:solidFill>
                      <a:srgbClr val="005188"/>
                    </a:solidFill>
                    <a:latin typeface="宋体" panose="02010600030101010101" pitchFamily="2" charset="-122"/>
                    <a:ea typeface="宋体" panose="02010600030101010101" pitchFamily="2" charset="-122"/>
                  </a:rPr>
                  <a:t>训练</a:t>
                </a:r>
                <a:r>
                  <a:rPr lang="en-US" altLang="zh-CN" sz="3200" dirty="0" smtClean="0">
                    <a:solidFill>
                      <a:srgbClr val="005188"/>
                    </a:solidFill>
                    <a:latin typeface="宋体" panose="02010600030101010101" pitchFamily="2" charset="-122"/>
                    <a:ea typeface="宋体" panose="02010600030101010101" pitchFamily="2" charset="-122"/>
                  </a:rPr>
                  <a:t>·</a:t>
                </a:r>
                <a:r>
                  <a:rPr lang="zh-CN" altLang="en-US" sz="3200" dirty="0" smtClean="0">
                    <a:solidFill>
                      <a:srgbClr val="005188"/>
                    </a:solidFill>
                    <a:latin typeface="宋体" panose="02010600030101010101" pitchFamily="2" charset="-122"/>
                    <a:ea typeface="宋体" panose="02010600030101010101" pitchFamily="2" charset="-122"/>
                  </a:rPr>
                  <a:t>针对训练</a:t>
                </a:r>
                <a:endParaRPr lang="zh-CN" altLang="en-US" sz="3200" dirty="0">
                  <a:solidFill>
                    <a:srgbClr val="005188"/>
                  </a:solidFill>
                  <a:latin typeface="宋体" panose="02010600030101010101" pitchFamily="2" charset="-122"/>
                  <a:ea typeface="宋体" panose="02010600030101010101" pitchFamily="2" charset="-122"/>
                </a:endParaRPr>
              </a:p>
            </p:txBody>
          </p:sp>
          <p:sp>
            <p:nvSpPr>
              <p:cNvPr id="23" name="矩形 22"/>
              <p:cNvSpPr/>
              <p:nvPr/>
            </p:nvSpPr>
            <p:spPr>
              <a:xfrm>
                <a:off x="457232" y="178382"/>
                <a:ext cx="495935" cy="768350"/>
              </a:xfrm>
              <a:prstGeom prst="rect">
                <a:avLst/>
              </a:prstGeom>
              <a:noFill/>
            </p:spPr>
            <p:txBody>
              <a:bodyPr wrap="none" lIns="91440" tIns="45720" rIns="91440" bIns="45720">
                <a:spAutoFit/>
              </a:bodyPr>
              <a:lstStyle/>
              <a:p>
                <a:pPr algn="ctr"/>
                <a:r>
                  <a:rPr lang="en-US" altLang="zh-CN" sz="4400" b="1" cap="none" spc="0" dirty="0">
                    <a:ln w="10541" cmpd="sng">
                      <a:solidFill>
                        <a:schemeClr val="accent1">
                          <a:shade val="88000"/>
                          <a:satMod val="110000"/>
                        </a:schemeClr>
                      </a:solidFill>
                      <a:prstDash val="solid"/>
                    </a:ln>
                    <a:solidFill>
                      <a:srgbClr val="005188"/>
                    </a:solidFill>
                    <a:effectLst/>
                  </a:rPr>
                  <a:t>B</a:t>
                </a:r>
                <a:endParaRPr lang="zh-CN" altLang="en-US" sz="4400" b="1" cap="none" spc="0" dirty="0">
                  <a:ln w="10541" cmpd="sng">
                    <a:solidFill>
                      <a:schemeClr val="accent1">
                        <a:shade val="88000"/>
                        <a:satMod val="110000"/>
                      </a:schemeClr>
                    </a:solidFill>
                    <a:prstDash val="solid"/>
                  </a:ln>
                  <a:solidFill>
                    <a:srgbClr val="005188"/>
                  </a:solidFill>
                  <a:effectLst/>
                </a:endParaRPr>
              </a:p>
            </p:txBody>
          </p:sp>
        </p:grpSp>
      </p:grpSp>
    </p:spTree>
  </p:cSld>
  <p:clrMapOvr>
    <a:masterClrMapping/>
  </p:clrMapOvr>
  <mc:AlternateContent xmlns:mc="http://schemas.openxmlformats.org/markup-compatibility/2006" xmlns:p14="http://schemas.microsoft.com/office/powerpoint/2010/main">
    <mc:Choice Requires="p14">
      <p:transition p14:dur="10" advTm="0">
        <p:dissolve/>
      </p:transition>
    </mc:Choice>
    <mc:Fallback xmlns="">
      <p:transition advTm="0">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down)">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down)">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6" grpId="0"/>
      <p:bldP spid="17" grpId="0"/>
      <p:bldP spid="1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p:cNvSpPr txBox="1"/>
          <p:nvPr/>
        </p:nvSpPr>
        <p:spPr>
          <a:xfrm>
            <a:off x="653108" y="714128"/>
            <a:ext cx="7918450" cy="5161991"/>
          </a:xfrm>
          <a:prstGeom prst="rect">
            <a:avLst/>
          </a:prstGeom>
          <a:noFill/>
        </p:spPr>
        <p:txBody>
          <a:bodyPr wrap="square" lIns="0" rIns="0" rtlCol="0">
            <a:spAutoFit/>
          </a:bodyPr>
          <a:lstStyle/>
          <a:p>
            <a:pPr fontAlgn="auto">
              <a:lnSpc>
                <a:spcPct val="150000"/>
              </a:lnSpc>
            </a:pPr>
            <a:endParaRPr lang="en-US" altLang="zh-CN" sz="2800" dirty="0" smtClean="0">
              <a:latin typeface="宋体" panose="02010600030101010101" pitchFamily="2" charset="-122"/>
              <a:cs typeface="方正静蕾简体" panose="03000509000000000000" pitchFamily="65" charset="-122"/>
            </a:endParaRPr>
          </a:p>
          <a:p>
            <a:pPr fontAlgn="auto">
              <a:lnSpc>
                <a:spcPct val="150000"/>
              </a:lnSpc>
            </a:pPr>
            <a:r>
              <a:rPr lang="en-US" altLang="zh-CN" sz="2800" dirty="0" smtClean="0">
                <a:latin typeface="宋体" panose="02010600030101010101" pitchFamily="2" charset="-122"/>
                <a:cs typeface="方正静蕾简体" panose="03000509000000000000" pitchFamily="65" charset="-122"/>
              </a:rPr>
              <a:t>4</a:t>
            </a:r>
            <a:r>
              <a:rPr lang="zh-CN" altLang="en-US" sz="2800" dirty="0" smtClean="0">
                <a:latin typeface="宋体" panose="02010600030101010101" pitchFamily="2" charset="-122"/>
                <a:cs typeface="方正静蕾简体" panose="03000509000000000000" pitchFamily="65" charset="-122"/>
              </a:rPr>
              <a:t>．用</a:t>
            </a:r>
            <a:r>
              <a:rPr lang="zh-CN" altLang="en-US" sz="2800" dirty="0">
                <a:latin typeface="宋体" panose="02010600030101010101" pitchFamily="2" charset="-122"/>
                <a:cs typeface="方正静蕾简体" panose="03000509000000000000" pitchFamily="65" charset="-122"/>
              </a:rPr>
              <a:t>体温计测量病人甲的体温，示数是</a:t>
            </a:r>
            <a:r>
              <a:rPr lang="en-US" altLang="zh-CN" sz="2800" dirty="0">
                <a:latin typeface="宋体" panose="02010600030101010101" pitchFamily="2" charset="-122"/>
                <a:cs typeface="方正静蕾简体" panose="03000509000000000000" pitchFamily="65" charset="-122"/>
              </a:rPr>
              <a:t>38 ℃</a:t>
            </a:r>
            <a:r>
              <a:rPr lang="zh-CN" altLang="en-US" sz="2800" dirty="0">
                <a:latin typeface="宋体" panose="02010600030101010101" pitchFamily="2" charset="-122"/>
                <a:cs typeface="方正静蕾简体" panose="03000509000000000000" pitchFamily="65" charset="-122"/>
              </a:rPr>
              <a:t>，如果该体温计未经甩过就用来测量病人乙的体温，示数也是</a:t>
            </a:r>
            <a:r>
              <a:rPr lang="en-US" altLang="zh-CN" sz="2800" dirty="0">
                <a:latin typeface="宋体" panose="02010600030101010101" pitchFamily="2" charset="-122"/>
                <a:cs typeface="方正静蕾简体" panose="03000509000000000000" pitchFamily="65" charset="-122"/>
              </a:rPr>
              <a:t>38 ℃</a:t>
            </a:r>
            <a:r>
              <a:rPr lang="zh-CN" altLang="en-US" sz="2800" dirty="0">
                <a:latin typeface="宋体" panose="02010600030101010101" pitchFamily="2" charset="-122"/>
                <a:cs typeface="方正静蕾简体" panose="03000509000000000000" pitchFamily="65" charset="-122"/>
              </a:rPr>
              <a:t>。下列判断正确的是</a:t>
            </a:r>
            <a:r>
              <a:rPr lang="en-US" altLang="zh-CN" sz="2800" dirty="0">
                <a:latin typeface="宋体" panose="02010600030101010101" pitchFamily="2" charset="-122"/>
                <a:cs typeface="方正静蕾简体" panose="03000509000000000000" pitchFamily="65" charset="-122"/>
              </a:rPr>
              <a:t>( </a:t>
            </a:r>
            <a:r>
              <a:rPr lang="en-US" altLang="zh-CN" sz="2800" dirty="0" smtClean="0">
                <a:latin typeface="宋体" panose="02010600030101010101" pitchFamily="2" charset="-122"/>
                <a:cs typeface="方正静蕾简体" panose="03000509000000000000" pitchFamily="65" charset="-122"/>
              </a:rPr>
              <a:t>  </a:t>
            </a:r>
            <a:r>
              <a:rPr lang="en-US" altLang="zh-CN" sz="2800" dirty="0">
                <a:latin typeface="宋体" panose="02010600030101010101" pitchFamily="2" charset="-122"/>
                <a:cs typeface="方正静蕾简体" panose="03000509000000000000" pitchFamily="65" charset="-122"/>
              </a:rPr>
              <a:t>)</a:t>
            </a:r>
          </a:p>
          <a:p>
            <a:pPr fontAlgn="auto">
              <a:lnSpc>
                <a:spcPct val="150000"/>
              </a:lnSpc>
            </a:pPr>
            <a:r>
              <a:rPr lang="en-US" altLang="zh-CN" sz="2800" dirty="0">
                <a:latin typeface="宋体" panose="02010600030101010101" pitchFamily="2" charset="-122"/>
                <a:cs typeface="方正静蕾简体" panose="03000509000000000000" pitchFamily="65" charset="-122"/>
              </a:rPr>
              <a:t>A</a:t>
            </a:r>
            <a:r>
              <a:rPr lang="zh-CN" altLang="en-US" sz="2800" dirty="0">
                <a:latin typeface="宋体" panose="02010600030101010101" pitchFamily="2" charset="-122"/>
                <a:cs typeface="方正静蕾简体" panose="03000509000000000000" pitchFamily="65" charset="-122"/>
              </a:rPr>
              <a:t>．乙的体温一定等于甲的体温  </a:t>
            </a:r>
            <a:endParaRPr lang="en-US" altLang="zh-CN" sz="2800" dirty="0" smtClean="0">
              <a:latin typeface="宋体" panose="02010600030101010101" pitchFamily="2" charset="-122"/>
              <a:cs typeface="方正静蕾简体" panose="03000509000000000000" pitchFamily="65" charset="-122"/>
            </a:endParaRPr>
          </a:p>
          <a:p>
            <a:pPr fontAlgn="auto">
              <a:lnSpc>
                <a:spcPct val="150000"/>
              </a:lnSpc>
            </a:pPr>
            <a:r>
              <a:rPr lang="en-US" altLang="zh-CN" sz="2800" dirty="0" smtClean="0">
                <a:latin typeface="宋体" panose="02010600030101010101" pitchFamily="2" charset="-122"/>
                <a:cs typeface="方正静蕾简体" panose="03000509000000000000" pitchFamily="65" charset="-122"/>
              </a:rPr>
              <a:t>B</a:t>
            </a:r>
            <a:r>
              <a:rPr lang="zh-CN" altLang="en-US" sz="2800" dirty="0">
                <a:latin typeface="宋体" panose="02010600030101010101" pitchFamily="2" charset="-122"/>
                <a:cs typeface="方正静蕾简体" panose="03000509000000000000" pitchFamily="65" charset="-122"/>
              </a:rPr>
              <a:t>．乙的体温不可能等于甲的体温</a:t>
            </a:r>
          </a:p>
          <a:p>
            <a:pPr fontAlgn="auto">
              <a:lnSpc>
                <a:spcPct val="150000"/>
              </a:lnSpc>
            </a:pPr>
            <a:r>
              <a:rPr lang="en-US" altLang="zh-CN" sz="2800" dirty="0">
                <a:latin typeface="宋体" panose="02010600030101010101" pitchFamily="2" charset="-122"/>
                <a:cs typeface="方正静蕾简体" panose="03000509000000000000" pitchFamily="65" charset="-122"/>
              </a:rPr>
              <a:t>C</a:t>
            </a:r>
            <a:r>
              <a:rPr lang="zh-CN" altLang="en-US" sz="2800" dirty="0">
                <a:latin typeface="宋体" panose="02010600030101010101" pitchFamily="2" charset="-122"/>
                <a:cs typeface="方正静蕾简体" panose="03000509000000000000" pitchFamily="65" charset="-122"/>
              </a:rPr>
              <a:t>．乙的体温不可能高于甲的体温  </a:t>
            </a:r>
            <a:endParaRPr lang="en-US" altLang="zh-CN" sz="2800" dirty="0" smtClean="0">
              <a:latin typeface="宋体" panose="02010600030101010101" pitchFamily="2" charset="-122"/>
              <a:cs typeface="方正静蕾简体" panose="03000509000000000000" pitchFamily="65" charset="-122"/>
            </a:endParaRPr>
          </a:p>
          <a:p>
            <a:pPr fontAlgn="auto">
              <a:lnSpc>
                <a:spcPct val="150000"/>
              </a:lnSpc>
            </a:pPr>
            <a:r>
              <a:rPr lang="en-US" altLang="zh-CN" sz="2800" dirty="0" smtClean="0">
                <a:latin typeface="宋体" panose="02010600030101010101" pitchFamily="2" charset="-122"/>
                <a:cs typeface="方正静蕾简体" panose="03000509000000000000" pitchFamily="65" charset="-122"/>
              </a:rPr>
              <a:t>D</a:t>
            </a:r>
            <a:r>
              <a:rPr lang="zh-CN" altLang="en-US" sz="2800" dirty="0">
                <a:latin typeface="宋体" panose="02010600030101010101" pitchFamily="2" charset="-122"/>
                <a:cs typeface="方正静蕾简体" panose="03000509000000000000" pitchFamily="65" charset="-122"/>
              </a:rPr>
              <a:t>．乙的体温一定低于甲的体温</a:t>
            </a:r>
          </a:p>
        </p:txBody>
      </p:sp>
      <p:sp>
        <p:nvSpPr>
          <p:cNvPr id="17" name="矩形 16"/>
          <p:cNvSpPr/>
          <p:nvPr/>
        </p:nvSpPr>
        <p:spPr>
          <a:xfrm>
            <a:off x="6020099" y="2771904"/>
            <a:ext cx="444352" cy="523220"/>
          </a:xfrm>
          <a:prstGeom prst="rect">
            <a:avLst/>
          </a:prstGeom>
        </p:spPr>
        <p:txBody>
          <a:bodyPr wrap="none">
            <a:spAutoFit/>
          </a:bodyPr>
          <a:lstStyle/>
          <a:p>
            <a:r>
              <a:rPr lang="en-US" altLang="zh-CN" sz="2800" b="1" dirty="0" smtClean="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C</a:t>
            </a:r>
            <a:endParaRPr lang="zh-CN" altLang="en-US" sz="2800" b="1"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endParaRPr>
          </a:p>
        </p:txBody>
      </p:sp>
      <p:grpSp>
        <p:nvGrpSpPr>
          <p:cNvPr id="9" name="组合 8"/>
          <p:cNvGrpSpPr/>
          <p:nvPr/>
        </p:nvGrpSpPr>
        <p:grpSpPr>
          <a:xfrm>
            <a:off x="474943" y="0"/>
            <a:ext cx="8274780" cy="768350"/>
            <a:chOff x="431463" y="178382"/>
            <a:chExt cx="8274780" cy="768350"/>
          </a:xfrm>
        </p:grpSpPr>
        <p:cxnSp>
          <p:nvCxnSpPr>
            <p:cNvPr id="10" name="直接连接符 9"/>
            <p:cNvCxnSpPr/>
            <p:nvPr/>
          </p:nvCxnSpPr>
          <p:spPr>
            <a:xfrm>
              <a:off x="431463" y="913135"/>
              <a:ext cx="827478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12" name="组合 11"/>
            <p:cNvGrpSpPr/>
            <p:nvPr/>
          </p:nvGrpSpPr>
          <p:grpSpPr>
            <a:xfrm>
              <a:off x="457232" y="178382"/>
              <a:ext cx="5519387" cy="768350"/>
              <a:chOff x="457232" y="178382"/>
              <a:chExt cx="5519387" cy="768350"/>
            </a:xfrm>
          </p:grpSpPr>
          <p:sp>
            <p:nvSpPr>
              <p:cNvPr id="16" name="文本占位符 2"/>
              <p:cNvSpPr txBox="1"/>
              <p:nvPr/>
            </p:nvSpPr>
            <p:spPr>
              <a:xfrm>
                <a:off x="894514" y="292685"/>
                <a:ext cx="5082105" cy="42518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zh-CN" altLang="en-US" sz="3200" dirty="0">
                    <a:solidFill>
                      <a:srgbClr val="005188"/>
                    </a:solidFill>
                    <a:latin typeface="宋体" panose="02010600030101010101" pitchFamily="2" charset="-122"/>
                    <a:ea typeface="宋体" panose="02010600030101010101" pitchFamily="2" charset="-122"/>
                  </a:rPr>
                  <a:t>备考</a:t>
                </a:r>
                <a:r>
                  <a:rPr lang="zh-CN" altLang="en-US" sz="3200" dirty="0" smtClean="0">
                    <a:solidFill>
                      <a:srgbClr val="005188"/>
                    </a:solidFill>
                    <a:latin typeface="宋体" panose="02010600030101010101" pitchFamily="2" charset="-122"/>
                    <a:ea typeface="宋体" panose="02010600030101010101" pitchFamily="2" charset="-122"/>
                  </a:rPr>
                  <a:t>训练</a:t>
                </a:r>
                <a:r>
                  <a:rPr lang="en-US" altLang="zh-CN" sz="3200" dirty="0" smtClean="0">
                    <a:solidFill>
                      <a:srgbClr val="005188"/>
                    </a:solidFill>
                    <a:latin typeface="宋体" panose="02010600030101010101" pitchFamily="2" charset="-122"/>
                    <a:ea typeface="宋体" panose="02010600030101010101" pitchFamily="2" charset="-122"/>
                  </a:rPr>
                  <a:t>·</a:t>
                </a:r>
                <a:r>
                  <a:rPr lang="zh-CN" altLang="en-US" sz="3200" dirty="0" smtClean="0">
                    <a:solidFill>
                      <a:srgbClr val="005188"/>
                    </a:solidFill>
                    <a:latin typeface="宋体" panose="02010600030101010101" pitchFamily="2" charset="-122"/>
                    <a:ea typeface="宋体" panose="02010600030101010101" pitchFamily="2" charset="-122"/>
                  </a:rPr>
                  <a:t>能力提升</a:t>
                </a:r>
                <a:endParaRPr lang="zh-CN" altLang="en-US" sz="3200" dirty="0">
                  <a:solidFill>
                    <a:srgbClr val="005188"/>
                  </a:solidFill>
                  <a:latin typeface="宋体" panose="02010600030101010101" pitchFamily="2" charset="-122"/>
                  <a:ea typeface="宋体" panose="02010600030101010101" pitchFamily="2" charset="-122"/>
                </a:endParaRPr>
              </a:p>
            </p:txBody>
          </p:sp>
          <p:sp>
            <p:nvSpPr>
              <p:cNvPr id="18" name="矩形 17"/>
              <p:cNvSpPr/>
              <p:nvPr/>
            </p:nvSpPr>
            <p:spPr>
              <a:xfrm>
                <a:off x="457232" y="178382"/>
                <a:ext cx="495935" cy="768350"/>
              </a:xfrm>
              <a:prstGeom prst="rect">
                <a:avLst/>
              </a:prstGeom>
              <a:noFill/>
            </p:spPr>
            <p:txBody>
              <a:bodyPr wrap="none" lIns="91440" tIns="45720" rIns="91440" bIns="45720">
                <a:spAutoFit/>
              </a:bodyPr>
              <a:lstStyle/>
              <a:p>
                <a:pPr algn="ctr"/>
                <a:r>
                  <a:rPr lang="en-US" altLang="zh-CN" sz="4400" b="1" cap="none" spc="0" dirty="0">
                    <a:ln w="10541" cmpd="sng">
                      <a:solidFill>
                        <a:schemeClr val="accent1">
                          <a:shade val="88000"/>
                          <a:satMod val="110000"/>
                        </a:schemeClr>
                      </a:solidFill>
                      <a:prstDash val="solid"/>
                    </a:ln>
                    <a:solidFill>
                      <a:srgbClr val="005188"/>
                    </a:solidFill>
                    <a:effectLst/>
                  </a:rPr>
                  <a:t>B</a:t>
                </a:r>
                <a:endParaRPr lang="zh-CN" altLang="en-US" sz="4400" b="1" cap="none" spc="0" dirty="0">
                  <a:ln w="10541" cmpd="sng">
                    <a:solidFill>
                      <a:schemeClr val="accent1">
                        <a:shade val="88000"/>
                        <a:satMod val="110000"/>
                      </a:schemeClr>
                    </a:solidFill>
                    <a:prstDash val="solid"/>
                  </a:ln>
                  <a:solidFill>
                    <a:srgbClr val="005188"/>
                  </a:solidFill>
                  <a:effectLst/>
                </a:endParaRPr>
              </a:p>
            </p:txBody>
          </p:sp>
        </p:grpSp>
      </p:grpSp>
    </p:spTree>
  </p:cSld>
  <p:clrMapOvr>
    <a:masterClrMapping/>
  </p:clrMapOvr>
  <mc:AlternateContent xmlns:mc="http://schemas.openxmlformats.org/markup-compatibility/2006" xmlns:p14="http://schemas.microsoft.com/office/powerpoint/2010/main">
    <mc:Choice Requires="p14">
      <p:transition p14:dur="10" advTm="0">
        <p:dissolve/>
      </p:transition>
    </mc:Choice>
    <mc:Fallback xmlns="">
      <p:transition advTm="0">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p:cNvSpPr txBox="1"/>
          <p:nvPr/>
        </p:nvSpPr>
        <p:spPr>
          <a:xfrm>
            <a:off x="653108" y="882653"/>
            <a:ext cx="7918450" cy="3760004"/>
          </a:xfrm>
          <a:prstGeom prst="rect">
            <a:avLst/>
          </a:prstGeom>
          <a:noFill/>
        </p:spPr>
        <p:txBody>
          <a:bodyPr wrap="square" lIns="0" rIns="0" rtlCol="0">
            <a:spAutoFit/>
          </a:bodyPr>
          <a:lstStyle/>
          <a:p>
            <a:pPr algn="ctr" fontAlgn="auto">
              <a:lnSpc>
                <a:spcPts val="3360"/>
              </a:lnSpc>
            </a:pPr>
            <a:endParaRPr lang="en-US" altLang="zh-CN" sz="2800" b="1" dirty="0" smtClean="0">
              <a:solidFill>
                <a:srgbClr val="005188"/>
              </a:solidFill>
              <a:latin typeface="宋体" panose="02010600030101010101" pitchFamily="2" charset="-122"/>
              <a:ea typeface="宋体" panose="02010600030101010101" pitchFamily="2" charset="-122"/>
              <a:sym typeface="+mn-ea"/>
            </a:endParaRPr>
          </a:p>
          <a:p>
            <a:pPr fontAlgn="auto">
              <a:lnSpc>
                <a:spcPct val="150000"/>
              </a:lnSpc>
            </a:pPr>
            <a:r>
              <a:rPr lang="en-US" altLang="zh-CN" sz="2800" dirty="0" smtClean="0">
                <a:latin typeface="Times New Roman" panose="02020603050405020304" pitchFamily="18" charset="0"/>
                <a:cs typeface="Times New Roman" panose="02020603050405020304" pitchFamily="18" charset="0"/>
              </a:rPr>
              <a:t>5</a:t>
            </a:r>
            <a:r>
              <a:rPr lang="zh-CN" altLang="en-US" sz="2800" dirty="0" smtClean="0">
                <a:latin typeface="Times New Roman" panose="02020603050405020304" pitchFamily="18" charset="0"/>
                <a:cs typeface="Times New Roman" panose="02020603050405020304" pitchFamily="18" charset="0"/>
              </a:rPr>
              <a:t>．护士用体温计测量病人的体温前，总要用力甩体温计，使水银返回玻璃泡内，这是利用了水银具有</a:t>
            </a:r>
            <a:r>
              <a:rPr lang="zh-CN" altLang="en-US" sz="2800" u="sng" dirty="0" smtClean="0">
                <a:latin typeface="Times New Roman" panose="02020603050405020304" pitchFamily="18" charset="0"/>
                <a:cs typeface="Times New Roman" panose="02020603050405020304" pitchFamily="18" charset="0"/>
              </a:rPr>
              <a:t> </a:t>
            </a:r>
            <a:r>
              <a:rPr lang="en-US" altLang="zh-CN" sz="2800" u="sng" dirty="0">
                <a:latin typeface="Times New Roman" panose="02020603050405020304" pitchFamily="18" charset="0"/>
                <a:cs typeface="Times New Roman" panose="02020603050405020304" pitchFamily="18" charset="0"/>
              </a:rPr>
              <a:t> </a:t>
            </a:r>
            <a:r>
              <a:rPr lang="en-US" altLang="zh-CN" sz="2800" u="sng" dirty="0" smtClean="0">
                <a:latin typeface="Times New Roman" panose="02020603050405020304" pitchFamily="18" charset="0"/>
                <a:cs typeface="Times New Roman" panose="02020603050405020304" pitchFamily="18" charset="0"/>
              </a:rPr>
              <a:t>             </a:t>
            </a:r>
            <a:r>
              <a:rPr lang="zh-CN" altLang="en-US" sz="2800" u="sng" dirty="0" smtClean="0">
                <a:latin typeface="Times New Roman" panose="02020603050405020304" pitchFamily="18" charset="0"/>
                <a:cs typeface="Times New Roman" panose="02020603050405020304" pitchFamily="18" charset="0"/>
              </a:rPr>
              <a:t>   </a:t>
            </a:r>
            <a:r>
              <a:rPr lang="zh-CN" altLang="en-US" sz="2800" dirty="0" smtClean="0">
                <a:latin typeface="Times New Roman" panose="02020603050405020304" pitchFamily="18" charset="0"/>
                <a:cs typeface="Times New Roman" panose="02020603050405020304" pitchFamily="18" charset="0"/>
              </a:rPr>
              <a:t>；若使用体温计测得高烧患者体温为</a:t>
            </a:r>
            <a:r>
              <a:rPr lang="en-US" altLang="zh-CN" sz="2800" dirty="0" smtClean="0">
                <a:latin typeface="Times New Roman" panose="02020603050405020304" pitchFamily="18" charset="0"/>
                <a:cs typeface="Times New Roman" panose="02020603050405020304" pitchFamily="18" charset="0"/>
              </a:rPr>
              <a:t>39 ℃</a:t>
            </a:r>
            <a:r>
              <a:rPr lang="zh-CN" altLang="en-US" sz="2800" dirty="0" smtClean="0">
                <a:latin typeface="Times New Roman" panose="02020603050405020304" pitchFamily="18" charset="0"/>
                <a:cs typeface="Times New Roman" panose="02020603050405020304" pitchFamily="18" charset="0"/>
              </a:rPr>
              <a:t>，不甩体温计直接又测另一正常体温的人，则体温计的示数为</a:t>
            </a:r>
            <a:r>
              <a:rPr lang="en-US" altLang="zh-CN" sz="2800" u="sng" dirty="0" smtClean="0">
                <a:latin typeface="Times New Roman" panose="02020603050405020304" pitchFamily="18" charset="0"/>
                <a:cs typeface="Times New Roman" panose="02020603050405020304" pitchFamily="18" charset="0"/>
              </a:rPr>
              <a:t>                  </a:t>
            </a:r>
            <a:r>
              <a:rPr lang="en-US" altLang="zh-CN" sz="2800" dirty="0" smtClean="0">
                <a:latin typeface="Times New Roman" panose="02020603050405020304" pitchFamily="18" charset="0"/>
                <a:cs typeface="Times New Roman" panose="02020603050405020304" pitchFamily="18" charset="0"/>
              </a:rPr>
              <a:t>℃</a:t>
            </a:r>
            <a:r>
              <a:rPr lang="zh-CN" altLang="en-US" sz="2800" dirty="0" smtClean="0">
                <a:latin typeface="Times New Roman" panose="02020603050405020304" pitchFamily="18" charset="0"/>
                <a:cs typeface="Times New Roman" panose="02020603050405020304" pitchFamily="18" charset="0"/>
              </a:rPr>
              <a:t>。</a:t>
            </a:r>
            <a:endParaRPr lang="zh-CN" altLang="en-US" sz="2800" dirty="0">
              <a:latin typeface="Times New Roman" panose="02020603050405020304" pitchFamily="18" charset="0"/>
              <a:cs typeface="Times New Roman" panose="02020603050405020304" pitchFamily="18" charset="0"/>
            </a:endParaRPr>
          </a:p>
        </p:txBody>
      </p:sp>
      <p:sp>
        <p:nvSpPr>
          <p:cNvPr id="16" name="矩形 15"/>
          <p:cNvSpPr/>
          <p:nvPr/>
        </p:nvSpPr>
        <p:spPr>
          <a:xfrm>
            <a:off x="1286182" y="2641131"/>
            <a:ext cx="909223" cy="523220"/>
          </a:xfrm>
          <a:prstGeom prst="rect">
            <a:avLst/>
          </a:prstGeom>
        </p:spPr>
        <p:txBody>
          <a:bodyPr wrap="none">
            <a:spAutoFit/>
          </a:bodyPr>
          <a:lstStyle/>
          <a:p>
            <a:r>
              <a:rPr lang="zh-CN" altLang="en-US" sz="2800" b="1" dirty="0">
                <a:solidFill>
                  <a:srgbClr val="FF0000"/>
                </a:solidFill>
                <a:latin typeface="楷体" panose="02010609060101010101" pitchFamily="49" charset="-122"/>
                <a:ea typeface="楷体" panose="02010609060101010101" pitchFamily="49" charset="-122"/>
              </a:rPr>
              <a:t>惯性</a:t>
            </a:r>
          </a:p>
        </p:txBody>
      </p:sp>
      <p:sp>
        <p:nvSpPr>
          <p:cNvPr id="17" name="矩形 16"/>
          <p:cNvSpPr/>
          <p:nvPr/>
        </p:nvSpPr>
        <p:spPr>
          <a:xfrm>
            <a:off x="3649511" y="3928999"/>
            <a:ext cx="546945" cy="523220"/>
          </a:xfrm>
          <a:prstGeom prst="rect">
            <a:avLst/>
          </a:prstGeom>
        </p:spPr>
        <p:txBody>
          <a:bodyPr wrap="none">
            <a:spAutoFit/>
          </a:bodyPr>
          <a:lstStyle/>
          <a:p>
            <a:r>
              <a:rPr lang="en-US" altLang="zh-CN" sz="2800" b="1"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39</a:t>
            </a:r>
            <a:endParaRPr lang="zh-CN" altLang="en-US" sz="2800" b="1"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endParaRPr>
          </a:p>
        </p:txBody>
      </p:sp>
      <p:grpSp>
        <p:nvGrpSpPr>
          <p:cNvPr id="10" name="组合 9"/>
          <p:cNvGrpSpPr/>
          <p:nvPr/>
        </p:nvGrpSpPr>
        <p:grpSpPr>
          <a:xfrm>
            <a:off x="474943" y="0"/>
            <a:ext cx="8274780" cy="768350"/>
            <a:chOff x="431463" y="178382"/>
            <a:chExt cx="8274780" cy="768350"/>
          </a:xfrm>
        </p:grpSpPr>
        <p:cxnSp>
          <p:nvCxnSpPr>
            <p:cNvPr id="12" name="直接连接符 11"/>
            <p:cNvCxnSpPr/>
            <p:nvPr/>
          </p:nvCxnSpPr>
          <p:spPr>
            <a:xfrm>
              <a:off x="431463" y="913135"/>
              <a:ext cx="827478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18" name="组合 17"/>
            <p:cNvGrpSpPr/>
            <p:nvPr/>
          </p:nvGrpSpPr>
          <p:grpSpPr>
            <a:xfrm>
              <a:off x="457232" y="178382"/>
              <a:ext cx="5519387" cy="768350"/>
              <a:chOff x="457232" y="178382"/>
              <a:chExt cx="5519387" cy="768350"/>
            </a:xfrm>
          </p:grpSpPr>
          <p:sp>
            <p:nvSpPr>
              <p:cNvPr id="19" name="文本占位符 2"/>
              <p:cNvSpPr txBox="1"/>
              <p:nvPr/>
            </p:nvSpPr>
            <p:spPr>
              <a:xfrm>
                <a:off x="894514" y="292685"/>
                <a:ext cx="5082105" cy="42518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zh-CN" altLang="en-US" sz="3200" dirty="0">
                    <a:solidFill>
                      <a:srgbClr val="005188"/>
                    </a:solidFill>
                    <a:latin typeface="宋体" panose="02010600030101010101" pitchFamily="2" charset="-122"/>
                    <a:ea typeface="宋体" panose="02010600030101010101" pitchFamily="2" charset="-122"/>
                  </a:rPr>
                  <a:t>备考</a:t>
                </a:r>
                <a:r>
                  <a:rPr lang="zh-CN" altLang="en-US" sz="3200" dirty="0" smtClean="0">
                    <a:solidFill>
                      <a:srgbClr val="005188"/>
                    </a:solidFill>
                    <a:latin typeface="宋体" panose="02010600030101010101" pitchFamily="2" charset="-122"/>
                    <a:ea typeface="宋体" panose="02010600030101010101" pitchFamily="2" charset="-122"/>
                  </a:rPr>
                  <a:t>训练</a:t>
                </a:r>
                <a:r>
                  <a:rPr lang="en-US" altLang="zh-CN" sz="3200" dirty="0" smtClean="0">
                    <a:solidFill>
                      <a:srgbClr val="005188"/>
                    </a:solidFill>
                    <a:latin typeface="宋体" panose="02010600030101010101" pitchFamily="2" charset="-122"/>
                    <a:ea typeface="宋体" panose="02010600030101010101" pitchFamily="2" charset="-122"/>
                  </a:rPr>
                  <a:t>·</a:t>
                </a:r>
                <a:r>
                  <a:rPr lang="zh-CN" altLang="en-US" sz="3200" dirty="0" smtClean="0">
                    <a:solidFill>
                      <a:srgbClr val="005188"/>
                    </a:solidFill>
                    <a:latin typeface="宋体" panose="02010600030101010101" pitchFamily="2" charset="-122"/>
                    <a:ea typeface="宋体" panose="02010600030101010101" pitchFamily="2" charset="-122"/>
                  </a:rPr>
                  <a:t>能力提升</a:t>
                </a:r>
                <a:endParaRPr lang="zh-CN" altLang="en-US" sz="3200" dirty="0">
                  <a:solidFill>
                    <a:srgbClr val="005188"/>
                  </a:solidFill>
                  <a:latin typeface="宋体" panose="02010600030101010101" pitchFamily="2" charset="-122"/>
                  <a:ea typeface="宋体" panose="02010600030101010101" pitchFamily="2" charset="-122"/>
                </a:endParaRPr>
              </a:p>
            </p:txBody>
          </p:sp>
          <p:sp>
            <p:nvSpPr>
              <p:cNvPr id="20" name="矩形 19"/>
              <p:cNvSpPr/>
              <p:nvPr/>
            </p:nvSpPr>
            <p:spPr>
              <a:xfrm>
                <a:off x="457232" y="178382"/>
                <a:ext cx="495935" cy="768350"/>
              </a:xfrm>
              <a:prstGeom prst="rect">
                <a:avLst/>
              </a:prstGeom>
              <a:noFill/>
            </p:spPr>
            <p:txBody>
              <a:bodyPr wrap="none" lIns="91440" tIns="45720" rIns="91440" bIns="45720">
                <a:spAutoFit/>
              </a:bodyPr>
              <a:lstStyle/>
              <a:p>
                <a:pPr algn="ctr"/>
                <a:r>
                  <a:rPr lang="en-US" altLang="zh-CN" sz="4400" b="1" cap="none" spc="0" dirty="0">
                    <a:ln w="10541" cmpd="sng">
                      <a:solidFill>
                        <a:schemeClr val="accent1">
                          <a:shade val="88000"/>
                          <a:satMod val="110000"/>
                        </a:schemeClr>
                      </a:solidFill>
                      <a:prstDash val="solid"/>
                    </a:ln>
                    <a:solidFill>
                      <a:srgbClr val="005188"/>
                    </a:solidFill>
                    <a:effectLst/>
                  </a:rPr>
                  <a:t>B</a:t>
                </a:r>
                <a:endParaRPr lang="zh-CN" altLang="en-US" sz="4400" b="1" cap="none" spc="0" dirty="0">
                  <a:ln w="10541" cmpd="sng">
                    <a:solidFill>
                      <a:schemeClr val="accent1">
                        <a:shade val="88000"/>
                        <a:satMod val="110000"/>
                      </a:schemeClr>
                    </a:solidFill>
                    <a:prstDash val="solid"/>
                  </a:ln>
                  <a:solidFill>
                    <a:srgbClr val="005188"/>
                  </a:solidFill>
                  <a:effectLst/>
                </a:endParaRPr>
              </a:p>
            </p:txBody>
          </p:sp>
        </p:grpSp>
      </p:grpSp>
    </p:spTree>
  </p:cSld>
  <p:clrMapOvr>
    <a:masterClrMapping/>
  </p:clrMapOvr>
  <mc:AlternateContent xmlns:mc="http://schemas.openxmlformats.org/markup-compatibility/2006" xmlns:p14="http://schemas.microsoft.com/office/powerpoint/2010/main">
    <mc:Choice Requires="p14">
      <p:transition p14:dur="10" advTm="0">
        <p:dissolve/>
      </p:transition>
    </mc:Choice>
    <mc:Fallback xmlns="">
      <p:transition advTm="0">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p:cNvSpPr txBox="1"/>
          <p:nvPr/>
        </p:nvSpPr>
        <p:spPr>
          <a:xfrm>
            <a:off x="358775" y="1031240"/>
            <a:ext cx="8491220" cy="5692775"/>
          </a:xfrm>
          <a:prstGeom prst="rect">
            <a:avLst/>
          </a:prstGeom>
          <a:noFill/>
        </p:spPr>
        <p:txBody>
          <a:bodyPr wrap="square" lIns="0" rIns="0" rtlCol="0">
            <a:spAutoFit/>
          </a:bodyPr>
          <a:lstStyle/>
          <a:p>
            <a:pPr fontAlgn="auto">
              <a:lnSpc>
                <a:spcPts val="3360"/>
              </a:lnSpc>
            </a:pPr>
            <a:r>
              <a:rPr lang="en-US" altLang="zh-CN" sz="2800" dirty="0">
                <a:latin typeface="宋体" panose="02010600030101010101" pitchFamily="2" charset="-122"/>
                <a:ea typeface="宋体" panose="02010600030101010101" pitchFamily="2" charset="-122"/>
                <a:cs typeface="方正静蕾简体" panose="03000509000000000000" pitchFamily="65" charset="-122"/>
              </a:rPr>
              <a:t>1</a:t>
            </a:r>
            <a:r>
              <a:rPr lang="zh-CN" altLang="en-US" sz="2800" dirty="0">
                <a:latin typeface="宋体" panose="02010600030101010101" pitchFamily="2" charset="-122"/>
                <a:ea typeface="宋体" panose="02010600030101010101" pitchFamily="2" charset="-122"/>
                <a:cs typeface="方正静蕾简体" panose="03000509000000000000" pitchFamily="65" charset="-122"/>
              </a:rPr>
              <a:t>．温度和温度计</a:t>
            </a:r>
          </a:p>
          <a:p>
            <a:pPr fontAlgn="auto">
              <a:lnSpc>
                <a:spcPts val="3360"/>
              </a:lnSpc>
            </a:pPr>
            <a:r>
              <a:rPr lang="zh-CN" altLang="en-US" sz="2800" dirty="0">
                <a:latin typeface="宋体" panose="02010600030101010101" pitchFamily="2" charset="-122"/>
                <a:ea typeface="宋体" panose="02010600030101010101" pitchFamily="2" charset="-122"/>
                <a:cs typeface="方正静蕾简体" panose="03000509000000000000" pitchFamily="65" charset="-122"/>
              </a:rPr>
              <a:t>  （</a:t>
            </a:r>
            <a:r>
              <a:rPr lang="en-US" altLang="zh-CN" sz="2800" dirty="0">
                <a:latin typeface="宋体" panose="02010600030101010101" pitchFamily="2" charset="-122"/>
                <a:ea typeface="宋体" panose="02010600030101010101" pitchFamily="2" charset="-122"/>
                <a:cs typeface="方正静蕾简体" panose="03000509000000000000" pitchFamily="65" charset="-122"/>
              </a:rPr>
              <a:t>1</a:t>
            </a:r>
            <a:r>
              <a:rPr lang="zh-CN" altLang="en-US" sz="2800" dirty="0">
                <a:latin typeface="宋体" panose="02010600030101010101" pitchFamily="2" charset="-122"/>
                <a:ea typeface="宋体" panose="02010600030101010101" pitchFamily="2" charset="-122"/>
                <a:cs typeface="方正静蕾简体" panose="03000509000000000000" pitchFamily="65" charset="-122"/>
              </a:rPr>
              <a:t>）温度是表示物体</a:t>
            </a:r>
            <a:r>
              <a:rPr lang="zh-CN" altLang="en-US" sz="2800" u="sng" dirty="0">
                <a:latin typeface="宋体" panose="02010600030101010101" pitchFamily="2" charset="-122"/>
                <a:ea typeface="宋体" panose="02010600030101010101" pitchFamily="2" charset="-122"/>
                <a:cs typeface="方正静蕾简体" panose="03000509000000000000" pitchFamily="65" charset="-122"/>
              </a:rPr>
              <a:t>           </a:t>
            </a:r>
            <a:r>
              <a:rPr lang="zh-CN" altLang="en-US" sz="2800" dirty="0">
                <a:latin typeface="宋体" panose="02010600030101010101" pitchFamily="2" charset="-122"/>
                <a:ea typeface="宋体" panose="02010600030101010101" pitchFamily="2" charset="-122"/>
                <a:cs typeface="方正静蕾简体" panose="03000509000000000000" pitchFamily="65" charset="-122"/>
              </a:rPr>
              <a:t>的物理量，温度    </a:t>
            </a:r>
          </a:p>
          <a:p>
            <a:pPr fontAlgn="auto">
              <a:lnSpc>
                <a:spcPts val="3360"/>
              </a:lnSpc>
            </a:pPr>
            <a:r>
              <a:rPr lang="zh-CN" altLang="en-US" sz="2800" dirty="0">
                <a:latin typeface="宋体" panose="02010600030101010101" pitchFamily="2" charset="-122"/>
                <a:ea typeface="宋体" panose="02010600030101010101" pitchFamily="2" charset="-122"/>
                <a:cs typeface="方正静蕾简体" panose="03000509000000000000" pitchFamily="65" charset="-122"/>
              </a:rPr>
              <a:t>   的测量工具是</a:t>
            </a:r>
            <a:r>
              <a:rPr lang="zh-CN" altLang="en-US" sz="2800" u="sng" dirty="0">
                <a:latin typeface="宋体" panose="02010600030101010101" pitchFamily="2" charset="-122"/>
                <a:ea typeface="宋体" panose="02010600030101010101" pitchFamily="2" charset="-122"/>
                <a:cs typeface="方正静蕾简体" panose="03000509000000000000" pitchFamily="65" charset="-122"/>
              </a:rPr>
              <a:t>             </a:t>
            </a:r>
            <a:r>
              <a:rPr lang="zh-CN" altLang="en-US" sz="2800" dirty="0">
                <a:latin typeface="宋体" panose="02010600030101010101" pitchFamily="2" charset="-122"/>
                <a:ea typeface="宋体" panose="02010600030101010101" pitchFamily="2" charset="-122"/>
                <a:cs typeface="方正静蕾简体" panose="03000509000000000000" pitchFamily="65" charset="-122"/>
              </a:rPr>
              <a:t>。常用的温度计是利  </a:t>
            </a:r>
          </a:p>
          <a:p>
            <a:pPr fontAlgn="auto">
              <a:lnSpc>
                <a:spcPts val="3360"/>
              </a:lnSpc>
            </a:pPr>
            <a:r>
              <a:rPr lang="zh-CN" altLang="en-US" sz="2800" dirty="0">
                <a:latin typeface="宋体" panose="02010600030101010101" pitchFamily="2" charset="-122"/>
                <a:ea typeface="宋体" panose="02010600030101010101" pitchFamily="2" charset="-122"/>
                <a:cs typeface="方正静蕾简体" panose="03000509000000000000" pitchFamily="65" charset="-122"/>
              </a:rPr>
              <a:t>   用</a:t>
            </a:r>
            <a:r>
              <a:rPr lang="zh-CN" altLang="en-US" sz="2800" u="sng" dirty="0">
                <a:latin typeface="宋体" panose="02010600030101010101" pitchFamily="2" charset="-122"/>
                <a:ea typeface="宋体" panose="02010600030101010101" pitchFamily="2" charset="-122"/>
                <a:cs typeface="方正静蕾简体" panose="03000509000000000000" pitchFamily="65" charset="-122"/>
              </a:rPr>
              <a:t>                 </a:t>
            </a:r>
            <a:r>
              <a:rPr lang="zh-CN" altLang="en-US" sz="2800" dirty="0">
                <a:latin typeface="宋体" panose="02010600030101010101" pitchFamily="2" charset="-122"/>
                <a:ea typeface="宋体" panose="02010600030101010101" pitchFamily="2" charset="-122"/>
                <a:cs typeface="方正静蕾简体" panose="03000509000000000000" pitchFamily="65" charset="-122"/>
              </a:rPr>
              <a:t>的性质制成的。</a:t>
            </a:r>
          </a:p>
          <a:p>
            <a:pPr fontAlgn="auto">
              <a:lnSpc>
                <a:spcPts val="3360"/>
              </a:lnSpc>
            </a:pPr>
            <a:r>
              <a:rPr lang="zh-CN" altLang="en-US" sz="2800" dirty="0">
                <a:latin typeface="宋体" panose="02010600030101010101" pitchFamily="2" charset="-122"/>
                <a:ea typeface="宋体" panose="02010600030101010101" pitchFamily="2" charset="-122"/>
                <a:cs typeface="方正静蕾简体" panose="03000509000000000000" pitchFamily="65" charset="-122"/>
              </a:rPr>
              <a:t>  （</a:t>
            </a:r>
            <a:r>
              <a:rPr lang="en-US" altLang="zh-CN" sz="2800" dirty="0">
                <a:latin typeface="宋体" panose="02010600030101010101" pitchFamily="2" charset="-122"/>
                <a:ea typeface="宋体" panose="02010600030101010101" pitchFamily="2" charset="-122"/>
                <a:cs typeface="方正静蕾简体" panose="03000509000000000000" pitchFamily="65" charset="-122"/>
              </a:rPr>
              <a:t>2</a:t>
            </a:r>
            <a:r>
              <a:rPr lang="zh-CN" altLang="en-US" sz="2800" dirty="0">
                <a:latin typeface="宋体" panose="02010600030101010101" pitchFamily="2" charset="-122"/>
                <a:ea typeface="宋体" panose="02010600030101010101" pitchFamily="2" charset="-122"/>
                <a:cs typeface="方正静蕾简体" panose="03000509000000000000" pitchFamily="65" charset="-122"/>
              </a:rPr>
              <a:t>）温度计的使用：</a:t>
            </a:r>
          </a:p>
          <a:p>
            <a:pPr fontAlgn="auto">
              <a:lnSpc>
                <a:spcPts val="3360"/>
              </a:lnSpc>
            </a:pPr>
            <a:r>
              <a:rPr lang="zh-CN" altLang="en-US" sz="2800" dirty="0">
                <a:latin typeface="宋体" panose="02010600030101010101" pitchFamily="2" charset="-122"/>
                <a:ea typeface="宋体" panose="02010600030101010101" pitchFamily="2" charset="-122"/>
                <a:cs typeface="方正静蕾简体" panose="03000509000000000000" pitchFamily="65" charset="-122"/>
              </a:rPr>
              <a:t>   ①使用前，先观察温度计的</a:t>
            </a:r>
            <a:r>
              <a:rPr lang="zh-CN" altLang="en-US" sz="2800" u="sng" dirty="0">
                <a:latin typeface="宋体" panose="02010600030101010101" pitchFamily="2" charset="-122"/>
                <a:ea typeface="宋体" panose="02010600030101010101" pitchFamily="2" charset="-122"/>
                <a:cs typeface="方正静蕾简体" panose="03000509000000000000" pitchFamily="65" charset="-122"/>
              </a:rPr>
              <a:t>     </a:t>
            </a:r>
            <a:r>
              <a:rPr lang="zh-CN" altLang="en-US" sz="2800" dirty="0">
                <a:latin typeface="宋体" panose="02010600030101010101" pitchFamily="2" charset="-122"/>
                <a:ea typeface="宋体" panose="02010600030101010101" pitchFamily="2" charset="-122"/>
                <a:cs typeface="方正静蕾简体" panose="03000509000000000000" pitchFamily="65" charset="-122"/>
              </a:rPr>
              <a:t>和</a:t>
            </a:r>
            <a:r>
              <a:rPr lang="zh-CN" altLang="en-US" sz="2800" u="sng" dirty="0">
                <a:latin typeface="宋体" panose="02010600030101010101" pitchFamily="2" charset="-122"/>
                <a:ea typeface="宋体" panose="02010600030101010101" pitchFamily="2" charset="-122"/>
                <a:cs typeface="方正静蕾简体" panose="03000509000000000000" pitchFamily="65" charset="-122"/>
              </a:rPr>
              <a:t>       </a:t>
            </a:r>
            <a:r>
              <a:rPr lang="zh-CN" altLang="en-US" sz="2800" dirty="0">
                <a:latin typeface="宋体" panose="02010600030101010101" pitchFamily="2" charset="-122"/>
                <a:ea typeface="宋体" panose="02010600030101010101" pitchFamily="2" charset="-122"/>
                <a:cs typeface="方正静蕾简体" panose="03000509000000000000" pitchFamily="65" charset="-122"/>
              </a:rPr>
              <a:t>。</a:t>
            </a:r>
          </a:p>
          <a:p>
            <a:pPr fontAlgn="auto">
              <a:lnSpc>
                <a:spcPts val="3360"/>
              </a:lnSpc>
            </a:pPr>
            <a:r>
              <a:rPr lang="zh-CN" altLang="en-US" sz="2800" dirty="0">
                <a:latin typeface="宋体" panose="02010600030101010101" pitchFamily="2" charset="-122"/>
                <a:ea typeface="宋体" panose="02010600030101010101" pitchFamily="2" charset="-122"/>
                <a:cs typeface="方正静蕾简体" panose="03000509000000000000" pitchFamily="65" charset="-122"/>
              </a:rPr>
              <a:t>   ②测温时，温度计的玻璃要</a:t>
            </a:r>
            <a:r>
              <a:rPr lang="zh-CN" altLang="en-US" sz="2800" u="sng" dirty="0">
                <a:latin typeface="宋体" panose="02010600030101010101" pitchFamily="2" charset="-122"/>
                <a:ea typeface="宋体" panose="02010600030101010101" pitchFamily="2" charset="-122"/>
                <a:cs typeface="方正静蕾简体" panose="03000509000000000000" pitchFamily="65" charset="-122"/>
              </a:rPr>
              <a:t>                   </a:t>
            </a:r>
            <a:r>
              <a:rPr lang="zh-CN" altLang="en-US" sz="2800" dirty="0">
                <a:latin typeface="宋体" panose="02010600030101010101" pitchFamily="2" charset="-122"/>
                <a:ea typeface="宋体" panose="02010600030101010101" pitchFamily="2" charset="-122"/>
                <a:cs typeface="方正静蕾简体" panose="03000509000000000000" pitchFamily="65" charset="-122"/>
              </a:rPr>
              <a:t>，</a:t>
            </a:r>
          </a:p>
          <a:p>
            <a:pPr fontAlgn="auto">
              <a:lnSpc>
                <a:spcPts val="3360"/>
              </a:lnSpc>
            </a:pPr>
            <a:r>
              <a:rPr lang="zh-CN" altLang="en-US" sz="2800" dirty="0">
                <a:latin typeface="宋体" panose="02010600030101010101" pitchFamily="2" charset="-122"/>
                <a:ea typeface="宋体" panose="02010600030101010101" pitchFamily="2" charset="-122"/>
                <a:cs typeface="方正静蕾简体" panose="03000509000000000000" pitchFamily="65" charset="-122"/>
              </a:rPr>
              <a:t>   但不能与</a:t>
            </a:r>
            <a:r>
              <a:rPr lang="zh-CN" altLang="en-US" sz="2800" u="sng" dirty="0">
                <a:latin typeface="宋体" panose="02010600030101010101" pitchFamily="2" charset="-122"/>
                <a:ea typeface="宋体" panose="02010600030101010101" pitchFamily="2" charset="-122"/>
                <a:cs typeface="方正静蕾简体" panose="03000509000000000000" pitchFamily="65" charset="-122"/>
              </a:rPr>
              <a:t>                   </a:t>
            </a:r>
            <a:r>
              <a:rPr lang="zh-CN" altLang="en-US" sz="2800" dirty="0">
                <a:latin typeface="宋体" panose="02010600030101010101" pitchFamily="2" charset="-122"/>
                <a:ea typeface="宋体" panose="02010600030101010101" pitchFamily="2" charset="-122"/>
                <a:cs typeface="方正静蕾简体" panose="03000509000000000000" pitchFamily="65" charset="-122"/>
              </a:rPr>
              <a:t>接触。</a:t>
            </a:r>
          </a:p>
          <a:p>
            <a:pPr fontAlgn="auto">
              <a:lnSpc>
                <a:spcPts val="3360"/>
              </a:lnSpc>
            </a:pPr>
            <a:r>
              <a:rPr lang="zh-CN" altLang="en-US" sz="2800" dirty="0">
                <a:latin typeface="宋体" panose="02010600030101010101" pitchFamily="2" charset="-122"/>
                <a:ea typeface="宋体" panose="02010600030101010101" pitchFamily="2" charset="-122"/>
                <a:cs typeface="方正静蕾简体" panose="03000509000000000000" pitchFamily="65" charset="-122"/>
              </a:rPr>
              <a:t>   ③读数时，视线要与液面</a:t>
            </a:r>
            <a:r>
              <a:rPr lang="zh-CN" altLang="en-US" sz="2800" u="sng" dirty="0">
                <a:latin typeface="宋体" panose="02010600030101010101" pitchFamily="2" charset="-122"/>
                <a:ea typeface="宋体" panose="02010600030101010101" pitchFamily="2" charset="-122"/>
                <a:cs typeface="方正静蕾简体" panose="03000509000000000000" pitchFamily="65" charset="-122"/>
              </a:rPr>
              <a:t>     </a:t>
            </a:r>
            <a:r>
              <a:rPr lang="zh-CN" altLang="en-US" sz="2800" dirty="0">
                <a:latin typeface="宋体" panose="02010600030101010101" pitchFamily="2" charset="-122"/>
                <a:ea typeface="宋体" panose="02010600030101010101" pitchFamily="2" charset="-122"/>
                <a:cs typeface="方正静蕾简体" panose="03000509000000000000" pitchFamily="65" charset="-122"/>
              </a:rPr>
              <a:t>，</a:t>
            </a:r>
            <a:r>
              <a:rPr lang="zh-CN" altLang="en-US" sz="2800" u="sng" dirty="0">
                <a:latin typeface="宋体" panose="02010600030101010101" pitchFamily="2" charset="-122"/>
                <a:ea typeface="宋体" panose="02010600030101010101" pitchFamily="2" charset="-122"/>
                <a:cs typeface="方正静蕾简体" panose="03000509000000000000" pitchFamily="65" charset="-122"/>
              </a:rPr>
              <a:t>     </a:t>
            </a:r>
            <a:r>
              <a:rPr lang="zh-CN" altLang="en-US" sz="2800" dirty="0">
                <a:latin typeface="宋体" panose="02010600030101010101" pitchFamily="2" charset="-122"/>
                <a:ea typeface="宋体" panose="02010600030101010101" pitchFamily="2" charset="-122"/>
                <a:cs typeface="方正静蕾简体" panose="03000509000000000000" pitchFamily="65" charset="-122"/>
              </a:rPr>
              <a:t>将温度计从</a:t>
            </a:r>
          </a:p>
          <a:p>
            <a:pPr fontAlgn="auto">
              <a:lnSpc>
                <a:spcPts val="3360"/>
              </a:lnSpc>
            </a:pPr>
            <a:r>
              <a:rPr lang="zh-CN" altLang="en-US" sz="2800" dirty="0">
                <a:latin typeface="宋体" panose="02010600030101010101" pitchFamily="2" charset="-122"/>
                <a:ea typeface="宋体" panose="02010600030101010101" pitchFamily="2" charset="-122"/>
                <a:cs typeface="方正静蕾简体" panose="03000509000000000000" pitchFamily="65" charset="-122"/>
              </a:rPr>
              <a:t>   被测液体中拿出来读数。（注意：体温计结构上有</a:t>
            </a:r>
          </a:p>
          <a:p>
            <a:pPr fontAlgn="auto">
              <a:lnSpc>
                <a:spcPts val="3360"/>
              </a:lnSpc>
            </a:pPr>
            <a:r>
              <a:rPr lang="zh-CN" altLang="en-US" sz="2800" dirty="0">
                <a:latin typeface="宋体" panose="02010600030101010101" pitchFamily="2" charset="-122"/>
                <a:ea typeface="宋体" panose="02010600030101010101" pitchFamily="2" charset="-122"/>
                <a:cs typeface="方正静蕾简体" panose="03000509000000000000" pitchFamily="65" charset="-122"/>
              </a:rPr>
              <a:t>   一个</a:t>
            </a:r>
            <a:r>
              <a:rPr lang="zh-CN" altLang="en-US" sz="2800" u="sng" dirty="0">
                <a:latin typeface="宋体" panose="02010600030101010101" pitchFamily="2" charset="-122"/>
                <a:ea typeface="宋体" panose="02010600030101010101" pitchFamily="2" charset="-122"/>
                <a:cs typeface="方正静蕾简体" panose="03000509000000000000" pitchFamily="65" charset="-122"/>
              </a:rPr>
              <a:t>     </a:t>
            </a:r>
            <a:r>
              <a:rPr lang="zh-CN" altLang="en-US" sz="2800" dirty="0">
                <a:latin typeface="宋体" panose="02010600030101010101" pitchFamily="2" charset="-122"/>
                <a:ea typeface="宋体" panose="02010600030101010101" pitchFamily="2" charset="-122"/>
                <a:cs typeface="方正静蕾简体" panose="03000509000000000000" pitchFamily="65" charset="-122"/>
              </a:rPr>
              <a:t>，所以体温计</a:t>
            </a:r>
            <a:r>
              <a:rPr lang="zh-CN" altLang="en-US" sz="2800" u="sng" dirty="0">
                <a:latin typeface="宋体" panose="02010600030101010101" pitchFamily="2" charset="-122"/>
                <a:ea typeface="宋体" panose="02010600030101010101" pitchFamily="2" charset="-122"/>
                <a:cs typeface="方正静蕾简体" panose="03000509000000000000" pitchFamily="65" charset="-122"/>
              </a:rPr>
              <a:t>     </a:t>
            </a:r>
            <a:r>
              <a:rPr lang="zh-CN" altLang="en-US" sz="2800" dirty="0">
                <a:latin typeface="宋体" panose="02010600030101010101" pitchFamily="2" charset="-122"/>
                <a:ea typeface="宋体" panose="02010600030101010101" pitchFamily="2" charset="-122"/>
                <a:cs typeface="方正静蕾简体" panose="03000509000000000000" pitchFamily="65" charset="-122"/>
              </a:rPr>
              <a:t>离开被测物读数，但</a:t>
            </a:r>
          </a:p>
          <a:p>
            <a:pPr fontAlgn="auto">
              <a:lnSpc>
                <a:spcPts val="3360"/>
              </a:lnSpc>
            </a:pPr>
            <a:r>
              <a:rPr lang="zh-CN" altLang="en-US" sz="2800" dirty="0">
                <a:latin typeface="宋体" panose="02010600030101010101" pitchFamily="2" charset="-122"/>
                <a:ea typeface="宋体" panose="02010600030101010101" pitchFamily="2" charset="-122"/>
                <a:cs typeface="方正静蕾简体" panose="03000509000000000000" pitchFamily="65" charset="-122"/>
              </a:rPr>
              <a:t>   体温计使用前要</a:t>
            </a:r>
            <a:r>
              <a:rPr lang="zh-CN" altLang="en-US" sz="2800" u="sng" dirty="0">
                <a:latin typeface="宋体" panose="02010600030101010101" pitchFamily="2" charset="-122"/>
                <a:ea typeface="宋体" panose="02010600030101010101" pitchFamily="2" charset="-122"/>
                <a:cs typeface="方正静蕾简体" panose="03000509000000000000" pitchFamily="65" charset="-122"/>
              </a:rPr>
              <a:t>     </a:t>
            </a:r>
            <a:r>
              <a:rPr lang="zh-CN" altLang="en-US" sz="2800" dirty="0">
                <a:latin typeface="宋体" panose="02010600030101010101" pitchFamily="2" charset="-122"/>
                <a:ea typeface="宋体" panose="02010600030101010101" pitchFamily="2" charset="-122"/>
                <a:cs typeface="方正静蕾简体" panose="03000509000000000000" pitchFamily="65" charset="-122"/>
              </a:rPr>
              <a:t>。体温计的量程是</a:t>
            </a:r>
            <a:r>
              <a:rPr lang="en-US" altLang="zh-CN" sz="2800" u="sng" dirty="0">
                <a:latin typeface="宋体" panose="02010600030101010101" pitchFamily="2" charset="-122"/>
                <a:ea typeface="宋体" panose="02010600030101010101" pitchFamily="2" charset="-122"/>
                <a:cs typeface="方正静蕾简体" panose="03000509000000000000" pitchFamily="65" charset="-122"/>
              </a:rPr>
              <a:t>         </a:t>
            </a:r>
            <a:r>
              <a:rPr lang="zh-CN" altLang="en-US" sz="2800" dirty="0">
                <a:latin typeface="宋体" panose="02010600030101010101" pitchFamily="2" charset="-122"/>
                <a:ea typeface="宋体" panose="02010600030101010101" pitchFamily="2" charset="-122"/>
                <a:cs typeface="方正静蕾简体" panose="03000509000000000000" pitchFamily="65" charset="-122"/>
              </a:rPr>
              <a:t>，</a:t>
            </a:r>
            <a:endParaRPr lang="en-US" altLang="zh-CN" sz="2800" dirty="0">
              <a:latin typeface="宋体" panose="02010600030101010101" pitchFamily="2" charset="-122"/>
              <a:ea typeface="宋体" panose="02010600030101010101" pitchFamily="2" charset="-122"/>
              <a:cs typeface="方正静蕾简体" panose="03000509000000000000" pitchFamily="65" charset="-122"/>
            </a:endParaRPr>
          </a:p>
          <a:p>
            <a:pPr fontAlgn="auto">
              <a:lnSpc>
                <a:spcPts val="3360"/>
              </a:lnSpc>
            </a:pPr>
            <a:r>
              <a:rPr lang="zh-CN" altLang="en-US" sz="2800" dirty="0">
                <a:latin typeface="宋体" panose="02010600030101010101" pitchFamily="2" charset="-122"/>
                <a:ea typeface="宋体" panose="02010600030101010101" pitchFamily="2" charset="-122"/>
                <a:cs typeface="方正静蕾简体" panose="03000509000000000000" pitchFamily="65" charset="-122"/>
              </a:rPr>
              <a:t>   分度值是</a:t>
            </a:r>
            <a:r>
              <a:rPr lang="en-US" altLang="zh-CN" sz="2800" u="sng" dirty="0">
                <a:latin typeface="宋体" panose="02010600030101010101" pitchFamily="2" charset="-122"/>
                <a:ea typeface="宋体" panose="02010600030101010101" pitchFamily="2" charset="-122"/>
                <a:cs typeface="方正静蕾简体" panose="03000509000000000000" pitchFamily="65" charset="-122"/>
              </a:rPr>
              <a:t>    </a:t>
            </a:r>
            <a:r>
              <a:rPr lang="en-US" altLang="zh-CN" sz="2800" dirty="0">
                <a:latin typeface="宋体" panose="02010600030101010101" pitchFamily="2" charset="-122"/>
                <a:ea typeface="宋体" panose="02010600030101010101" pitchFamily="2" charset="-122"/>
                <a:cs typeface="方正静蕾简体" panose="03000509000000000000" pitchFamily="65" charset="-122"/>
              </a:rPr>
              <a:t>℃</a:t>
            </a:r>
            <a:r>
              <a:rPr lang="zh-CN" altLang="en-US" sz="2800" dirty="0">
                <a:latin typeface="宋体" panose="02010600030101010101" pitchFamily="2" charset="-122"/>
                <a:ea typeface="宋体" panose="02010600030101010101" pitchFamily="2" charset="-122"/>
                <a:cs typeface="方正静蕾简体" panose="03000509000000000000" pitchFamily="65" charset="-122"/>
              </a:rPr>
              <a:t>）</a:t>
            </a:r>
          </a:p>
        </p:txBody>
      </p:sp>
      <p:sp>
        <p:nvSpPr>
          <p:cNvPr id="17" name="TextBox 16"/>
          <p:cNvSpPr txBox="1"/>
          <p:nvPr/>
        </p:nvSpPr>
        <p:spPr>
          <a:xfrm>
            <a:off x="3660340" y="1421471"/>
            <a:ext cx="2845090" cy="523220"/>
          </a:xfrm>
          <a:prstGeom prst="rect">
            <a:avLst/>
          </a:prstGeom>
          <a:noFill/>
        </p:spPr>
        <p:txBody>
          <a:bodyPr wrap="square" rtlCol="0">
            <a:spAutoFit/>
          </a:bodyPr>
          <a:lstStyle/>
          <a:p>
            <a:pPr algn="ctr"/>
            <a:r>
              <a:rPr lang="zh-CN" altLang="en-US" sz="2800" b="1" dirty="0">
                <a:solidFill>
                  <a:srgbClr val="FF0000"/>
                </a:solidFill>
                <a:latin typeface="楷体" panose="02010609060101010101" pitchFamily="49" charset="-122"/>
                <a:ea typeface="楷体" panose="02010609060101010101" pitchFamily="49" charset="-122"/>
              </a:rPr>
              <a:t>冷热程度</a:t>
            </a:r>
          </a:p>
        </p:txBody>
      </p:sp>
      <p:sp>
        <p:nvSpPr>
          <p:cNvPr id="2" name="TextBox 16"/>
          <p:cNvSpPr txBox="1"/>
          <p:nvPr/>
        </p:nvSpPr>
        <p:spPr>
          <a:xfrm>
            <a:off x="4938395" y="3552825"/>
            <a:ext cx="3943350" cy="521970"/>
          </a:xfrm>
          <a:prstGeom prst="rect">
            <a:avLst/>
          </a:prstGeom>
          <a:noFill/>
        </p:spPr>
        <p:txBody>
          <a:bodyPr wrap="square" rtlCol="0">
            <a:spAutoFit/>
          </a:bodyPr>
          <a:lstStyle/>
          <a:p>
            <a:pPr algn="ctr"/>
            <a:r>
              <a:rPr lang="zh-CN" altLang="en-US" sz="2800" b="1" dirty="0">
                <a:solidFill>
                  <a:srgbClr val="FF0000"/>
                </a:solidFill>
                <a:latin typeface="楷体" panose="02010609060101010101" pitchFamily="49" charset="-122"/>
                <a:ea typeface="楷体" panose="02010609060101010101" pitchFamily="49" charset="-122"/>
              </a:rPr>
              <a:t>浸没在被测的液体中</a:t>
            </a:r>
          </a:p>
        </p:txBody>
      </p:sp>
      <p:sp>
        <p:nvSpPr>
          <p:cNvPr id="3" name="TextBox 16"/>
          <p:cNvSpPr txBox="1"/>
          <p:nvPr/>
        </p:nvSpPr>
        <p:spPr>
          <a:xfrm>
            <a:off x="2167555" y="3997702"/>
            <a:ext cx="3657184" cy="523220"/>
          </a:xfrm>
          <a:prstGeom prst="rect">
            <a:avLst/>
          </a:prstGeom>
          <a:noFill/>
        </p:spPr>
        <p:txBody>
          <a:bodyPr wrap="square" rtlCol="0">
            <a:spAutoFit/>
          </a:bodyPr>
          <a:lstStyle/>
          <a:p>
            <a:pPr algn="ctr"/>
            <a:r>
              <a:rPr lang="zh-CN" altLang="en-US" sz="2800" b="1" dirty="0">
                <a:solidFill>
                  <a:srgbClr val="FF0000"/>
                </a:solidFill>
                <a:latin typeface="楷体" panose="02010609060101010101" pitchFamily="49" charset="-122"/>
                <a:ea typeface="楷体" panose="02010609060101010101" pitchFamily="49" charset="-122"/>
              </a:rPr>
              <a:t>容器壁或容器底</a:t>
            </a:r>
          </a:p>
        </p:txBody>
      </p:sp>
      <p:sp>
        <p:nvSpPr>
          <p:cNvPr id="12" name="TextBox 11"/>
          <p:cNvSpPr txBox="1"/>
          <p:nvPr/>
        </p:nvSpPr>
        <p:spPr>
          <a:xfrm>
            <a:off x="3133974" y="1835492"/>
            <a:ext cx="1723873" cy="523220"/>
          </a:xfrm>
          <a:prstGeom prst="rect">
            <a:avLst/>
          </a:prstGeom>
          <a:noFill/>
        </p:spPr>
        <p:txBody>
          <a:bodyPr wrap="square" rtlCol="0">
            <a:spAutoFit/>
          </a:bodyPr>
          <a:lstStyle/>
          <a:p>
            <a:pPr algn="ctr"/>
            <a:r>
              <a:rPr lang="zh-CN" altLang="en-US" sz="2800" b="1" dirty="0">
                <a:solidFill>
                  <a:srgbClr val="FF0000"/>
                </a:solidFill>
                <a:latin typeface="楷体" panose="02010609060101010101" pitchFamily="49" charset="-122"/>
                <a:ea typeface="楷体" panose="02010609060101010101" pitchFamily="49" charset="-122"/>
              </a:rPr>
              <a:t>温度计</a:t>
            </a:r>
          </a:p>
        </p:txBody>
      </p:sp>
      <p:sp>
        <p:nvSpPr>
          <p:cNvPr id="16" name="TextBox 15"/>
          <p:cNvSpPr txBox="1"/>
          <p:nvPr/>
        </p:nvSpPr>
        <p:spPr>
          <a:xfrm>
            <a:off x="1422558" y="2301606"/>
            <a:ext cx="2845090" cy="523220"/>
          </a:xfrm>
          <a:prstGeom prst="rect">
            <a:avLst/>
          </a:prstGeom>
          <a:noFill/>
        </p:spPr>
        <p:txBody>
          <a:bodyPr wrap="square" rtlCol="0">
            <a:spAutoFit/>
          </a:bodyPr>
          <a:lstStyle/>
          <a:p>
            <a:pPr algn="ctr"/>
            <a:r>
              <a:rPr lang="zh-CN" altLang="en-US" sz="2800" b="1" dirty="0">
                <a:solidFill>
                  <a:srgbClr val="FF0000"/>
                </a:solidFill>
                <a:latin typeface="楷体" panose="02010609060101010101" pitchFamily="49" charset="-122"/>
                <a:ea typeface="楷体" panose="02010609060101010101" pitchFamily="49" charset="-122"/>
              </a:rPr>
              <a:t>液体热胀冷缩</a:t>
            </a:r>
          </a:p>
        </p:txBody>
      </p:sp>
      <p:sp>
        <p:nvSpPr>
          <p:cNvPr id="18" name="TextBox 17"/>
          <p:cNvSpPr txBox="1"/>
          <p:nvPr/>
        </p:nvSpPr>
        <p:spPr>
          <a:xfrm>
            <a:off x="4976495" y="3110865"/>
            <a:ext cx="1155065" cy="521970"/>
          </a:xfrm>
          <a:prstGeom prst="rect">
            <a:avLst/>
          </a:prstGeom>
          <a:noFill/>
        </p:spPr>
        <p:txBody>
          <a:bodyPr wrap="square" rtlCol="0">
            <a:spAutoFit/>
          </a:bodyPr>
          <a:lstStyle/>
          <a:p>
            <a:pPr algn="ctr"/>
            <a:r>
              <a:rPr lang="zh-CN" altLang="en-US" sz="2800" b="1" dirty="0">
                <a:solidFill>
                  <a:srgbClr val="FF0000"/>
                </a:solidFill>
                <a:latin typeface="楷体" panose="02010609060101010101" pitchFamily="49" charset="-122"/>
                <a:ea typeface="楷体" panose="02010609060101010101" pitchFamily="49" charset="-122"/>
              </a:rPr>
              <a:t>量程</a:t>
            </a:r>
          </a:p>
        </p:txBody>
      </p:sp>
      <p:sp>
        <p:nvSpPr>
          <p:cNvPr id="19" name="TextBox 18"/>
          <p:cNvSpPr txBox="1"/>
          <p:nvPr/>
        </p:nvSpPr>
        <p:spPr>
          <a:xfrm>
            <a:off x="6320790" y="3110865"/>
            <a:ext cx="1377950" cy="521970"/>
          </a:xfrm>
          <a:prstGeom prst="rect">
            <a:avLst/>
          </a:prstGeom>
          <a:noFill/>
        </p:spPr>
        <p:txBody>
          <a:bodyPr wrap="square" rtlCol="0">
            <a:spAutoFit/>
          </a:bodyPr>
          <a:lstStyle/>
          <a:p>
            <a:pPr algn="ctr"/>
            <a:r>
              <a:rPr lang="zh-CN" altLang="en-US" sz="2800" b="1" dirty="0">
                <a:solidFill>
                  <a:srgbClr val="FF0000"/>
                </a:solidFill>
                <a:latin typeface="楷体" panose="02010609060101010101" pitchFamily="49" charset="-122"/>
                <a:ea typeface="楷体" panose="02010609060101010101" pitchFamily="49" charset="-122"/>
              </a:rPr>
              <a:t>分度值</a:t>
            </a:r>
          </a:p>
        </p:txBody>
      </p:sp>
      <p:sp>
        <p:nvSpPr>
          <p:cNvPr id="20" name="TextBox 19"/>
          <p:cNvSpPr txBox="1"/>
          <p:nvPr/>
        </p:nvSpPr>
        <p:spPr>
          <a:xfrm>
            <a:off x="4663440" y="4427855"/>
            <a:ext cx="1071880" cy="521970"/>
          </a:xfrm>
          <a:prstGeom prst="rect">
            <a:avLst/>
          </a:prstGeom>
          <a:noFill/>
        </p:spPr>
        <p:txBody>
          <a:bodyPr wrap="square" rtlCol="0">
            <a:spAutoFit/>
          </a:bodyPr>
          <a:lstStyle/>
          <a:p>
            <a:pPr algn="ctr"/>
            <a:r>
              <a:rPr lang="zh-CN" altLang="en-US" sz="2800" b="1" dirty="0">
                <a:solidFill>
                  <a:srgbClr val="FF0000"/>
                </a:solidFill>
                <a:latin typeface="楷体" panose="02010609060101010101" pitchFamily="49" charset="-122"/>
                <a:ea typeface="楷体" panose="02010609060101010101" pitchFamily="49" charset="-122"/>
              </a:rPr>
              <a:t>相平</a:t>
            </a:r>
          </a:p>
        </p:txBody>
      </p:sp>
      <p:sp>
        <p:nvSpPr>
          <p:cNvPr id="21" name="TextBox 20"/>
          <p:cNvSpPr txBox="1"/>
          <p:nvPr/>
        </p:nvSpPr>
        <p:spPr>
          <a:xfrm>
            <a:off x="5810825" y="4410740"/>
            <a:ext cx="1262150" cy="523220"/>
          </a:xfrm>
          <a:prstGeom prst="rect">
            <a:avLst/>
          </a:prstGeom>
          <a:noFill/>
        </p:spPr>
        <p:txBody>
          <a:bodyPr wrap="square" rtlCol="0">
            <a:spAutoFit/>
          </a:bodyPr>
          <a:lstStyle/>
          <a:p>
            <a:pPr algn="ctr"/>
            <a:r>
              <a:rPr lang="zh-CN" altLang="en-US" sz="2800" b="1" dirty="0">
                <a:solidFill>
                  <a:srgbClr val="FF0000"/>
                </a:solidFill>
                <a:latin typeface="楷体" panose="02010609060101010101" pitchFamily="49" charset="-122"/>
                <a:ea typeface="楷体" panose="02010609060101010101" pitchFamily="49" charset="-122"/>
              </a:rPr>
              <a:t>不能</a:t>
            </a:r>
          </a:p>
        </p:txBody>
      </p:sp>
      <p:sp>
        <p:nvSpPr>
          <p:cNvPr id="22" name="TextBox 21"/>
          <p:cNvSpPr txBox="1"/>
          <p:nvPr/>
        </p:nvSpPr>
        <p:spPr>
          <a:xfrm>
            <a:off x="1471959" y="5295974"/>
            <a:ext cx="1094783" cy="523220"/>
          </a:xfrm>
          <a:prstGeom prst="rect">
            <a:avLst/>
          </a:prstGeom>
          <a:noFill/>
        </p:spPr>
        <p:txBody>
          <a:bodyPr wrap="square" rtlCol="0">
            <a:spAutoFit/>
          </a:bodyPr>
          <a:lstStyle/>
          <a:p>
            <a:pPr algn="ctr"/>
            <a:r>
              <a:rPr lang="zh-CN" altLang="en-US" sz="2800" b="1" dirty="0">
                <a:solidFill>
                  <a:srgbClr val="FF0000"/>
                </a:solidFill>
                <a:latin typeface="楷体" panose="02010609060101010101" pitchFamily="49" charset="-122"/>
                <a:ea typeface="楷体" panose="02010609060101010101" pitchFamily="49" charset="-122"/>
              </a:rPr>
              <a:t>缩口</a:t>
            </a:r>
          </a:p>
        </p:txBody>
      </p:sp>
      <p:sp>
        <p:nvSpPr>
          <p:cNvPr id="23" name="TextBox 22"/>
          <p:cNvSpPr txBox="1"/>
          <p:nvPr/>
        </p:nvSpPr>
        <p:spPr>
          <a:xfrm>
            <a:off x="4476880" y="5242317"/>
            <a:ext cx="1094783" cy="523220"/>
          </a:xfrm>
          <a:prstGeom prst="rect">
            <a:avLst/>
          </a:prstGeom>
          <a:noFill/>
        </p:spPr>
        <p:txBody>
          <a:bodyPr wrap="square" rtlCol="0">
            <a:spAutoFit/>
          </a:bodyPr>
          <a:lstStyle/>
          <a:p>
            <a:pPr algn="ctr"/>
            <a:r>
              <a:rPr lang="zh-CN" altLang="en-US" sz="2800" b="1" dirty="0">
                <a:solidFill>
                  <a:srgbClr val="FF0000"/>
                </a:solidFill>
                <a:latin typeface="楷体" panose="02010609060101010101" pitchFamily="49" charset="-122"/>
                <a:ea typeface="楷体" panose="02010609060101010101" pitchFamily="49" charset="-122"/>
              </a:rPr>
              <a:t>可以</a:t>
            </a:r>
          </a:p>
        </p:txBody>
      </p:sp>
      <p:sp>
        <p:nvSpPr>
          <p:cNvPr id="24" name="TextBox 23"/>
          <p:cNvSpPr txBox="1"/>
          <p:nvPr/>
        </p:nvSpPr>
        <p:spPr>
          <a:xfrm>
            <a:off x="3256915" y="5695315"/>
            <a:ext cx="1326515" cy="521970"/>
          </a:xfrm>
          <a:prstGeom prst="rect">
            <a:avLst/>
          </a:prstGeom>
          <a:noFill/>
        </p:spPr>
        <p:txBody>
          <a:bodyPr wrap="square" rtlCol="0">
            <a:spAutoFit/>
          </a:bodyPr>
          <a:lstStyle/>
          <a:p>
            <a:pPr algn="ctr"/>
            <a:r>
              <a:rPr lang="zh-CN" altLang="en-US" sz="2800" b="1" dirty="0">
                <a:solidFill>
                  <a:srgbClr val="FF0000"/>
                </a:solidFill>
                <a:latin typeface="楷体" panose="02010609060101010101" pitchFamily="49" charset="-122"/>
                <a:ea typeface="楷体" panose="02010609060101010101" pitchFamily="49" charset="-122"/>
              </a:rPr>
              <a:t>甩一甩</a:t>
            </a:r>
          </a:p>
        </p:txBody>
      </p:sp>
      <p:sp>
        <p:nvSpPr>
          <p:cNvPr id="25" name="TextBox 24"/>
          <p:cNvSpPr txBox="1"/>
          <p:nvPr/>
        </p:nvSpPr>
        <p:spPr>
          <a:xfrm>
            <a:off x="6886717" y="5712525"/>
            <a:ext cx="1977542" cy="521970"/>
          </a:xfrm>
          <a:prstGeom prst="rect">
            <a:avLst/>
          </a:prstGeom>
          <a:noFill/>
        </p:spPr>
        <p:txBody>
          <a:bodyPr wrap="square" rtlCol="0">
            <a:spAutoFit/>
          </a:bodyPr>
          <a:lstStyle/>
          <a:p>
            <a:pPr algn="ctr"/>
            <a:r>
              <a:rPr lang="en-US" altLang="zh-CN" sz="2800" b="1" dirty="0">
                <a:solidFill>
                  <a:srgbClr val="FF0000"/>
                </a:solidFill>
                <a:latin typeface="楷体" panose="02010609060101010101" pitchFamily="49" charset="-122"/>
                <a:ea typeface="楷体" panose="02010609060101010101" pitchFamily="49" charset="-122"/>
              </a:rPr>
              <a:t>35～42℃</a:t>
            </a:r>
            <a:endParaRPr lang="zh-CN" altLang="en-US" sz="2800" b="1" dirty="0">
              <a:solidFill>
                <a:srgbClr val="FF0000"/>
              </a:solidFill>
              <a:latin typeface="楷体" panose="02010609060101010101" pitchFamily="49" charset="-122"/>
              <a:ea typeface="楷体" panose="02010609060101010101" pitchFamily="49" charset="-122"/>
            </a:endParaRPr>
          </a:p>
        </p:txBody>
      </p:sp>
      <p:sp>
        <p:nvSpPr>
          <p:cNvPr id="26" name="TextBox 25"/>
          <p:cNvSpPr txBox="1"/>
          <p:nvPr/>
        </p:nvSpPr>
        <p:spPr>
          <a:xfrm>
            <a:off x="1984127" y="6124071"/>
            <a:ext cx="1262150" cy="523220"/>
          </a:xfrm>
          <a:prstGeom prst="rect">
            <a:avLst/>
          </a:prstGeom>
          <a:noFill/>
        </p:spPr>
        <p:txBody>
          <a:bodyPr wrap="square" rtlCol="0">
            <a:spAutoFit/>
          </a:bodyPr>
          <a:lstStyle/>
          <a:p>
            <a:pPr algn="ctr"/>
            <a:r>
              <a:rPr lang="en-US" altLang="zh-CN" sz="2800" b="1" dirty="0">
                <a:solidFill>
                  <a:srgbClr val="FF0000"/>
                </a:solidFill>
                <a:latin typeface="楷体" panose="02010609060101010101" pitchFamily="49" charset="-122"/>
                <a:ea typeface="楷体" panose="02010609060101010101" pitchFamily="49" charset="-122"/>
              </a:rPr>
              <a:t>0.1</a:t>
            </a:r>
            <a:endParaRPr lang="zh-CN" altLang="en-US" sz="2800" b="1" dirty="0">
              <a:solidFill>
                <a:srgbClr val="FF0000"/>
              </a:solidFill>
              <a:latin typeface="楷体" panose="02010609060101010101" pitchFamily="49" charset="-122"/>
              <a:ea typeface="楷体" panose="02010609060101010101" pitchFamily="49" charset="-122"/>
            </a:endParaRPr>
          </a:p>
        </p:txBody>
      </p:sp>
      <p:grpSp>
        <p:nvGrpSpPr>
          <p:cNvPr id="27" name="组合 26"/>
          <p:cNvGrpSpPr/>
          <p:nvPr/>
        </p:nvGrpSpPr>
        <p:grpSpPr>
          <a:xfrm>
            <a:off x="474943" y="0"/>
            <a:ext cx="8274780" cy="768350"/>
            <a:chOff x="431463" y="178382"/>
            <a:chExt cx="8274780" cy="768350"/>
          </a:xfrm>
        </p:grpSpPr>
        <p:cxnSp>
          <p:nvCxnSpPr>
            <p:cNvPr id="28" name="直接连接符 27"/>
            <p:cNvCxnSpPr/>
            <p:nvPr/>
          </p:nvCxnSpPr>
          <p:spPr>
            <a:xfrm>
              <a:off x="431463" y="913135"/>
              <a:ext cx="827478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29" name="组合 28"/>
            <p:cNvGrpSpPr/>
            <p:nvPr/>
          </p:nvGrpSpPr>
          <p:grpSpPr>
            <a:xfrm>
              <a:off x="457232" y="178382"/>
              <a:ext cx="5519387" cy="768350"/>
              <a:chOff x="457232" y="178382"/>
              <a:chExt cx="5519387" cy="768350"/>
            </a:xfrm>
          </p:grpSpPr>
          <p:sp>
            <p:nvSpPr>
              <p:cNvPr id="30" name="文本占位符 2"/>
              <p:cNvSpPr txBox="1"/>
              <p:nvPr/>
            </p:nvSpPr>
            <p:spPr>
              <a:xfrm>
                <a:off x="894514" y="292685"/>
                <a:ext cx="5082105" cy="42518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zh-CN" altLang="en-US" sz="3200" dirty="0" smtClean="0">
                    <a:solidFill>
                      <a:srgbClr val="005188"/>
                    </a:solidFill>
                    <a:latin typeface="宋体" panose="02010600030101010101" pitchFamily="2" charset="-122"/>
                    <a:ea typeface="宋体" panose="02010600030101010101" pitchFamily="2" charset="-122"/>
                  </a:rPr>
                  <a:t>必备知识</a:t>
                </a:r>
                <a:endParaRPr lang="zh-CN" altLang="en-US" sz="3200" dirty="0">
                  <a:solidFill>
                    <a:srgbClr val="005188"/>
                  </a:solidFill>
                  <a:latin typeface="宋体" panose="02010600030101010101" pitchFamily="2" charset="-122"/>
                  <a:ea typeface="宋体" panose="02010600030101010101" pitchFamily="2" charset="-122"/>
                </a:endParaRPr>
              </a:p>
            </p:txBody>
          </p:sp>
          <p:sp>
            <p:nvSpPr>
              <p:cNvPr id="31" name="矩形 30"/>
              <p:cNvSpPr/>
              <p:nvPr/>
            </p:nvSpPr>
            <p:spPr>
              <a:xfrm>
                <a:off x="457232" y="178382"/>
                <a:ext cx="495935" cy="768350"/>
              </a:xfrm>
              <a:prstGeom prst="rect">
                <a:avLst/>
              </a:prstGeom>
              <a:noFill/>
            </p:spPr>
            <p:txBody>
              <a:bodyPr wrap="none" lIns="91440" tIns="45720" rIns="91440" bIns="45720">
                <a:spAutoFit/>
              </a:bodyPr>
              <a:lstStyle/>
              <a:p>
                <a:pPr algn="ctr"/>
                <a:r>
                  <a:rPr lang="en-US" altLang="zh-CN" sz="4400" b="1" cap="none" spc="0" dirty="0">
                    <a:ln w="10541" cmpd="sng">
                      <a:solidFill>
                        <a:schemeClr val="accent1">
                          <a:shade val="88000"/>
                          <a:satMod val="110000"/>
                        </a:schemeClr>
                      </a:solidFill>
                      <a:prstDash val="solid"/>
                    </a:ln>
                    <a:solidFill>
                      <a:srgbClr val="005188"/>
                    </a:solidFill>
                    <a:effectLst/>
                  </a:rPr>
                  <a:t>B</a:t>
                </a:r>
                <a:endParaRPr lang="zh-CN" altLang="en-US" sz="4400" b="1" cap="none" spc="0" dirty="0">
                  <a:ln w="10541" cmpd="sng">
                    <a:solidFill>
                      <a:schemeClr val="accent1">
                        <a:shade val="88000"/>
                        <a:satMod val="110000"/>
                      </a:schemeClr>
                    </a:solidFill>
                    <a:prstDash val="solid"/>
                  </a:ln>
                  <a:solidFill>
                    <a:srgbClr val="005188"/>
                  </a:solidFill>
                  <a:effectLst/>
                </a:endParaRPr>
              </a:p>
            </p:txBody>
          </p:sp>
        </p:grpSp>
      </p:grpSp>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down)">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down)">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wipe(down)">
                                      <p:cBhvr>
                                        <p:cTn id="32" dur="500"/>
                                        <p:tgtEl>
                                          <p:spTgt spid="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wipe(down)">
                                      <p:cBhvr>
                                        <p:cTn id="37" dur="500"/>
                                        <p:tgtEl>
                                          <p:spTgt spid="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wipe(down)">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down)">
                                      <p:cBhvr>
                                        <p:cTn id="47" dur="500"/>
                                        <p:tgtEl>
                                          <p:spTgt spid="21"/>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down)">
                                      <p:cBhvr>
                                        <p:cTn id="57" dur="500"/>
                                        <p:tgtEl>
                                          <p:spTgt spid="23"/>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24"/>
                                        </p:tgtEl>
                                        <p:attrNameLst>
                                          <p:attrName>style.visibility</p:attrName>
                                        </p:attrNameLst>
                                      </p:cBhvr>
                                      <p:to>
                                        <p:strVal val="visible"/>
                                      </p:to>
                                    </p:set>
                                    <p:animEffect transition="in" filter="wipe(down)">
                                      <p:cBhvr>
                                        <p:cTn id="62" dur="500"/>
                                        <p:tgtEl>
                                          <p:spTgt spid="24"/>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down)">
                                      <p:cBhvr>
                                        <p:cTn id="67" dur="500"/>
                                        <p:tgtEl>
                                          <p:spTgt spid="25"/>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wipe(down)">
                                      <p:cBhvr>
                                        <p:cTn id="7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 grpId="0"/>
      <p:bldP spid="3" grpId="0"/>
      <p:bldP spid="12" grpId="0"/>
      <p:bldP spid="16" grpId="0"/>
      <p:bldP spid="18" grpId="0"/>
      <p:bldP spid="19" grpId="0"/>
      <p:bldP spid="20" grpId="0"/>
      <p:bldP spid="21" grpId="0"/>
      <p:bldP spid="22" grpId="0"/>
      <p:bldP spid="23" grpId="0"/>
      <p:bldP spid="24" grpId="0"/>
      <p:bldP spid="25" grpId="0"/>
      <p:bldP spid="2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p:cNvSpPr txBox="1"/>
          <p:nvPr/>
        </p:nvSpPr>
        <p:spPr>
          <a:xfrm>
            <a:off x="593725" y="1248410"/>
            <a:ext cx="7918450" cy="5029582"/>
          </a:xfrm>
          <a:prstGeom prst="rect">
            <a:avLst/>
          </a:prstGeom>
          <a:noFill/>
        </p:spPr>
        <p:txBody>
          <a:bodyPr wrap="square" lIns="0" rIns="0" rtlCol="0">
            <a:spAutoFit/>
          </a:bodyPr>
          <a:lstStyle/>
          <a:p>
            <a:pPr algn="ctr" fontAlgn="auto">
              <a:lnSpc>
                <a:spcPts val="3360"/>
              </a:lnSpc>
            </a:pPr>
            <a:endParaRPr lang="en-US" altLang="zh-CN" sz="2800" b="1" dirty="0" smtClean="0">
              <a:solidFill>
                <a:srgbClr val="005188"/>
              </a:solidFill>
              <a:latin typeface="宋体" panose="02010600030101010101" pitchFamily="2" charset="-122"/>
              <a:ea typeface="宋体" panose="02010600030101010101" pitchFamily="2" charset="-122"/>
              <a:sym typeface="+mn-ea"/>
            </a:endParaRPr>
          </a:p>
          <a:p>
            <a:pPr fontAlgn="auto">
              <a:lnSpc>
                <a:spcPts val="3860"/>
              </a:lnSpc>
            </a:pPr>
            <a:r>
              <a:rPr lang="en-US" altLang="zh-CN" sz="2800" dirty="0" smtClean="0">
                <a:latin typeface="宋体" panose="02010600030101010101" pitchFamily="2" charset="-122"/>
                <a:cs typeface="方正静蕾简体" panose="03000509000000000000" pitchFamily="65" charset="-122"/>
              </a:rPr>
              <a:t>6</a:t>
            </a:r>
            <a:r>
              <a:rPr lang="en-US" altLang="zh-CN" sz="2800" dirty="0">
                <a:latin typeface="宋体" panose="02010600030101010101" pitchFamily="2" charset="-122"/>
                <a:cs typeface="方正静蕾简体" panose="03000509000000000000" pitchFamily="65" charset="-122"/>
              </a:rPr>
              <a:t>.</a:t>
            </a:r>
            <a:r>
              <a:rPr lang="zh-CN" altLang="en-US" sz="2800" dirty="0">
                <a:latin typeface="宋体" panose="02010600030101010101" pitchFamily="2" charset="-122"/>
                <a:cs typeface="方正静蕾简体" panose="03000509000000000000" pitchFamily="65" charset="-122"/>
              </a:rPr>
              <a:t>如图</a:t>
            </a:r>
            <a:r>
              <a:rPr lang="en-US" altLang="zh-CN" sz="2800" dirty="0">
                <a:latin typeface="宋体" panose="02010600030101010101" pitchFamily="2" charset="-122"/>
                <a:cs typeface="方正静蕾简体" panose="03000509000000000000" pitchFamily="65" charset="-122"/>
              </a:rPr>
              <a:t>3-11</a:t>
            </a:r>
            <a:r>
              <a:rPr lang="zh-CN" altLang="en-US" sz="2800" dirty="0">
                <a:latin typeface="宋体" panose="02010600030101010101" pitchFamily="2" charset="-122"/>
                <a:cs typeface="方正静蕾简体" panose="03000509000000000000" pitchFamily="65" charset="-122"/>
              </a:rPr>
              <a:t>所示是体温计和常用温度计，请简要说</a:t>
            </a:r>
            <a:endParaRPr lang="en-US" altLang="zh-CN" sz="2800" dirty="0">
              <a:latin typeface="宋体" panose="02010600030101010101" pitchFamily="2" charset="-122"/>
              <a:cs typeface="方正静蕾简体" panose="03000509000000000000" pitchFamily="65" charset="-122"/>
            </a:endParaRPr>
          </a:p>
          <a:p>
            <a:pPr fontAlgn="auto">
              <a:lnSpc>
                <a:spcPts val="3860"/>
              </a:lnSpc>
            </a:pPr>
            <a:r>
              <a:rPr lang="en-US" altLang="zh-CN" sz="2800" dirty="0">
                <a:latin typeface="宋体" panose="02010600030101010101" pitchFamily="2" charset="-122"/>
                <a:cs typeface="方正静蕾简体" panose="03000509000000000000" pitchFamily="65" charset="-122"/>
              </a:rPr>
              <a:t>  </a:t>
            </a:r>
            <a:r>
              <a:rPr lang="zh-CN" altLang="en-US" sz="2800" dirty="0">
                <a:latin typeface="宋体" panose="02010600030101010101" pitchFamily="2" charset="-122"/>
                <a:cs typeface="方正静蕾简体" panose="03000509000000000000" pitchFamily="65" charset="-122"/>
              </a:rPr>
              <a:t>出它们在构造和使用上的三个不同点。</a:t>
            </a:r>
            <a:endParaRPr lang="en-US" altLang="zh-CN" sz="2800" dirty="0">
              <a:latin typeface="宋体" panose="02010600030101010101" pitchFamily="2" charset="-122"/>
              <a:cs typeface="方正静蕾简体" panose="03000509000000000000" pitchFamily="65" charset="-122"/>
            </a:endParaRPr>
          </a:p>
          <a:p>
            <a:pPr fontAlgn="auto">
              <a:lnSpc>
                <a:spcPts val="3860"/>
              </a:lnSpc>
            </a:pPr>
            <a:endParaRPr lang="en-US" altLang="zh-CN" sz="2800" dirty="0">
              <a:latin typeface="宋体" panose="02010600030101010101" pitchFamily="2" charset="-122"/>
              <a:cs typeface="方正静蕾简体" panose="03000509000000000000" pitchFamily="65" charset="-122"/>
            </a:endParaRPr>
          </a:p>
          <a:p>
            <a:pPr fontAlgn="auto">
              <a:lnSpc>
                <a:spcPts val="3860"/>
              </a:lnSpc>
            </a:pPr>
            <a:endParaRPr lang="en-US" altLang="zh-CN" sz="2800" dirty="0">
              <a:latin typeface="宋体" panose="02010600030101010101" pitchFamily="2" charset="-122"/>
              <a:cs typeface="方正静蕾简体" panose="03000509000000000000" pitchFamily="65" charset="-122"/>
            </a:endParaRPr>
          </a:p>
          <a:p>
            <a:pPr fontAlgn="auto">
              <a:lnSpc>
                <a:spcPts val="3860"/>
              </a:lnSpc>
            </a:pPr>
            <a:endParaRPr lang="zh-CN" altLang="en-US" sz="2800" dirty="0">
              <a:latin typeface="宋体" panose="02010600030101010101" pitchFamily="2" charset="-122"/>
              <a:cs typeface="方正静蕾简体" panose="03000509000000000000" pitchFamily="65" charset="-122"/>
            </a:endParaRPr>
          </a:p>
          <a:p>
            <a:pPr fontAlgn="auto">
              <a:lnSpc>
                <a:spcPts val="3860"/>
              </a:lnSpc>
            </a:pPr>
            <a:r>
              <a:rPr lang="zh-CN" altLang="en-US" sz="2800" dirty="0">
                <a:latin typeface="宋体" panose="02010600030101010101" pitchFamily="2" charset="-122"/>
                <a:cs typeface="方正静蕾简体" panose="03000509000000000000" pitchFamily="65" charset="-122"/>
              </a:rPr>
              <a:t> （</a:t>
            </a:r>
            <a:r>
              <a:rPr lang="en-US" altLang="zh-CN" sz="2800" dirty="0">
                <a:latin typeface="宋体" panose="02010600030101010101" pitchFamily="2" charset="-122"/>
                <a:cs typeface="方正静蕾简体" panose="03000509000000000000" pitchFamily="65" charset="-122"/>
              </a:rPr>
              <a:t>1</a:t>
            </a:r>
            <a:r>
              <a:rPr lang="zh-CN" altLang="en-US" sz="2800" dirty="0">
                <a:latin typeface="宋体" panose="02010600030101010101" pitchFamily="2" charset="-122"/>
                <a:cs typeface="方正静蕾简体" panose="03000509000000000000" pitchFamily="65" charset="-122"/>
              </a:rPr>
              <a:t>）</a:t>
            </a:r>
            <a:r>
              <a:rPr lang="zh-CN" altLang="en-US" sz="2800" u="sng" dirty="0">
                <a:latin typeface="宋体" panose="02010600030101010101" pitchFamily="2" charset="-122"/>
                <a:cs typeface="方正静蕾简体" panose="03000509000000000000" pitchFamily="65" charset="-122"/>
              </a:rPr>
              <a:t>               </a:t>
            </a:r>
            <a:r>
              <a:rPr lang="zh-CN" altLang="en-US" sz="2800" dirty="0">
                <a:latin typeface="宋体" panose="02010600030101010101" pitchFamily="2" charset="-122"/>
                <a:cs typeface="方正静蕾简体" panose="03000509000000000000" pitchFamily="65" charset="-122"/>
              </a:rPr>
              <a:t>。</a:t>
            </a:r>
          </a:p>
          <a:p>
            <a:pPr fontAlgn="auto">
              <a:lnSpc>
                <a:spcPts val="3860"/>
              </a:lnSpc>
            </a:pPr>
            <a:r>
              <a:rPr lang="zh-CN" altLang="en-US" sz="2800" dirty="0">
                <a:latin typeface="宋体" panose="02010600030101010101" pitchFamily="2" charset="-122"/>
                <a:cs typeface="方正静蕾简体" panose="03000509000000000000" pitchFamily="65" charset="-122"/>
              </a:rPr>
              <a:t> （</a:t>
            </a:r>
            <a:r>
              <a:rPr lang="en-US" altLang="zh-CN" sz="2800" dirty="0">
                <a:latin typeface="宋体" panose="02010600030101010101" pitchFamily="2" charset="-122"/>
                <a:cs typeface="方正静蕾简体" panose="03000509000000000000" pitchFamily="65" charset="-122"/>
              </a:rPr>
              <a:t>2</a:t>
            </a:r>
            <a:r>
              <a:rPr lang="zh-CN" altLang="en-US" sz="2800" dirty="0">
                <a:latin typeface="宋体" panose="02010600030101010101" pitchFamily="2" charset="-122"/>
                <a:cs typeface="方正静蕾简体" panose="03000509000000000000" pitchFamily="65" charset="-122"/>
              </a:rPr>
              <a:t>）</a:t>
            </a:r>
            <a:r>
              <a:rPr lang="zh-CN" altLang="en-US" sz="2800" u="sng" dirty="0">
                <a:latin typeface="宋体" panose="02010600030101010101" pitchFamily="2" charset="-122"/>
                <a:cs typeface="方正静蕾简体" panose="03000509000000000000" pitchFamily="65" charset="-122"/>
              </a:rPr>
              <a:t>               </a:t>
            </a:r>
            <a:r>
              <a:rPr lang="zh-CN" altLang="en-US" sz="2800" dirty="0">
                <a:latin typeface="宋体" panose="02010600030101010101" pitchFamily="2" charset="-122"/>
                <a:cs typeface="方正静蕾简体" panose="03000509000000000000" pitchFamily="65" charset="-122"/>
              </a:rPr>
              <a:t>。</a:t>
            </a:r>
          </a:p>
          <a:p>
            <a:pPr fontAlgn="auto">
              <a:lnSpc>
                <a:spcPts val="3860"/>
              </a:lnSpc>
            </a:pPr>
            <a:r>
              <a:rPr lang="zh-CN" altLang="en-US" sz="2800" dirty="0">
                <a:latin typeface="宋体" panose="02010600030101010101" pitchFamily="2" charset="-122"/>
                <a:cs typeface="方正静蕾简体" panose="03000509000000000000" pitchFamily="65" charset="-122"/>
              </a:rPr>
              <a:t> （</a:t>
            </a:r>
            <a:r>
              <a:rPr lang="en-US" altLang="zh-CN" sz="2800" dirty="0">
                <a:latin typeface="宋体" panose="02010600030101010101" pitchFamily="2" charset="-122"/>
                <a:cs typeface="方正静蕾简体" panose="03000509000000000000" pitchFamily="65" charset="-122"/>
              </a:rPr>
              <a:t>3</a:t>
            </a:r>
            <a:r>
              <a:rPr lang="zh-CN" altLang="en-US" sz="2800" dirty="0">
                <a:latin typeface="宋体" panose="02010600030101010101" pitchFamily="2" charset="-122"/>
                <a:cs typeface="方正静蕾简体" panose="03000509000000000000" pitchFamily="65" charset="-122"/>
              </a:rPr>
              <a:t>）</a:t>
            </a:r>
            <a:r>
              <a:rPr lang="zh-CN" altLang="en-US" sz="2800" u="sng" dirty="0">
                <a:latin typeface="宋体" panose="02010600030101010101" pitchFamily="2" charset="-122"/>
                <a:cs typeface="方正静蕾简体" panose="03000509000000000000" pitchFamily="65" charset="-122"/>
              </a:rPr>
              <a:t>                                 </a:t>
            </a:r>
            <a:r>
              <a:rPr lang="zh-CN" altLang="en-US" sz="2800" dirty="0">
                <a:latin typeface="宋体" panose="02010600030101010101" pitchFamily="2" charset="-122"/>
                <a:cs typeface="方正静蕾简体" panose="03000509000000000000" pitchFamily="65" charset="-122"/>
              </a:rPr>
              <a:t>。</a:t>
            </a:r>
          </a:p>
          <a:p>
            <a:pPr fontAlgn="auto">
              <a:lnSpc>
                <a:spcPts val="3860"/>
              </a:lnSpc>
            </a:pPr>
            <a:endParaRPr lang="zh-CN" altLang="en-US" sz="2800" dirty="0">
              <a:latin typeface="宋体" panose="02010600030101010101" pitchFamily="2" charset="-122"/>
              <a:cs typeface="方正静蕾简体" panose="03000509000000000000" pitchFamily="65" charset="-122"/>
            </a:endParaRPr>
          </a:p>
        </p:txBody>
      </p:sp>
      <p:pic>
        <p:nvPicPr>
          <p:cNvPr id="3" name="图片 2"/>
          <p:cNvPicPr>
            <a:picLocks noChangeAspect="1"/>
          </p:cNvPicPr>
          <p:nvPr/>
        </p:nvPicPr>
        <p:blipFill>
          <a:blip r:embed="rId3"/>
          <a:stretch>
            <a:fillRect/>
          </a:stretch>
        </p:blipFill>
        <p:spPr>
          <a:xfrm>
            <a:off x="1592290" y="3014662"/>
            <a:ext cx="5953125" cy="828675"/>
          </a:xfrm>
          <a:prstGeom prst="rect">
            <a:avLst/>
          </a:prstGeom>
        </p:spPr>
      </p:pic>
      <p:sp>
        <p:nvSpPr>
          <p:cNvPr id="18" name="矩形 17"/>
          <p:cNvSpPr/>
          <p:nvPr/>
        </p:nvSpPr>
        <p:spPr>
          <a:xfrm>
            <a:off x="1592290" y="4145015"/>
            <a:ext cx="1627369" cy="523220"/>
          </a:xfrm>
          <a:prstGeom prst="rect">
            <a:avLst/>
          </a:prstGeom>
        </p:spPr>
        <p:txBody>
          <a:bodyPr wrap="none">
            <a:spAutoFit/>
          </a:bodyPr>
          <a:lstStyle/>
          <a:p>
            <a:r>
              <a:rPr lang="zh-CN" altLang="en-US" sz="2800" b="1" dirty="0">
                <a:solidFill>
                  <a:srgbClr val="FF0000"/>
                </a:solidFill>
                <a:latin typeface="楷体" panose="02010609060101010101" pitchFamily="49" charset="-122"/>
                <a:ea typeface="楷体" panose="02010609060101010101" pitchFamily="49" charset="-122"/>
              </a:rPr>
              <a:t>量程不同</a:t>
            </a:r>
          </a:p>
        </p:txBody>
      </p:sp>
      <p:sp>
        <p:nvSpPr>
          <p:cNvPr id="19" name="矩形 18"/>
          <p:cNvSpPr/>
          <p:nvPr/>
        </p:nvSpPr>
        <p:spPr>
          <a:xfrm>
            <a:off x="1592289" y="4634824"/>
            <a:ext cx="1988045" cy="523220"/>
          </a:xfrm>
          <a:prstGeom prst="rect">
            <a:avLst/>
          </a:prstGeom>
        </p:spPr>
        <p:txBody>
          <a:bodyPr wrap="none">
            <a:spAutoFit/>
          </a:bodyPr>
          <a:lstStyle/>
          <a:p>
            <a:r>
              <a:rPr lang="zh-CN" altLang="en-US" sz="2800" b="1" dirty="0">
                <a:solidFill>
                  <a:srgbClr val="FF0000"/>
                </a:solidFill>
                <a:latin typeface="楷体" panose="02010609060101010101" pitchFamily="49" charset="-122"/>
                <a:ea typeface="楷体" panose="02010609060101010101" pitchFamily="49" charset="-122"/>
              </a:rPr>
              <a:t>分度值不同</a:t>
            </a:r>
          </a:p>
        </p:txBody>
      </p:sp>
      <p:sp>
        <p:nvSpPr>
          <p:cNvPr id="20" name="矩形 19"/>
          <p:cNvSpPr/>
          <p:nvPr/>
        </p:nvSpPr>
        <p:spPr>
          <a:xfrm>
            <a:off x="1592288" y="5100187"/>
            <a:ext cx="5955476" cy="523220"/>
          </a:xfrm>
          <a:prstGeom prst="rect">
            <a:avLst/>
          </a:prstGeom>
        </p:spPr>
        <p:txBody>
          <a:bodyPr wrap="none">
            <a:spAutoFit/>
          </a:bodyPr>
          <a:lstStyle/>
          <a:p>
            <a:r>
              <a:rPr lang="zh-CN" altLang="en-US" sz="2800" b="1" dirty="0">
                <a:solidFill>
                  <a:srgbClr val="FF0000"/>
                </a:solidFill>
                <a:latin typeface="楷体" panose="02010609060101010101" pitchFamily="49" charset="-122"/>
                <a:ea typeface="楷体" panose="02010609060101010101" pitchFamily="49" charset="-122"/>
              </a:rPr>
              <a:t>体温计上有缩口，常用温度计则没有</a:t>
            </a:r>
          </a:p>
        </p:txBody>
      </p:sp>
      <p:grpSp>
        <p:nvGrpSpPr>
          <p:cNvPr id="12" name="组合 11"/>
          <p:cNvGrpSpPr/>
          <p:nvPr/>
        </p:nvGrpSpPr>
        <p:grpSpPr>
          <a:xfrm>
            <a:off x="474943" y="0"/>
            <a:ext cx="8274780" cy="768350"/>
            <a:chOff x="431463" y="178382"/>
            <a:chExt cx="8274780" cy="768350"/>
          </a:xfrm>
        </p:grpSpPr>
        <p:cxnSp>
          <p:nvCxnSpPr>
            <p:cNvPr id="16" name="直接连接符 15"/>
            <p:cNvCxnSpPr/>
            <p:nvPr/>
          </p:nvCxnSpPr>
          <p:spPr>
            <a:xfrm>
              <a:off x="431463" y="913135"/>
              <a:ext cx="827478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17" name="组合 16"/>
            <p:cNvGrpSpPr/>
            <p:nvPr/>
          </p:nvGrpSpPr>
          <p:grpSpPr>
            <a:xfrm>
              <a:off x="457232" y="178382"/>
              <a:ext cx="5519387" cy="768350"/>
              <a:chOff x="457232" y="178382"/>
              <a:chExt cx="5519387" cy="768350"/>
            </a:xfrm>
          </p:grpSpPr>
          <p:sp>
            <p:nvSpPr>
              <p:cNvPr id="21" name="文本占位符 2"/>
              <p:cNvSpPr txBox="1"/>
              <p:nvPr/>
            </p:nvSpPr>
            <p:spPr>
              <a:xfrm>
                <a:off x="894514" y="292685"/>
                <a:ext cx="5082105" cy="42518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zh-CN" altLang="en-US" sz="3200" dirty="0">
                    <a:solidFill>
                      <a:srgbClr val="005188"/>
                    </a:solidFill>
                    <a:latin typeface="宋体" panose="02010600030101010101" pitchFamily="2" charset="-122"/>
                    <a:ea typeface="宋体" panose="02010600030101010101" pitchFamily="2" charset="-122"/>
                  </a:rPr>
                  <a:t>备考</a:t>
                </a:r>
                <a:r>
                  <a:rPr lang="zh-CN" altLang="en-US" sz="3200" dirty="0" smtClean="0">
                    <a:solidFill>
                      <a:srgbClr val="005188"/>
                    </a:solidFill>
                    <a:latin typeface="宋体" panose="02010600030101010101" pitchFamily="2" charset="-122"/>
                    <a:ea typeface="宋体" panose="02010600030101010101" pitchFamily="2" charset="-122"/>
                  </a:rPr>
                  <a:t>训练</a:t>
                </a:r>
                <a:r>
                  <a:rPr lang="en-US" altLang="zh-CN" sz="3200" dirty="0" smtClean="0">
                    <a:solidFill>
                      <a:srgbClr val="005188"/>
                    </a:solidFill>
                    <a:latin typeface="宋体" panose="02010600030101010101" pitchFamily="2" charset="-122"/>
                    <a:ea typeface="宋体" panose="02010600030101010101" pitchFamily="2" charset="-122"/>
                  </a:rPr>
                  <a:t>·</a:t>
                </a:r>
                <a:r>
                  <a:rPr lang="zh-CN" altLang="en-US" sz="3200" dirty="0" smtClean="0">
                    <a:solidFill>
                      <a:srgbClr val="005188"/>
                    </a:solidFill>
                    <a:latin typeface="宋体" panose="02010600030101010101" pitchFamily="2" charset="-122"/>
                    <a:ea typeface="宋体" panose="02010600030101010101" pitchFamily="2" charset="-122"/>
                  </a:rPr>
                  <a:t>能力提升</a:t>
                </a:r>
                <a:endParaRPr lang="zh-CN" altLang="en-US" sz="3200" dirty="0">
                  <a:solidFill>
                    <a:srgbClr val="005188"/>
                  </a:solidFill>
                  <a:latin typeface="宋体" panose="02010600030101010101" pitchFamily="2" charset="-122"/>
                  <a:ea typeface="宋体" panose="02010600030101010101" pitchFamily="2" charset="-122"/>
                </a:endParaRPr>
              </a:p>
            </p:txBody>
          </p:sp>
          <p:sp>
            <p:nvSpPr>
              <p:cNvPr id="22" name="矩形 21"/>
              <p:cNvSpPr/>
              <p:nvPr/>
            </p:nvSpPr>
            <p:spPr>
              <a:xfrm>
                <a:off x="457232" y="178382"/>
                <a:ext cx="495935" cy="768350"/>
              </a:xfrm>
              <a:prstGeom prst="rect">
                <a:avLst/>
              </a:prstGeom>
              <a:noFill/>
            </p:spPr>
            <p:txBody>
              <a:bodyPr wrap="none" lIns="91440" tIns="45720" rIns="91440" bIns="45720">
                <a:spAutoFit/>
              </a:bodyPr>
              <a:lstStyle/>
              <a:p>
                <a:pPr algn="ctr"/>
                <a:r>
                  <a:rPr lang="en-US" altLang="zh-CN" sz="4400" b="1" cap="none" spc="0" dirty="0">
                    <a:ln w="10541" cmpd="sng">
                      <a:solidFill>
                        <a:schemeClr val="accent1">
                          <a:shade val="88000"/>
                          <a:satMod val="110000"/>
                        </a:schemeClr>
                      </a:solidFill>
                      <a:prstDash val="solid"/>
                    </a:ln>
                    <a:solidFill>
                      <a:srgbClr val="005188"/>
                    </a:solidFill>
                    <a:effectLst/>
                  </a:rPr>
                  <a:t>B</a:t>
                </a:r>
                <a:endParaRPr lang="zh-CN" altLang="en-US" sz="4400" b="1" cap="none" spc="0" dirty="0">
                  <a:ln w="10541" cmpd="sng">
                    <a:solidFill>
                      <a:schemeClr val="accent1">
                        <a:shade val="88000"/>
                        <a:satMod val="110000"/>
                      </a:schemeClr>
                    </a:solidFill>
                    <a:prstDash val="solid"/>
                  </a:ln>
                  <a:solidFill>
                    <a:srgbClr val="005188"/>
                  </a:solidFill>
                  <a:effectLst/>
                </a:endParaRPr>
              </a:p>
            </p:txBody>
          </p:sp>
        </p:grpSp>
      </p:grpSp>
    </p:spTree>
  </p:cSld>
  <p:clrMapOvr>
    <a:masterClrMapping/>
  </p:clrMapOvr>
  <mc:AlternateContent xmlns:mc="http://schemas.openxmlformats.org/markup-compatibility/2006" xmlns:p14="http://schemas.microsoft.com/office/powerpoint/2010/main">
    <mc:Choice Requires="p14">
      <p:transition p14:dur="10" advTm="0">
        <p:dissolve/>
      </p:transition>
    </mc:Choice>
    <mc:Fallback xmlns="">
      <p:transition advTm="0">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9" descr="https://timgsa.baidu.com/timg?image&amp;quality=80&amp;size=b9999_10000&amp;sec=1543050428763&amp;di=96e9a22cdfcd2b71565e06c8a91967bb&amp;imgtype=0&amp;src=http%3A%2F%2Fwww.51pptmoban.com%2Fd%2Ffile%2F2015%2F10%2F13%2F04180d602697c3b975ec7f81ddea00af.jpg"/>
          <p:cNvPicPr>
            <a:picLocks noChangeAspect="1" noChangeArrowheads="1"/>
          </p:cNvPicPr>
          <p:nvPr/>
        </p:nvPicPr>
        <p:blipFill>
          <a:blip r:embed="rId3">
            <a:extLst>
              <a:ext uri="{28A0092B-C50C-407E-A947-70E740481C1C}">
                <a14:useLocalDpi xmlns:a14="http://schemas.microsoft.com/office/drawing/2010/main" val="0"/>
              </a:ext>
            </a:extLst>
          </a:blip>
          <a:srcRect l="50000"/>
          <a:stretch>
            <a:fillRect/>
          </a:stretch>
        </p:blipFill>
        <p:spPr bwMode="auto">
          <a:xfrm>
            <a:off x="6269038" y="2259013"/>
            <a:ext cx="2513012" cy="450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横卷形 12"/>
          <p:cNvSpPr/>
          <p:nvPr/>
        </p:nvSpPr>
        <p:spPr>
          <a:xfrm>
            <a:off x="612775" y="1514475"/>
            <a:ext cx="5724525" cy="3043238"/>
          </a:xfrm>
          <a:prstGeom prst="horizontalScroll">
            <a:avLst/>
          </a:prstGeom>
          <a:noFill/>
          <a:ln w="76200">
            <a:solidFill>
              <a:srgbClr val="005188"/>
            </a:solidFill>
            <a:prstDash val="sysDash"/>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r>
              <a:rPr lang="zh-CN" altLang="en-US" sz="3200" b="1" dirty="0" smtClean="0">
                <a:solidFill>
                  <a:schemeClr val="tx1"/>
                </a:solidFill>
                <a:latin typeface="+mn-ea"/>
              </a:rPr>
              <a:t>考点二</a:t>
            </a:r>
            <a:r>
              <a:rPr lang="en-US" altLang="zh-CN" sz="3200" b="1" dirty="0" smtClean="0">
                <a:solidFill>
                  <a:schemeClr val="tx1"/>
                </a:solidFill>
                <a:latin typeface="+mn-ea"/>
              </a:rPr>
              <a:t>  </a:t>
            </a:r>
            <a:endParaRPr lang="en-US" altLang="zh-CN" sz="3200" b="1" dirty="0">
              <a:solidFill>
                <a:schemeClr val="tx1"/>
              </a:solidFill>
              <a:latin typeface="+mn-ea"/>
            </a:endParaRPr>
          </a:p>
          <a:p>
            <a:pPr algn="ctr">
              <a:defRPr/>
            </a:pPr>
            <a:r>
              <a:rPr lang="zh-CN" altLang="en-US" sz="3200" b="1" dirty="0" smtClean="0">
                <a:solidFill>
                  <a:schemeClr val="tx1"/>
                </a:solidFill>
                <a:latin typeface="+mn-ea"/>
              </a:rPr>
              <a:t>溶化和凝固；探究溶化和凝固的特点</a:t>
            </a:r>
            <a:endParaRPr lang="zh-CN" altLang="en-US" sz="3200" b="1" dirty="0">
              <a:solidFill>
                <a:schemeClr val="tx1"/>
              </a:solidFill>
              <a:latin typeface="+mn-ea"/>
            </a:endParaRPr>
          </a:p>
        </p:txBody>
      </p:sp>
      <p:grpSp>
        <p:nvGrpSpPr>
          <p:cNvPr id="16" name="组合 15"/>
          <p:cNvGrpSpPr/>
          <p:nvPr/>
        </p:nvGrpSpPr>
        <p:grpSpPr>
          <a:xfrm>
            <a:off x="474943" y="0"/>
            <a:ext cx="8274780" cy="768350"/>
            <a:chOff x="431463" y="178382"/>
            <a:chExt cx="8274780" cy="768350"/>
          </a:xfrm>
        </p:grpSpPr>
        <p:cxnSp>
          <p:nvCxnSpPr>
            <p:cNvPr id="17" name="直接连接符 16"/>
            <p:cNvCxnSpPr/>
            <p:nvPr/>
          </p:nvCxnSpPr>
          <p:spPr>
            <a:xfrm>
              <a:off x="431463" y="913135"/>
              <a:ext cx="827478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23" name="组合 22"/>
            <p:cNvGrpSpPr/>
            <p:nvPr/>
          </p:nvGrpSpPr>
          <p:grpSpPr>
            <a:xfrm>
              <a:off x="457232" y="178382"/>
              <a:ext cx="5519387" cy="768350"/>
              <a:chOff x="457232" y="178382"/>
              <a:chExt cx="5519387" cy="768350"/>
            </a:xfrm>
          </p:grpSpPr>
          <p:sp>
            <p:nvSpPr>
              <p:cNvPr id="24" name="文本占位符 2"/>
              <p:cNvSpPr txBox="1"/>
              <p:nvPr/>
            </p:nvSpPr>
            <p:spPr>
              <a:xfrm>
                <a:off x="894514" y="292685"/>
                <a:ext cx="5082105" cy="42518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zh-CN" altLang="en-US" sz="3200" dirty="0">
                    <a:solidFill>
                      <a:srgbClr val="005188"/>
                    </a:solidFill>
                    <a:latin typeface="宋体" panose="02010600030101010101" pitchFamily="2" charset="-122"/>
                    <a:ea typeface="宋体" panose="02010600030101010101" pitchFamily="2" charset="-122"/>
                  </a:rPr>
                  <a:t>备考</a:t>
                </a:r>
                <a:r>
                  <a:rPr lang="zh-CN" altLang="en-US" sz="3200" dirty="0" smtClean="0">
                    <a:solidFill>
                      <a:srgbClr val="005188"/>
                    </a:solidFill>
                    <a:latin typeface="宋体" panose="02010600030101010101" pitchFamily="2" charset="-122"/>
                    <a:ea typeface="宋体" panose="02010600030101010101" pitchFamily="2" charset="-122"/>
                  </a:rPr>
                  <a:t>训练</a:t>
                </a:r>
                <a:endParaRPr lang="zh-CN" altLang="en-US" sz="3200" dirty="0">
                  <a:solidFill>
                    <a:srgbClr val="005188"/>
                  </a:solidFill>
                  <a:latin typeface="宋体" panose="02010600030101010101" pitchFamily="2" charset="-122"/>
                  <a:ea typeface="宋体" panose="02010600030101010101" pitchFamily="2" charset="-122"/>
                </a:endParaRPr>
              </a:p>
            </p:txBody>
          </p:sp>
          <p:sp>
            <p:nvSpPr>
              <p:cNvPr id="25" name="矩形 24"/>
              <p:cNvSpPr/>
              <p:nvPr/>
            </p:nvSpPr>
            <p:spPr>
              <a:xfrm>
                <a:off x="457232" y="178382"/>
                <a:ext cx="495935" cy="768350"/>
              </a:xfrm>
              <a:prstGeom prst="rect">
                <a:avLst/>
              </a:prstGeom>
              <a:noFill/>
            </p:spPr>
            <p:txBody>
              <a:bodyPr wrap="none" lIns="91440" tIns="45720" rIns="91440" bIns="45720">
                <a:spAutoFit/>
              </a:bodyPr>
              <a:lstStyle/>
              <a:p>
                <a:pPr algn="ctr"/>
                <a:r>
                  <a:rPr lang="en-US" altLang="zh-CN" sz="4400" b="1" cap="none" spc="0" dirty="0">
                    <a:ln w="10541" cmpd="sng">
                      <a:solidFill>
                        <a:schemeClr val="accent1">
                          <a:shade val="88000"/>
                          <a:satMod val="110000"/>
                        </a:schemeClr>
                      </a:solidFill>
                      <a:prstDash val="solid"/>
                    </a:ln>
                    <a:solidFill>
                      <a:srgbClr val="005188"/>
                    </a:solidFill>
                    <a:effectLst/>
                  </a:rPr>
                  <a:t>B</a:t>
                </a:r>
                <a:endParaRPr lang="zh-CN" altLang="en-US" sz="4400" b="1" cap="none" spc="0" dirty="0">
                  <a:ln w="10541" cmpd="sng">
                    <a:solidFill>
                      <a:schemeClr val="accent1">
                        <a:shade val="88000"/>
                        <a:satMod val="110000"/>
                      </a:schemeClr>
                    </a:solidFill>
                    <a:prstDash val="solid"/>
                  </a:ln>
                  <a:solidFill>
                    <a:srgbClr val="005188"/>
                  </a:solidFill>
                  <a:effectLst/>
                </a:endParaRPr>
              </a:p>
            </p:txBody>
          </p:sp>
        </p:grpSp>
      </p:grpSp>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p:cNvSpPr txBox="1"/>
          <p:nvPr/>
        </p:nvSpPr>
        <p:spPr>
          <a:xfrm>
            <a:off x="414020" y="987078"/>
            <a:ext cx="8292465" cy="3144451"/>
          </a:xfrm>
          <a:prstGeom prst="rect">
            <a:avLst/>
          </a:prstGeom>
          <a:noFill/>
        </p:spPr>
        <p:txBody>
          <a:bodyPr wrap="square" lIns="0" rIns="0" rtlCol="0">
            <a:spAutoFit/>
          </a:bodyPr>
          <a:lstStyle/>
          <a:p>
            <a:pPr>
              <a:lnSpc>
                <a:spcPts val="3360"/>
              </a:lnSpc>
            </a:pPr>
            <a:r>
              <a:rPr lang="zh-CN" altLang="en-US" sz="2800" dirty="0">
                <a:solidFill>
                  <a:schemeClr val="tx1"/>
                </a:solidFill>
                <a:latin typeface="宋体" panose="02010600030101010101" pitchFamily="2" charset="-122"/>
                <a:ea typeface="宋体" panose="02010600030101010101" pitchFamily="2" charset="-122"/>
                <a:cs typeface="方正静蕾简体" panose="03000509000000000000" pitchFamily="65" charset="-122"/>
              </a:rPr>
              <a:t>【</a:t>
            </a:r>
            <a:r>
              <a:rPr lang="zh-CN" altLang="en-US" sz="2800" b="1" dirty="0">
                <a:solidFill>
                  <a:schemeClr val="tx1"/>
                </a:solidFill>
                <a:latin typeface="宋体" panose="02010600030101010101" pitchFamily="2" charset="-122"/>
                <a:ea typeface="宋体" panose="02010600030101010101" pitchFamily="2" charset="-122"/>
                <a:cs typeface="方正静蕾简体" panose="03000509000000000000" pitchFamily="65" charset="-122"/>
              </a:rPr>
              <a:t>例</a:t>
            </a:r>
            <a:r>
              <a:rPr lang="en-US" altLang="zh-CN" sz="2800" b="1" dirty="0">
                <a:solidFill>
                  <a:schemeClr val="tx1"/>
                </a:solidFill>
                <a:latin typeface="宋体" panose="02010600030101010101" pitchFamily="2" charset="-122"/>
                <a:ea typeface="宋体" panose="02010600030101010101" pitchFamily="2" charset="-122"/>
                <a:cs typeface="方正静蕾简体" panose="03000509000000000000" pitchFamily="65" charset="-122"/>
              </a:rPr>
              <a:t>2</a:t>
            </a:r>
            <a:r>
              <a:rPr lang="zh-CN" altLang="en-US" sz="2800" dirty="0" smtClean="0">
                <a:latin typeface="宋体" panose="02010600030101010101" pitchFamily="2" charset="-122"/>
                <a:ea typeface="宋体" panose="02010600030101010101" pitchFamily="2" charset="-122"/>
                <a:cs typeface="方正静蕾简体" panose="03000509000000000000" pitchFamily="65" charset="-122"/>
              </a:rPr>
              <a:t>】</a:t>
            </a:r>
            <a:r>
              <a:rPr lang="en-US" altLang="zh-CN" sz="2800" dirty="0">
                <a:latin typeface="+mn-ea"/>
              </a:rPr>
              <a:t>(2019·</a:t>
            </a:r>
            <a:r>
              <a:rPr lang="zh-CN" altLang="zh-CN" sz="2800" dirty="0">
                <a:latin typeface="+mn-ea"/>
              </a:rPr>
              <a:t>北京市</a:t>
            </a:r>
            <a:r>
              <a:rPr lang="en-US" altLang="zh-CN" sz="2800" dirty="0">
                <a:latin typeface="+mn-ea"/>
              </a:rPr>
              <a:t>)</a:t>
            </a:r>
            <a:r>
              <a:rPr lang="zh-CN" altLang="zh-CN" sz="2800" dirty="0">
                <a:latin typeface="+mn-ea"/>
              </a:rPr>
              <a:t>在研究某物质熔化过程中温度的变化规律时，持续加热该物质</a:t>
            </a:r>
            <a:r>
              <a:rPr lang="zh-CN" altLang="zh-CN" sz="2800" dirty="0" smtClean="0">
                <a:latin typeface="+mn-ea"/>
              </a:rPr>
              <a:t>，</a:t>
            </a:r>
            <a:endParaRPr lang="en-US" altLang="zh-CN" sz="2800" dirty="0" smtClean="0">
              <a:latin typeface="+mn-ea"/>
            </a:endParaRPr>
          </a:p>
          <a:p>
            <a:pPr>
              <a:lnSpc>
                <a:spcPts val="3360"/>
              </a:lnSpc>
            </a:pPr>
            <a:r>
              <a:rPr lang="zh-CN" altLang="zh-CN" sz="2800" dirty="0" smtClean="0">
                <a:latin typeface="+mn-ea"/>
              </a:rPr>
              <a:t>记录</a:t>
            </a:r>
            <a:r>
              <a:rPr lang="zh-CN" altLang="zh-CN" sz="2800" dirty="0">
                <a:latin typeface="+mn-ea"/>
              </a:rPr>
              <a:t>并描绘出了该物质温度随时</a:t>
            </a:r>
            <a:r>
              <a:rPr lang="zh-CN" altLang="zh-CN" sz="2800" dirty="0" smtClean="0">
                <a:latin typeface="+mn-ea"/>
              </a:rPr>
              <a:t>间</a:t>
            </a:r>
            <a:endParaRPr lang="en-US" altLang="zh-CN" sz="2800" dirty="0" smtClean="0">
              <a:latin typeface="+mn-ea"/>
            </a:endParaRPr>
          </a:p>
          <a:p>
            <a:pPr>
              <a:lnSpc>
                <a:spcPts val="3360"/>
              </a:lnSpc>
            </a:pPr>
            <a:r>
              <a:rPr lang="zh-CN" altLang="zh-CN" sz="2800" dirty="0" smtClean="0">
                <a:latin typeface="+mn-ea"/>
              </a:rPr>
              <a:t>变化</a:t>
            </a:r>
            <a:r>
              <a:rPr lang="zh-CN" altLang="zh-CN" sz="2800" dirty="0">
                <a:latin typeface="+mn-ea"/>
              </a:rPr>
              <a:t>的图线，如图</a:t>
            </a:r>
            <a:r>
              <a:rPr lang="en-US" altLang="zh-CN" sz="2800" dirty="0">
                <a:latin typeface="+mn-ea"/>
              </a:rPr>
              <a:t>3</a:t>
            </a:r>
            <a:r>
              <a:rPr lang="zh-CN" altLang="zh-CN" sz="2800" dirty="0">
                <a:latin typeface="+mn-ea"/>
              </a:rPr>
              <a:t>－</a:t>
            </a:r>
            <a:r>
              <a:rPr lang="en-US" altLang="zh-CN" sz="2800" dirty="0">
                <a:latin typeface="+mn-ea"/>
              </a:rPr>
              <a:t>12</a:t>
            </a:r>
            <a:r>
              <a:rPr lang="zh-CN" altLang="zh-CN" sz="2800" dirty="0">
                <a:latin typeface="+mn-ea"/>
              </a:rPr>
              <a:t>所示。</a:t>
            </a:r>
            <a:r>
              <a:rPr lang="zh-CN" altLang="zh-CN" sz="2800" dirty="0" smtClean="0">
                <a:latin typeface="+mn-ea"/>
              </a:rPr>
              <a:t>根据</a:t>
            </a:r>
            <a:endParaRPr lang="en-US" altLang="zh-CN" sz="2800" dirty="0" smtClean="0">
              <a:latin typeface="+mn-ea"/>
            </a:endParaRPr>
          </a:p>
          <a:p>
            <a:pPr>
              <a:lnSpc>
                <a:spcPts val="3360"/>
              </a:lnSpc>
            </a:pPr>
            <a:r>
              <a:rPr lang="zh-CN" altLang="zh-CN" sz="2800" dirty="0" smtClean="0">
                <a:latin typeface="+mn-ea"/>
              </a:rPr>
              <a:t>图象</a:t>
            </a:r>
            <a:r>
              <a:rPr lang="zh-CN" altLang="zh-CN" sz="2800" dirty="0">
                <a:latin typeface="+mn-ea"/>
              </a:rPr>
              <a:t>可知该物质是</a:t>
            </a:r>
            <a:r>
              <a:rPr lang="en-US" altLang="zh-CN" sz="2800" dirty="0">
                <a:latin typeface="+mn-ea"/>
              </a:rPr>
              <a:t>________(</a:t>
            </a:r>
            <a:r>
              <a:rPr lang="zh-CN" altLang="zh-CN" sz="2800" dirty="0">
                <a:latin typeface="+mn-ea"/>
              </a:rPr>
              <a:t>选</a:t>
            </a:r>
            <a:r>
              <a:rPr lang="zh-CN" altLang="zh-CN" sz="2800" dirty="0" smtClean="0">
                <a:latin typeface="+mn-ea"/>
              </a:rPr>
              <a:t>填</a:t>
            </a:r>
            <a:endParaRPr lang="en-US" altLang="zh-CN" sz="2800" dirty="0" smtClean="0">
              <a:latin typeface="+mn-ea"/>
            </a:endParaRPr>
          </a:p>
          <a:p>
            <a:pPr>
              <a:lnSpc>
                <a:spcPts val="3360"/>
              </a:lnSpc>
            </a:pPr>
            <a:r>
              <a:rPr lang="en-US" altLang="zh-CN" sz="2800" dirty="0" smtClean="0">
                <a:latin typeface="+mn-ea"/>
              </a:rPr>
              <a:t>“</a:t>
            </a:r>
            <a:r>
              <a:rPr lang="zh-CN" altLang="zh-CN" sz="2800" dirty="0">
                <a:latin typeface="+mn-ea"/>
              </a:rPr>
              <a:t>晶体</a:t>
            </a:r>
            <a:r>
              <a:rPr lang="en-US" altLang="zh-CN" sz="2800" dirty="0">
                <a:latin typeface="+mn-ea"/>
              </a:rPr>
              <a:t>”</a:t>
            </a:r>
            <a:r>
              <a:rPr lang="zh-CN" altLang="zh-CN" sz="2800" dirty="0">
                <a:latin typeface="+mn-ea"/>
              </a:rPr>
              <a:t>或</a:t>
            </a:r>
            <a:r>
              <a:rPr lang="en-US" altLang="zh-CN" sz="2800" dirty="0">
                <a:latin typeface="+mn-ea"/>
              </a:rPr>
              <a:t>“</a:t>
            </a:r>
            <a:r>
              <a:rPr lang="zh-CN" altLang="zh-CN" sz="2800" dirty="0">
                <a:latin typeface="+mn-ea"/>
              </a:rPr>
              <a:t>非晶体</a:t>
            </a:r>
            <a:r>
              <a:rPr lang="en-US" altLang="zh-CN" sz="2800" dirty="0">
                <a:latin typeface="+mn-ea"/>
              </a:rPr>
              <a:t>”)</a:t>
            </a:r>
            <a:r>
              <a:rPr lang="zh-CN" altLang="zh-CN" sz="2800" dirty="0">
                <a:latin typeface="+mn-ea"/>
              </a:rPr>
              <a:t>，判断</a:t>
            </a:r>
            <a:r>
              <a:rPr lang="zh-CN" altLang="zh-CN" sz="2800" dirty="0" smtClean="0">
                <a:latin typeface="+mn-ea"/>
              </a:rPr>
              <a:t>依据</a:t>
            </a:r>
            <a:endParaRPr lang="en-US" altLang="zh-CN" sz="2800" dirty="0" smtClean="0">
              <a:latin typeface="+mn-ea"/>
            </a:endParaRPr>
          </a:p>
          <a:p>
            <a:pPr>
              <a:lnSpc>
                <a:spcPts val="3360"/>
              </a:lnSpc>
            </a:pPr>
            <a:r>
              <a:rPr lang="zh-CN" altLang="zh-CN" sz="2800" dirty="0" smtClean="0">
                <a:latin typeface="+mn-ea"/>
              </a:rPr>
              <a:t>是</a:t>
            </a:r>
            <a:r>
              <a:rPr lang="en-US" altLang="zh-CN" sz="2800" dirty="0">
                <a:latin typeface="+mn-ea"/>
              </a:rPr>
              <a:t>____________</a:t>
            </a:r>
            <a:r>
              <a:rPr lang="zh-CN" altLang="zh-CN" sz="2800" dirty="0">
                <a:latin typeface="+mn-ea"/>
              </a:rPr>
              <a:t>。</a:t>
            </a:r>
            <a:endParaRPr lang="zh-CN" altLang="en-US" sz="2800" dirty="0">
              <a:solidFill>
                <a:schemeClr val="tx1"/>
              </a:solidFill>
              <a:latin typeface="+mn-ea"/>
              <a:cs typeface="方正静蕾简体" panose="03000509000000000000" pitchFamily="65" charset="-122"/>
            </a:endParaRPr>
          </a:p>
        </p:txBody>
      </p:sp>
      <p:sp>
        <p:nvSpPr>
          <p:cNvPr id="6" name="TextBox 16"/>
          <p:cNvSpPr txBox="1"/>
          <p:nvPr/>
        </p:nvSpPr>
        <p:spPr>
          <a:xfrm>
            <a:off x="3479046" y="2645935"/>
            <a:ext cx="1026795" cy="523220"/>
          </a:xfrm>
          <a:prstGeom prst="rect">
            <a:avLst/>
          </a:prstGeom>
          <a:noFill/>
        </p:spPr>
        <p:txBody>
          <a:bodyPr wrap="square" rtlCol="0">
            <a:spAutoFit/>
          </a:bodyPr>
          <a:lstStyle/>
          <a:p>
            <a:pPr algn="ctr"/>
            <a:r>
              <a:rPr lang="zh-CN" altLang="en-US" sz="2800" b="1" dirty="0">
                <a:solidFill>
                  <a:srgbClr val="FF0000"/>
                </a:solidFill>
                <a:latin typeface="楷体" panose="02010609060101010101" pitchFamily="49" charset="-122"/>
                <a:ea typeface="楷体" panose="02010609060101010101" pitchFamily="49" charset="-122"/>
              </a:rPr>
              <a:t>晶体</a:t>
            </a:r>
          </a:p>
        </p:txBody>
      </p:sp>
      <p:grpSp>
        <p:nvGrpSpPr>
          <p:cNvPr id="10" name="组合 9"/>
          <p:cNvGrpSpPr/>
          <p:nvPr/>
        </p:nvGrpSpPr>
        <p:grpSpPr>
          <a:xfrm>
            <a:off x="474943" y="0"/>
            <a:ext cx="8274780" cy="768350"/>
            <a:chOff x="431463" y="178382"/>
            <a:chExt cx="8274780" cy="768350"/>
          </a:xfrm>
        </p:grpSpPr>
        <p:cxnSp>
          <p:nvCxnSpPr>
            <p:cNvPr id="12" name="直接连接符 11"/>
            <p:cNvCxnSpPr/>
            <p:nvPr/>
          </p:nvCxnSpPr>
          <p:spPr>
            <a:xfrm>
              <a:off x="431463" y="913135"/>
              <a:ext cx="827478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16" name="组合 15"/>
            <p:cNvGrpSpPr/>
            <p:nvPr/>
          </p:nvGrpSpPr>
          <p:grpSpPr>
            <a:xfrm>
              <a:off x="457232" y="178382"/>
              <a:ext cx="5519387" cy="768350"/>
              <a:chOff x="457232" y="178382"/>
              <a:chExt cx="5519387" cy="768350"/>
            </a:xfrm>
          </p:grpSpPr>
          <p:sp>
            <p:nvSpPr>
              <p:cNvPr id="18" name="文本占位符 2"/>
              <p:cNvSpPr txBox="1"/>
              <p:nvPr/>
            </p:nvSpPr>
            <p:spPr>
              <a:xfrm>
                <a:off x="894514" y="292685"/>
                <a:ext cx="5082105" cy="42518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zh-CN" altLang="en-US" sz="3200" dirty="0">
                    <a:solidFill>
                      <a:srgbClr val="005188"/>
                    </a:solidFill>
                    <a:latin typeface="宋体" panose="02010600030101010101" pitchFamily="2" charset="-122"/>
                    <a:ea typeface="宋体" panose="02010600030101010101" pitchFamily="2" charset="-122"/>
                  </a:rPr>
                  <a:t>备考</a:t>
                </a:r>
                <a:r>
                  <a:rPr lang="zh-CN" altLang="en-US" sz="3200" dirty="0" smtClean="0">
                    <a:solidFill>
                      <a:srgbClr val="005188"/>
                    </a:solidFill>
                    <a:latin typeface="宋体" panose="02010600030101010101" pitchFamily="2" charset="-122"/>
                    <a:ea typeface="宋体" panose="02010600030101010101" pitchFamily="2" charset="-122"/>
                  </a:rPr>
                  <a:t>训练</a:t>
                </a:r>
                <a:r>
                  <a:rPr lang="en-US" altLang="zh-CN" sz="3200" dirty="0" smtClean="0">
                    <a:solidFill>
                      <a:srgbClr val="005188"/>
                    </a:solidFill>
                    <a:latin typeface="宋体" panose="02010600030101010101" pitchFamily="2" charset="-122"/>
                    <a:ea typeface="宋体" panose="02010600030101010101" pitchFamily="2" charset="-122"/>
                  </a:rPr>
                  <a:t>·</a:t>
                </a:r>
                <a:r>
                  <a:rPr lang="zh-CN" altLang="en-US" sz="3200" dirty="0" smtClean="0">
                    <a:solidFill>
                      <a:srgbClr val="005188"/>
                    </a:solidFill>
                    <a:latin typeface="宋体" panose="02010600030101010101" pitchFamily="2" charset="-122"/>
                    <a:ea typeface="宋体" panose="02010600030101010101" pitchFamily="2" charset="-122"/>
                  </a:rPr>
                  <a:t>典型例题</a:t>
                </a:r>
                <a:endParaRPr lang="zh-CN" altLang="en-US" sz="3200" dirty="0">
                  <a:solidFill>
                    <a:srgbClr val="005188"/>
                  </a:solidFill>
                  <a:latin typeface="宋体" panose="02010600030101010101" pitchFamily="2" charset="-122"/>
                  <a:ea typeface="宋体" panose="02010600030101010101" pitchFamily="2" charset="-122"/>
                </a:endParaRPr>
              </a:p>
            </p:txBody>
          </p:sp>
          <p:sp>
            <p:nvSpPr>
              <p:cNvPr id="19" name="矩形 18"/>
              <p:cNvSpPr/>
              <p:nvPr/>
            </p:nvSpPr>
            <p:spPr>
              <a:xfrm>
                <a:off x="457232" y="178382"/>
                <a:ext cx="495935" cy="768350"/>
              </a:xfrm>
              <a:prstGeom prst="rect">
                <a:avLst/>
              </a:prstGeom>
              <a:noFill/>
            </p:spPr>
            <p:txBody>
              <a:bodyPr wrap="none" lIns="91440" tIns="45720" rIns="91440" bIns="45720">
                <a:spAutoFit/>
              </a:bodyPr>
              <a:lstStyle/>
              <a:p>
                <a:pPr algn="ctr"/>
                <a:r>
                  <a:rPr lang="en-US" altLang="zh-CN" sz="4400" b="1" cap="none" spc="0" dirty="0">
                    <a:ln w="10541" cmpd="sng">
                      <a:solidFill>
                        <a:schemeClr val="accent1">
                          <a:shade val="88000"/>
                          <a:satMod val="110000"/>
                        </a:schemeClr>
                      </a:solidFill>
                      <a:prstDash val="solid"/>
                    </a:ln>
                    <a:solidFill>
                      <a:srgbClr val="005188"/>
                    </a:solidFill>
                    <a:effectLst/>
                  </a:rPr>
                  <a:t>B</a:t>
                </a:r>
                <a:endParaRPr lang="zh-CN" altLang="en-US" sz="4400" b="1" cap="none" spc="0" dirty="0">
                  <a:ln w="10541" cmpd="sng">
                    <a:solidFill>
                      <a:schemeClr val="accent1">
                        <a:shade val="88000"/>
                        <a:satMod val="110000"/>
                      </a:schemeClr>
                    </a:solidFill>
                    <a:prstDash val="solid"/>
                  </a:ln>
                  <a:solidFill>
                    <a:srgbClr val="005188"/>
                  </a:solidFill>
                  <a:effectLst/>
                </a:endParaRPr>
              </a:p>
            </p:txBody>
          </p:sp>
        </p:grpSp>
      </p:grpSp>
      <p:pic>
        <p:nvPicPr>
          <p:cNvPr id="2" name="图片 1"/>
          <p:cNvPicPr>
            <a:picLocks noChangeAspect="1"/>
          </p:cNvPicPr>
          <p:nvPr/>
        </p:nvPicPr>
        <p:blipFill>
          <a:blip r:embed="rId3"/>
          <a:stretch>
            <a:fillRect/>
          </a:stretch>
        </p:blipFill>
        <p:spPr>
          <a:xfrm>
            <a:off x="5900769" y="1383298"/>
            <a:ext cx="3067281" cy="2173388"/>
          </a:xfrm>
          <a:prstGeom prst="rect">
            <a:avLst/>
          </a:prstGeom>
        </p:spPr>
      </p:pic>
      <p:sp>
        <p:nvSpPr>
          <p:cNvPr id="20" name="文本框 19"/>
          <p:cNvSpPr txBox="1"/>
          <p:nvPr/>
        </p:nvSpPr>
        <p:spPr>
          <a:xfrm>
            <a:off x="353695" y="4205230"/>
            <a:ext cx="8352790" cy="2246769"/>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r>
              <a:rPr lang="zh-CN" altLang="en-US" sz="2800" b="1" dirty="0">
                <a:latin typeface="Times New Roman" panose="02020603050405020304" pitchFamily="18" charset="0"/>
                <a:ea typeface="宋体" panose="02010600030101010101" pitchFamily="2" charset="-122"/>
                <a:cs typeface="Times New Roman" panose="02020603050405020304" pitchFamily="18" charset="0"/>
              </a:rPr>
              <a:t>解析</a:t>
            </a:r>
            <a:r>
              <a:rPr lang="zh-CN" altLang="en-US" sz="2800" b="1" dirty="0" smtClean="0">
                <a:latin typeface="Times New Roman" panose="02020603050405020304" pitchFamily="18" charset="0"/>
                <a:ea typeface="宋体" panose="02010600030101010101" pitchFamily="2" charset="-122"/>
                <a:cs typeface="Times New Roman" panose="02020603050405020304" pitchFamily="18" charset="0"/>
              </a:rPr>
              <a:t>：</a:t>
            </a:r>
            <a:r>
              <a:rPr lang="zh-CN" altLang="zh-CN" sz="2800" dirty="0" smtClean="0"/>
              <a:t>晶体</a:t>
            </a:r>
            <a:r>
              <a:rPr lang="zh-CN" altLang="zh-CN" sz="2800" dirty="0"/>
              <a:t>和非晶体在熔化过程中的区别：晶体在熔化过程中，温度不变；非晶体在熔化过程中温度不断上升，晶体熔化时的温度为熔点。由图知，该物质在熔化过程中，温度</a:t>
            </a:r>
            <a:r>
              <a:rPr lang="zh-CN" altLang="zh-CN" sz="2800" dirty="0">
                <a:latin typeface="Times New Roman" panose="02020603050405020304" pitchFamily="18" charset="0"/>
                <a:cs typeface="Times New Roman" panose="02020603050405020304" pitchFamily="18" charset="0"/>
              </a:rPr>
              <a:t>保持</a:t>
            </a:r>
            <a:r>
              <a:rPr lang="en-US" altLang="zh-CN" sz="2800" dirty="0">
                <a:latin typeface="Times New Roman" panose="02020603050405020304" pitchFamily="18" charset="0"/>
                <a:cs typeface="Times New Roman" panose="02020603050405020304" pitchFamily="18" charset="0"/>
              </a:rPr>
              <a:t>80 ℃</a:t>
            </a:r>
            <a:r>
              <a:rPr lang="zh-CN" altLang="zh-CN" sz="2800" dirty="0">
                <a:latin typeface="Times New Roman" panose="02020603050405020304" pitchFamily="18" charset="0"/>
                <a:cs typeface="Times New Roman" panose="02020603050405020304" pitchFamily="18" charset="0"/>
              </a:rPr>
              <a:t>不变，所以该物质为晶体。并且熔点为</a:t>
            </a:r>
            <a:r>
              <a:rPr lang="en-US" altLang="zh-CN" sz="2800" dirty="0">
                <a:latin typeface="Times New Roman" panose="02020603050405020304" pitchFamily="18" charset="0"/>
                <a:cs typeface="Times New Roman" panose="02020603050405020304" pitchFamily="18" charset="0"/>
              </a:rPr>
              <a:t>80 ℃</a:t>
            </a:r>
            <a:r>
              <a:rPr lang="zh-CN" altLang="zh-CN" sz="2800" dirty="0">
                <a:latin typeface="Times New Roman" panose="02020603050405020304" pitchFamily="18" charset="0"/>
                <a:cs typeface="Times New Roman" panose="02020603050405020304" pitchFamily="18" charset="0"/>
              </a:rPr>
              <a:t>。</a:t>
            </a:r>
            <a:endParaRPr lang="zh-CN" altLang="en-US" sz="2800"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21" name="TextBox 16"/>
          <p:cNvSpPr txBox="1"/>
          <p:nvPr/>
        </p:nvSpPr>
        <p:spPr>
          <a:xfrm>
            <a:off x="1060764" y="3529254"/>
            <a:ext cx="1397754" cy="523220"/>
          </a:xfrm>
          <a:prstGeom prst="rect">
            <a:avLst/>
          </a:prstGeom>
          <a:noFill/>
        </p:spPr>
        <p:txBody>
          <a:bodyPr wrap="square" rtlCol="0">
            <a:spAutoFit/>
          </a:bodyPr>
          <a:lstStyle/>
          <a:p>
            <a:pPr algn="ctr"/>
            <a:r>
              <a:rPr lang="zh-CN" altLang="en-US" sz="2800" b="1" dirty="0">
                <a:solidFill>
                  <a:srgbClr val="FF0000"/>
                </a:solidFill>
                <a:latin typeface="楷体" panose="02010609060101010101" pitchFamily="49" charset="-122"/>
                <a:ea typeface="楷体" panose="02010609060101010101" pitchFamily="49" charset="-122"/>
              </a:rPr>
              <a:t>有熔点</a:t>
            </a:r>
          </a:p>
        </p:txBody>
      </p:sp>
      <p:sp>
        <p:nvSpPr>
          <p:cNvPr id="22" name="文本框 21"/>
          <p:cNvSpPr txBox="1"/>
          <p:nvPr/>
        </p:nvSpPr>
        <p:spPr>
          <a:xfrm>
            <a:off x="353695" y="4636116"/>
            <a:ext cx="8746670" cy="1384995"/>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0"/>
            <a:tileRect/>
          </a:gradFill>
        </p:spPr>
        <p:txBody>
          <a:bodyPr wrap="square" rtlCol="0">
            <a:spAutoFit/>
          </a:bodyPr>
          <a:lstStyle/>
          <a:p>
            <a:r>
              <a:rPr lang="zh-CN" altLang="zh-CN" sz="2800" b="1" dirty="0"/>
              <a:t>思维点拨</a:t>
            </a:r>
            <a:r>
              <a:rPr lang="zh-CN" altLang="zh-CN" sz="2800" b="1" dirty="0" smtClean="0"/>
              <a:t>：</a:t>
            </a:r>
            <a:r>
              <a:rPr lang="zh-CN" altLang="zh-CN" sz="2800" dirty="0"/>
              <a:t>根据图象是否有不变的温度判断是晶体还是非晶体，要学会从图象中找出与晶体有关的信息，解题的关键是理解图象中每一阶段表示的含义及物质的</a:t>
            </a:r>
            <a:r>
              <a:rPr lang="zh-CN" altLang="zh-CN" sz="2800" dirty="0" smtClean="0"/>
              <a:t>状态。</a:t>
            </a:r>
            <a:endParaRPr lang="zh-CN" altLang="zh-CN" sz="2800" dirty="0"/>
          </a:p>
        </p:txBody>
      </p:sp>
    </p:spTree>
  </p:cSld>
  <p:clrMapOvr>
    <a:masterClrMapping/>
  </p:clrMapOvr>
  <mc:AlternateContent xmlns:mc="http://schemas.openxmlformats.org/markup-compatibility/2006" xmlns:p14="http://schemas.microsoft.com/office/powerpoint/2010/main">
    <mc:Choice Requires="p14">
      <p:transition p14:dur="10" advTm="0">
        <p:dissolve/>
      </p:transition>
    </mc:Choice>
    <mc:Fallback xmlns="">
      <p:transition advTm="0">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1" nodeType="clickEffect">
                                  <p:stCondLst>
                                    <p:cond delay="0"/>
                                  </p:stCondLst>
                                  <p:childTnLst>
                                    <p:anim calcmode="lin" valueType="num">
                                      <p:cBhvr additive="base">
                                        <p:cTn id="11" dur="500"/>
                                        <p:tgtEl>
                                          <p:spTgt spid="20"/>
                                        </p:tgtEl>
                                        <p:attrNameLst>
                                          <p:attrName>ppt_x</p:attrName>
                                        </p:attrNameLst>
                                      </p:cBhvr>
                                      <p:tavLst>
                                        <p:tav tm="0">
                                          <p:val>
                                            <p:strVal val="ppt_x"/>
                                          </p:val>
                                        </p:tav>
                                        <p:tav tm="100000">
                                          <p:val>
                                            <p:strVal val="ppt_x"/>
                                          </p:val>
                                        </p:tav>
                                      </p:tavLst>
                                    </p:anim>
                                    <p:anim calcmode="lin" valueType="num">
                                      <p:cBhvr additive="base">
                                        <p:cTn id="12" dur="500"/>
                                        <p:tgtEl>
                                          <p:spTgt spid="20"/>
                                        </p:tgtEl>
                                        <p:attrNameLst>
                                          <p:attrName>ppt_y</p:attrName>
                                        </p:attrNameLst>
                                      </p:cBhvr>
                                      <p:tavLst>
                                        <p:tav tm="0">
                                          <p:val>
                                            <p:strVal val="ppt_y"/>
                                          </p:val>
                                        </p:tav>
                                        <p:tav tm="100000">
                                          <p:val>
                                            <p:strVal val="1+ppt_h/2"/>
                                          </p:val>
                                        </p:tav>
                                      </p:tavLst>
                                    </p:anim>
                                    <p:set>
                                      <p:cBhvr>
                                        <p:cTn id="13" dur="1" fill="hold">
                                          <p:stCondLst>
                                            <p:cond delay="499"/>
                                          </p:stCondLst>
                                        </p:cTn>
                                        <p:tgtEl>
                                          <p:spTgt spid="20"/>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wipe(down)">
                                      <p:cBhvr>
                                        <p:cTn id="23" dur="5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0" grpId="0" animBg="1"/>
      <p:bldP spid="20" grpId="1" animBg="1"/>
      <p:bldP spid="21" grpId="0"/>
      <p:bldP spid="2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p:cNvSpPr txBox="1"/>
          <p:nvPr/>
        </p:nvSpPr>
        <p:spPr>
          <a:xfrm>
            <a:off x="337693" y="1274239"/>
            <a:ext cx="8663940" cy="3375283"/>
          </a:xfrm>
          <a:prstGeom prst="rect">
            <a:avLst/>
          </a:prstGeom>
          <a:noFill/>
        </p:spPr>
        <p:txBody>
          <a:bodyPr wrap="square" lIns="0" rIns="0" rtlCol="0">
            <a:spAutoFit/>
          </a:bodyPr>
          <a:lstStyle/>
          <a:p>
            <a:pPr algn="ctr" fontAlgn="auto">
              <a:lnSpc>
                <a:spcPts val="3360"/>
              </a:lnSpc>
            </a:pPr>
            <a:endParaRPr lang="en-US" altLang="zh-CN" sz="2800" b="1" dirty="0" smtClean="0">
              <a:solidFill>
                <a:srgbClr val="005188"/>
              </a:solidFill>
              <a:latin typeface="宋体" panose="02010600030101010101" pitchFamily="2" charset="-122"/>
              <a:ea typeface="宋体" panose="02010600030101010101" pitchFamily="2" charset="-122"/>
              <a:sym typeface="+mn-ea"/>
            </a:endParaRPr>
          </a:p>
          <a:p>
            <a:pPr>
              <a:lnSpc>
                <a:spcPts val="3660"/>
              </a:lnSpc>
            </a:pPr>
            <a:r>
              <a:rPr lang="en-US" altLang="zh-CN" sz="2800" dirty="0" smtClean="0">
                <a:latin typeface="宋体" panose="02010600030101010101" pitchFamily="2" charset="-122"/>
                <a:ea typeface="宋体" panose="02010600030101010101" pitchFamily="2" charset="-122"/>
                <a:cs typeface="方正静蕾简体" panose="03000509000000000000" pitchFamily="65" charset="-122"/>
              </a:rPr>
              <a:t>1</a:t>
            </a:r>
            <a:r>
              <a:rPr lang="en-US" altLang="zh-CN" sz="2800" dirty="0">
                <a:latin typeface="宋体" panose="02010600030101010101" pitchFamily="2" charset="-122"/>
                <a:ea typeface="宋体" panose="02010600030101010101" pitchFamily="2" charset="-122"/>
                <a:cs typeface="方正静蕾简体" panose="03000509000000000000" pitchFamily="65" charset="-122"/>
              </a:rPr>
              <a:t>.</a:t>
            </a:r>
            <a:r>
              <a:rPr lang="zh-CN" altLang="en-US" sz="2800" dirty="0">
                <a:latin typeface="宋体" panose="02010600030101010101" pitchFamily="2" charset="-122"/>
                <a:ea typeface="宋体" panose="02010600030101010101" pitchFamily="2" charset="-122"/>
                <a:cs typeface="方正静蕾简体" panose="03000509000000000000" pitchFamily="65" charset="-122"/>
              </a:rPr>
              <a:t>（</a:t>
            </a:r>
            <a:r>
              <a:rPr lang="en-US" altLang="zh-CN" sz="2800" dirty="0">
                <a:latin typeface="宋体" panose="02010600030101010101" pitchFamily="2" charset="-122"/>
                <a:ea typeface="宋体" panose="02010600030101010101" pitchFamily="2" charset="-122"/>
                <a:cs typeface="方正静蕾简体" panose="03000509000000000000" pitchFamily="65" charset="-122"/>
              </a:rPr>
              <a:t>2017·</a:t>
            </a:r>
            <a:r>
              <a:rPr lang="zh-CN" altLang="en-US" sz="2800" dirty="0">
                <a:latin typeface="宋体" panose="02010600030101010101" pitchFamily="2" charset="-122"/>
                <a:ea typeface="宋体" panose="02010600030101010101" pitchFamily="2" charset="-122"/>
                <a:cs typeface="方正静蕾简体" panose="03000509000000000000" pitchFamily="65" charset="-122"/>
              </a:rPr>
              <a:t>威海市）下列关于物态变化的实例中属于熔</a:t>
            </a:r>
          </a:p>
          <a:p>
            <a:pPr>
              <a:lnSpc>
                <a:spcPts val="3660"/>
              </a:lnSpc>
            </a:pPr>
            <a:r>
              <a:rPr lang="zh-CN" altLang="en-US" sz="2800" dirty="0">
                <a:latin typeface="宋体" panose="02010600030101010101" pitchFamily="2" charset="-122"/>
                <a:ea typeface="宋体" panose="02010600030101010101" pitchFamily="2" charset="-122"/>
                <a:cs typeface="方正静蕾简体" panose="03000509000000000000" pitchFamily="65" charset="-122"/>
              </a:rPr>
              <a:t>   化的是（</a:t>
            </a:r>
            <a:r>
              <a:rPr lang="en-US" altLang="zh-CN" sz="2800" dirty="0">
                <a:latin typeface="宋体" panose="02010600030101010101" pitchFamily="2" charset="-122"/>
                <a:ea typeface="宋体" panose="02010600030101010101" pitchFamily="2" charset="-122"/>
                <a:cs typeface="方正静蕾简体" panose="03000509000000000000" pitchFamily="65" charset="-122"/>
              </a:rPr>
              <a:t>   </a:t>
            </a:r>
            <a:r>
              <a:rPr lang="zh-CN" altLang="en-US" sz="2800" dirty="0">
                <a:latin typeface="宋体" panose="02010600030101010101" pitchFamily="2" charset="-122"/>
                <a:ea typeface="宋体" panose="02010600030101010101" pitchFamily="2" charset="-122"/>
                <a:cs typeface="方正静蕾简体" panose="03000509000000000000" pitchFamily="65" charset="-122"/>
              </a:rPr>
              <a:t>）</a:t>
            </a:r>
          </a:p>
          <a:p>
            <a:pPr>
              <a:lnSpc>
                <a:spcPts val="3660"/>
              </a:lnSpc>
            </a:pPr>
            <a:r>
              <a:rPr lang="en-US" altLang="zh-CN" sz="2800" dirty="0">
                <a:latin typeface="宋体" panose="02010600030101010101" pitchFamily="2" charset="-122"/>
                <a:ea typeface="宋体" panose="02010600030101010101" pitchFamily="2" charset="-122"/>
                <a:cs typeface="方正静蕾简体" panose="03000509000000000000" pitchFamily="65" charset="-122"/>
              </a:rPr>
              <a:t>   A</a:t>
            </a:r>
            <a:r>
              <a:rPr lang="zh-CN" altLang="en-US" sz="2800" dirty="0">
                <a:latin typeface="宋体" panose="02010600030101010101" pitchFamily="2" charset="-122"/>
                <a:ea typeface="宋体" panose="02010600030101010101" pitchFamily="2" charset="-122"/>
                <a:cs typeface="方正静蕾简体" panose="03000509000000000000" pitchFamily="65" charset="-122"/>
              </a:rPr>
              <a:t>．初春，河面上冰化成水</a:t>
            </a:r>
            <a:endParaRPr lang="en-US" altLang="zh-CN" sz="2800" dirty="0">
              <a:latin typeface="宋体" panose="02010600030101010101" pitchFamily="2" charset="-122"/>
              <a:ea typeface="宋体" panose="02010600030101010101" pitchFamily="2" charset="-122"/>
              <a:cs typeface="方正静蕾简体" panose="03000509000000000000" pitchFamily="65" charset="-122"/>
            </a:endParaRPr>
          </a:p>
          <a:p>
            <a:pPr>
              <a:lnSpc>
                <a:spcPts val="3660"/>
              </a:lnSpc>
            </a:pPr>
            <a:r>
              <a:rPr lang="en-US" altLang="zh-CN" sz="2800" dirty="0">
                <a:latin typeface="宋体" panose="02010600030101010101" pitchFamily="2" charset="-122"/>
                <a:ea typeface="宋体" panose="02010600030101010101" pitchFamily="2" charset="-122"/>
                <a:cs typeface="方正静蕾简体" panose="03000509000000000000" pitchFamily="65" charset="-122"/>
              </a:rPr>
              <a:t>   B</a:t>
            </a:r>
            <a:r>
              <a:rPr lang="zh-CN" altLang="en-US" sz="2800" dirty="0">
                <a:latin typeface="宋体" panose="02010600030101010101" pitchFamily="2" charset="-122"/>
                <a:ea typeface="宋体" panose="02010600030101010101" pitchFamily="2" charset="-122"/>
                <a:cs typeface="方正静蕾简体" panose="03000509000000000000" pitchFamily="65" charset="-122"/>
              </a:rPr>
              <a:t>．夏末，草叶上形成“露珠”</a:t>
            </a:r>
          </a:p>
          <a:p>
            <a:pPr>
              <a:lnSpc>
                <a:spcPts val="3660"/>
              </a:lnSpc>
            </a:pPr>
            <a:r>
              <a:rPr lang="en-US" altLang="zh-CN" sz="2800" dirty="0">
                <a:latin typeface="宋体" panose="02010600030101010101" pitchFamily="2" charset="-122"/>
                <a:ea typeface="宋体" panose="02010600030101010101" pitchFamily="2" charset="-122"/>
                <a:cs typeface="方正静蕾简体" panose="03000509000000000000" pitchFamily="65" charset="-122"/>
              </a:rPr>
              <a:t>   C</a:t>
            </a:r>
            <a:r>
              <a:rPr lang="zh-CN" altLang="en-US" sz="2800" dirty="0">
                <a:latin typeface="宋体" panose="02010600030101010101" pitchFamily="2" charset="-122"/>
                <a:ea typeface="宋体" panose="02010600030101010101" pitchFamily="2" charset="-122"/>
                <a:cs typeface="方正静蕾简体" panose="03000509000000000000" pitchFamily="65" charset="-122"/>
              </a:rPr>
              <a:t>．深秋，枫叶上形成“霜”</a:t>
            </a:r>
            <a:endParaRPr lang="en-US" altLang="zh-CN" sz="2800" dirty="0">
              <a:latin typeface="宋体" panose="02010600030101010101" pitchFamily="2" charset="-122"/>
              <a:ea typeface="宋体" panose="02010600030101010101" pitchFamily="2" charset="-122"/>
              <a:cs typeface="方正静蕾简体" panose="03000509000000000000" pitchFamily="65" charset="-122"/>
            </a:endParaRPr>
          </a:p>
          <a:p>
            <a:pPr>
              <a:lnSpc>
                <a:spcPts val="3660"/>
              </a:lnSpc>
            </a:pPr>
            <a:r>
              <a:rPr lang="en-US" altLang="zh-CN" sz="2800" dirty="0">
                <a:latin typeface="宋体" panose="02010600030101010101" pitchFamily="2" charset="-122"/>
                <a:ea typeface="宋体" panose="02010600030101010101" pitchFamily="2" charset="-122"/>
                <a:cs typeface="方正静蕾简体" panose="03000509000000000000" pitchFamily="65" charset="-122"/>
              </a:rPr>
              <a:t>   D</a:t>
            </a:r>
            <a:r>
              <a:rPr lang="zh-CN" altLang="en-US" sz="2800" dirty="0">
                <a:latin typeface="宋体" panose="02010600030101010101" pitchFamily="2" charset="-122"/>
                <a:ea typeface="宋体" panose="02010600030101010101" pitchFamily="2" charset="-122"/>
                <a:cs typeface="方正静蕾简体" panose="03000509000000000000" pitchFamily="65" charset="-122"/>
              </a:rPr>
              <a:t>．严冬，树枝上形成“雾淞”</a:t>
            </a:r>
          </a:p>
        </p:txBody>
      </p:sp>
      <p:sp>
        <p:nvSpPr>
          <p:cNvPr id="4" name="矩形 3"/>
          <p:cNvSpPr/>
          <p:nvPr/>
        </p:nvSpPr>
        <p:spPr>
          <a:xfrm>
            <a:off x="2326092" y="2198930"/>
            <a:ext cx="444352" cy="523220"/>
          </a:xfrm>
          <a:prstGeom prst="rect">
            <a:avLst/>
          </a:prstGeom>
        </p:spPr>
        <p:txBody>
          <a:bodyPr wrap="none">
            <a:spAutoFit/>
          </a:bodyPr>
          <a:lstStyle/>
          <a:p>
            <a:r>
              <a:rPr lang="en-US" altLang="zh-CN" sz="2800" b="1" dirty="0">
                <a:solidFill>
                  <a:srgbClr val="FF0000"/>
                </a:solidFill>
                <a:latin typeface="Times New Roman" panose="02020603050405020304"/>
                <a:ea typeface="楷体" panose="02010609060101010101" pitchFamily="49" charset="-122"/>
              </a:rPr>
              <a:t>A</a:t>
            </a:r>
            <a:endParaRPr lang="zh-CN" altLang="en-US" dirty="0">
              <a:ea typeface="楷体" panose="02010609060101010101" pitchFamily="49" charset="-122"/>
            </a:endParaRPr>
          </a:p>
        </p:txBody>
      </p:sp>
      <p:grpSp>
        <p:nvGrpSpPr>
          <p:cNvPr id="18" name="组合 17"/>
          <p:cNvGrpSpPr/>
          <p:nvPr/>
        </p:nvGrpSpPr>
        <p:grpSpPr>
          <a:xfrm>
            <a:off x="474943" y="0"/>
            <a:ext cx="8274780" cy="768350"/>
            <a:chOff x="431463" y="178382"/>
            <a:chExt cx="8274780" cy="768350"/>
          </a:xfrm>
        </p:grpSpPr>
        <p:cxnSp>
          <p:nvCxnSpPr>
            <p:cNvPr id="19" name="直接连接符 18"/>
            <p:cNvCxnSpPr/>
            <p:nvPr/>
          </p:nvCxnSpPr>
          <p:spPr>
            <a:xfrm>
              <a:off x="431463" y="913135"/>
              <a:ext cx="827478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20" name="组合 19"/>
            <p:cNvGrpSpPr/>
            <p:nvPr/>
          </p:nvGrpSpPr>
          <p:grpSpPr>
            <a:xfrm>
              <a:off x="457232" y="178382"/>
              <a:ext cx="5519387" cy="768350"/>
              <a:chOff x="457232" y="178382"/>
              <a:chExt cx="5519387" cy="768350"/>
            </a:xfrm>
          </p:grpSpPr>
          <p:sp>
            <p:nvSpPr>
              <p:cNvPr id="21" name="文本占位符 2"/>
              <p:cNvSpPr txBox="1"/>
              <p:nvPr/>
            </p:nvSpPr>
            <p:spPr>
              <a:xfrm>
                <a:off x="894514" y="292685"/>
                <a:ext cx="5082105" cy="42518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zh-CN" altLang="en-US" sz="3200" dirty="0">
                    <a:solidFill>
                      <a:srgbClr val="005188"/>
                    </a:solidFill>
                    <a:latin typeface="宋体" panose="02010600030101010101" pitchFamily="2" charset="-122"/>
                    <a:ea typeface="宋体" panose="02010600030101010101" pitchFamily="2" charset="-122"/>
                  </a:rPr>
                  <a:t>备考</a:t>
                </a:r>
                <a:r>
                  <a:rPr lang="zh-CN" altLang="en-US" sz="3200" dirty="0" smtClean="0">
                    <a:solidFill>
                      <a:srgbClr val="005188"/>
                    </a:solidFill>
                    <a:latin typeface="宋体" panose="02010600030101010101" pitchFamily="2" charset="-122"/>
                    <a:ea typeface="宋体" panose="02010600030101010101" pitchFamily="2" charset="-122"/>
                  </a:rPr>
                  <a:t>训练</a:t>
                </a:r>
                <a:r>
                  <a:rPr lang="en-US" altLang="zh-CN" sz="3200" dirty="0" smtClean="0">
                    <a:solidFill>
                      <a:srgbClr val="005188"/>
                    </a:solidFill>
                    <a:latin typeface="宋体" panose="02010600030101010101" pitchFamily="2" charset="-122"/>
                    <a:ea typeface="宋体" panose="02010600030101010101" pitchFamily="2" charset="-122"/>
                  </a:rPr>
                  <a:t>·</a:t>
                </a:r>
                <a:r>
                  <a:rPr lang="zh-CN" altLang="en-US" sz="3200" dirty="0" smtClean="0">
                    <a:solidFill>
                      <a:srgbClr val="005188"/>
                    </a:solidFill>
                    <a:latin typeface="宋体" panose="02010600030101010101" pitchFamily="2" charset="-122"/>
                    <a:ea typeface="宋体" panose="02010600030101010101" pitchFamily="2" charset="-122"/>
                  </a:rPr>
                  <a:t>针对训练</a:t>
                </a:r>
                <a:endParaRPr lang="zh-CN" altLang="en-US" sz="3200" dirty="0">
                  <a:solidFill>
                    <a:srgbClr val="005188"/>
                  </a:solidFill>
                  <a:latin typeface="宋体" panose="02010600030101010101" pitchFamily="2" charset="-122"/>
                  <a:ea typeface="宋体" panose="02010600030101010101" pitchFamily="2" charset="-122"/>
                </a:endParaRPr>
              </a:p>
            </p:txBody>
          </p:sp>
          <p:sp>
            <p:nvSpPr>
              <p:cNvPr id="22" name="矩形 21"/>
              <p:cNvSpPr/>
              <p:nvPr/>
            </p:nvSpPr>
            <p:spPr>
              <a:xfrm>
                <a:off x="457232" y="178382"/>
                <a:ext cx="495935" cy="768350"/>
              </a:xfrm>
              <a:prstGeom prst="rect">
                <a:avLst/>
              </a:prstGeom>
              <a:noFill/>
            </p:spPr>
            <p:txBody>
              <a:bodyPr wrap="none" lIns="91440" tIns="45720" rIns="91440" bIns="45720">
                <a:spAutoFit/>
              </a:bodyPr>
              <a:lstStyle/>
              <a:p>
                <a:pPr algn="ctr"/>
                <a:r>
                  <a:rPr lang="en-US" altLang="zh-CN" sz="4400" b="1" cap="none" spc="0" dirty="0">
                    <a:ln w="10541" cmpd="sng">
                      <a:solidFill>
                        <a:schemeClr val="accent1">
                          <a:shade val="88000"/>
                          <a:satMod val="110000"/>
                        </a:schemeClr>
                      </a:solidFill>
                      <a:prstDash val="solid"/>
                    </a:ln>
                    <a:solidFill>
                      <a:srgbClr val="005188"/>
                    </a:solidFill>
                    <a:effectLst/>
                  </a:rPr>
                  <a:t>B</a:t>
                </a:r>
                <a:endParaRPr lang="zh-CN" altLang="en-US" sz="4400" b="1" cap="none" spc="0" dirty="0">
                  <a:ln w="10541" cmpd="sng">
                    <a:solidFill>
                      <a:schemeClr val="accent1">
                        <a:shade val="88000"/>
                        <a:satMod val="110000"/>
                      </a:schemeClr>
                    </a:solidFill>
                    <a:prstDash val="solid"/>
                  </a:ln>
                  <a:solidFill>
                    <a:srgbClr val="005188"/>
                  </a:solidFill>
                  <a:effectLst/>
                </a:endParaRPr>
              </a:p>
            </p:txBody>
          </p:sp>
        </p:grpSp>
      </p:grpSp>
    </p:spTree>
  </p:cSld>
  <p:clrMapOvr>
    <a:masterClrMapping/>
  </p:clrMapOvr>
  <mc:AlternateContent xmlns:mc="http://schemas.openxmlformats.org/markup-compatibility/2006" xmlns:p14="http://schemas.microsoft.com/office/powerpoint/2010/main">
    <mc:Choice Requires="p14">
      <p:transition p14:dur="10" advTm="0">
        <p:dissolve/>
      </p:transition>
    </mc:Choice>
    <mc:Fallback xmlns="">
      <p:transition advTm="0">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p:cNvSpPr txBox="1"/>
          <p:nvPr/>
        </p:nvSpPr>
        <p:spPr>
          <a:xfrm>
            <a:off x="273685" y="1060763"/>
            <a:ext cx="8663940" cy="3413755"/>
          </a:xfrm>
          <a:prstGeom prst="rect">
            <a:avLst/>
          </a:prstGeom>
          <a:noFill/>
        </p:spPr>
        <p:txBody>
          <a:bodyPr wrap="square" lIns="0" rIns="0" rtlCol="0">
            <a:spAutoFit/>
          </a:bodyPr>
          <a:lstStyle/>
          <a:p>
            <a:pPr>
              <a:lnSpc>
                <a:spcPts val="3660"/>
              </a:lnSpc>
            </a:pPr>
            <a:r>
              <a:rPr lang="en-US" altLang="zh-CN" sz="2800" dirty="0">
                <a:latin typeface="宋体" panose="02010600030101010101" pitchFamily="2" charset="-122"/>
                <a:cs typeface="方正静蕾简体" panose="03000509000000000000" pitchFamily="65" charset="-122"/>
              </a:rPr>
              <a:t>2.(2018·</a:t>
            </a:r>
            <a:r>
              <a:rPr lang="zh-CN" altLang="en-US" sz="2800" dirty="0">
                <a:latin typeface="宋体" panose="02010600030101010101" pitchFamily="2" charset="-122"/>
                <a:cs typeface="方正静蕾简体" panose="03000509000000000000" pitchFamily="65" charset="-122"/>
              </a:rPr>
              <a:t>潍坊市</a:t>
            </a:r>
            <a:r>
              <a:rPr lang="en-US" altLang="zh-CN" sz="2800" dirty="0">
                <a:latin typeface="宋体" panose="02010600030101010101" pitchFamily="2" charset="-122"/>
                <a:cs typeface="方正静蕾简体" panose="03000509000000000000" pitchFamily="65" charset="-122"/>
              </a:rPr>
              <a:t>)</a:t>
            </a:r>
            <a:r>
              <a:rPr lang="zh-CN" altLang="en-US" sz="2800" dirty="0">
                <a:latin typeface="宋体" panose="02010600030101010101" pitchFamily="2" charset="-122"/>
                <a:cs typeface="方正静蕾简体" panose="03000509000000000000" pitchFamily="65" charset="-122"/>
              </a:rPr>
              <a:t>将某种固态物质放入加热功率恒定的</a:t>
            </a:r>
            <a:r>
              <a:rPr lang="zh-CN" altLang="en-US" sz="2800" dirty="0">
                <a:latin typeface="Times New Roman" panose="02020603050405020304" pitchFamily="18" charset="0"/>
                <a:cs typeface="Times New Roman" panose="02020603050405020304" pitchFamily="18" charset="0"/>
              </a:rPr>
              <a:t>装置中，对其加热至沸腾，温度随时间变化的关系如图</a:t>
            </a:r>
            <a:r>
              <a:rPr lang="en-US" altLang="zh-CN" sz="2800" dirty="0">
                <a:latin typeface="Times New Roman" panose="02020603050405020304" pitchFamily="18" charset="0"/>
                <a:cs typeface="Times New Roman" panose="02020603050405020304" pitchFamily="18" charset="0"/>
              </a:rPr>
              <a:t>3</a:t>
            </a:r>
            <a:r>
              <a:rPr lang="zh-CN" altLang="en-US" sz="2800" dirty="0">
                <a:latin typeface="Times New Roman" panose="02020603050405020304" pitchFamily="18" charset="0"/>
                <a:cs typeface="Times New Roman" panose="02020603050405020304" pitchFamily="18" charset="0"/>
              </a:rPr>
              <a:t>－</a:t>
            </a:r>
            <a:r>
              <a:rPr lang="en-US" altLang="zh-CN" sz="2800" dirty="0" smtClean="0">
                <a:latin typeface="Times New Roman" panose="02020603050405020304" pitchFamily="18" charset="0"/>
                <a:cs typeface="Times New Roman" panose="02020603050405020304" pitchFamily="18" charset="0"/>
              </a:rPr>
              <a:t>13</a:t>
            </a:r>
            <a:r>
              <a:rPr lang="zh-CN" altLang="en-US" sz="2800" dirty="0" smtClean="0">
                <a:latin typeface="Times New Roman" panose="02020603050405020304" pitchFamily="18" charset="0"/>
                <a:cs typeface="Times New Roman" panose="02020603050405020304" pitchFamily="18" charset="0"/>
              </a:rPr>
              <a:t>所</a:t>
            </a:r>
            <a:r>
              <a:rPr lang="zh-CN" altLang="en-US" sz="2800" dirty="0">
                <a:latin typeface="Times New Roman" panose="02020603050405020304" pitchFamily="18" charset="0"/>
                <a:cs typeface="Times New Roman" panose="02020603050405020304" pitchFamily="18" charset="0"/>
              </a:rPr>
              <a:t>示，关于该物质说法错误的</a:t>
            </a:r>
            <a:r>
              <a:rPr lang="zh-CN" altLang="en-US" sz="2800" dirty="0" smtClean="0">
                <a:latin typeface="Times New Roman" panose="02020603050405020304" pitchFamily="18" charset="0"/>
                <a:cs typeface="Times New Roman" panose="02020603050405020304" pitchFamily="18" charset="0"/>
              </a:rPr>
              <a:t>是（       ）</a:t>
            </a:r>
            <a:endParaRPr lang="en-US" altLang="zh-CN" sz="2800" dirty="0">
              <a:latin typeface="Times New Roman" panose="02020603050405020304" pitchFamily="18" charset="0"/>
              <a:cs typeface="Times New Roman" panose="02020603050405020304" pitchFamily="18" charset="0"/>
            </a:endParaRPr>
          </a:p>
          <a:p>
            <a:pPr>
              <a:lnSpc>
                <a:spcPts val="3660"/>
              </a:lnSpc>
            </a:pPr>
            <a:r>
              <a:rPr lang="en-US" altLang="zh-CN" sz="2800" dirty="0">
                <a:latin typeface="Times New Roman" panose="02020603050405020304" pitchFamily="18" charset="0"/>
                <a:cs typeface="Times New Roman" panose="02020603050405020304" pitchFamily="18" charset="0"/>
              </a:rPr>
              <a:t>A</a:t>
            </a:r>
            <a:r>
              <a:rPr lang="zh-CN" altLang="en-US" sz="2800" dirty="0">
                <a:latin typeface="Times New Roman" panose="02020603050405020304" pitchFamily="18" charset="0"/>
                <a:cs typeface="Times New Roman" panose="02020603050405020304" pitchFamily="18" charset="0"/>
              </a:rPr>
              <a:t>．固态时是晶体  </a:t>
            </a:r>
            <a:endParaRPr lang="en-US" altLang="zh-CN" sz="2800" dirty="0" smtClean="0">
              <a:latin typeface="Times New Roman" panose="02020603050405020304" pitchFamily="18" charset="0"/>
              <a:cs typeface="Times New Roman" panose="02020603050405020304" pitchFamily="18" charset="0"/>
            </a:endParaRPr>
          </a:p>
          <a:p>
            <a:pPr>
              <a:lnSpc>
                <a:spcPts val="3660"/>
              </a:lnSpc>
            </a:pPr>
            <a:r>
              <a:rPr lang="en-US" altLang="zh-CN" sz="2800" dirty="0" smtClean="0">
                <a:latin typeface="Times New Roman" panose="02020603050405020304" pitchFamily="18" charset="0"/>
                <a:cs typeface="Times New Roman" panose="02020603050405020304" pitchFamily="18" charset="0"/>
              </a:rPr>
              <a:t>B</a:t>
            </a:r>
            <a:r>
              <a:rPr lang="zh-CN" altLang="en-US" sz="2800" dirty="0">
                <a:latin typeface="Times New Roman" panose="02020603050405020304" pitchFamily="18" charset="0"/>
                <a:cs typeface="Times New Roman" panose="02020603050405020304" pitchFamily="18" charset="0"/>
              </a:rPr>
              <a:t>．在</a:t>
            </a:r>
            <a:r>
              <a:rPr lang="en-US" altLang="zh-CN" sz="2800" i="1" dirty="0">
                <a:latin typeface="Times New Roman" panose="02020603050405020304" pitchFamily="18" charset="0"/>
                <a:cs typeface="Times New Roman" panose="02020603050405020304" pitchFamily="18" charset="0"/>
              </a:rPr>
              <a:t>ab</a:t>
            </a:r>
            <a:r>
              <a:rPr lang="zh-CN" altLang="en-US" sz="2800" dirty="0">
                <a:latin typeface="Times New Roman" panose="02020603050405020304" pitchFamily="18" charset="0"/>
                <a:cs typeface="Times New Roman" panose="02020603050405020304" pitchFamily="18" charset="0"/>
              </a:rPr>
              <a:t>段内能增加</a:t>
            </a:r>
          </a:p>
          <a:p>
            <a:pPr>
              <a:lnSpc>
                <a:spcPts val="3660"/>
              </a:lnSpc>
            </a:pPr>
            <a:r>
              <a:rPr lang="en-US" altLang="zh-CN" sz="2800" dirty="0">
                <a:latin typeface="Times New Roman" panose="02020603050405020304" pitchFamily="18" charset="0"/>
                <a:cs typeface="Times New Roman" panose="02020603050405020304" pitchFamily="18" charset="0"/>
              </a:rPr>
              <a:t>C</a:t>
            </a:r>
            <a:r>
              <a:rPr lang="zh-CN" altLang="en-US" sz="2800" dirty="0">
                <a:latin typeface="Times New Roman" panose="02020603050405020304" pitchFamily="18" charset="0"/>
                <a:cs typeface="Times New Roman" panose="02020603050405020304" pitchFamily="18" charset="0"/>
              </a:rPr>
              <a:t>．在</a:t>
            </a:r>
            <a:r>
              <a:rPr lang="en-US" altLang="zh-CN" sz="2800" i="1" dirty="0">
                <a:latin typeface="Times New Roman" panose="02020603050405020304" pitchFamily="18" charset="0"/>
                <a:cs typeface="Times New Roman" panose="02020603050405020304" pitchFamily="18" charset="0"/>
              </a:rPr>
              <a:t>cd</a:t>
            </a:r>
            <a:r>
              <a:rPr lang="zh-CN" altLang="en-US" sz="2800" dirty="0">
                <a:latin typeface="Times New Roman" panose="02020603050405020304" pitchFamily="18" charset="0"/>
                <a:cs typeface="Times New Roman" panose="02020603050405020304" pitchFamily="18" charset="0"/>
              </a:rPr>
              <a:t>段仍需吸收热量  </a:t>
            </a:r>
            <a:endParaRPr lang="en-US" altLang="zh-CN" sz="2800" dirty="0" smtClean="0">
              <a:latin typeface="Times New Roman" panose="02020603050405020304" pitchFamily="18" charset="0"/>
              <a:cs typeface="Times New Roman" panose="02020603050405020304" pitchFamily="18" charset="0"/>
            </a:endParaRPr>
          </a:p>
          <a:p>
            <a:pPr>
              <a:lnSpc>
                <a:spcPts val="3660"/>
              </a:lnSpc>
            </a:pPr>
            <a:r>
              <a:rPr lang="en-US" altLang="zh-CN" sz="2800" dirty="0" smtClean="0">
                <a:latin typeface="Times New Roman" panose="02020603050405020304" pitchFamily="18" charset="0"/>
                <a:cs typeface="Times New Roman" panose="02020603050405020304" pitchFamily="18" charset="0"/>
              </a:rPr>
              <a:t>D</a:t>
            </a:r>
            <a:r>
              <a:rPr lang="zh-CN" altLang="en-US" sz="2800" dirty="0">
                <a:latin typeface="Times New Roman" panose="02020603050405020304" pitchFamily="18" charset="0"/>
                <a:cs typeface="Times New Roman" panose="02020603050405020304" pitchFamily="18" charset="0"/>
              </a:rPr>
              <a:t>．固态时的比热容比液态时大</a:t>
            </a:r>
          </a:p>
        </p:txBody>
      </p:sp>
      <p:sp>
        <p:nvSpPr>
          <p:cNvPr id="4" name="矩形 3"/>
          <p:cNvSpPr/>
          <p:nvPr/>
        </p:nvSpPr>
        <p:spPr>
          <a:xfrm>
            <a:off x="6602236" y="2008812"/>
            <a:ext cx="444352" cy="523220"/>
          </a:xfrm>
          <a:prstGeom prst="rect">
            <a:avLst/>
          </a:prstGeom>
        </p:spPr>
        <p:txBody>
          <a:bodyPr wrap="none">
            <a:spAutoFit/>
          </a:bodyPr>
          <a:lstStyle/>
          <a:p>
            <a:r>
              <a:rPr lang="en-US" altLang="zh-CN" sz="2800" b="1" dirty="0" smtClean="0">
                <a:solidFill>
                  <a:srgbClr val="FF0000"/>
                </a:solidFill>
                <a:latin typeface="Times New Roman" panose="02020603050405020304"/>
                <a:ea typeface="楷体" panose="02010609060101010101" pitchFamily="49" charset="-122"/>
              </a:rPr>
              <a:t>D</a:t>
            </a:r>
            <a:endParaRPr lang="zh-CN" altLang="en-US" dirty="0">
              <a:ea typeface="楷体" panose="02010609060101010101" pitchFamily="49" charset="-122"/>
            </a:endParaRPr>
          </a:p>
        </p:txBody>
      </p:sp>
      <p:grpSp>
        <p:nvGrpSpPr>
          <p:cNvPr id="12" name="组合 11"/>
          <p:cNvGrpSpPr/>
          <p:nvPr/>
        </p:nvGrpSpPr>
        <p:grpSpPr>
          <a:xfrm>
            <a:off x="474943" y="0"/>
            <a:ext cx="8274780" cy="768350"/>
            <a:chOff x="431463" y="178382"/>
            <a:chExt cx="8274780" cy="768350"/>
          </a:xfrm>
        </p:grpSpPr>
        <p:cxnSp>
          <p:nvCxnSpPr>
            <p:cNvPr id="16" name="直接连接符 15"/>
            <p:cNvCxnSpPr/>
            <p:nvPr/>
          </p:nvCxnSpPr>
          <p:spPr>
            <a:xfrm>
              <a:off x="431463" y="913135"/>
              <a:ext cx="827478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17" name="组合 16"/>
            <p:cNvGrpSpPr/>
            <p:nvPr/>
          </p:nvGrpSpPr>
          <p:grpSpPr>
            <a:xfrm>
              <a:off x="457232" y="178382"/>
              <a:ext cx="5519387" cy="768350"/>
              <a:chOff x="457232" y="178382"/>
              <a:chExt cx="5519387" cy="768350"/>
            </a:xfrm>
          </p:grpSpPr>
          <p:sp>
            <p:nvSpPr>
              <p:cNvPr id="18" name="文本占位符 2"/>
              <p:cNvSpPr txBox="1"/>
              <p:nvPr/>
            </p:nvSpPr>
            <p:spPr>
              <a:xfrm>
                <a:off x="894514" y="292685"/>
                <a:ext cx="5082105" cy="42518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zh-CN" altLang="en-US" sz="3200" dirty="0">
                    <a:solidFill>
                      <a:srgbClr val="005188"/>
                    </a:solidFill>
                    <a:latin typeface="宋体" panose="02010600030101010101" pitchFamily="2" charset="-122"/>
                    <a:ea typeface="宋体" panose="02010600030101010101" pitchFamily="2" charset="-122"/>
                  </a:rPr>
                  <a:t>备考</a:t>
                </a:r>
                <a:r>
                  <a:rPr lang="zh-CN" altLang="en-US" sz="3200" dirty="0" smtClean="0">
                    <a:solidFill>
                      <a:srgbClr val="005188"/>
                    </a:solidFill>
                    <a:latin typeface="宋体" panose="02010600030101010101" pitchFamily="2" charset="-122"/>
                    <a:ea typeface="宋体" panose="02010600030101010101" pitchFamily="2" charset="-122"/>
                  </a:rPr>
                  <a:t>训练</a:t>
                </a:r>
                <a:r>
                  <a:rPr lang="en-US" altLang="zh-CN" sz="3200" dirty="0" smtClean="0">
                    <a:solidFill>
                      <a:srgbClr val="005188"/>
                    </a:solidFill>
                    <a:latin typeface="宋体" panose="02010600030101010101" pitchFamily="2" charset="-122"/>
                    <a:ea typeface="宋体" panose="02010600030101010101" pitchFamily="2" charset="-122"/>
                  </a:rPr>
                  <a:t>·</a:t>
                </a:r>
                <a:r>
                  <a:rPr lang="zh-CN" altLang="en-US" sz="3200" dirty="0" smtClean="0">
                    <a:solidFill>
                      <a:srgbClr val="005188"/>
                    </a:solidFill>
                    <a:latin typeface="宋体" panose="02010600030101010101" pitchFamily="2" charset="-122"/>
                    <a:ea typeface="宋体" panose="02010600030101010101" pitchFamily="2" charset="-122"/>
                  </a:rPr>
                  <a:t>针对训练</a:t>
                </a:r>
                <a:endParaRPr lang="zh-CN" altLang="en-US" sz="3200" dirty="0">
                  <a:solidFill>
                    <a:srgbClr val="005188"/>
                  </a:solidFill>
                  <a:latin typeface="宋体" panose="02010600030101010101" pitchFamily="2" charset="-122"/>
                  <a:ea typeface="宋体" panose="02010600030101010101" pitchFamily="2" charset="-122"/>
                </a:endParaRPr>
              </a:p>
            </p:txBody>
          </p:sp>
          <p:sp>
            <p:nvSpPr>
              <p:cNvPr id="19" name="矩形 18"/>
              <p:cNvSpPr/>
              <p:nvPr/>
            </p:nvSpPr>
            <p:spPr>
              <a:xfrm>
                <a:off x="457232" y="178382"/>
                <a:ext cx="495935" cy="768350"/>
              </a:xfrm>
              <a:prstGeom prst="rect">
                <a:avLst/>
              </a:prstGeom>
              <a:noFill/>
            </p:spPr>
            <p:txBody>
              <a:bodyPr wrap="none" lIns="91440" tIns="45720" rIns="91440" bIns="45720">
                <a:spAutoFit/>
              </a:bodyPr>
              <a:lstStyle/>
              <a:p>
                <a:pPr algn="ctr"/>
                <a:r>
                  <a:rPr lang="en-US" altLang="zh-CN" sz="4400" b="1" cap="none" spc="0" dirty="0">
                    <a:ln w="10541" cmpd="sng">
                      <a:solidFill>
                        <a:schemeClr val="accent1">
                          <a:shade val="88000"/>
                          <a:satMod val="110000"/>
                        </a:schemeClr>
                      </a:solidFill>
                      <a:prstDash val="solid"/>
                    </a:ln>
                    <a:solidFill>
                      <a:srgbClr val="005188"/>
                    </a:solidFill>
                    <a:effectLst/>
                  </a:rPr>
                  <a:t>B</a:t>
                </a:r>
                <a:endParaRPr lang="zh-CN" altLang="en-US" sz="4400" b="1" cap="none" spc="0" dirty="0">
                  <a:ln w="10541" cmpd="sng">
                    <a:solidFill>
                      <a:schemeClr val="accent1">
                        <a:shade val="88000"/>
                        <a:satMod val="110000"/>
                      </a:schemeClr>
                    </a:solidFill>
                    <a:prstDash val="solid"/>
                  </a:ln>
                  <a:solidFill>
                    <a:srgbClr val="005188"/>
                  </a:solidFill>
                  <a:effectLst/>
                </a:endParaRPr>
              </a:p>
            </p:txBody>
          </p:sp>
        </p:grpSp>
      </p:grpSp>
      <p:pic>
        <p:nvPicPr>
          <p:cNvPr id="2" name="图片 1"/>
          <p:cNvPicPr>
            <a:picLocks noChangeAspect="1"/>
          </p:cNvPicPr>
          <p:nvPr/>
        </p:nvPicPr>
        <p:blipFill>
          <a:blip r:embed="rId3"/>
          <a:stretch>
            <a:fillRect/>
          </a:stretch>
        </p:blipFill>
        <p:spPr>
          <a:xfrm>
            <a:off x="5328863" y="3163824"/>
            <a:ext cx="2991098" cy="2479717"/>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Tm="0">
        <p:dissolve/>
      </p:transition>
    </mc:Choice>
    <mc:Fallback xmlns="">
      <p:transition advTm="0">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p:cNvSpPr txBox="1"/>
          <p:nvPr/>
        </p:nvSpPr>
        <p:spPr>
          <a:xfrm>
            <a:off x="500712" y="879986"/>
            <a:ext cx="7918450" cy="5909310"/>
          </a:xfrm>
          <a:prstGeom prst="rect">
            <a:avLst/>
          </a:prstGeom>
          <a:noFill/>
        </p:spPr>
        <p:txBody>
          <a:bodyPr wrap="square" lIns="0" rIns="0" rtlCol="0">
            <a:spAutoFit/>
          </a:bodyPr>
          <a:lstStyle/>
          <a:p>
            <a:pPr>
              <a:lnSpc>
                <a:spcPct val="150000"/>
              </a:lnSpc>
            </a:pPr>
            <a:r>
              <a:rPr lang="en-US" altLang="zh-CN" sz="2800" dirty="0" smtClean="0">
                <a:latin typeface="Times New Roman" panose="02020603050405020304" pitchFamily="18" charset="0"/>
                <a:cs typeface="Times New Roman" panose="02020603050405020304" pitchFamily="18" charset="0"/>
              </a:rPr>
              <a:t>3.</a:t>
            </a:r>
            <a:r>
              <a:rPr lang="en-US" altLang="zh-CN" sz="2800" dirty="0" smtClean="0">
                <a:latin typeface="+mn-ea"/>
                <a:cs typeface="Times New Roman" panose="02020603050405020304" pitchFamily="18" charset="0"/>
              </a:rPr>
              <a:t>(</a:t>
            </a:r>
            <a:r>
              <a:rPr lang="en-US" altLang="zh-CN" sz="2800" dirty="0" smtClean="0">
                <a:latin typeface="Times New Roman" panose="02020603050405020304" pitchFamily="18" charset="0"/>
                <a:cs typeface="Times New Roman" panose="02020603050405020304" pitchFamily="18" charset="0"/>
              </a:rPr>
              <a:t>2019</a:t>
            </a:r>
            <a:r>
              <a:rPr lang="en-US" altLang="zh-CN" sz="2800" dirty="0">
                <a:latin typeface="+mn-ea"/>
                <a:cs typeface="Times New Roman" panose="02020603050405020304" pitchFamily="18" charset="0"/>
              </a:rPr>
              <a:t>·</a:t>
            </a:r>
            <a:r>
              <a:rPr lang="zh-CN" altLang="zh-CN" sz="2800" dirty="0">
                <a:latin typeface="+mn-ea"/>
                <a:cs typeface="Times New Roman" panose="02020603050405020304" pitchFamily="18" charset="0"/>
              </a:rPr>
              <a:t>自贡市</a:t>
            </a:r>
            <a:r>
              <a:rPr lang="en-US" altLang="zh-CN" sz="2800" dirty="0">
                <a:latin typeface="+mn-ea"/>
                <a:cs typeface="Times New Roman" panose="02020603050405020304" pitchFamily="18" charset="0"/>
              </a:rPr>
              <a:t>)</a:t>
            </a:r>
            <a:r>
              <a:rPr lang="zh-CN" altLang="zh-CN" sz="2800" dirty="0">
                <a:latin typeface="+mn-ea"/>
                <a:cs typeface="Times New Roman" panose="02020603050405020304" pitchFamily="18" charset="0"/>
              </a:rPr>
              <a:t>如图</a:t>
            </a:r>
            <a:r>
              <a:rPr lang="en-US" altLang="zh-CN" sz="2800" dirty="0">
                <a:latin typeface="+mn-ea"/>
                <a:cs typeface="Times New Roman" panose="02020603050405020304" pitchFamily="18" charset="0"/>
              </a:rPr>
              <a:t>3</a:t>
            </a:r>
            <a:r>
              <a:rPr lang="zh-CN" altLang="zh-CN" sz="2800" dirty="0">
                <a:latin typeface="+mn-ea"/>
                <a:cs typeface="Times New Roman" panose="02020603050405020304" pitchFamily="18" charset="0"/>
              </a:rPr>
              <a:t>－</a:t>
            </a:r>
            <a:r>
              <a:rPr lang="en-US" altLang="zh-CN" sz="2800" dirty="0">
                <a:latin typeface="+mn-ea"/>
                <a:cs typeface="Times New Roman" panose="02020603050405020304" pitchFamily="18" charset="0"/>
              </a:rPr>
              <a:t>14</a:t>
            </a:r>
            <a:r>
              <a:rPr lang="zh-CN" altLang="zh-CN" sz="2800" dirty="0">
                <a:latin typeface="+mn-ea"/>
                <a:cs typeface="Times New Roman" panose="02020603050405020304" pitchFamily="18" charset="0"/>
              </a:rPr>
              <a:t>所示为甲、乙两种物质温度随加热时间变化的图象，下列说法中正确的是</a:t>
            </a:r>
            <a:r>
              <a:rPr lang="en-US" altLang="zh-CN" sz="2800" dirty="0">
                <a:latin typeface="+mn-ea"/>
                <a:cs typeface="Times New Roman" panose="02020603050405020304" pitchFamily="18" charset="0"/>
              </a:rPr>
              <a:t>(</a:t>
            </a:r>
            <a:r>
              <a:rPr lang="zh-CN" altLang="zh-CN" sz="2800" dirty="0">
                <a:latin typeface="+mn-ea"/>
                <a:cs typeface="Times New Roman" panose="02020603050405020304" pitchFamily="18" charset="0"/>
              </a:rPr>
              <a:t>　　</a:t>
            </a:r>
            <a:r>
              <a:rPr lang="en-US" altLang="zh-CN" sz="2800" dirty="0">
                <a:latin typeface="+mn-ea"/>
                <a:cs typeface="Times New Roman" panose="02020603050405020304" pitchFamily="18" charset="0"/>
              </a:rPr>
              <a:t>)</a:t>
            </a:r>
            <a:endParaRPr lang="zh-CN" altLang="zh-CN" sz="2800" dirty="0">
              <a:latin typeface="+mn-ea"/>
              <a:cs typeface="Times New Roman" panose="02020603050405020304" pitchFamily="18" charset="0"/>
            </a:endParaRPr>
          </a:p>
          <a:p>
            <a:pPr>
              <a:lnSpc>
                <a:spcPct val="150000"/>
              </a:lnSpc>
            </a:pPr>
            <a:r>
              <a:rPr lang="en-US" altLang="zh-CN" sz="2800" dirty="0">
                <a:latin typeface="Times New Roman" panose="02020603050405020304" pitchFamily="18" charset="0"/>
                <a:cs typeface="Times New Roman" panose="02020603050405020304" pitchFamily="18" charset="0"/>
              </a:rPr>
              <a:t>A</a:t>
            </a:r>
            <a:r>
              <a:rPr lang="zh-CN" altLang="zh-CN" sz="2800" dirty="0">
                <a:latin typeface="Times New Roman" panose="02020603050405020304" pitchFamily="18" charset="0"/>
                <a:cs typeface="Times New Roman" panose="02020603050405020304" pitchFamily="18" charset="0"/>
              </a:rPr>
              <a:t>．甲物质是晶体，乙物质是非晶体</a:t>
            </a:r>
            <a:r>
              <a:rPr lang="en-US" altLang="zh-CN" sz="2800" dirty="0">
                <a:latin typeface="Times New Roman" panose="02020603050405020304" pitchFamily="18" charset="0"/>
                <a:cs typeface="Times New Roman" panose="02020603050405020304" pitchFamily="18" charset="0"/>
              </a:rPr>
              <a:t>  </a:t>
            </a:r>
            <a:endParaRPr lang="en-US" altLang="zh-CN" sz="2800" dirty="0" smtClean="0">
              <a:latin typeface="Times New Roman" panose="02020603050405020304" pitchFamily="18" charset="0"/>
              <a:cs typeface="Times New Roman" panose="02020603050405020304" pitchFamily="18" charset="0"/>
            </a:endParaRPr>
          </a:p>
          <a:p>
            <a:pPr>
              <a:lnSpc>
                <a:spcPct val="150000"/>
              </a:lnSpc>
            </a:pPr>
            <a:r>
              <a:rPr lang="en-US" altLang="zh-CN" sz="2800" dirty="0" smtClean="0">
                <a:latin typeface="Times New Roman" panose="02020603050405020304" pitchFamily="18" charset="0"/>
                <a:cs typeface="Times New Roman" panose="02020603050405020304" pitchFamily="18" charset="0"/>
              </a:rPr>
              <a:t>B</a:t>
            </a:r>
            <a:r>
              <a:rPr lang="zh-CN" altLang="zh-CN" sz="2800" dirty="0">
                <a:latin typeface="Times New Roman" panose="02020603050405020304" pitchFamily="18" charset="0"/>
                <a:cs typeface="Times New Roman" panose="02020603050405020304" pitchFamily="18" charset="0"/>
              </a:rPr>
              <a:t>．甲物质的熔点为</a:t>
            </a:r>
            <a:r>
              <a:rPr lang="en-US" altLang="zh-CN" sz="2800" dirty="0">
                <a:latin typeface="Times New Roman" panose="02020603050405020304" pitchFamily="18" charset="0"/>
                <a:cs typeface="Times New Roman" panose="02020603050405020304" pitchFamily="18" charset="0"/>
              </a:rPr>
              <a:t>210 ℃</a:t>
            </a:r>
            <a:endParaRPr lang="zh-CN" altLang="zh-CN" sz="2800" dirty="0">
              <a:latin typeface="Times New Roman" panose="02020603050405020304" pitchFamily="18" charset="0"/>
              <a:cs typeface="Times New Roman" panose="02020603050405020304" pitchFamily="18" charset="0"/>
            </a:endParaRPr>
          </a:p>
          <a:p>
            <a:pPr>
              <a:lnSpc>
                <a:spcPct val="150000"/>
              </a:lnSpc>
            </a:pPr>
            <a:r>
              <a:rPr lang="en-US" altLang="zh-CN" sz="2800" dirty="0">
                <a:latin typeface="Times New Roman" panose="02020603050405020304" pitchFamily="18" charset="0"/>
                <a:cs typeface="Times New Roman" panose="02020603050405020304" pitchFamily="18" charset="0"/>
              </a:rPr>
              <a:t>C</a:t>
            </a:r>
            <a:r>
              <a:rPr lang="zh-CN" altLang="zh-CN" sz="2800" dirty="0">
                <a:latin typeface="Times New Roman" panose="02020603050405020304" pitchFamily="18" charset="0"/>
                <a:cs typeface="Times New Roman" panose="02020603050405020304" pitchFamily="18" charset="0"/>
              </a:rPr>
              <a:t>．乙物质在</a:t>
            </a:r>
            <a:r>
              <a:rPr lang="en-US" altLang="zh-CN" sz="2800" i="1" dirty="0">
                <a:latin typeface="Times New Roman" panose="02020603050405020304" pitchFamily="18" charset="0"/>
                <a:cs typeface="Times New Roman" panose="02020603050405020304" pitchFamily="18" charset="0"/>
              </a:rPr>
              <a:t>BC</a:t>
            </a:r>
            <a:r>
              <a:rPr lang="zh-CN" altLang="zh-CN" sz="2800" dirty="0">
                <a:latin typeface="Times New Roman" panose="02020603050405020304" pitchFamily="18" charset="0"/>
                <a:cs typeface="Times New Roman" panose="02020603050405020304" pitchFamily="18" charset="0"/>
              </a:rPr>
              <a:t>段时处于固</a:t>
            </a:r>
            <a:r>
              <a:rPr lang="zh-CN" altLang="zh-CN" sz="2800" dirty="0" smtClean="0">
                <a:latin typeface="Times New Roman" panose="02020603050405020304" pitchFamily="18" charset="0"/>
                <a:cs typeface="Times New Roman" panose="02020603050405020304" pitchFamily="18" charset="0"/>
              </a:rPr>
              <a:t>液</a:t>
            </a:r>
            <a:endParaRPr lang="en-US" altLang="zh-CN" sz="2800" dirty="0" smtClean="0">
              <a:latin typeface="Times New Roman" panose="02020603050405020304" pitchFamily="18" charset="0"/>
              <a:cs typeface="Times New Roman" panose="02020603050405020304" pitchFamily="18" charset="0"/>
            </a:endParaRPr>
          </a:p>
          <a:p>
            <a:pPr>
              <a:lnSpc>
                <a:spcPct val="150000"/>
              </a:lnSpc>
            </a:pPr>
            <a:r>
              <a:rPr lang="en-US" altLang="zh-CN" sz="2800" dirty="0" smtClean="0">
                <a:latin typeface="Times New Roman" panose="02020603050405020304" pitchFamily="18" charset="0"/>
                <a:cs typeface="Times New Roman" panose="02020603050405020304" pitchFamily="18" charset="0"/>
              </a:rPr>
              <a:t>       </a:t>
            </a:r>
            <a:r>
              <a:rPr lang="zh-CN" altLang="zh-CN" sz="2800" dirty="0" smtClean="0">
                <a:latin typeface="Times New Roman" panose="02020603050405020304" pitchFamily="18" charset="0"/>
                <a:cs typeface="Times New Roman" panose="02020603050405020304" pitchFamily="18" charset="0"/>
              </a:rPr>
              <a:t>共存</a:t>
            </a:r>
            <a:r>
              <a:rPr lang="zh-CN" altLang="zh-CN" sz="2800" dirty="0">
                <a:latin typeface="Times New Roman" panose="02020603050405020304" pitchFamily="18" charset="0"/>
                <a:cs typeface="Times New Roman" panose="02020603050405020304" pitchFamily="18" charset="0"/>
              </a:rPr>
              <a:t>状态  </a:t>
            </a:r>
            <a:endParaRPr lang="en-US" altLang="zh-CN" sz="2800" dirty="0" smtClean="0">
              <a:latin typeface="Times New Roman" panose="02020603050405020304" pitchFamily="18" charset="0"/>
              <a:cs typeface="Times New Roman" panose="02020603050405020304" pitchFamily="18" charset="0"/>
            </a:endParaRPr>
          </a:p>
          <a:p>
            <a:pPr>
              <a:lnSpc>
                <a:spcPct val="150000"/>
              </a:lnSpc>
            </a:pPr>
            <a:r>
              <a:rPr lang="en-US" altLang="zh-CN" sz="2800" dirty="0" smtClean="0">
                <a:latin typeface="Times New Roman" panose="02020603050405020304" pitchFamily="18" charset="0"/>
                <a:cs typeface="Times New Roman" panose="02020603050405020304" pitchFamily="18" charset="0"/>
              </a:rPr>
              <a:t>D</a:t>
            </a:r>
            <a:r>
              <a:rPr lang="zh-CN" altLang="zh-CN" sz="2800" dirty="0">
                <a:latin typeface="Times New Roman" panose="02020603050405020304" pitchFamily="18" charset="0"/>
                <a:cs typeface="Times New Roman" panose="02020603050405020304" pitchFamily="18" charset="0"/>
              </a:rPr>
              <a:t>．乙物质在</a:t>
            </a:r>
            <a:r>
              <a:rPr lang="en-US" altLang="zh-CN" sz="2800" i="1" dirty="0">
                <a:latin typeface="Times New Roman" panose="02020603050405020304" pitchFamily="18" charset="0"/>
                <a:cs typeface="Times New Roman" panose="02020603050405020304" pitchFamily="18" charset="0"/>
              </a:rPr>
              <a:t>BC</a:t>
            </a:r>
            <a:r>
              <a:rPr lang="zh-CN" altLang="zh-CN" sz="2800" dirty="0">
                <a:latin typeface="Times New Roman" panose="02020603050405020304" pitchFamily="18" charset="0"/>
                <a:cs typeface="Times New Roman" panose="02020603050405020304" pitchFamily="18" charset="0"/>
              </a:rPr>
              <a:t>段温度不变</a:t>
            </a:r>
            <a:r>
              <a:rPr lang="zh-CN" altLang="zh-CN" sz="2800" dirty="0" smtClean="0">
                <a:latin typeface="Times New Roman" panose="02020603050405020304" pitchFamily="18" charset="0"/>
                <a:cs typeface="Times New Roman" panose="02020603050405020304" pitchFamily="18" charset="0"/>
              </a:rPr>
              <a:t>，</a:t>
            </a:r>
            <a:endParaRPr lang="en-US" altLang="zh-CN" sz="2800" dirty="0" smtClean="0">
              <a:latin typeface="Times New Roman" panose="02020603050405020304" pitchFamily="18" charset="0"/>
              <a:cs typeface="Times New Roman" panose="02020603050405020304" pitchFamily="18" charset="0"/>
            </a:endParaRPr>
          </a:p>
          <a:p>
            <a:pPr>
              <a:lnSpc>
                <a:spcPct val="150000"/>
              </a:lnSpc>
            </a:pPr>
            <a:r>
              <a:rPr lang="en-US" altLang="zh-CN" sz="2800" dirty="0" smtClean="0">
                <a:latin typeface="Times New Roman" panose="02020603050405020304" pitchFamily="18" charset="0"/>
                <a:cs typeface="Times New Roman" panose="02020603050405020304" pitchFamily="18" charset="0"/>
              </a:rPr>
              <a:t>       </a:t>
            </a:r>
            <a:r>
              <a:rPr lang="zh-CN" altLang="zh-CN" sz="2800" dirty="0" smtClean="0">
                <a:latin typeface="Times New Roman" panose="02020603050405020304" pitchFamily="18" charset="0"/>
                <a:cs typeface="Times New Roman" panose="02020603050405020304" pitchFamily="18" charset="0"/>
              </a:rPr>
              <a:t>不</a:t>
            </a:r>
            <a:r>
              <a:rPr lang="zh-CN" altLang="zh-CN" sz="2800" dirty="0">
                <a:latin typeface="Times New Roman" panose="02020603050405020304" pitchFamily="18" charset="0"/>
                <a:cs typeface="Times New Roman" panose="02020603050405020304" pitchFamily="18" charset="0"/>
              </a:rPr>
              <a:t>吸热</a:t>
            </a:r>
          </a:p>
        </p:txBody>
      </p:sp>
      <p:sp>
        <p:nvSpPr>
          <p:cNvPr id="4" name="矩形 3"/>
          <p:cNvSpPr/>
          <p:nvPr/>
        </p:nvSpPr>
        <p:spPr>
          <a:xfrm>
            <a:off x="774471" y="2283655"/>
            <a:ext cx="444352" cy="523220"/>
          </a:xfrm>
          <a:prstGeom prst="rect">
            <a:avLst/>
          </a:prstGeom>
        </p:spPr>
        <p:txBody>
          <a:bodyPr wrap="none">
            <a:spAutoFit/>
          </a:bodyPr>
          <a:lstStyle/>
          <a:p>
            <a:r>
              <a:rPr lang="en-US" sz="2800" b="1" dirty="0">
                <a:solidFill>
                  <a:srgbClr val="FF0000"/>
                </a:solidFill>
                <a:latin typeface="Times New Roman" panose="02020603050405020304"/>
              </a:rPr>
              <a:t>C</a:t>
            </a:r>
            <a:endParaRPr lang="en-US" dirty="0"/>
          </a:p>
        </p:txBody>
      </p:sp>
      <p:grpSp>
        <p:nvGrpSpPr>
          <p:cNvPr id="10" name="组合 9"/>
          <p:cNvGrpSpPr/>
          <p:nvPr/>
        </p:nvGrpSpPr>
        <p:grpSpPr>
          <a:xfrm>
            <a:off x="474943" y="0"/>
            <a:ext cx="8274780" cy="768350"/>
            <a:chOff x="431463" y="178382"/>
            <a:chExt cx="8274780" cy="768350"/>
          </a:xfrm>
        </p:grpSpPr>
        <p:cxnSp>
          <p:nvCxnSpPr>
            <p:cNvPr id="12" name="直接连接符 11"/>
            <p:cNvCxnSpPr/>
            <p:nvPr/>
          </p:nvCxnSpPr>
          <p:spPr>
            <a:xfrm>
              <a:off x="431463" y="913135"/>
              <a:ext cx="827478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16" name="组合 15"/>
            <p:cNvGrpSpPr/>
            <p:nvPr/>
          </p:nvGrpSpPr>
          <p:grpSpPr>
            <a:xfrm>
              <a:off x="457232" y="178382"/>
              <a:ext cx="5519387" cy="768350"/>
              <a:chOff x="457232" y="178382"/>
              <a:chExt cx="5519387" cy="768350"/>
            </a:xfrm>
          </p:grpSpPr>
          <p:sp>
            <p:nvSpPr>
              <p:cNvPr id="17" name="文本占位符 2"/>
              <p:cNvSpPr txBox="1"/>
              <p:nvPr/>
            </p:nvSpPr>
            <p:spPr>
              <a:xfrm>
                <a:off x="894514" y="292685"/>
                <a:ext cx="5082105" cy="42518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zh-CN" altLang="en-US" sz="3200" dirty="0">
                    <a:solidFill>
                      <a:srgbClr val="005188"/>
                    </a:solidFill>
                    <a:latin typeface="宋体" panose="02010600030101010101" pitchFamily="2" charset="-122"/>
                    <a:ea typeface="宋体" panose="02010600030101010101" pitchFamily="2" charset="-122"/>
                  </a:rPr>
                  <a:t>备考</a:t>
                </a:r>
                <a:r>
                  <a:rPr lang="zh-CN" altLang="en-US" sz="3200" dirty="0" smtClean="0">
                    <a:solidFill>
                      <a:srgbClr val="005188"/>
                    </a:solidFill>
                    <a:latin typeface="宋体" panose="02010600030101010101" pitchFamily="2" charset="-122"/>
                    <a:ea typeface="宋体" panose="02010600030101010101" pitchFamily="2" charset="-122"/>
                  </a:rPr>
                  <a:t>训练</a:t>
                </a:r>
                <a:r>
                  <a:rPr lang="en-US" altLang="zh-CN" sz="3200" dirty="0" smtClean="0">
                    <a:solidFill>
                      <a:srgbClr val="005188"/>
                    </a:solidFill>
                    <a:latin typeface="宋体" panose="02010600030101010101" pitchFamily="2" charset="-122"/>
                    <a:ea typeface="宋体" panose="02010600030101010101" pitchFamily="2" charset="-122"/>
                  </a:rPr>
                  <a:t>·</a:t>
                </a:r>
                <a:r>
                  <a:rPr lang="zh-CN" altLang="en-US" sz="3200" dirty="0" smtClean="0">
                    <a:solidFill>
                      <a:srgbClr val="005188"/>
                    </a:solidFill>
                    <a:latin typeface="宋体" panose="02010600030101010101" pitchFamily="2" charset="-122"/>
                    <a:ea typeface="宋体" panose="02010600030101010101" pitchFamily="2" charset="-122"/>
                  </a:rPr>
                  <a:t>针对训练</a:t>
                </a:r>
                <a:endParaRPr lang="zh-CN" altLang="en-US" sz="3200" dirty="0">
                  <a:solidFill>
                    <a:srgbClr val="005188"/>
                  </a:solidFill>
                  <a:latin typeface="宋体" panose="02010600030101010101" pitchFamily="2" charset="-122"/>
                  <a:ea typeface="宋体" panose="02010600030101010101" pitchFamily="2" charset="-122"/>
                </a:endParaRPr>
              </a:p>
            </p:txBody>
          </p:sp>
          <p:sp>
            <p:nvSpPr>
              <p:cNvPr id="18" name="矩形 17"/>
              <p:cNvSpPr/>
              <p:nvPr/>
            </p:nvSpPr>
            <p:spPr>
              <a:xfrm>
                <a:off x="457232" y="178382"/>
                <a:ext cx="495935" cy="768350"/>
              </a:xfrm>
              <a:prstGeom prst="rect">
                <a:avLst/>
              </a:prstGeom>
              <a:noFill/>
            </p:spPr>
            <p:txBody>
              <a:bodyPr wrap="none" lIns="91440" tIns="45720" rIns="91440" bIns="45720">
                <a:spAutoFit/>
              </a:bodyPr>
              <a:lstStyle/>
              <a:p>
                <a:pPr algn="ctr"/>
                <a:r>
                  <a:rPr lang="en-US" altLang="zh-CN" sz="4400" b="1" cap="none" spc="0" dirty="0">
                    <a:ln w="10541" cmpd="sng">
                      <a:solidFill>
                        <a:schemeClr val="accent1">
                          <a:shade val="88000"/>
                          <a:satMod val="110000"/>
                        </a:schemeClr>
                      </a:solidFill>
                      <a:prstDash val="solid"/>
                    </a:ln>
                    <a:solidFill>
                      <a:srgbClr val="005188"/>
                    </a:solidFill>
                    <a:effectLst/>
                  </a:rPr>
                  <a:t>B</a:t>
                </a:r>
                <a:endParaRPr lang="zh-CN" altLang="en-US" sz="4400" b="1" cap="none" spc="0" dirty="0">
                  <a:ln w="10541" cmpd="sng">
                    <a:solidFill>
                      <a:schemeClr val="accent1">
                        <a:shade val="88000"/>
                        <a:satMod val="110000"/>
                      </a:schemeClr>
                    </a:solidFill>
                    <a:prstDash val="solid"/>
                  </a:ln>
                  <a:solidFill>
                    <a:srgbClr val="005188"/>
                  </a:solidFill>
                  <a:effectLst/>
                </a:endParaRPr>
              </a:p>
            </p:txBody>
          </p:sp>
        </p:grpSp>
      </p:grpSp>
      <p:pic>
        <p:nvPicPr>
          <p:cNvPr id="3" name="图片 2"/>
          <p:cNvPicPr>
            <a:picLocks noChangeAspect="1"/>
          </p:cNvPicPr>
          <p:nvPr/>
        </p:nvPicPr>
        <p:blipFill>
          <a:blip r:embed="rId3"/>
          <a:stretch>
            <a:fillRect/>
          </a:stretch>
        </p:blipFill>
        <p:spPr>
          <a:xfrm>
            <a:off x="5262844" y="3648456"/>
            <a:ext cx="3486879" cy="2771756"/>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Tm="0">
        <p:dissolve/>
      </p:transition>
    </mc:Choice>
    <mc:Fallback xmlns="">
      <p:transition advTm="0">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p:cNvSpPr txBox="1"/>
          <p:nvPr/>
        </p:nvSpPr>
        <p:spPr>
          <a:xfrm>
            <a:off x="500712" y="1047242"/>
            <a:ext cx="7918450" cy="5161991"/>
          </a:xfrm>
          <a:prstGeom prst="rect">
            <a:avLst/>
          </a:prstGeom>
          <a:noFill/>
        </p:spPr>
        <p:txBody>
          <a:bodyPr wrap="square" lIns="0" rIns="0" rtlCol="0">
            <a:spAutoFit/>
          </a:bodyPr>
          <a:lstStyle/>
          <a:p>
            <a:pPr fontAlgn="auto">
              <a:lnSpc>
                <a:spcPct val="150000"/>
              </a:lnSpc>
            </a:pPr>
            <a:r>
              <a:rPr lang="en-US" altLang="zh-CN" sz="2800" dirty="0" smtClean="0">
                <a:latin typeface="宋体" panose="02010600030101010101" pitchFamily="2" charset="-122"/>
                <a:cs typeface="方正静蕾简体" panose="03000509000000000000" pitchFamily="65" charset="-122"/>
              </a:rPr>
              <a:t>4</a:t>
            </a:r>
            <a:r>
              <a:rPr lang="zh-CN" altLang="en-US" sz="2800" dirty="0">
                <a:latin typeface="宋体" panose="02010600030101010101" pitchFamily="2" charset="-122"/>
                <a:cs typeface="方正静蕾简体" panose="03000509000000000000" pitchFamily="65" charset="-122"/>
              </a:rPr>
              <a:t>．海波在熔化过程中不断吸热，</a:t>
            </a:r>
            <a:r>
              <a:rPr lang="zh-CN" altLang="en-US" sz="2800" dirty="0" smtClean="0">
                <a:latin typeface="宋体" panose="02010600030101010101" pitchFamily="2" charset="-122"/>
                <a:cs typeface="方正静蕾简体" panose="03000509000000000000" pitchFamily="65" charset="-122"/>
              </a:rPr>
              <a:t>温度</a:t>
            </a:r>
            <a:r>
              <a:rPr lang="zh-CN" altLang="en-US" sz="2800" u="sng" dirty="0" smtClean="0">
                <a:latin typeface="宋体" panose="02010600030101010101" pitchFamily="2" charset="-122"/>
                <a:cs typeface="方正静蕾简体" panose="03000509000000000000" pitchFamily="65" charset="-122"/>
              </a:rPr>
              <a:t>       </a:t>
            </a:r>
            <a:r>
              <a:rPr lang="en-US" altLang="zh-CN" sz="2800" dirty="0" smtClean="0">
                <a:latin typeface="宋体" panose="02010600030101010101" pitchFamily="2" charset="-122"/>
                <a:cs typeface="方正静蕾简体" panose="03000509000000000000" pitchFamily="65" charset="-122"/>
              </a:rPr>
              <a:t>(</a:t>
            </a:r>
            <a:r>
              <a:rPr lang="zh-CN" altLang="en-US" sz="2800" dirty="0">
                <a:latin typeface="宋体" panose="02010600030101010101" pitchFamily="2" charset="-122"/>
                <a:cs typeface="方正静蕾简体" panose="03000509000000000000" pitchFamily="65" charset="-122"/>
              </a:rPr>
              <a:t>选填“升高”或“不变”</a:t>
            </a:r>
            <a:r>
              <a:rPr lang="en-US" altLang="zh-CN" sz="2800" dirty="0">
                <a:latin typeface="宋体" panose="02010600030101010101" pitchFamily="2" charset="-122"/>
                <a:cs typeface="方正静蕾简体" panose="03000509000000000000" pitchFamily="65" charset="-122"/>
              </a:rPr>
              <a:t>)</a:t>
            </a:r>
            <a:r>
              <a:rPr lang="zh-CN" altLang="en-US" sz="2800" dirty="0">
                <a:latin typeface="宋体" panose="02010600030101010101" pitchFamily="2" charset="-122"/>
                <a:cs typeface="方正静蕾简体" panose="03000509000000000000" pitchFamily="65" charset="-122"/>
              </a:rPr>
              <a:t>；说明海波</a:t>
            </a:r>
            <a:r>
              <a:rPr lang="zh-CN" altLang="en-US" sz="2800" dirty="0" smtClean="0">
                <a:latin typeface="宋体" panose="02010600030101010101" pitchFamily="2" charset="-122"/>
                <a:cs typeface="方正静蕾简体" panose="03000509000000000000" pitchFamily="65" charset="-122"/>
              </a:rPr>
              <a:t>属于</a:t>
            </a:r>
            <a:r>
              <a:rPr lang="zh-CN" altLang="en-US" sz="2800" u="sng" dirty="0" smtClean="0">
                <a:latin typeface="宋体" panose="02010600030101010101" pitchFamily="2" charset="-122"/>
                <a:cs typeface="方正静蕾简体" panose="03000509000000000000" pitchFamily="65" charset="-122"/>
              </a:rPr>
              <a:t>        </a:t>
            </a:r>
            <a:r>
              <a:rPr lang="en-US" altLang="zh-CN" sz="2800" dirty="0" smtClean="0">
                <a:solidFill>
                  <a:schemeClr val="bg1"/>
                </a:solidFill>
                <a:latin typeface="宋体" panose="02010600030101010101" pitchFamily="2" charset="-122"/>
                <a:cs typeface="方正静蕾简体" panose="03000509000000000000" pitchFamily="65" charset="-122"/>
              </a:rPr>
              <a:t>.</a:t>
            </a:r>
          </a:p>
          <a:p>
            <a:pPr fontAlgn="auto">
              <a:lnSpc>
                <a:spcPct val="150000"/>
              </a:lnSpc>
            </a:pPr>
            <a:r>
              <a:rPr lang="en-US" altLang="zh-CN" sz="2800" dirty="0" smtClean="0">
                <a:latin typeface="宋体" panose="02010600030101010101" pitchFamily="2" charset="-122"/>
                <a:cs typeface="方正静蕾简体" panose="03000509000000000000" pitchFamily="65" charset="-122"/>
              </a:rPr>
              <a:t>(</a:t>
            </a:r>
            <a:r>
              <a:rPr lang="zh-CN" altLang="en-US" sz="2800" dirty="0">
                <a:latin typeface="宋体" panose="02010600030101010101" pitchFamily="2" charset="-122"/>
                <a:cs typeface="方正静蕾简体" panose="03000509000000000000" pitchFamily="65" charset="-122"/>
              </a:rPr>
              <a:t>选填“晶体”或“非晶体”</a:t>
            </a:r>
            <a:r>
              <a:rPr lang="en-US" altLang="zh-CN" sz="2800" dirty="0">
                <a:latin typeface="宋体" panose="02010600030101010101" pitchFamily="2" charset="-122"/>
                <a:cs typeface="方正静蕾简体" panose="03000509000000000000" pitchFamily="65" charset="-122"/>
              </a:rPr>
              <a:t>)</a:t>
            </a:r>
            <a:r>
              <a:rPr lang="zh-CN" altLang="en-US" sz="2800" dirty="0">
                <a:latin typeface="宋体" panose="02010600030101010101" pitchFamily="2" charset="-122"/>
                <a:cs typeface="方正静蕾简体" panose="03000509000000000000" pitchFamily="65" charset="-122"/>
              </a:rPr>
              <a:t>。</a:t>
            </a:r>
          </a:p>
          <a:p>
            <a:pPr fontAlgn="auto">
              <a:lnSpc>
                <a:spcPct val="150000"/>
              </a:lnSpc>
            </a:pPr>
            <a:r>
              <a:rPr lang="en-US" altLang="zh-CN" sz="2800" dirty="0" smtClean="0">
                <a:latin typeface="宋体" panose="02010600030101010101" pitchFamily="2" charset="-122"/>
                <a:cs typeface="方正静蕾简体" panose="03000509000000000000" pitchFamily="65" charset="-122"/>
              </a:rPr>
              <a:t>5. </a:t>
            </a:r>
            <a:r>
              <a:rPr lang="zh-CN" altLang="en-US" sz="2800" dirty="0" smtClean="0">
                <a:latin typeface="宋体" panose="02010600030101010101" pitchFamily="2" charset="-122"/>
                <a:cs typeface="方正静蕾简体" panose="03000509000000000000" pitchFamily="65" charset="-122"/>
              </a:rPr>
              <a:t>夏天</a:t>
            </a:r>
            <a:r>
              <a:rPr lang="zh-CN" altLang="en-US" sz="2800" dirty="0">
                <a:latin typeface="宋体" panose="02010600030101010101" pitchFamily="2" charset="-122"/>
                <a:cs typeface="方正静蕾简体" panose="03000509000000000000" pitchFamily="65" charset="-122"/>
              </a:rPr>
              <a:t>在农贸市场卖海鲜产品的摊位上，经常看到摊主将冰块放在新鲜的海产品上面用于保鲜，这主要是因为冰块有较低的温度和熔点，且冰</a:t>
            </a:r>
            <a:r>
              <a:rPr lang="zh-CN" altLang="en-US" sz="2800" dirty="0" smtClean="0">
                <a:latin typeface="宋体" panose="02010600030101010101" pitchFamily="2" charset="-122"/>
                <a:cs typeface="方正静蕾简体" panose="03000509000000000000" pitchFamily="65" charset="-122"/>
              </a:rPr>
              <a:t>在</a:t>
            </a:r>
            <a:r>
              <a:rPr lang="en-US" altLang="zh-CN" sz="2800" u="sng" dirty="0" smtClean="0">
                <a:latin typeface="宋体" panose="02010600030101010101" pitchFamily="2" charset="-122"/>
                <a:cs typeface="方正静蕾简体" panose="03000509000000000000" pitchFamily="65" charset="-122"/>
              </a:rPr>
              <a:t>____</a:t>
            </a:r>
          </a:p>
          <a:p>
            <a:pPr fontAlgn="auto">
              <a:lnSpc>
                <a:spcPct val="150000"/>
              </a:lnSpc>
            </a:pPr>
            <a:r>
              <a:rPr lang="en-US" altLang="zh-CN" sz="2800" dirty="0" smtClean="0">
                <a:latin typeface="宋体" panose="02010600030101010101" pitchFamily="2" charset="-122"/>
                <a:cs typeface="方正静蕾简体" panose="03000509000000000000" pitchFamily="65" charset="-122"/>
              </a:rPr>
              <a:t>(</a:t>
            </a:r>
            <a:r>
              <a:rPr lang="zh-CN" altLang="en-US" sz="2800" dirty="0">
                <a:latin typeface="宋体" panose="02010600030101010101" pitchFamily="2" charset="-122"/>
                <a:cs typeface="方正静蕾简体" panose="03000509000000000000" pitchFamily="65" charset="-122"/>
              </a:rPr>
              <a:t>填物态变化名称</a:t>
            </a:r>
            <a:r>
              <a:rPr lang="en-US" altLang="zh-CN" sz="2800" dirty="0">
                <a:latin typeface="宋体" panose="02010600030101010101" pitchFamily="2" charset="-122"/>
                <a:cs typeface="方正静蕾简体" panose="03000509000000000000" pitchFamily="65" charset="-122"/>
              </a:rPr>
              <a:t>)</a:t>
            </a:r>
            <a:r>
              <a:rPr lang="zh-CN" altLang="en-US" sz="2800" dirty="0">
                <a:latin typeface="宋体" panose="02010600030101010101" pitchFamily="2" charset="-122"/>
                <a:cs typeface="方正静蕾简体" panose="03000509000000000000" pitchFamily="65" charset="-122"/>
              </a:rPr>
              <a:t>过程中</a:t>
            </a:r>
            <a:r>
              <a:rPr lang="zh-CN" altLang="en-US" sz="2800" dirty="0" smtClean="0">
                <a:latin typeface="宋体" panose="02010600030101010101" pitchFamily="2" charset="-122"/>
                <a:cs typeface="方正静蕾简体" panose="03000509000000000000" pitchFamily="65" charset="-122"/>
              </a:rPr>
              <a:t>要</a:t>
            </a:r>
            <a:r>
              <a:rPr lang="en-US" altLang="zh-CN" sz="2800" u="sng" dirty="0" smtClean="0">
                <a:latin typeface="宋体" panose="02010600030101010101" pitchFamily="2" charset="-122"/>
                <a:cs typeface="方正静蕾简体" panose="03000509000000000000" pitchFamily="65" charset="-122"/>
              </a:rPr>
              <a:t>        </a:t>
            </a:r>
            <a:r>
              <a:rPr lang="en-US" altLang="zh-CN" sz="2800" dirty="0" smtClean="0">
                <a:latin typeface="宋体" panose="02010600030101010101" pitchFamily="2" charset="-122"/>
                <a:cs typeface="方正静蕾简体" panose="03000509000000000000" pitchFamily="65" charset="-122"/>
              </a:rPr>
              <a:t>(</a:t>
            </a:r>
            <a:r>
              <a:rPr lang="zh-CN" altLang="en-US" sz="2800" dirty="0">
                <a:latin typeface="宋体" panose="02010600030101010101" pitchFamily="2" charset="-122"/>
                <a:cs typeface="方正静蕾简体" panose="03000509000000000000" pitchFamily="65" charset="-122"/>
              </a:rPr>
              <a:t>选填“吸收”或“放出”</a:t>
            </a:r>
            <a:r>
              <a:rPr lang="en-US" altLang="zh-CN" sz="2800" dirty="0">
                <a:latin typeface="宋体" panose="02010600030101010101" pitchFamily="2" charset="-122"/>
                <a:cs typeface="方正静蕾简体" panose="03000509000000000000" pitchFamily="65" charset="-122"/>
              </a:rPr>
              <a:t>)</a:t>
            </a:r>
            <a:r>
              <a:rPr lang="zh-CN" altLang="en-US" sz="2800" dirty="0">
                <a:latin typeface="宋体" panose="02010600030101010101" pitchFamily="2" charset="-122"/>
                <a:cs typeface="方正静蕾简体" panose="03000509000000000000" pitchFamily="65" charset="-122"/>
              </a:rPr>
              <a:t>热量。</a:t>
            </a:r>
          </a:p>
        </p:txBody>
      </p:sp>
      <p:sp>
        <p:nvSpPr>
          <p:cNvPr id="10" name="矩形 9"/>
          <p:cNvSpPr/>
          <p:nvPr/>
        </p:nvSpPr>
        <p:spPr>
          <a:xfrm>
            <a:off x="6506803" y="1160230"/>
            <a:ext cx="906017" cy="523220"/>
          </a:xfrm>
          <a:prstGeom prst="rect">
            <a:avLst/>
          </a:prstGeom>
        </p:spPr>
        <p:txBody>
          <a:bodyPr wrap="none">
            <a:spAutoFit/>
          </a:bodyPr>
          <a:lstStyle/>
          <a:p>
            <a:r>
              <a:rPr lang="zh-CN" altLang="en-US" sz="2800" b="1" dirty="0">
                <a:solidFill>
                  <a:srgbClr val="FF0000"/>
                </a:solidFill>
                <a:latin typeface="楷体" panose="02010609060101010101" pitchFamily="49" charset="-122"/>
                <a:ea typeface="楷体" panose="02010609060101010101" pitchFamily="49" charset="-122"/>
              </a:rPr>
              <a:t>不变</a:t>
            </a:r>
            <a:endParaRPr lang="en-US" dirty="0">
              <a:latin typeface="楷体" panose="02010609060101010101" pitchFamily="49" charset="-122"/>
              <a:ea typeface="楷体" panose="02010609060101010101" pitchFamily="49" charset="-122"/>
            </a:endParaRPr>
          </a:p>
        </p:txBody>
      </p:sp>
      <p:sp>
        <p:nvSpPr>
          <p:cNvPr id="12" name="矩形 11"/>
          <p:cNvSpPr/>
          <p:nvPr/>
        </p:nvSpPr>
        <p:spPr>
          <a:xfrm>
            <a:off x="6959811" y="1700732"/>
            <a:ext cx="906017" cy="523220"/>
          </a:xfrm>
          <a:prstGeom prst="rect">
            <a:avLst/>
          </a:prstGeom>
        </p:spPr>
        <p:txBody>
          <a:bodyPr wrap="none">
            <a:spAutoFit/>
          </a:bodyPr>
          <a:lstStyle/>
          <a:p>
            <a:r>
              <a:rPr lang="zh-CN" altLang="en-US" sz="2800" b="1" dirty="0">
                <a:solidFill>
                  <a:srgbClr val="FF0000"/>
                </a:solidFill>
                <a:latin typeface="楷体" panose="02010609060101010101" pitchFamily="49" charset="-122"/>
                <a:ea typeface="楷体" panose="02010609060101010101" pitchFamily="49" charset="-122"/>
              </a:rPr>
              <a:t>晶体</a:t>
            </a:r>
            <a:endParaRPr lang="en-US" dirty="0">
              <a:latin typeface="楷体" panose="02010609060101010101" pitchFamily="49" charset="-122"/>
              <a:ea typeface="楷体" panose="02010609060101010101" pitchFamily="49" charset="-122"/>
            </a:endParaRPr>
          </a:p>
        </p:txBody>
      </p:sp>
      <p:sp>
        <p:nvSpPr>
          <p:cNvPr id="16" name="矩形 15"/>
          <p:cNvSpPr/>
          <p:nvPr/>
        </p:nvSpPr>
        <p:spPr>
          <a:xfrm>
            <a:off x="7590611" y="4337391"/>
            <a:ext cx="906017" cy="523220"/>
          </a:xfrm>
          <a:prstGeom prst="rect">
            <a:avLst/>
          </a:prstGeom>
        </p:spPr>
        <p:txBody>
          <a:bodyPr wrap="none">
            <a:spAutoFit/>
          </a:bodyPr>
          <a:lstStyle/>
          <a:p>
            <a:r>
              <a:rPr lang="zh-CN" altLang="en-US" sz="2800" b="1" dirty="0">
                <a:solidFill>
                  <a:srgbClr val="FF0000"/>
                </a:solidFill>
                <a:latin typeface="楷体" panose="02010609060101010101" pitchFamily="49" charset="-122"/>
                <a:ea typeface="楷体" panose="02010609060101010101" pitchFamily="49" charset="-122"/>
              </a:rPr>
              <a:t>熔化</a:t>
            </a:r>
            <a:endParaRPr lang="en-US" dirty="0">
              <a:latin typeface="楷体" panose="02010609060101010101" pitchFamily="49" charset="-122"/>
              <a:ea typeface="楷体" panose="02010609060101010101" pitchFamily="49" charset="-122"/>
            </a:endParaRPr>
          </a:p>
        </p:txBody>
      </p:sp>
      <p:sp>
        <p:nvSpPr>
          <p:cNvPr id="19" name="矩形 18"/>
          <p:cNvSpPr/>
          <p:nvPr/>
        </p:nvSpPr>
        <p:spPr>
          <a:xfrm>
            <a:off x="4981882" y="4952051"/>
            <a:ext cx="906017" cy="523220"/>
          </a:xfrm>
          <a:prstGeom prst="rect">
            <a:avLst/>
          </a:prstGeom>
        </p:spPr>
        <p:txBody>
          <a:bodyPr wrap="none">
            <a:spAutoFit/>
          </a:bodyPr>
          <a:lstStyle/>
          <a:p>
            <a:r>
              <a:rPr lang="zh-CN" altLang="en-US" sz="2800" b="1" dirty="0">
                <a:solidFill>
                  <a:srgbClr val="FF0000"/>
                </a:solidFill>
                <a:latin typeface="楷体" panose="02010609060101010101" pitchFamily="49" charset="-122"/>
                <a:ea typeface="楷体" panose="02010609060101010101" pitchFamily="49" charset="-122"/>
              </a:rPr>
              <a:t>吸收</a:t>
            </a:r>
            <a:endParaRPr lang="en-US" dirty="0">
              <a:latin typeface="楷体" panose="02010609060101010101" pitchFamily="49" charset="-122"/>
              <a:ea typeface="楷体" panose="02010609060101010101" pitchFamily="49" charset="-122"/>
            </a:endParaRPr>
          </a:p>
        </p:txBody>
      </p:sp>
      <p:grpSp>
        <p:nvGrpSpPr>
          <p:cNvPr id="17" name="组合 16"/>
          <p:cNvGrpSpPr/>
          <p:nvPr/>
        </p:nvGrpSpPr>
        <p:grpSpPr>
          <a:xfrm>
            <a:off x="474943" y="0"/>
            <a:ext cx="8274780" cy="768350"/>
            <a:chOff x="431463" y="178382"/>
            <a:chExt cx="8274780" cy="768350"/>
          </a:xfrm>
        </p:grpSpPr>
        <p:cxnSp>
          <p:nvCxnSpPr>
            <p:cNvPr id="18" name="直接连接符 17"/>
            <p:cNvCxnSpPr/>
            <p:nvPr/>
          </p:nvCxnSpPr>
          <p:spPr>
            <a:xfrm>
              <a:off x="431463" y="913135"/>
              <a:ext cx="827478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20" name="组合 19"/>
            <p:cNvGrpSpPr/>
            <p:nvPr/>
          </p:nvGrpSpPr>
          <p:grpSpPr>
            <a:xfrm>
              <a:off x="457232" y="178382"/>
              <a:ext cx="5519387" cy="768350"/>
              <a:chOff x="457232" y="178382"/>
              <a:chExt cx="5519387" cy="768350"/>
            </a:xfrm>
          </p:grpSpPr>
          <p:sp>
            <p:nvSpPr>
              <p:cNvPr id="21" name="文本占位符 2"/>
              <p:cNvSpPr txBox="1"/>
              <p:nvPr/>
            </p:nvSpPr>
            <p:spPr>
              <a:xfrm>
                <a:off x="894514" y="292685"/>
                <a:ext cx="5082105" cy="42518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zh-CN" altLang="en-US" sz="3200" dirty="0">
                    <a:solidFill>
                      <a:srgbClr val="005188"/>
                    </a:solidFill>
                    <a:latin typeface="宋体" panose="02010600030101010101" pitchFamily="2" charset="-122"/>
                    <a:ea typeface="宋体" panose="02010600030101010101" pitchFamily="2" charset="-122"/>
                  </a:rPr>
                  <a:t>备考</a:t>
                </a:r>
                <a:r>
                  <a:rPr lang="zh-CN" altLang="en-US" sz="3200" dirty="0" smtClean="0">
                    <a:solidFill>
                      <a:srgbClr val="005188"/>
                    </a:solidFill>
                    <a:latin typeface="宋体" panose="02010600030101010101" pitchFamily="2" charset="-122"/>
                    <a:ea typeface="宋体" panose="02010600030101010101" pitchFamily="2" charset="-122"/>
                  </a:rPr>
                  <a:t>训练</a:t>
                </a:r>
                <a:r>
                  <a:rPr lang="en-US" altLang="zh-CN" sz="3200" dirty="0" smtClean="0">
                    <a:solidFill>
                      <a:srgbClr val="005188"/>
                    </a:solidFill>
                    <a:latin typeface="宋体" panose="02010600030101010101" pitchFamily="2" charset="-122"/>
                    <a:ea typeface="宋体" panose="02010600030101010101" pitchFamily="2" charset="-122"/>
                  </a:rPr>
                  <a:t>·</a:t>
                </a:r>
                <a:r>
                  <a:rPr lang="zh-CN" altLang="en-US" sz="3200" dirty="0" smtClean="0">
                    <a:solidFill>
                      <a:srgbClr val="005188"/>
                    </a:solidFill>
                    <a:latin typeface="宋体" panose="02010600030101010101" pitchFamily="2" charset="-122"/>
                    <a:ea typeface="宋体" panose="02010600030101010101" pitchFamily="2" charset="-122"/>
                  </a:rPr>
                  <a:t>能力提升</a:t>
                </a:r>
                <a:endParaRPr lang="zh-CN" altLang="en-US" sz="3200" dirty="0">
                  <a:solidFill>
                    <a:srgbClr val="005188"/>
                  </a:solidFill>
                  <a:latin typeface="宋体" panose="02010600030101010101" pitchFamily="2" charset="-122"/>
                  <a:ea typeface="宋体" panose="02010600030101010101" pitchFamily="2" charset="-122"/>
                </a:endParaRPr>
              </a:p>
            </p:txBody>
          </p:sp>
          <p:sp>
            <p:nvSpPr>
              <p:cNvPr id="22" name="矩形 21"/>
              <p:cNvSpPr/>
              <p:nvPr/>
            </p:nvSpPr>
            <p:spPr>
              <a:xfrm>
                <a:off x="457232" y="178382"/>
                <a:ext cx="495935" cy="768350"/>
              </a:xfrm>
              <a:prstGeom prst="rect">
                <a:avLst/>
              </a:prstGeom>
              <a:noFill/>
            </p:spPr>
            <p:txBody>
              <a:bodyPr wrap="none" lIns="91440" tIns="45720" rIns="91440" bIns="45720">
                <a:spAutoFit/>
              </a:bodyPr>
              <a:lstStyle/>
              <a:p>
                <a:pPr algn="ctr"/>
                <a:r>
                  <a:rPr lang="en-US" altLang="zh-CN" sz="4400" b="1" cap="none" spc="0" dirty="0">
                    <a:ln w="10541" cmpd="sng">
                      <a:solidFill>
                        <a:schemeClr val="accent1">
                          <a:shade val="88000"/>
                          <a:satMod val="110000"/>
                        </a:schemeClr>
                      </a:solidFill>
                      <a:prstDash val="solid"/>
                    </a:ln>
                    <a:solidFill>
                      <a:srgbClr val="005188"/>
                    </a:solidFill>
                    <a:effectLst/>
                  </a:rPr>
                  <a:t>B</a:t>
                </a:r>
                <a:endParaRPr lang="zh-CN" altLang="en-US" sz="4400" b="1" cap="none" spc="0" dirty="0">
                  <a:ln w="10541" cmpd="sng">
                    <a:solidFill>
                      <a:schemeClr val="accent1">
                        <a:shade val="88000"/>
                        <a:satMod val="110000"/>
                      </a:schemeClr>
                    </a:solidFill>
                    <a:prstDash val="solid"/>
                  </a:ln>
                  <a:solidFill>
                    <a:srgbClr val="005188"/>
                  </a:solidFill>
                  <a:effectLst/>
                </a:endParaRPr>
              </a:p>
            </p:txBody>
          </p:sp>
        </p:grpSp>
      </p:grpSp>
    </p:spTree>
  </p:cSld>
  <p:clrMapOvr>
    <a:masterClrMapping/>
  </p:clrMapOvr>
  <mc:AlternateContent xmlns:mc="http://schemas.openxmlformats.org/markup-compatibility/2006" xmlns:p14="http://schemas.microsoft.com/office/powerpoint/2010/main">
    <mc:Choice Requires="p14">
      <p:transition p14:dur="10" advTm="0">
        <p:dissolve/>
      </p:transition>
    </mc:Choice>
    <mc:Fallback xmlns="">
      <p:transition advTm="0">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6" grpId="0"/>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p:cNvSpPr txBox="1"/>
          <p:nvPr/>
        </p:nvSpPr>
        <p:spPr>
          <a:xfrm>
            <a:off x="500712" y="963617"/>
            <a:ext cx="7918450" cy="5796459"/>
          </a:xfrm>
          <a:prstGeom prst="rect">
            <a:avLst/>
          </a:prstGeom>
          <a:noFill/>
        </p:spPr>
        <p:txBody>
          <a:bodyPr wrap="square" lIns="0" rIns="0" rtlCol="0">
            <a:spAutoFit/>
          </a:bodyPr>
          <a:lstStyle/>
          <a:p>
            <a:pPr fontAlgn="auto">
              <a:lnSpc>
                <a:spcPts val="3360"/>
              </a:lnSpc>
            </a:pPr>
            <a:r>
              <a:rPr lang="en-US" altLang="zh-CN" sz="2800" dirty="0">
                <a:latin typeface="Times New Roman" panose="02020603050405020304" pitchFamily="18" charset="0"/>
                <a:cs typeface="Times New Roman" panose="02020603050405020304" pitchFamily="18" charset="0"/>
              </a:rPr>
              <a:t>6</a:t>
            </a:r>
            <a:r>
              <a:rPr lang="zh-CN" altLang="zh-CN" sz="2800" dirty="0">
                <a:latin typeface="Times New Roman" panose="02020603050405020304" pitchFamily="18" charset="0"/>
                <a:cs typeface="Times New Roman" panose="02020603050405020304" pitchFamily="18" charset="0"/>
              </a:rPr>
              <a:t>．</a:t>
            </a:r>
            <a:r>
              <a:rPr lang="en-US" altLang="zh-CN" sz="2800" dirty="0">
                <a:latin typeface="+mn-ea"/>
                <a:cs typeface="Times New Roman" panose="02020603050405020304" pitchFamily="18" charset="0"/>
              </a:rPr>
              <a:t>(</a:t>
            </a:r>
            <a:r>
              <a:rPr lang="en-US" altLang="zh-CN" sz="2800" dirty="0">
                <a:latin typeface="Times New Roman" panose="02020603050405020304" pitchFamily="18" charset="0"/>
                <a:cs typeface="Times New Roman" panose="02020603050405020304" pitchFamily="18" charset="0"/>
              </a:rPr>
              <a:t>2019</a:t>
            </a:r>
            <a:r>
              <a:rPr lang="en-US" altLang="zh-CN" sz="2800" dirty="0">
                <a:latin typeface="+mn-ea"/>
                <a:cs typeface="Times New Roman" panose="02020603050405020304" pitchFamily="18" charset="0"/>
              </a:rPr>
              <a:t>·</a:t>
            </a:r>
            <a:r>
              <a:rPr lang="zh-CN" altLang="zh-CN" sz="2800" dirty="0">
                <a:latin typeface="+mn-ea"/>
                <a:cs typeface="Times New Roman" panose="02020603050405020304" pitchFamily="18" charset="0"/>
              </a:rPr>
              <a:t>福建省</a:t>
            </a:r>
            <a:r>
              <a:rPr lang="en-US" altLang="zh-CN" sz="2800" dirty="0">
                <a:latin typeface="+mn-ea"/>
                <a:cs typeface="Times New Roman" panose="02020603050405020304" pitchFamily="18" charset="0"/>
              </a:rPr>
              <a:t>)</a:t>
            </a:r>
            <a:r>
              <a:rPr lang="zh-CN" altLang="zh-CN" sz="2800" dirty="0">
                <a:latin typeface="Times New Roman" panose="02020603050405020304" pitchFamily="18" charset="0"/>
                <a:cs typeface="Times New Roman" panose="02020603050405020304" pitchFamily="18" charset="0"/>
              </a:rPr>
              <a:t>如图</a:t>
            </a:r>
            <a:r>
              <a:rPr lang="en-US" altLang="zh-CN" sz="2800" dirty="0">
                <a:latin typeface="Times New Roman" panose="02020603050405020304" pitchFamily="18" charset="0"/>
                <a:cs typeface="Times New Roman" panose="02020603050405020304" pitchFamily="18" charset="0"/>
              </a:rPr>
              <a:t>3</a:t>
            </a:r>
            <a:r>
              <a:rPr lang="zh-CN" altLang="zh-CN" sz="2800" dirty="0">
                <a:latin typeface="Times New Roman" panose="02020603050405020304" pitchFamily="18" charset="0"/>
                <a:cs typeface="Times New Roman" panose="02020603050405020304" pitchFamily="18" charset="0"/>
              </a:rPr>
              <a:t>－</a:t>
            </a:r>
            <a:r>
              <a:rPr lang="en-US" altLang="zh-CN" sz="2800" dirty="0">
                <a:latin typeface="Times New Roman" panose="02020603050405020304" pitchFamily="18" charset="0"/>
                <a:cs typeface="Times New Roman" panose="02020603050405020304" pitchFamily="18" charset="0"/>
              </a:rPr>
              <a:t>15</a:t>
            </a:r>
            <a:r>
              <a:rPr lang="zh-CN" altLang="zh-CN" sz="2800" dirty="0">
                <a:latin typeface="Times New Roman" panose="02020603050405020304" pitchFamily="18" charset="0"/>
                <a:cs typeface="Times New Roman" panose="02020603050405020304" pitchFamily="18" charset="0"/>
              </a:rPr>
              <a:t>甲是</a:t>
            </a:r>
            <a:r>
              <a:rPr lang="en-US" altLang="zh-CN" sz="2800" dirty="0">
                <a:latin typeface="+mn-ea"/>
                <a:cs typeface="Times New Roman" panose="02020603050405020304" pitchFamily="18" charset="0"/>
              </a:rPr>
              <a:t>“</a:t>
            </a:r>
            <a:r>
              <a:rPr lang="zh-CN" altLang="zh-CN" sz="2800" dirty="0">
                <a:latin typeface="+mn-ea"/>
                <a:cs typeface="Times New Roman" panose="02020603050405020304" pitchFamily="18" charset="0"/>
              </a:rPr>
              <a:t>探究海波熔化时温度的变化规律</a:t>
            </a:r>
            <a:r>
              <a:rPr lang="en-US" altLang="zh-CN" sz="2800" dirty="0">
                <a:latin typeface="+mn-ea"/>
                <a:cs typeface="Times New Roman" panose="02020603050405020304" pitchFamily="18" charset="0"/>
              </a:rPr>
              <a:t>”</a:t>
            </a:r>
            <a:r>
              <a:rPr lang="zh-CN" altLang="zh-CN" sz="2800" dirty="0">
                <a:latin typeface="+mn-ea"/>
                <a:cs typeface="Times New Roman" panose="02020603050405020304" pitchFamily="18" charset="0"/>
              </a:rPr>
              <a:t>的</a:t>
            </a:r>
            <a:r>
              <a:rPr lang="zh-CN" altLang="zh-CN" sz="2800" dirty="0">
                <a:latin typeface="Times New Roman" panose="02020603050405020304" pitchFamily="18" charset="0"/>
                <a:cs typeface="Times New Roman" panose="02020603050405020304" pitchFamily="18" charset="0"/>
              </a:rPr>
              <a:t>实验装置。</a:t>
            </a:r>
            <a:endParaRPr lang="en-US" altLang="zh-CN" sz="2800" dirty="0">
              <a:latin typeface="Times New Roman" panose="02020603050405020304" pitchFamily="18" charset="0"/>
              <a:cs typeface="Times New Roman" panose="02020603050405020304" pitchFamily="18" charset="0"/>
            </a:endParaRPr>
          </a:p>
          <a:p>
            <a:pPr fontAlgn="auto">
              <a:lnSpc>
                <a:spcPts val="3360"/>
              </a:lnSpc>
            </a:pPr>
            <a:endParaRPr lang="en-US" altLang="zh-CN" sz="2800" dirty="0">
              <a:latin typeface="宋体" panose="02010600030101010101" pitchFamily="2" charset="-122"/>
              <a:cs typeface="方正静蕾简体" panose="03000509000000000000" pitchFamily="65" charset="-122"/>
            </a:endParaRPr>
          </a:p>
          <a:p>
            <a:pPr fontAlgn="auto">
              <a:lnSpc>
                <a:spcPts val="3360"/>
              </a:lnSpc>
            </a:pPr>
            <a:endParaRPr lang="en-US" altLang="zh-CN" sz="2800" dirty="0" smtClean="0">
              <a:latin typeface="宋体" panose="02010600030101010101" pitchFamily="2" charset="-122"/>
              <a:cs typeface="方正静蕾简体" panose="03000509000000000000" pitchFamily="65" charset="-122"/>
            </a:endParaRPr>
          </a:p>
          <a:p>
            <a:pPr fontAlgn="auto">
              <a:lnSpc>
                <a:spcPts val="3360"/>
              </a:lnSpc>
            </a:pPr>
            <a:endParaRPr lang="en-US" altLang="zh-CN" sz="2800" dirty="0">
              <a:latin typeface="宋体" panose="02010600030101010101" pitchFamily="2" charset="-122"/>
              <a:cs typeface="方正静蕾简体" panose="03000509000000000000" pitchFamily="65" charset="-122"/>
            </a:endParaRPr>
          </a:p>
          <a:p>
            <a:pPr fontAlgn="auto">
              <a:lnSpc>
                <a:spcPts val="3360"/>
              </a:lnSpc>
            </a:pPr>
            <a:endParaRPr lang="en-US" altLang="zh-CN" sz="2800" dirty="0" smtClean="0">
              <a:latin typeface="宋体" panose="02010600030101010101" pitchFamily="2" charset="-122"/>
              <a:cs typeface="方正静蕾简体" panose="03000509000000000000" pitchFamily="65" charset="-122"/>
            </a:endParaRPr>
          </a:p>
          <a:p>
            <a:pPr fontAlgn="auto">
              <a:lnSpc>
                <a:spcPts val="3360"/>
              </a:lnSpc>
            </a:pPr>
            <a:endParaRPr lang="en-US" altLang="zh-CN" sz="2800" dirty="0">
              <a:latin typeface="宋体" panose="02010600030101010101" pitchFamily="2" charset="-122"/>
              <a:cs typeface="方正静蕾简体" panose="03000509000000000000" pitchFamily="65" charset="-122"/>
            </a:endParaRPr>
          </a:p>
          <a:p>
            <a:pPr fontAlgn="auto">
              <a:lnSpc>
                <a:spcPts val="3360"/>
              </a:lnSpc>
            </a:pPr>
            <a:endParaRPr lang="zh-CN" altLang="en-US" sz="2800" dirty="0" smtClean="0">
              <a:latin typeface="宋体" panose="02010600030101010101" pitchFamily="2" charset="-122"/>
              <a:cs typeface="方正静蕾简体" panose="03000509000000000000" pitchFamily="65" charset="-122"/>
            </a:endParaRPr>
          </a:p>
          <a:p>
            <a:r>
              <a:rPr lang="zh-CN" altLang="en-US" sz="2400" dirty="0" smtClean="0">
                <a:latin typeface="+mn-ea"/>
              </a:rPr>
              <a:t>（</a:t>
            </a:r>
            <a:r>
              <a:rPr lang="en-US" altLang="zh-CN" sz="2400" dirty="0" smtClean="0">
                <a:latin typeface="+mn-ea"/>
              </a:rPr>
              <a:t>1</a:t>
            </a:r>
            <a:r>
              <a:rPr lang="zh-CN" altLang="en-US" sz="2400" dirty="0" smtClean="0">
                <a:latin typeface="+mn-ea"/>
              </a:rPr>
              <a:t>）</a:t>
            </a:r>
            <a:r>
              <a:rPr lang="zh-CN" altLang="zh-CN" sz="2400" dirty="0" smtClean="0">
                <a:latin typeface="+mn-ea"/>
              </a:rPr>
              <a:t>如</a:t>
            </a:r>
            <a:r>
              <a:rPr lang="zh-CN" altLang="zh-CN" sz="2400" dirty="0">
                <a:latin typeface="+mn-ea"/>
              </a:rPr>
              <a:t>图</a:t>
            </a:r>
            <a:r>
              <a:rPr lang="en-US" altLang="zh-CN" sz="2400" dirty="0">
                <a:latin typeface="+mn-ea"/>
              </a:rPr>
              <a:t>3</a:t>
            </a:r>
            <a:r>
              <a:rPr lang="zh-CN" altLang="zh-CN" sz="2400" dirty="0">
                <a:latin typeface="+mn-ea"/>
              </a:rPr>
              <a:t>－</a:t>
            </a:r>
            <a:r>
              <a:rPr lang="en-US" altLang="zh-CN" sz="2400" dirty="0">
                <a:latin typeface="+mn-ea"/>
              </a:rPr>
              <a:t>15</a:t>
            </a:r>
            <a:r>
              <a:rPr lang="zh-CN" altLang="zh-CN" sz="2400" dirty="0">
                <a:latin typeface="+mn-ea"/>
              </a:rPr>
              <a:t>乙温度计的示数为</a:t>
            </a:r>
            <a:r>
              <a:rPr lang="en-US" altLang="zh-CN" sz="2400" dirty="0">
                <a:latin typeface="+mn-ea"/>
              </a:rPr>
              <a:t>________℃</a:t>
            </a:r>
            <a:r>
              <a:rPr lang="zh-CN" altLang="zh-CN" sz="2400" dirty="0">
                <a:latin typeface="+mn-ea"/>
              </a:rPr>
              <a:t>。</a:t>
            </a:r>
          </a:p>
          <a:p>
            <a:r>
              <a:rPr lang="zh-CN" altLang="en-US" sz="2400" dirty="0" smtClean="0">
                <a:latin typeface="+mn-ea"/>
              </a:rPr>
              <a:t>（</a:t>
            </a:r>
            <a:r>
              <a:rPr lang="en-US" altLang="zh-CN" sz="2400" dirty="0" smtClean="0">
                <a:latin typeface="+mn-ea"/>
              </a:rPr>
              <a:t>2</a:t>
            </a:r>
            <a:r>
              <a:rPr lang="zh-CN" altLang="en-US" sz="2400" dirty="0" smtClean="0">
                <a:latin typeface="+mn-ea"/>
              </a:rPr>
              <a:t>）</a:t>
            </a:r>
            <a:r>
              <a:rPr lang="zh-CN" altLang="zh-CN" sz="2400" dirty="0" smtClean="0">
                <a:latin typeface="+mn-ea"/>
              </a:rPr>
              <a:t>如</a:t>
            </a:r>
            <a:r>
              <a:rPr lang="zh-CN" altLang="zh-CN" sz="2400" dirty="0">
                <a:latin typeface="+mn-ea"/>
              </a:rPr>
              <a:t>图</a:t>
            </a:r>
            <a:r>
              <a:rPr lang="en-US" altLang="zh-CN" sz="2400" dirty="0">
                <a:latin typeface="+mn-ea"/>
              </a:rPr>
              <a:t>3</a:t>
            </a:r>
            <a:r>
              <a:rPr lang="zh-CN" altLang="zh-CN" sz="2400" dirty="0">
                <a:latin typeface="+mn-ea"/>
              </a:rPr>
              <a:t>－</a:t>
            </a:r>
            <a:r>
              <a:rPr lang="en-US" altLang="zh-CN" sz="2400" dirty="0">
                <a:latin typeface="+mn-ea"/>
              </a:rPr>
              <a:t>15</a:t>
            </a:r>
            <a:r>
              <a:rPr lang="zh-CN" altLang="zh-CN" sz="2400" dirty="0">
                <a:latin typeface="+mn-ea"/>
              </a:rPr>
              <a:t>丙是根据实验数据描绘出的海波温度随时间变化的图象。海波熔化过程对应图线中的</a:t>
            </a:r>
            <a:r>
              <a:rPr lang="en-US" altLang="zh-CN" sz="2400" dirty="0">
                <a:latin typeface="+mn-ea"/>
              </a:rPr>
              <a:t>____(</a:t>
            </a:r>
            <a:r>
              <a:rPr lang="zh-CN" altLang="zh-CN" sz="2400" dirty="0">
                <a:latin typeface="+mn-ea"/>
              </a:rPr>
              <a:t>选填“</a:t>
            </a:r>
            <a:r>
              <a:rPr lang="en-US" altLang="zh-CN" sz="2400" i="1" dirty="0">
                <a:latin typeface="Times New Roman" panose="02020603050405020304" pitchFamily="18" charset="0"/>
                <a:cs typeface="Times New Roman" panose="02020603050405020304" pitchFamily="18" charset="0"/>
              </a:rPr>
              <a:t>AB</a:t>
            </a:r>
            <a:r>
              <a:rPr lang="zh-CN" altLang="zh-CN" sz="2400" dirty="0">
                <a:latin typeface="+mn-ea"/>
              </a:rPr>
              <a:t>”或</a:t>
            </a:r>
            <a:r>
              <a:rPr lang="en-US" altLang="zh-CN" sz="2400" dirty="0">
                <a:latin typeface="+mn-ea"/>
              </a:rPr>
              <a:t>“</a:t>
            </a:r>
            <a:r>
              <a:rPr lang="en-US" altLang="zh-CN" sz="2400" i="1" dirty="0">
                <a:latin typeface="Times New Roman" panose="02020603050405020304" pitchFamily="18" charset="0"/>
                <a:cs typeface="Times New Roman" panose="02020603050405020304" pitchFamily="18" charset="0"/>
              </a:rPr>
              <a:t>BC</a:t>
            </a:r>
            <a:r>
              <a:rPr lang="en-US" altLang="zh-CN" sz="2400" dirty="0">
                <a:latin typeface="+mn-ea"/>
              </a:rPr>
              <a:t>”)</a:t>
            </a:r>
            <a:r>
              <a:rPr lang="zh-CN" altLang="zh-CN" sz="2400" dirty="0">
                <a:latin typeface="+mn-ea"/>
              </a:rPr>
              <a:t>段，其熔点为</a:t>
            </a:r>
            <a:r>
              <a:rPr lang="en-US" altLang="zh-CN" sz="2400" dirty="0" smtClean="0">
                <a:latin typeface="+mn-ea"/>
              </a:rPr>
              <a:t>_____</a:t>
            </a:r>
            <a:r>
              <a:rPr lang="en-US" altLang="zh-CN" sz="2400" dirty="0">
                <a:latin typeface="+mn-ea"/>
              </a:rPr>
              <a:t>℃</a:t>
            </a:r>
            <a:r>
              <a:rPr lang="zh-CN" altLang="zh-CN" sz="2400" dirty="0">
                <a:latin typeface="+mn-ea"/>
              </a:rPr>
              <a:t>。熔化过程中海波吸收的热量</a:t>
            </a:r>
            <a:r>
              <a:rPr lang="en-US" altLang="zh-CN" sz="2400" dirty="0">
                <a:latin typeface="+mn-ea"/>
              </a:rPr>
              <a:t>________(</a:t>
            </a:r>
            <a:r>
              <a:rPr lang="zh-CN" altLang="zh-CN" sz="2400" dirty="0">
                <a:latin typeface="+mn-ea"/>
              </a:rPr>
              <a:t>选填</a:t>
            </a:r>
            <a:r>
              <a:rPr lang="en-US" altLang="zh-CN" sz="2400" dirty="0">
                <a:latin typeface="+mn-ea"/>
              </a:rPr>
              <a:t>“</a:t>
            </a:r>
            <a:r>
              <a:rPr lang="zh-CN" altLang="zh-CN" sz="2400" dirty="0">
                <a:latin typeface="+mn-ea"/>
              </a:rPr>
              <a:t>大于</a:t>
            </a:r>
            <a:r>
              <a:rPr lang="en-US" altLang="zh-CN" sz="2400" dirty="0">
                <a:latin typeface="+mn-ea"/>
              </a:rPr>
              <a:t>”“</a:t>
            </a:r>
            <a:r>
              <a:rPr lang="zh-CN" altLang="zh-CN" sz="2400" dirty="0">
                <a:latin typeface="+mn-ea"/>
              </a:rPr>
              <a:t>小于</a:t>
            </a:r>
            <a:r>
              <a:rPr lang="en-US" altLang="zh-CN" sz="2400" dirty="0">
                <a:latin typeface="+mn-ea"/>
              </a:rPr>
              <a:t>”</a:t>
            </a:r>
            <a:r>
              <a:rPr lang="zh-CN" altLang="zh-CN" sz="2400" dirty="0">
                <a:latin typeface="+mn-ea"/>
              </a:rPr>
              <a:t>或</a:t>
            </a:r>
            <a:r>
              <a:rPr lang="en-US" altLang="zh-CN" sz="2400" dirty="0">
                <a:latin typeface="+mn-ea"/>
              </a:rPr>
              <a:t>“</a:t>
            </a:r>
            <a:r>
              <a:rPr lang="zh-CN" altLang="zh-CN" sz="2400" dirty="0">
                <a:latin typeface="+mn-ea"/>
              </a:rPr>
              <a:t>等于</a:t>
            </a:r>
            <a:r>
              <a:rPr lang="en-US" altLang="zh-CN" sz="2400" dirty="0">
                <a:latin typeface="+mn-ea"/>
              </a:rPr>
              <a:t>”)</a:t>
            </a:r>
            <a:r>
              <a:rPr lang="zh-CN" altLang="zh-CN" sz="2400" dirty="0">
                <a:latin typeface="+mn-ea"/>
              </a:rPr>
              <a:t>放出的热量。</a:t>
            </a:r>
          </a:p>
        </p:txBody>
      </p:sp>
      <p:sp>
        <p:nvSpPr>
          <p:cNvPr id="9" name="矩形 8"/>
          <p:cNvSpPr/>
          <p:nvPr/>
        </p:nvSpPr>
        <p:spPr>
          <a:xfrm>
            <a:off x="5373897" y="4357387"/>
            <a:ext cx="546945" cy="523220"/>
          </a:xfrm>
          <a:prstGeom prst="rect">
            <a:avLst/>
          </a:prstGeom>
        </p:spPr>
        <p:txBody>
          <a:bodyPr wrap="none">
            <a:spAutoFit/>
          </a:bodyPr>
          <a:lstStyle/>
          <a:p>
            <a:pPr algn="l"/>
            <a:r>
              <a:rPr lang="en-US" altLang="zh-CN" sz="2800" b="1" dirty="0" smtClean="0">
                <a:solidFill>
                  <a:srgbClr val="FF0000"/>
                </a:solidFill>
                <a:latin typeface="Times New Roman" panose="02020603050405020304" pitchFamily="18" charset="0"/>
                <a:ea typeface="楷体" panose="02010609060101010101" pitchFamily="49" charset="-122"/>
                <a:cs typeface="Times New Roman" panose="02020603050405020304" pitchFamily="18" charset="0"/>
                <a:sym typeface="+mn-ea"/>
              </a:rPr>
              <a:t>46</a:t>
            </a:r>
            <a:endParaRPr lang="zh-CN" altLang="en-US" sz="2800" b="1"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sym typeface="+mn-ea"/>
            </a:endParaRPr>
          </a:p>
        </p:txBody>
      </p:sp>
      <p:grpSp>
        <p:nvGrpSpPr>
          <p:cNvPr id="12" name="组合 11"/>
          <p:cNvGrpSpPr/>
          <p:nvPr/>
        </p:nvGrpSpPr>
        <p:grpSpPr>
          <a:xfrm>
            <a:off x="474943" y="0"/>
            <a:ext cx="8274780" cy="768350"/>
            <a:chOff x="431463" y="178382"/>
            <a:chExt cx="8274780" cy="768350"/>
          </a:xfrm>
        </p:grpSpPr>
        <p:cxnSp>
          <p:nvCxnSpPr>
            <p:cNvPr id="16" name="直接连接符 15"/>
            <p:cNvCxnSpPr/>
            <p:nvPr/>
          </p:nvCxnSpPr>
          <p:spPr>
            <a:xfrm>
              <a:off x="431463" y="913135"/>
              <a:ext cx="827478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17" name="组合 16"/>
            <p:cNvGrpSpPr/>
            <p:nvPr/>
          </p:nvGrpSpPr>
          <p:grpSpPr>
            <a:xfrm>
              <a:off x="457232" y="178382"/>
              <a:ext cx="5519387" cy="768350"/>
              <a:chOff x="457232" y="178382"/>
              <a:chExt cx="5519387" cy="768350"/>
            </a:xfrm>
          </p:grpSpPr>
          <p:sp>
            <p:nvSpPr>
              <p:cNvPr id="18" name="文本占位符 2"/>
              <p:cNvSpPr txBox="1"/>
              <p:nvPr/>
            </p:nvSpPr>
            <p:spPr>
              <a:xfrm>
                <a:off x="894514" y="292685"/>
                <a:ext cx="5082105" cy="42518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zh-CN" altLang="en-US" sz="3200" dirty="0">
                    <a:solidFill>
                      <a:srgbClr val="005188"/>
                    </a:solidFill>
                    <a:latin typeface="宋体" panose="02010600030101010101" pitchFamily="2" charset="-122"/>
                    <a:ea typeface="宋体" panose="02010600030101010101" pitchFamily="2" charset="-122"/>
                  </a:rPr>
                  <a:t>备考</a:t>
                </a:r>
                <a:r>
                  <a:rPr lang="zh-CN" altLang="en-US" sz="3200" dirty="0" smtClean="0">
                    <a:solidFill>
                      <a:srgbClr val="005188"/>
                    </a:solidFill>
                    <a:latin typeface="宋体" panose="02010600030101010101" pitchFamily="2" charset="-122"/>
                    <a:ea typeface="宋体" panose="02010600030101010101" pitchFamily="2" charset="-122"/>
                  </a:rPr>
                  <a:t>训练</a:t>
                </a:r>
                <a:r>
                  <a:rPr lang="en-US" altLang="zh-CN" sz="3200" dirty="0" smtClean="0">
                    <a:solidFill>
                      <a:srgbClr val="005188"/>
                    </a:solidFill>
                    <a:latin typeface="宋体" panose="02010600030101010101" pitchFamily="2" charset="-122"/>
                    <a:ea typeface="宋体" panose="02010600030101010101" pitchFamily="2" charset="-122"/>
                  </a:rPr>
                  <a:t>·</a:t>
                </a:r>
                <a:r>
                  <a:rPr lang="zh-CN" altLang="en-US" sz="3200" dirty="0" smtClean="0">
                    <a:solidFill>
                      <a:srgbClr val="005188"/>
                    </a:solidFill>
                    <a:latin typeface="宋体" panose="02010600030101010101" pitchFamily="2" charset="-122"/>
                    <a:ea typeface="宋体" panose="02010600030101010101" pitchFamily="2" charset="-122"/>
                  </a:rPr>
                  <a:t>能力提升</a:t>
                </a:r>
                <a:endParaRPr lang="zh-CN" altLang="en-US" sz="3200" dirty="0">
                  <a:solidFill>
                    <a:srgbClr val="005188"/>
                  </a:solidFill>
                  <a:latin typeface="宋体" panose="02010600030101010101" pitchFamily="2" charset="-122"/>
                  <a:ea typeface="宋体" panose="02010600030101010101" pitchFamily="2" charset="-122"/>
                </a:endParaRPr>
              </a:p>
            </p:txBody>
          </p:sp>
          <p:sp>
            <p:nvSpPr>
              <p:cNvPr id="19" name="矩形 18"/>
              <p:cNvSpPr/>
              <p:nvPr/>
            </p:nvSpPr>
            <p:spPr>
              <a:xfrm>
                <a:off x="457232" y="178382"/>
                <a:ext cx="495935" cy="768350"/>
              </a:xfrm>
              <a:prstGeom prst="rect">
                <a:avLst/>
              </a:prstGeom>
              <a:noFill/>
            </p:spPr>
            <p:txBody>
              <a:bodyPr wrap="none" lIns="91440" tIns="45720" rIns="91440" bIns="45720">
                <a:spAutoFit/>
              </a:bodyPr>
              <a:lstStyle/>
              <a:p>
                <a:pPr algn="ctr"/>
                <a:r>
                  <a:rPr lang="en-US" altLang="zh-CN" sz="4400" b="1" cap="none" spc="0" dirty="0">
                    <a:ln w="10541" cmpd="sng">
                      <a:solidFill>
                        <a:schemeClr val="accent1">
                          <a:shade val="88000"/>
                          <a:satMod val="110000"/>
                        </a:schemeClr>
                      </a:solidFill>
                      <a:prstDash val="solid"/>
                    </a:ln>
                    <a:solidFill>
                      <a:srgbClr val="005188"/>
                    </a:solidFill>
                    <a:effectLst/>
                  </a:rPr>
                  <a:t>B</a:t>
                </a:r>
                <a:endParaRPr lang="zh-CN" altLang="en-US" sz="4400" b="1" cap="none" spc="0" dirty="0">
                  <a:ln w="10541" cmpd="sng">
                    <a:solidFill>
                      <a:schemeClr val="accent1">
                        <a:shade val="88000"/>
                        <a:satMod val="110000"/>
                      </a:schemeClr>
                    </a:solidFill>
                    <a:prstDash val="solid"/>
                  </a:ln>
                  <a:solidFill>
                    <a:srgbClr val="005188"/>
                  </a:solidFill>
                  <a:effectLst/>
                </a:endParaRPr>
              </a:p>
            </p:txBody>
          </p:sp>
        </p:grpSp>
      </p:grpSp>
      <p:pic>
        <p:nvPicPr>
          <p:cNvPr id="3" name="图片 2"/>
          <p:cNvPicPr>
            <a:picLocks noChangeAspect="1"/>
          </p:cNvPicPr>
          <p:nvPr/>
        </p:nvPicPr>
        <p:blipFill>
          <a:blip r:embed="rId3"/>
          <a:stretch>
            <a:fillRect/>
          </a:stretch>
        </p:blipFill>
        <p:spPr>
          <a:xfrm>
            <a:off x="313133" y="2004873"/>
            <a:ext cx="8293608" cy="2352514"/>
          </a:xfrm>
          <a:prstGeom prst="rect">
            <a:avLst/>
          </a:prstGeom>
        </p:spPr>
      </p:pic>
      <p:sp>
        <p:nvSpPr>
          <p:cNvPr id="20" name="矩形 19"/>
          <p:cNvSpPr/>
          <p:nvPr/>
        </p:nvSpPr>
        <p:spPr>
          <a:xfrm>
            <a:off x="6285249" y="5070690"/>
            <a:ext cx="683200" cy="523220"/>
          </a:xfrm>
          <a:prstGeom prst="rect">
            <a:avLst/>
          </a:prstGeom>
        </p:spPr>
        <p:txBody>
          <a:bodyPr wrap="none">
            <a:spAutoFit/>
          </a:bodyPr>
          <a:lstStyle/>
          <a:p>
            <a:pPr algn="l"/>
            <a:r>
              <a:rPr lang="en-US" altLang="zh-CN" sz="2800" b="1" i="1"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sym typeface="+mn-ea"/>
              </a:rPr>
              <a:t>BC</a:t>
            </a:r>
            <a:endParaRPr lang="zh-CN" altLang="en-US" sz="2800" b="1" i="1"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sym typeface="+mn-ea"/>
            </a:endParaRPr>
          </a:p>
        </p:txBody>
      </p:sp>
      <p:sp>
        <p:nvSpPr>
          <p:cNvPr id="21" name="矩形 20"/>
          <p:cNvSpPr/>
          <p:nvPr/>
        </p:nvSpPr>
        <p:spPr>
          <a:xfrm>
            <a:off x="3916198" y="5434161"/>
            <a:ext cx="543739" cy="523220"/>
          </a:xfrm>
          <a:prstGeom prst="rect">
            <a:avLst/>
          </a:prstGeom>
        </p:spPr>
        <p:txBody>
          <a:bodyPr wrap="none">
            <a:spAutoFit/>
          </a:bodyPr>
          <a:lstStyle/>
          <a:p>
            <a:pPr algn="l"/>
            <a:r>
              <a:rPr lang="en-US" altLang="zh-CN" sz="2800" b="1" dirty="0" smtClean="0">
                <a:solidFill>
                  <a:srgbClr val="FF0000"/>
                </a:solidFill>
                <a:latin typeface="Times New Roman" panose="02020603050405020304" pitchFamily="18" charset="0"/>
                <a:ea typeface="楷体" panose="02010609060101010101" pitchFamily="49" charset="-122"/>
                <a:cs typeface="Times New Roman" panose="02020603050405020304" pitchFamily="18" charset="0"/>
                <a:sym typeface="+mn-ea"/>
              </a:rPr>
              <a:t>48</a:t>
            </a:r>
            <a:endParaRPr lang="zh-CN" altLang="en-US" sz="2800" b="1"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sym typeface="+mn-ea"/>
            </a:endParaRPr>
          </a:p>
        </p:txBody>
      </p:sp>
      <p:sp>
        <p:nvSpPr>
          <p:cNvPr id="22" name="矩形 21"/>
          <p:cNvSpPr/>
          <p:nvPr/>
        </p:nvSpPr>
        <p:spPr>
          <a:xfrm>
            <a:off x="1310913" y="5853955"/>
            <a:ext cx="1057383" cy="523220"/>
          </a:xfrm>
          <a:prstGeom prst="rect">
            <a:avLst/>
          </a:prstGeom>
        </p:spPr>
        <p:txBody>
          <a:bodyPr wrap="square">
            <a:spAutoFit/>
          </a:bodyPr>
          <a:lstStyle/>
          <a:p>
            <a:pPr algn="l"/>
            <a:r>
              <a:rPr lang="zh-CN" altLang="en-US" sz="2800" b="1"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sym typeface="+mn-ea"/>
              </a:rPr>
              <a:t>大于</a:t>
            </a:r>
          </a:p>
        </p:txBody>
      </p:sp>
      <p:sp>
        <p:nvSpPr>
          <p:cNvPr id="23" name="文本框 22"/>
          <p:cNvSpPr txBox="1"/>
          <p:nvPr/>
        </p:nvSpPr>
        <p:spPr>
          <a:xfrm>
            <a:off x="238998" y="4533174"/>
            <a:ext cx="8746670" cy="2111091"/>
          </a:xfrm>
          <a:prstGeom prst="rect">
            <a:avLst/>
          </a:prstGeom>
          <a:solidFill>
            <a:schemeClr val="bg1"/>
          </a:solidFill>
        </p:spPr>
        <p:txBody>
          <a:bodyPr wrap="square" rtlCol="0">
            <a:spAutoFit/>
          </a:bodyPr>
          <a:lstStyle/>
          <a:p>
            <a:pPr>
              <a:lnSpc>
                <a:spcPct val="120000"/>
              </a:lnSpc>
            </a:pPr>
            <a:r>
              <a:rPr lang="zh-CN" altLang="en-US" sz="2800" dirty="0" smtClean="0">
                <a:latin typeface="Times New Roman" panose="02020603050405020304" pitchFamily="18" charset="0"/>
                <a:cs typeface="Times New Roman" panose="02020603050405020304" pitchFamily="18" charset="0"/>
              </a:rPr>
              <a:t>（</a:t>
            </a:r>
            <a:r>
              <a:rPr lang="en-US" altLang="zh-CN" sz="2800" dirty="0" smtClean="0">
                <a:latin typeface="Times New Roman" panose="02020603050405020304" pitchFamily="18" charset="0"/>
                <a:cs typeface="Times New Roman" panose="02020603050405020304" pitchFamily="18" charset="0"/>
              </a:rPr>
              <a:t>3</a:t>
            </a:r>
            <a:r>
              <a:rPr lang="zh-CN" altLang="en-US" sz="2800" dirty="0" smtClean="0">
                <a:latin typeface="Times New Roman" panose="02020603050405020304" pitchFamily="18" charset="0"/>
                <a:cs typeface="Times New Roman" panose="02020603050405020304" pitchFamily="18" charset="0"/>
              </a:rPr>
              <a:t>）</a:t>
            </a:r>
            <a:r>
              <a:rPr lang="zh-CN" altLang="zh-CN" sz="2800" dirty="0" smtClean="0">
                <a:latin typeface="Times New Roman" panose="02020603050405020304" pitchFamily="18" charset="0"/>
                <a:cs typeface="Times New Roman" panose="02020603050405020304" pitchFamily="18" charset="0"/>
              </a:rPr>
              <a:t>用质量为</a:t>
            </a:r>
            <a:r>
              <a:rPr lang="en-US" altLang="zh-CN" sz="2800" i="1" dirty="0" smtClean="0">
                <a:latin typeface="Times New Roman" panose="02020603050405020304" pitchFamily="18" charset="0"/>
                <a:cs typeface="Times New Roman" panose="02020603050405020304" pitchFamily="18" charset="0"/>
              </a:rPr>
              <a:t>m</a:t>
            </a:r>
            <a:r>
              <a:rPr lang="en-US" altLang="zh-CN" sz="2800" baseline="-25000" dirty="0" smtClean="0">
                <a:latin typeface="Times New Roman" panose="02020603050405020304" pitchFamily="18" charset="0"/>
                <a:cs typeface="Times New Roman" panose="02020603050405020304" pitchFamily="18" charset="0"/>
              </a:rPr>
              <a:t>1</a:t>
            </a:r>
            <a:r>
              <a:rPr lang="zh-CN" altLang="zh-CN" sz="2800" dirty="0" smtClean="0">
                <a:latin typeface="Times New Roman" panose="02020603050405020304" pitchFamily="18" charset="0"/>
                <a:cs typeface="Times New Roman" panose="02020603050405020304" pitchFamily="18" charset="0"/>
              </a:rPr>
              <a:t>的海波做实验，绘制的海波的温度随时间变化的图线如图</a:t>
            </a:r>
            <a:r>
              <a:rPr lang="en-US" altLang="zh-CN" sz="2800" dirty="0" smtClean="0">
                <a:latin typeface="Times New Roman" panose="02020603050405020304" pitchFamily="18" charset="0"/>
                <a:cs typeface="Times New Roman" panose="02020603050405020304" pitchFamily="18" charset="0"/>
              </a:rPr>
              <a:t>3</a:t>
            </a:r>
            <a:r>
              <a:rPr lang="zh-CN" altLang="zh-CN" sz="2800" dirty="0" smtClean="0">
                <a:latin typeface="Times New Roman" panose="02020603050405020304" pitchFamily="18" charset="0"/>
                <a:cs typeface="Times New Roman" panose="02020603050405020304" pitchFamily="18" charset="0"/>
              </a:rPr>
              <a:t>－</a:t>
            </a:r>
            <a:r>
              <a:rPr lang="en-US" altLang="zh-CN" sz="2800" dirty="0" smtClean="0">
                <a:latin typeface="Times New Roman" panose="02020603050405020304" pitchFamily="18" charset="0"/>
                <a:cs typeface="Times New Roman" panose="02020603050405020304" pitchFamily="18" charset="0"/>
              </a:rPr>
              <a:t>15</a:t>
            </a:r>
            <a:r>
              <a:rPr lang="zh-CN" altLang="zh-CN" sz="2800" dirty="0" smtClean="0">
                <a:latin typeface="Times New Roman" panose="02020603050405020304" pitchFamily="18" charset="0"/>
                <a:cs typeface="Times New Roman" panose="02020603050405020304" pitchFamily="18" charset="0"/>
              </a:rPr>
              <a:t>丁中的</a:t>
            </a:r>
            <a:r>
              <a:rPr lang="en-US" altLang="zh-CN" sz="2800" i="1" dirty="0" smtClean="0">
                <a:latin typeface="Times New Roman" panose="02020603050405020304" pitchFamily="18" charset="0"/>
                <a:cs typeface="Times New Roman" panose="02020603050405020304" pitchFamily="18" charset="0"/>
              </a:rPr>
              <a:t>a</a:t>
            </a:r>
            <a:r>
              <a:rPr lang="zh-CN" altLang="zh-CN" sz="2800" dirty="0" smtClean="0">
                <a:latin typeface="Times New Roman" panose="02020603050405020304" pitchFamily="18" charset="0"/>
                <a:cs typeface="Times New Roman" panose="02020603050405020304" pitchFamily="18" charset="0"/>
              </a:rPr>
              <a:t>。若用质量为</a:t>
            </a:r>
            <a:r>
              <a:rPr lang="en-US" altLang="zh-CN" sz="2800" i="1" dirty="0" smtClean="0">
                <a:latin typeface="Times New Roman" panose="02020603050405020304" pitchFamily="18" charset="0"/>
                <a:cs typeface="Times New Roman" panose="02020603050405020304" pitchFamily="18" charset="0"/>
              </a:rPr>
              <a:t>m</a:t>
            </a:r>
            <a:r>
              <a:rPr lang="en-US" altLang="zh-CN" sz="2800" baseline="-25000" dirty="0" smtClean="0">
                <a:latin typeface="Times New Roman" panose="02020603050405020304" pitchFamily="18" charset="0"/>
                <a:cs typeface="Times New Roman" panose="02020603050405020304" pitchFamily="18" charset="0"/>
              </a:rPr>
              <a:t>2</a:t>
            </a:r>
          </a:p>
          <a:p>
            <a:pPr>
              <a:lnSpc>
                <a:spcPct val="120000"/>
              </a:lnSpc>
            </a:pPr>
            <a:r>
              <a:rPr lang="zh-CN" altLang="en-US" sz="2800" dirty="0" smtClean="0">
                <a:latin typeface="Times New Roman" panose="02020603050405020304" pitchFamily="18" charset="0"/>
                <a:cs typeface="Times New Roman" panose="02020603050405020304" pitchFamily="18" charset="0"/>
              </a:rPr>
              <a:t>（ </a:t>
            </a:r>
            <a:r>
              <a:rPr lang="en-US" altLang="zh-CN" sz="2800" i="1" dirty="0" smtClean="0">
                <a:latin typeface="Times New Roman" panose="02020603050405020304" pitchFamily="18" charset="0"/>
                <a:cs typeface="Times New Roman" panose="02020603050405020304" pitchFamily="18" charset="0"/>
              </a:rPr>
              <a:t>m</a:t>
            </a:r>
            <a:r>
              <a:rPr lang="en-US" altLang="zh-CN" sz="2800" baseline="-25000" dirty="0" smtClean="0">
                <a:latin typeface="Times New Roman" panose="02020603050405020304" pitchFamily="18" charset="0"/>
                <a:cs typeface="Times New Roman" panose="02020603050405020304" pitchFamily="18" charset="0"/>
              </a:rPr>
              <a:t>2</a:t>
            </a:r>
            <a:r>
              <a:rPr lang="en-US" altLang="zh-CN" sz="2800" dirty="0" smtClean="0">
                <a:latin typeface="Times New Roman" panose="02020603050405020304" pitchFamily="18" charset="0"/>
                <a:cs typeface="Times New Roman" panose="02020603050405020304" pitchFamily="18" charset="0"/>
              </a:rPr>
              <a:t>&gt;</a:t>
            </a:r>
            <a:r>
              <a:rPr lang="en-US" altLang="zh-CN" sz="2800" i="1" dirty="0" smtClean="0">
                <a:latin typeface="Times New Roman" panose="02020603050405020304" pitchFamily="18" charset="0"/>
                <a:cs typeface="Times New Roman" panose="02020603050405020304" pitchFamily="18" charset="0"/>
              </a:rPr>
              <a:t>m</a:t>
            </a:r>
            <a:r>
              <a:rPr lang="en-US" altLang="zh-CN" sz="2800" baseline="-25000" dirty="0" smtClean="0">
                <a:latin typeface="Times New Roman" panose="02020603050405020304" pitchFamily="18" charset="0"/>
                <a:cs typeface="Times New Roman" panose="02020603050405020304" pitchFamily="18" charset="0"/>
              </a:rPr>
              <a:t>1</a:t>
            </a:r>
            <a:r>
              <a:rPr lang="zh-CN" altLang="en-US" sz="2800" dirty="0" smtClean="0">
                <a:latin typeface="Times New Roman" panose="02020603050405020304" pitchFamily="18" charset="0"/>
                <a:cs typeface="Times New Roman" panose="02020603050405020304" pitchFamily="18" charset="0"/>
              </a:rPr>
              <a:t> ）</a:t>
            </a:r>
            <a:r>
              <a:rPr lang="zh-CN" altLang="zh-CN" sz="2800" dirty="0" smtClean="0">
                <a:latin typeface="Times New Roman" panose="02020603050405020304" pitchFamily="18" charset="0"/>
                <a:cs typeface="Times New Roman" panose="02020603050405020304" pitchFamily="18" charset="0"/>
              </a:rPr>
              <a:t>的海波做实验，得到的图线可能是图丁中的</a:t>
            </a:r>
            <a:r>
              <a:rPr lang="en-US" altLang="zh-CN" sz="2800" dirty="0" smtClean="0">
                <a:latin typeface="Times New Roman" panose="02020603050405020304" pitchFamily="18" charset="0"/>
                <a:cs typeface="Times New Roman" panose="02020603050405020304" pitchFamily="18" charset="0"/>
              </a:rPr>
              <a:t>________</a:t>
            </a:r>
            <a:r>
              <a:rPr lang="zh-CN" altLang="en-US" sz="2800" dirty="0" smtClean="0">
                <a:latin typeface="Times New Roman" panose="02020603050405020304" pitchFamily="18" charset="0"/>
                <a:cs typeface="Times New Roman" panose="02020603050405020304" pitchFamily="18" charset="0"/>
              </a:rPr>
              <a:t> （</a:t>
            </a:r>
            <a:r>
              <a:rPr lang="zh-CN" altLang="zh-CN" sz="2800" dirty="0" smtClean="0">
                <a:latin typeface="Times New Roman" panose="02020603050405020304" pitchFamily="18" charset="0"/>
                <a:cs typeface="Times New Roman" panose="02020603050405020304" pitchFamily="18" charset="0"/>
              </a:rPr>
              <a:t>选填“</a:t>
            </a:r>
            <a:r>
              <a:rPr lang="en-US" altLang="zh-CN" sz="2800" i="1" dirty="0" smtClean="0">
                <a:latin typeface="Times New Roman" panose="02020603050405020304" pitchFamily="18" charset="0"/>
                <a:cs typeface="Times New Roman" panose="02020603050405020304" pitchFamily="18" charset="0"/>
              </a:rPr>
              <a:t>b</a:t>
            </a:r>
            <a:r>
              <a:rPr lang="zh-CN" altLang="zh-CN" sz="2800" dirty="0" smtClean="0">
                <a:latin typeface="Times New Roman" panose="02020603050405020304" pitchFamily="18" charset="0"/>
                <a:cs typeface="Times New Roman" panose="02020603050405020304" pitchFamily="18" charset="0"/>
              </a:rPr>
              <a:t>”“</a:t>
            </a:r>
            <a:r>
              <a:rPr lang="en-US" altLang="zh-CN" sz="2800" i="1" dirty="0" smtClean="0">
                <a:latin typeface="Times New Roman" panose="02020603050405020304" pitchFamily="18" charset="0"/>
                <a:cs typeface="Times New Roman" panose="02020603050405020304" pitchFamily="18" charset="0"/>
              </a:rPr>
              <a:t>c</a:t>
            </a:r>
            <a:r>
              <a:rPr lang="zh-CN" altLang="zh-CN" sz="2800" dirty="0" smtClean="0">
                <a:latin typeface="Times New Roman" panose="02020603050405020304" pitchFamily="18" charset="0"/>
                <a:cs typeface="Times New Roman" panose="02020603050405020304" pitchFamily="18" charset="0"/>
              </a:rPr>
              <a:t>”或</a:t>
            </a:r>
            <a:r>
              <a:rPr lang="en-US" altLang="zh-CN" sz="2800" dirty="0" smtClean="0">
                <a:latin typeface="+mn-ea"/>
                <a:cs typeface="Times New Roman" panose="02020603050405020304" pitchFamily="18" charset="0"/>
              </a:rPr>
              <a:t>“</a:t>
            </a:r>
            <a:r>
              <a:rPr lang="en-US" altLang="zh-CN" sz="2800" i="1" dirty="0" smtClean="0">
                <a:latin typeface="Times New Roman" panose="02020603050405020304" pitchFamily="18" charset="0"/>
                <a:cs typeface="Times New Roman" panose="02020603050405020304" pitchFamily="18" charset="0"/>
              </a:rPr>
              <a:t>d</a:t>
            </a:r>
            <a:r>
              <a:rPr lang="en-US" altLang="zh-CN" sz="2800" dirty="0" smtClean="0">
                <a:latin typeface="+mn-ea"/>
                <a:cs typeface="Times New Roman" panose="02020603050405020304" pitchFamily="18" charset="0"/>
              </a:rPr>
              <a:t>”</a:t>
            </a:r>
            <a:r>
              <a:rPr lang="zh-CN" altLang="en-US" sz="2800" dirty="0" smtClean="0">
                <a:latin typeface="Times New Roman" panose="02020603050405020304" pitchFamily="18" charset="0"/>
                <a:cs typeface="Times New Roman" panose="02020603050405020304" pitchFamily="18" charset="0"/>
              </a:rPr>
              <a:t> ） </a:t>
            </a:r>
            <a:r>
              <a:rPr lang="zh-CN" altLang="zh-CN" sz="2800" dirty="0" smtClean="0">
                <a:latin typeface="Times New Roman" panose="02020603050405020304" pitchFamily="18" charset="0"/>
                <a:cs typeface="Times New Roman" panose="02020603050405020304" pitchFamily="18" charset="0"/>
              </a:rPr>
              <a:t>。</a:t>
            </a:r>
            <a:endParaRPr lang="zh-CN" altLang="zh-CN" sz="2800" dirty="0">
              <a:latin typeface="Times New Roman" panose="02020603050405020304" pitchFamily="18" charset="0"/>
              <a:cs typeface="Times New Roman" panose="02020603050405020304" pitchFamily="18" charset="0"/>
            </a:endParaRPr>
          </a:p>
        </p:txBody>
      </p:sp>
      <p:sp>
        <p:nvSpPr>
          <p:cNvPr id="24" name="矩形 23"/>
          <p:cNvSpPr/>
          <p:nvPr/>
        </p:nvSpPr>
        <p:spPr>
          <a:xfrm>
            <a:off x="1128010" y="6049222"/>
            <a:ext cx="343364" cy="523220"/>
          </a:xfrm>
          <a:prstGeom prst="rect">
            <a:avLst/>
          </a:prstGeom>
        </p:spPr>
        <p:txBody>
          <a:bodyPr wrap="none">
            <a:spAutoFit/>
          </a:bodyPr>
          <a:lstStyle/>
          <a:p>
            <a:r>
              <a:rPr lang="en-US" altLang="zh-CN" sz="2800" b="1" i="1"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c</a:t>
            </a:r>
            <a:endParaRPr lang="en-US" i="1" dirty="0">
              <a:latin typeface="Times New Roman" panose="02020603050405020304" pitchFamily="18" charset="0"/>
              <a:ea typeface="楷体" panose="02010609060101010101" pitchFamily="49"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p14:dur="10" advTm="0">
        <p:dissolve/>
      </p:transition>
    </mc:Choice>
    <mc:Fallback xmlns="">
      <p:transition advTm="0">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ppt_x"/>
                                          </p:val>
                                        </p:tav>
                                        <p:tav tm="100000">
                                          <p:val>
                                            <p:strVal val="#ppt_x"/>
                                          </p:val>
                                        </p:tav>
                                      </p:tavLst>
                                    </p:anim>
                                    <p:anim calcmode="lin" valueType="num">
                                      <p:cBhvr additive="base">
                                        <p:cTn id="2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fill="hold"/>
                                        <p:tgtEl>
                                          <p:spTgt spid="22"/>
                                        </p:tgtEl>
                                        <p:attrNameLst>
                                          <p:attrName>ppt_x</p:attrName>
                                        </p:attrNameLst>
                                      </p:cBhvr>
                                      <p:tavLst>
                                        <p:tav tm="0">
                                          <p:val>
                                            <p:strVal val="#ppt_x"/>
                                          </p:val>
                                        </p:tav>
                                        <p:tav tm="100000">
                                          <p:val>
                                            <p:strVal val="#ppt_x"/>
                                          </p:val>
                                        </p:tav>
                                      </p:tavLst>
                                    </p:anim>
                                    <p:anim calcmode="lin" valueType="num">
                                      <p:cBhvr additive="base">
                                        <p:cTn id="2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ipe(left)">
                                      <p:cBhvr>
                                        <p:cTn id="31" dur="500"/>
                                        <p:tgtEl>
                                          <p:spTgt spid="23"/>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additive="base">
                                        <p:cTn id="36" dur="500" fill="hold"/>
                                        <p:tgtEl>
                                          <p:spTgt spid="24"/>
                                        </p:tgtEl>
                                        <p:attrNameLst>
                                          <p:attrName>ppt_x</p:attrName>
                                        </p:attrNameLst>
                                      </p:cBhvr>
                                      <p:tavLst>
                                        <p:tav tm="0">
                                          <p:val>
                                            <p:strVal val="#ppt_x"/>
                                          </p:val>
                                        </p:tav>
                                        <p:tav tm="100000">
                                          <p:val>
                                            <p:strVal val="#ppt_x"/>
                                          </p:val>
                                        </p:tav>
                                      </p:tavLst>
                                    </p:anim>
                                    <p:anim calcmode="lin" valueType="num">
                                      <p:cBhvr additive="base">
                                        <p:cTn id="37"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0" grpId="0"/>
      <p:bldP spid="21" grpId="0"/>
      <p:bldP spid="22" grpId="0"/>
      <p:bldP spid="23" grpId="0" animBg="1"/>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9" descr="https://timgsa.baidu.com/timg?image&amp;quality=80&amp;size=b9999_10000&amp;sec=1543050428763&amp;di=96e9a22cdfcd2b71565e06c8a91967bb&amp;imgtype=0&amp;src=http%3A%2F%2Fwww.51pptmoban.com%2Fd%2Ffile%2F2015%2F10%2F13%2F04180d602697c3b975ec7f81ddea00af.jpg"/>
          <p:cNvPicPr>
            <a:picLocks noChangeAspect="1" noChangeArrowheads="1"/>
          </p:cNvPicPr>
          <p:nvPr/>
        </p:nvPicPr>
        <p:blipFill>
          <a:blip r:embed="rId3">
            <a:extLst>
              <a:ext uri="{28A0092B-C50C-407E-A947-70E740481C1C}">
                <a14:useLocalDpi xmlns:a14="http://schemas.microsoft.com/office/drawing/2010/main" val="0"/>
              </a:ext>
            </a:extLst>
          </a:blip>
          <a:srcRect l="50000"/>
          <a:stretch>
            <a:fillRect/>
          </a:stretch>
        </p:blipFill>
        <p:spPr bwMode="auto">
          <a:xfrm>
            <a:off x="6269038" y="2259013"/>
            <a:ext cx="2513012" cy="450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横卷形 12"/>
          <p:cNvSpPr/>
          <p:nvPr/>
        </p:nvSpPr>
        <p:spPr>
          <a:xfrm>
            <a:off x="612775" y="1514475"/>
            <a:ext cx="5724525" cy="3043238"/>
          </a:xfrm>
          <a:prstGeom prst="horizontalScroll">
            <a:avLst/>
          </a:prstGeom>
          <a:noFill/>
          <a:ln w="76200">
            <a:solidFill>
              <a:srgbClr val="005188"/>
            </a:solidFill>
            <a:prstDash val="sysDash"/>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r>
              <a:rPr lang="zh-CN" altLang="en-US" sz="3200" b="1" dirty="0" smtClean="0">
                <a:solidFill>
                  <a:schemeClr val="tx1"/>
                </a:solidFill>
                <a:latin typeface="+mn-ea"/>
              </a:rPr>
              <a:t>考点三</a:t>
            </a:r>
            <a:r>
              <a:rPr lang="en-US" altLang="zh-CN" sz="3200" b="1" dirty="0" smtClean="0">
                <a:solidFill>
                  <a:schemeClr val="tx1"/>
                </a:solidFill>
                <a:latin typeface="+mn-ea"/>
              </a:rPr>
              <a:t>  </a:t>
            </a:r>
            <a:endParaRPr lang="en-US" altLang="zh-CN" sz="3200" b="1" dirty="0">
              <a:solidFill>
                <a:schemeClr val="tx1"/>
              </a:solidFill>
              <a:latin typeface="+mn-ea"/>
            </a:endParaRPr>
          </a:p>
          <a:p>
            <a:pPr algn="ctr">
              <a:defRPr/>
            </a:pPr>
            <a:r>
              <a:rPr lang="zh-CN" altLang="en-US" sz="3200" b="1" dirty="0" smtClean="0">
                <a:solidFill>
                  <a:schemeClr val="tx1"/>
                </a:solidFill>
                <a:latin typeface="+mn-ea"/>
              </a:rPr>
              <a:t>汽化和液化；探究汽化和液化的特点</a:t>
            </a:r>
            <a:endParaRPr lang="zh-CN" altLang="en-US" sz="3200" b="1" dirty="0">
              <a:solidFill>
                <a:schemeClr val="tx1"/>
              </a:solidFill>
              <a:latin typeface="+mn-ea"/>
            </a:endParaRPr>
          </a:p>
        </p:txBody>
      </p:sp>
      <p:grpSp>
        <p:nvGrpSpPr>
          <p:cNvPr id="16" name="组合 15"/>
          <p:cNvGrpSpPr/>
          <p:nvPr/>
        </p:nvGrpSpPr>
        <p:grpSpPr>
          <a:xfrm>
            <a:off x="474943" y="0"/>
            <a:ext cx="8274780" cy="768350"/>
            <a:chOff x="431463" y="178382"/>
            <a:chExt cx="8274780" cy="768350"/>
          </a:xfrm>
        </p:grpSpPr>
        <p:cxnSp>
          <p:nvCxnSpPr>
            <p:cNvPr id="17" name="直接连接符 16"/>
            <p:cNvCxnSpPr/>
            <p:nvPr/>
          </p:nvCxnSpPr>
          <p:spPr>
            <a:xfrm>
              <a:off x="431463" y="913135"/>
              <a:ext cx="827478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23" name="组合 22"/>
            <p:cNvGrpSpPr/>
            <p:nvPr/>
          </p:nvGrpSpPr>
          <p:grpSpPr>
            <a:xfrm>
              <a:off x="457232" y="178382"/>
              <a:ext cx="5519387" cy="768350"/>
              <a:chOff x="457232" y="178382"/>
              <a:chExt cx="5519387" cy="768350"/>
            </a:xfrm>
          </p:grpSpPr>
          <p:sp>
            <p:nvSpPr>
              <p:cNvPr id="24" name="文本占位符 2"/>
              <p:cNvSpPr txBox="1"/>
              <p:nvPr/>
            </p:nvSpPr>
            <p:spPr>
              <a:xfrm>
                <a:off x="894514" y="292685"/>
                <a:ext cx="5082105" cy="42518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zh-CN" altLang="en-US" sz="3200" dirty="0">
                    <a:solidFill>
                      <a:srgbClr val="005188"/>
                    </a:solidFill>
                    <a:latin typeface="宋体" panose="02010600030101010101" pitchFamily="2" charset="-122"/>
                    <a:ea typeface="宋体" panose="02010600030101010101" pitchFamily="2" charset="-122"/>
                  </a:rPr>
                  <a:t>备考</a:t>
                </a:r>
                <a:r>
                  <a:rPr lang="zh-CN" altLang="en-US" sz="3200" dirty="0" smtClean="0">
                    <a:solidFill>
                      <a:srgbClr val="005188"/>
                    </a:solidFill>
                    <a:latin typeface="宋体" panose="02010600030101010101" pitchFamily="2" charset="-122"/>
                    <a:ea typeface="宋体" panose="02010600030101010101" pitchFamily="2" charset="-122"/>
                  </a:rPr>
                  <a:t>训练</a:t>
                </a:r>
                <a:endParaRPr lang="zh-CN" altLang="en-US" sz="3200" dirty="0">
                  <a:solidFill>
                    <a:srgbClr val="005188"/>
                  </a:solidFill>
                  <a:latin typeface="宋体" panose="02010600030101010101" pitchFamily="2" charset="-122"/>
                  <a:ea typeface="宋体" panose="02010600030101010101" pitchFamily="2" charset="-122"/>
                </a:endParaRPr>
              </a:p>
            </p:txBody>
          </p:sp>
          <p:sp>
            <p:nvSpPr>
              <p:cNvPr id="25" name="矩形 24"/>
              <p:cNvSpPr/>
              <p:nvPr/>
            </p:nvSpPr>
            <p:spPr>
              <a:xfrm>
                <a:off x="457232" y="178382"/>
                <a:ext cx="495935" cy="768350"/>
              </a:xfrm>
              <a:prstGeom prst="rect">
                <a:avLst/>
              </a:prstGeom>
              <a:noFill/>
            </p:spPr>
            <p:txBody>
              <a:bodyPr wrap="none" lIns="91440" tIns="45720" rIns="91440" bIns="45720">
                <a:spAutoFit/>
              </a:bodyPr>
              <a:lstStyle/>
              <a:p>
                <a:pPr algn="ctr"/>
                <a:r>
                  <a:rPr lang="en-US" altLang="zh-CN" sz="4400" b="1" cap="none" spc="0" dirty="0">
                    <a:ln w="10541" cmpd="sng">
                      <a:solidFill>
                        <a:schemeClr val="accent1">
                          <a:shade val="88000"/>
                          <a:satMod val="110000"/>
                        </a:schemeClr>
                      </a:solidFill>
                      <a:prstDash val="solid"/>
                    </a:ln>
                    <a:solidFill>
                      <a:srgbClr val="005188"/>
                    </a:solidFill>
                    <a:effectLst/>
                  </a:rPr>
                  <a:t>B</a:t>
                </a:r>
                <a:endParaRPr lang="zh-CN" altLang="en-US" sz="4400" b="1" cap="none" spc="0" dirty="0">
                  <a:ln w="10541" cmpd="sng">
                    <a:solidFill>
                      <a:schemeClr val="accent1">
                        <a:shade val="88000"/>
                        <a:satMod val="110000"/>
                      </a:schemeClr>
                    </a:solidFill>
                    <a:prstDash val="solid"/>
                  </a:ln>
                  <a:solidFill>
                    <a:srgbClr val="005188"/>
                  </a:solidFill>
                  <a:effectLst/>
                </a:endParaRPr>
              </a:p>
            </p:txBody>
          </p:sp>
        </p:grpSp>
      </p:grpSp>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p:cNvSpPr txBox="1"/>
          <p:nvPr/>
        </p:nvSpPr>
        <p:spPr>
          <a:xfrm>
            <a:off x="383856" y="992750"/>
            <a:ext cx="8292465" cy="2907665"/>
          </a:xfrm>
          <a:prstGeom prst="rect">
            <a:avLst/>
          </a:prstGeom>
          <a:noFill/>
        </p:spPr>
        <p:txBody>
          <a:bodyPr wrap="square" lIns="0" rIns="0" rtlCol="0">
            <a:spAutoFit/>
          </a:bodyPr>
          <a:lstStyle/>
          <a:p>
            <a:pPr>
              <a:lnSpc>
                <a:spcPts val="3660"/>
              </a:lnSpc>
            </a:pPr>
            <a:r>
              <a:rPr lang="zh-CN" altLang="en-US" sz="2800" dirty="0">
                <a:solidFill>
                  <a:schemeClr val="tx1"/>
                </a:solidFill>
                <a:latin typeface="宋体" panose="02010600030101010101" pitchFamily="2" charset="-122"/>
                <a:ea typeface="宋体" panose="02010600030101010101" pitchFamily="2" charset="-122"/>
                <a:cs typeface="方正静蕾简体" panose="03000509000000000000" pitchFamily="65" charset="-122"/>
              </a:rPr>
              <a:t>【</a:t>
            </a:r>
            <a:r>
              <a:rPr lang="zh-CN" altLang="en-US" sz="2800" b="1" dirty="0">
                <a:solidFill>
                  <a:schemeClr val="tx1"/>
                </a:solidFill>
                <a:latin typeface="宋体" panose="02010600030101010101" pitchFamily="2" charset="-122"/>
                <a:ea typeface="宋体" panose="02010600030101010101" pitchFamily="2" charset="-122"/>
                <a:cs typeface="方正静蕾简体" panose="03000509000000000000" pitchFamily="65" charset="-122"/>
              </a:rPr>
              <a:t>例</a:t>
            </a:r>
            <a:r>
              <a:rPr lang="en-US" altLang="zh-CN" sz="2800" b="1" dirty="0">
                <a:solidFill>
                  <a:schemeClr val="tx1"/>
                </a:solidFill>
                <a:latin typeface="宋体" panose="02010600030101010101" pitchFamily="2" charset="-122"/>
                <a:ea typeface="宋体" panose="02010600030101010101" pitchFamily="2" charset="-122"/>
                <a:cs typeface="方正静蕾简体" panose="03000509000000000000" pitchFamily="65" charset="-122"/>
              </a:rPr>
              <a:t>3</a:t>
            </a:r>
            <a:r>
              <a:rPr lang="zh-CN" altLang="en-US" sz="2800" dirty="0">
                <a:latin typeface="宋体" panose="02010600030101010101" pitchFamily="2" charset="-122"/>
                <a:ea typeface="宋体" panose="02010600030101010101" pitchFamily="2" charset="-122"/>
                <a:cs typeface="方正静蕾简体" panose="03000509000000000000" pitchFamily="65" charset="-122"/>
              </a:rPr>
              <a:t>】炎热的夏天，戴眼镜的同学从空调房走到室 </a:t>
            </a:r>
          </a:p>
          <a:p>
            <a:pPr>
              <a:lnSpc>
                <a:spcPts val="3660"/>
              </a:lnSpc>
            </a:pPr>
            <a:r>
              <a:rPr lang="zh-CN" altLang="en-US" sz="2800" dirty="0">
                <a:latin typeface="宋体" panose="02010600030101010101" pitchFamily="2" charset="-122"/>
                <a:ea typeface="宋体" panose="02010600030101010101" pitchFamily="2" charset="-122"/>
                <a:cs typeface="方正静蕾简体" panose="03000509000000000000" pitchFamily="65" charset="-122"/>
              </a:rPr>
              <a:t> 外时，镜片上出现一层薄雾，过了一会儿，镜片又</a:t>
            </a:r>
          </a:p>
          <a:p>
            <a:pPr>
              <a:lnSpc>
                <a:spcPts val="3660"/>
              </a:lnSpc>
            </a:pPr>
            <a:r>
              <a:rPr lang="zh-CN" altLang="en-US" sz="2800" dirty="0">
                <a:latin typeface="宋体" panose="02010600030101010101" pitchFamily="2" charset="-122"/>
                <a:ea typeface="宋体" panose="02010600030101010101" pitchFamily="2" charset="-122"/>
                <a:cs typeface="方正静蕾简体" panose="03000509000000000000" pitchFamily="65" charset="-122"/>
              </a:rPr>
              <a:t> 变得清晰起来，镜片上这两种现象对应的物态变化</a:t>
            </a:r>
            <a:endParaRPr lang="en-US" altLang="zh-CN" sz="2800" dirty="0">
              <a:latin typeface="宋体" panose="02010600030101010101" pitchFamily="2" charset="-122"/>
              <a:ea typeface="宋体" panose="02010600030101010101" pitchFamily="2" charset="-122"/>
              <a:cs typeface="方正静蕾简体" panose="03000509000000000000" pitchFamily="65" charset="-122"/>
            </a:endParaRPr>
          </a:p>
          <a:p>
            <a:pPr>
              <a:lnSpc>
                <a:spcPts val="3660"/>
              </a:lnSpc>
            </a:pPr>
            <a:r>
              <a:rPr lang="zh-CN" altLang="en-US" sz="2800" dirty="0">
                <a:latin typeface="宋体" panose="02010600030101010101" pitchFamily="2" charset="-122"/>
                <a:ea typeface="宋体" panose="02010600030101010101" pitchFamily="2" charset="-122"/>
                <a:cs typeface="方正静蕾简体" panose="03000509000000000000" pitchFamily="65" charset="-122"/>
              </a:rPr>
              <a:t> 是（   ）</a:t>
            </a:r>
            <a:endParaRPr lang="en-US" altLang="zh-CN" sz="2800" dirty="0">
              <a:latin typeface="宋体" panose="02010600030101010101" pitchFamily="2" charset="-122"/>
              <a:ea typeface="宋体" panose="02010600030101010101" pitchFamily="2" charset="-122"/>
              <a:cs typeface="方正静蕾简体" panose="03000509000000000000" pitchFamily="65" charset="-122"/>
            </a:endParaRPr>
          </a:p>
          <a:p>
            <a:pPr>
              <a:lnSpc>
                <a:spcPts val="3660"/>
              </a:lnSpc>
            </a:pPr>
            <a:r>
              <a:rPr lang="en-US" altLang="zh-CN" sz="2800" dirty="0">
                <a:latin typeface="宋体" panose="02010600030101010101" pitchFamily="2" charset="-122"/>
                <a:ea typeface="宋体" panose="02010600030101010101" pitchFamily="2" charset="-122"/>
                <a:cs typeface="方正静蕾简体" panose="03000509000000000000" pitchFamily="65" charset="-122"/>
              </a:rPr>
              <a:t> A</a:t>
            </a:r>
            <a:r>
              <a:rPr lang="zh-CN" altLang="en-US" sz="2800" dirty="0">
                <a:latin typeface="宋体" panose="02010600030101010101" pitchFamily="2" charset="-122"/>
                <a:ea typeface="宋体" panose="02010600030101010101" pitchFamily="2" charset="-122"/>
                <a:cs typeface="方正静蕾简体" panose="03000509000000000000" pitchFamily="65" charset="-122"/>
              </a:rPr>
              <a:t>．先汽化，后液化      </a:t>
            </a:r>
            <a:r>
              <a:rPr lang="en-US" altLang="zh-CN" sz="2800" dirty="0">
                <a:latin typeface="宋体" panose="02010600030101010101" pitchFamily="2" charset="-122"/>
                <a:ea typeface="宋体" panose="02010600030101010101" pitchFamily="2" charset="-122"/>
                <a:cs typeface="方正静蕾简体" panose="03000509000000000000" pitchFamily="65" charset="-122"/>
              </a:rPr>
              <a:t>B</a:t>
            </a:r>
            <a:r>
              <a:rPr lang="zh-CN" altLang="en-US" sz="2800" dirty="0">
                <a:latin typeface="宋体" panose="02010600030101010101" pitchFamily="2" charset="-122"/>
                <a:ea typeface="宋体" panose="02010600030101010101" pitchFamily="2" charset="-122"/>
                <a:cs typeface="方正静蕾简体" panose="03000509000000000000" pitchFamily="65" charset="-122"/>
              </a:rPr>
              <a:t>．先凝固，后蒸发</a:t>
            </a:r>
            <a:endParaRPr lang="en-US" altLang="zh-CN" sz="2800" dirty="0">
              <a:latin typeface="宋体" panose="02010600030101010101" pitchFamily="2" charset="-122"/>
              <a:ea typeface="宋体" panose="02010600030101010101" pitchFamily="2" charset="-122"/>
              <a:cs typeface="方正静蕾简体" panose="03000509000000000000" pitchFamily="65" charset="-122"/>
            </a:endParaRPr>
          </a:p>
          <a:p>
            <a:pPr>
              <a:lnSpc>
                <a:spcPts val="3660"/>
              </a:lnSpc>
            </a:pPr>
            <a:r>
              <a:rPr lang="en-US" altLang="zh-CN" sz="2800" dirty="0">
                <a:latin typeface="宋体" panose="02010600030101010101" pitchFamily="2" charset="-122"/>
                <a:ea typeface="宋体" panose="02010600030101010101" pitchFamily="2" charset="-122"/>
                <a:cs typeface="方正静蕾简体" panose="03000509000000000000" pitchFamily="65" charset="-122"/>
              </a:rPr>
              <a:t> C</a:t>
            </a:r>
            <a:r>
              <a:rPr lang="zh-CN" altLang="en-US" sz="2800" dirty="0">
                <a:latin typeface="宋体" panose="02010600030101010101" pitchFamily="2" charset="-122"/>
                <a:ea typeface="宋体" panose="02010600030101010101" pitchFamily="2" charset="-122"/>
                <a:cs typeface="方正静蕾简体" panose="03000509000000000000" pitchFamily="65" charset="-122"/>
              </a:rPr>
              <a:t>．先液化，后汽化      </a:t>
            </a:r>
            <a:r>
              <a:rPr lang="en-US" altLang="zh-CN" sz="2800" dirty="0">
                <a:latin typeface="宋体" panose="02010600030101010101" pitchFamily="2" charset="-122"/>
                <a:ea typeface="宋体" panose="02010600030101010101" pitchFamily="2" charset="-122"/>
                <a:cs typeface="方正静蕾简体" panose="03000509000000000000" pitchFamily="65" charset="-122"/>
              </a:rPr>
              <a:t>D</a:t>
            </a:r>
            <a:r>
              <a:rPr lang="zh-CN" altLang="en-US" sz="2800" dirty="0">
                <a:latin typeface="宋体" panose="02010600030101010101" pitchFamily="2" charset="-122"/>
                <a:ea typeface="宋体" panose="02010600030101010101" pitchFamily="2" charset="-122"/>
                <a:cs typeface="方正静蕾简体" panose="03000509000000000000" pitchFamily="65" charset="-122"/>
              </a:rPr>
              <a:t>．先凝固，后升华</a:t>
            </a:r>
            <a:endParaRPr lang="zh-CN" altLang="en-US" sz="2800" dirty="0">
              <a:solidFill>
                <a:schemeClr val="tx1"/>
              </a:solidFill>
              <a:latin typeface="宋体" panose="02010600030101010101" pitchFamily="2" charset="-122"/>
              <a:ea typeface="宋体" panose="02010600030101010101" pitchFamily="2" charset="-122"/>
              <a:cs typeface="方正静蕾简体" panose="03000509000000000000" pitchFamily="65" charset="-122"/>
            </a:endParaRPr>
          </a:p>
        </p:txBody>
      </p:sp>
      <p:sp>
        <p:nvSpPr>
          <p:cNvPr id="17" name="文本框 16"/>
          <p:cNvSpPr txBox="1"/>
          <p:nvPr/>
        </p:nvSpPr>
        <p:spPr>
          <a:xfrm>
            <a:off x="353695" y="4065877"/>
            <a:ext cx="8352790" cy="2464777"/>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p:spPr>
        <p:txBody>
          <a:bodyPr wrap="square" rtlCol="0">
            <a:spAutoFit/>
          </a:bodyPr>
          <a:lstStyle/>
          <a:p>
            <a:pPr fontAlgn="auto">
              <a:lnSpc>
                <a:spcPts val="3660"/>
              </a:lnSpc>
            </a:pPr>
            <a:r>
              <a:rPr lang="zh-CN" altLang="en-US" sz="2800" b="1" dirty="0">
                <a:latin typeface="宋体" panose="02010600030101010101" pitchFamily="2" charset="-122"/>
                <a:ea typeface="宋体" panose="02010600030101010101" pitchFamily="2" charset="-122"/>
              </a:rPr>
              <a:t>解析：</a:t>
            </a:r>
            <a:r>
              <a:rPr lang="zh-CN" altLang="en-US" sz="2800" dirty="0">
                <a:latin typeface="宋体" panose="02010600030101010101" pitchFamily="2" charset="-122"/>
                <a:ea typeface="宋体" panose="02010600030101010101" pitchFamily="2" charset="-122"/>
              </a:rPr>
              <a:t>通常，水蒸气液化有两类：一是空气中的水蒸气遇冷液化，如雾、露、梅雨天气墙壁“出汗”、冰棒冒“白气”等；二是汽化出来的水蒸气遇冷液化，如冬天口中呼出“白气”、烧开水时壶嘴处冒“白气”等</a:t>
            </a:r>
            <a:r>
              <a:rPr lang="zh-CN" altLang="en-US" sz="2800" dirty="0" smtClean="0">
                <a:latin typeface="宋体" panose="02010600030101010101" pitchFamily="2" charset="-122"/>
                <a:ea typeface="宋体" panose="02010600030101010101" pitchFamily="2" charset="-122"/>
              </a:rPr>
              <a:t>。</a:t>
            </a:r>
            <a:endParaRPr lang="zh-CN" altLang="en-US" sz="2800" dirty="0">
              <a:latin typeface="宋体" panose="02010600030101010101" pitchFamily="2" charset="-122"/>
              <a:ea typeface="宋体" panose="02010600030101010101" pitchFamily="2" charset="-122"/>
            </a:endParaRPr>
          </a:p>
        </p:txBody>
      </p:sp>
      <p:sp>
        <p:nvSpPr>
          <p:cNvPr id="5" name="矩形 4"/>
          <p:cNvSpPr/>
          <p:nvPr/>
        </p:nvSpPr>
        <p:spPr>
          <a:xfrm>
            <a:off x="1337389" y="2411150"/>
            <a:ext cx="479984" cy="523220"/>
          </a:xfrm>
          <a:prstGeom prst="rect">
            <a:avLst/>
          </a:prstGeom>
        </p:spPr>
        <p:txBody>
          <a:bodyPr wrap="square">
            <a:spAutoFit/>
          </a:bodyPr>
          <a:lstStyle/>
          <a:p>
            <a:pPr algn="l"/>
            <a:r>
              <a:rPr lang="en-US" altLang="zh-CN" sz="2800" b="1"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sym typeface="+mn-ea"/>
              </a:rPr>
              <a:t>C</a:t>
            </a:r>
            <a:endParaRPr lang="zh-CN" altLang="en-US" sz="2800" b="1"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endParaRPr>
          </a:p>
        </p:txBody>
      </p:sp>
      <p:grpSp>
        <p:nvGrpSpPr>
          <p:cNvPr id="10" name="组合 9"/>
          <p:cNvGrpSpPr/>
          <p:nvPr/>
        </p:nvGrpSpPr>
        <p:grpSpPr>
          <a:xfrm>
            <a:off x="474943" y="0"/>
            <a:ext cx="8274780" cy="768350"/>
            <a:chOff x="431463" y="178382"/>
            <a:chExt cx="8274780" cy="768350"/>
          </a:xfrm>
        </p:grpSpPr>
        <p:cxnSp>
          <p:nvCxnSpPr>
            <p:cNvPr id="12" name="直接连接符 11"/>
            <p:cNvCxnSpPr/>
            <p:nvPr/>
          </p:nvCxnSpPr>
          <p:spPr>
            <a:xfrm>
              <a:off x="431463" y="913135"/>
              <a:ext cx="827478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16" name="组合 15"/>
            <p:cNvGrpSpPr/>
            <p:nvPr/>
          </p:nvGrpSpPr>
          <p:grpSpPr>
            <a:xfrm>
              <a:off x="457232" y="178382"/>
              <a:ext cx="5519387" cy="768350"/>
              <a:chOff x="457232" y="178382"/>
              <a:chExt cx="5519387" cy="768350"/>
            </a:xfrm>
          </p:grpSpPr>
          <p:sp>
            <p:nvSpPr>
              <p:cNvPr id="18" name="文本占位符 2"/>
              <p:cNvSpPr txBox="1"/>
              <p:nvPr/>
            </p:nvSpPr>
            <p:spPr>
              <a:xfrm>
                <a:off x="894514" y="292685"/>
                <a:ext cx="5082105" cy="42518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zh-CN" altLang="en-US" sz="3200" dirty="0">
                    <a:solidFill>
                      <a:srgbClr val="005188"/>
                    </a:solidFill>
                    <a:latin typeface="宋体" panose="02010600030101010101" pitchFamily="2" charset="-122"/>
                    <a:ea typeface="宋体" panose="02010600030101010101" pitchFamily="2" charset="-122"/>
                  </a:rPr>
                  <a:t>备考</a:t>
                </a:r>
                <a:r>
                  <a:rPr lang="zh-CN" altLang="en-US" sz="3200" dirty="0" smtClean="0">
                    <a:solidFill>
                      <a:srgbClr val="005188"/>
                    </a:solidFill>
                    <a:latin typeface="宋体" panose="02010600030101010101" pitchFamily="2" charset="-122"/>
                    <a:ea typeface="宋体" panose="02010600030101010101" pitchFamily="2" charset="-122"/>
                  </a:rPr>
                  <a:t>训练</a:t>
                </a:r>
                <a:r>
                  <a:rPr lang="en-US" altLang="zh-CN" sz="3200" dirty="0" smtClean="0">
                    <a:solidFill>
                      <a:srgbClr val="005188"/>
                    </a:solidFill>
                    <a:latin typeface="宋体" panose="02010600030101010101" pitchFamily="2" charset="-122"/>
                    <a:ea typeface="宋体" panose="02010600030101010101" pitchFamily="2" charset="-122"/>
                  </a:rPr>
                  <a:t>·</a:t>
                </a:r>
                <a:r>
                  <a:rPr lang="zh-CN" altLang="en-US" sz="3200" dirty="0" smtClean="0">
                    <a:solidFill>
                      <a:srgbClr val="005188"/>
                    </a:solidFill>
                    <a:latin typeface="宋体" panose="02010600030101010101" pitchFamily="2" charset="-122"/>
                    <a:ea typeface="宋体" panose="02010600030101010101" pitchFamily="2" charset="-122"/>
                  </a:rPr>
                  <a:t>典型例题</a:t>
                </a:r>
                <a:endParaRPr lang="zh-CN" altLang="en-US" sz="3200" dirty="0">
                  <a:solidFill>
                    <a:srgbClr val="005188"/>
                  </a:solidFill>
                  <a:latin typeface="宋体" panose="02010600030101010101" pitchFamily="2" charset="-122"/>
                  <a:ea typeface="宋体" panose="02010600030101010101" pitchFamily="2" charset="-122"/>
                </a:endParaRPr>
              </a:p>
            </p:txBody>
          </p:sp>
          <p:sp>
            <p:nvSpPr>
              <p:cNvPr id="19" name="矩形 18"/>
              <p:cNvSpPr/>
              <p:nvPr/>
            </p:nvSpPr>
            <p:spPr>
              <a:xfrm>
                <a:off x="457232" y="178382"/>
                <a:ext cx="495935" cy="768350"/>
              </a:xfrm>
              <a:prstGeom prst="rect">
                <a:avLst/>
              </a:prstGeom>
              <a:noFill/>
            </p:spPr>
            <p:txBody>
              <a:bodyPr wrap="none" lIns="91440" tIns="45720" rIns="91440" bIns="45720">
                <a:spAutoFit/>
              </a:bodyPr>
              <a:lstStyle/>
              <a:p>
                <a:pPr algn="ctr"/>
                <a:r>
                  <a:rPr lang="en-US" altLang="zh-CN" sz="4400" b="1" cap="none" spc="0" dirty="0">
                    <a:ln w="10541" cmpd="sng">
                      <a:solidFill>
                        <a:schemeClr val="accent1">
                          <a:shade val="88000"/>
                          <a:satMod val="110000"/>
                        </a:schemeClr>
                      </a:solidFill>
                      <a:prstDash val="solid"/>
                    </a:ln>
                    <a:solidFill>
                      <a:srgbClr val="005188"/>
                    </a:solidFill>
                    <a:effectLst/>
                  </a:rPr>
                  <a:t>B</a:t>
                </a:r>
                <a:endParaRPr lang="zh-CN" altLang="en-US" sz="4400" b="1" cap="none" spc="0" dirty="0">
                  <a:ln w="10541" cmpd="sng">
                    <a:solidFill>
                      <a:schemeClr val="accent1">
                        <a:shade val="88000"/>
                        <a:satMod val="110000"/>
                      </a:schemeClr>
                    </a:solidFill>
                    <a:prstDash val="solid"/>
                  </a:ln>
                  <a:solidFill>
                    <a:srgbClr val="005188"/>
                  </a:solidFill>
                  <a:effectLst/>
                </a:endParaRPr>
              </a:p>
            </p:txBody>
          </p:sp>
        </p:grpSp>
      </p:grpSp>
      <p:sp>
        <p:nvSpPr>
          <p:cNvPr id="20" name="文本框 19"/>
          <p:cNvSpPr txBox="1"/>
          <p:nvPr/>
        </p:nvSpPr>
        <p:spPr>
          <a:xfrm>
            <a:off x="353695" y="4535532"/>
            <a:ext cx="8534273" cy="954107"/>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0"/>
            <a:tileRect/>
          </a:gradFill>
        </p:spPr>
        <p:txBody>
          <a:bodyPr wrap="square" rtlCol="0">
            <a:spAutoFit/>
          </a:bodyPr>
          <a:lstStyle/>
          <a:p>
            <a:r>
              <a:rPr lang="zh-CN" altLang="zh-CN" sz="2800" b="1" dirty="0"/>
              <a:t>思维点拨</a:t>
            </a:r>
            <a:r>
              <a:rPr lang="zh-CN" altLang="zh-CN" sz="2800" b="1" dirty="0" smtClean="0"/>
              <a:t>：</a:t>
            </a:r>
            <a:r>
              <a:rPr lang="zh-CN" altLang="zh-CN" sz="2800" dirty="0"/>
              <a:t>判断物态变化应先弄清变化前后该物质的状态再做一定的推理。</a:t>
            </a:r>
          </a:p>
        </p:txBody>
      </p:sp>
    </p:spTree>
  </p:cSld>
  <p:clrMapOvr>
    <a:masterClrMapping/>
  </p:clrMapOvr>
  <mc:AlternateContent xmlns:mc="http://schemas.openxmlformats.org/markup-compatibility/2006" xmlns:p14="http://schemas.microsoft.com/office/powerpoint/2010/main">
    <mc:Choice Requires="p14">
      <p:transition p14:dur="10" advTm="0">
        <p:dissolve/>
      </p:transition>
    </mc:Choice>
    <mc:Fallback xmlns="">
      <p:transition advTm="0">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3"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4" nodeType="clickEffect">
                                  <p:stCondLst>
                                    <p:cond delay="0"/>
                                  </p:stCondLst>
                                  <p:childTnLst>
                                    <p:anim calcmode="lin" valueType="num">
                                      <p:cBhvr additive="base">
                                        <p:cTn id="11" dur="500"/>
                                        <p:tgtEl>
                                          <p:spTgt spid="17"/>
                                        </p:tgtEl>
                                        <p:attrNameLst>
                                          <p:attrName>ppt_x</p:attrName>
                                        </p:attrNameLst>
                                      </p:cBhvr>
                                      <p:tavLst>
                                        <p:tav tm="0">
                                          <p:val>
                                            <p:strVal val="ppt_x"/>
                                          </p:val>
                                        </p:tav>
                                        <p:tav tm="100000">
                                          <p:val>
                                            <p:strVal val="ppt_x"/>
                                          </p:val>
                                        </p:tav>
                                      </p:tavLst>
                                    </p:anim>
                                    <p:anim calcmode="lin" valueType="num">
                                      <p:cBhvr additive="base">
                                        <p:cTn id="12" dur="500"/>
                                        <p:tgtEl>
                                          <p:spTgt spid="17"/>
                                        </p:tgtEl>
                                        <p:attrNameLst>
                                          <p:attrName>ppt_y</p:attrName>
                                        </p:attrNameLst>
                                      </p:cBhvr>
                                      <p:tavLst>
                                        <p:tav tm="0">
                                          <p:val>
                                            <p:strVal val="ppt_y"/>
                                          </p:val>
                                        </p:tav>
                                        <p:tav tm="100000">
                                          <p:val>
                                            <p:strVal val="1+ppt_h/2"/>
                                          </p:val>
                                        </p:tav>
                                      </p:tavLst>
                                    </p:anim>
                                    <p:set>
                                      <p:cBhvr>
                                        <p:cTn id="13" dur="1" fill="hold">
                                          <p:stCondLst>
                                            <p:cond delay="499"/>
                                          </p:stCondLst>
                                        </p:cTn>
                                        <p:tgtEl>
                                          <p:spTgt spid="17"/>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wipe(left)">
                                      <p:cBhvr>
                                        <p:cTn id="2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3" animBg="1"/>
      <p:bldP spid="17" grpId="4" animBg="1"/>
      <p:bldP spid="5" grpId="0"/>
      <p:bldP spid="2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p:cNvSpPr txBox="1"/>
          <p:nvPr/>
        </p:nvSpPr>
        <p:spPr>
          <a:xfrm>
            <a:off x="114932" y="988691"/>
            <a:ext cx="8944928" cy="5760551"/>
          </a:xfrm>
          <a:prstGeom prst="rect">
            <a:avLst/>
          </a:prstGeom>
          <a:noFill/>
        </p:spPr>
        <p:txBody>
          <a:bodyPr wrap="square" lIns="0" rIns="0" rtlCol="0">
            <a:spAutoFit/>
          </a:bodyPr>
          <a:lstStyle/>
          <a:p>
            <a:pPr fontAlgn="auto">
              <a:lnSpc>
                <a:spcPts val="3360"/>
              </a:lnSpc>
            </a:pPr>
            <a:r>
              <a:rPr lang="en-US" altLang="zh-CN" sz="2800" dirty="0">
                <a:latin typeface="宋体" panose="02010600030101010101" pitchFamily="2" charset="-122"/>
                <a:ea typeface="宋体" panose="02010600030101010101" pitchFamily="2" charset="-122"/>
                <a:cs typeface="方正静蕾简体" panose="03000509000000000000" pitchFamily="65" charset="-122"/>
              </a:rPr>
              <a:t>2</a:t>
            </a:r>
            <a:r>
              <a:rPr lang="zh-CN" altLang="en-US" sz="2800" dirty="0">
                <a:latin typeface="宋体" panose="02010600030101010101" pitchFamily="2" charset="-122"/>
                <a:ea typeface="宋体" panose="02010600030101010101" pitchFamily="2" charset="-122"/>
                <a:cs typeface="方正静蕾简体" panose="03000509000000000000" pitchFamily="65" charset="-122"/>
              </a:rPr>
              <a:t>．物态变化</a:t>
            </a:r>
          </a:p>
          <a:p>
            <a:pPr fontAlgn="auto">
              <a:lnSpc>
                <a:spcPts val="3360"/>
              </a:lnSpc>
            </a:pPr>
            <a:r>
              <a:rPr lang="zh-CN" altLang="en-US" sz="2800" dirty="0">
                <a:latin typeface="宋体" panose="02010600030101010101" pitchFamily="2" charset="-122"/>
                <a:ea typeface="宋体" panose="02010600030101010101" pitchFamily="2" charset="-122"/>
                <a:cs typeface="方正静蕾简体" panose="03000509000000000000" pitchFamily="65" charset="-122"/>
              </a:rPr>
              <a:t>  （</a:t>
            </a:r>
            <a:r>
              <a:rPr lang="en-US" altLang="zh-CN" sz="2800" dirty="0">
                <a:latin typeface="宋体" panose="02010600030101010101" pitchFamily="2" charset="-122"/>
                <a:ea typeface="宋体" panose="02010600030101010101" pitchFamily="2" charset="-122"/>
                <a:cs typeface="方正静蕾简体" panose="03000509000000000000" pitchFamily="65" charset="-122"/>
              </a:rPr>
              <a:t>1</a:t>
            </a:r>
            <a:r>
              <a:rPr lang="zh-CN" altLang="en-US" sz="2800" dirty="0">
                <a:latin typeface="宋体" panose="02010600030101010101" pitchFamily="2" charset="-122"/>
                <a:ea typeface="宋体" panose="02010600030101010101" pitchFamily="2" charset="-122"/>
                <a:cs typeface="方正静蕾简体" panose="03000509000000000000" pitchFamily="65" charset="-122"/>
              </a:rPr>
              <a:t>）熔化和凝固</a:t>
            </a:r>
          </a:p>
          <a:p>
            <a:pPr fontAlgn="auto">
              <a:lnSpc>
                <a:spcPts val="3360"/>
              </a:lnSpc>
            </a:pPr>
            <a:r>
              <a:rPr lang="zh-CN" altLang="en-US" sz="2800" dirty="0">
                <a:latin typeface="宋体" panose="02010600030101010101" pitchFamily="2" charset="-122"/>
                <a:ea typeface="宋体" panose="02010600030101010101" pitchFamily="2" charset="-122"/>
                <a:cs typeface="方正静蕾简体" panose="03000509000000000000" pitchFamily="65" charset="-122"/>
              </a:rPr>
              <a:t>   ①物质由固态变成液态的过程叫</a:t>
            </a:r>
            <a:r>
              <a:rPr lang="zh-CN" altLang="en-US" sz="2800" u="sng" dirty="0">
                <a:latin typeface="宋体" panose="02010600030101010101" pitchFamily="2" charset="-122"/>
                <a:ea typeface="宋体" panose="02010600030101010101" pitchFamily="2" charset="-122"/>
                <a:cs typeface="方正静蕾简体" panose="03000509000000000000" pitchFamily="65" charset="-122"/>
              </a:rPr>
              <a:t>     </a:t>
            </a:r>
            <a:r>
              <a:rPr lang="zh-CN" altLang="en-US" sz="2800" dirty="0">
                <a:latin typeface="宋体" panose="02010600030101010101" pitchFamily="2" charset="-122"/>
                <a:ea typeface="宋体" panose="02010600030101010101" pitchFamily="2" charset="-122"/>
                <a:cs typeface="方正静蕾简体" panose="03000509000000000000" pitchFamily="65" charset="-122"/>
              </a:rPr>
              <a:t>。</a:t>
            </a:r>
            <a:endParaRPr lang="en-US" altLang="zh-CN" sz="2800" dirty="0">
              <a:latin typeface="宋体" panose="02010600030101010101" pitchFamily="2" charset="-122"/>
              <a:ea typeface="宋体" panose="02010600030101010101" pitchFamily="2" charset="-122"/>
              <a:cs typeface="方正静蕾简体" panose="03000509000000000000" pitchFamily="65" charset="-122"/>
            </a:endParaRPr>
          </a:p>
          <a:p>
            <a:pPr fontAlgn="auto">
              <a:lnSpc>
                <a:spcPts val="3360"/>
              </a:lnSpc>
            </a:pPr>
            <a:r>
              <a:rPr lang="zh-CN" altLang="en-US" sz="2800" dirty="0">
                <a:latin typeface="宋体" panose="02010600030101010101" pitchFamily="2" charset="-122"/>
                <a:ea typeface="宋体" panose="02010600030101010101" pitchFamily="2" charset="-122"/>
                <a:cs typeface="方正静蕾简体" panose="03000509000000000000" pitchFamily="65" charset="-122"/>
              </a:rPr>
              <a:t>  （晶体和非晶体在熔化过程中都要</a:t>
            </a:r>
            <a:r>
              <a:rPr lang="zh-CN" altLang="en-US" sz="2800" u="sng" dirty="0">
                <a:latin typeface="宋体" panose="02010600030101010101" pitchFamily="2" charset="-122"/>
                <a:ea typeface="宋体" panose="02010600030101010101" pitchFamily="2" charset="-122"/>
                <a:cs typeface="方正静蕾简体" panose="03000509000000000000" pitchFamily="65" charset="-122"/>
              </a:rPr>
              <a:t>     </a:t>
            </a:r>
            <a:r>
              <a:rPr lang="zh-CN" altLang="en-US" sz="2800" dirty="0">
                <a:latin typeface="宋体" panose="02010600030101010101" pitchFamily="2" charset="-122"/>
                <a:ea typeface="宋体" panose="02010600030101010101" pitchFamily="2" charset="-122"/>
                <a:cs typeface="方正静蕾简体" panose="03000509000000000000" pitchFamily="65" charset="-122"/>
              </a:rPr>
              <a:t>热量，但晶体</a:t>
            </a:r>
          </a:p>
          <a:p>
            <a:pPr fontAlgn="auto">
              <a:lnSpc>
                <a:spcPts val="3360"/>
              </a:lnSpc>
            </a:pPr>
            <a:r>
              <a:rPr lang="zh-CN" altLang="en-US" sz="2800" dirty="0">
                <a:latin typeface="宋体" panose="02010600030101010101" pitchFamily="2" charset="-122"/>
                <a:ea typeface="宋体" panose="02010600030101010101" pitchFamily="2" charset="-122"/>
                <a:cs typeface="方正静蕾简体" panose="03000509000000000000" pitchFamily="65" charset="-122"/>
              </a:rPr>
              <a:t>   在熔化过程中温度</a:t>
            </a:r>
            <a:r>
              <a:rPr lang="zh-CN" altLang="en-US" sz="2800" u="sng" dirty="0">
                <a:latin typeface="宋体" panose="02010600030101010101" pitchFamily="2" charset="-122"/>
                <a:ea typeface="宋体" panose="02010600030101010101" pitchFamily="2" charset="-122"/>
                <a:cs typeface="方正静蕾简体" panose="03000509000000000000" pitchFamily="65" charset="-122"/>
              </a:rPr>
              <a:t>     </a:t>
            </a:r>
            <a:r>
              <a:rPr lang="zh-CN" altLang="en-US" sz="2800" dirty="0">
                <a:latin typeface="宋体" panose="02010600030101010101" pitchFamily="2" charset="-122"/>
                <a:ea typeface="宋体" panose="02010600030101010101" pitchFamily="2" charset="-122"/>
                <a:cs typeface="方正静蕾简体" panose="03000509000000000000" pitchFamily="65" charset="-122"/>
              </a:rPr>
              <a:t>，</a:t>
            </a:r>
            <a:r>
              <a:rPr lang="zh-CN" altLang="en-US" sz="2800" dirty="0" smtClean="0">
                <a:latin typeface="宋体" panose="02010600030101010101" pitchFamily="2" charset="-122"/>
                <a:ea typeface="宋体" panose="02010600030101010101" pitchFamily="2" charset="-122"/>
                <a:cs typeface="方正静蕾简体" panose="03000509000000000000" pitchFamily="65" charset="-122"/>
              </a:rPr>
              <a:t>有固定</a:t>
            </a:r>
            <a:r>
              <a:rPr lang="zh-CN" altLang="en-US" sz="2800" dirty="0">
                <a:latin typeface="宋体" panose="02010600030101010101" pitchFamily="2" charset="-122"/>
                <a:ea typeface="宋体" panose="02010600030101010101" pitchFamily="2" charset="-122"/>
                <a:cs typeface="方正静蕾简体" panose="03000509000000000000" pitchFamily="65" charset="-122"/>
              </a:rPr>
              <a:t>的</a:t>
            </a:r>
            <a:r>
              <a:rPr lang="zh-CN" altLang="en-US" sz="2800" u="sng" dirty="0">
                <a:latin typeface="宋体" panose="02010600030101010101" pitchFamily="2" charset="-122"/>
                <a:ea typeface="宋体" panose="02010600030101010101" pitchFamily="2" charset="-122"/>
                <a:cs typeface="方正静蕾简体" panose="03000509000000000000" pitchFamily="65" charset="-122"/>
              </a:rPr>
              <a:t>     </a:t>
            </a:r>
            <a:r>
              <a:rPr lang="zh-CN" altLang="en-US" sz="2800" dirty="0">
                <a:latin typeface="宋体" panose="02010600030101010101" pitchFamily="2" charset="-122"/>
                <a:ea typeface="宋体" panose="02010600030101010101" pitchFamily="2" charset="-122"/>
                <a:cs typeface="方正静蕾简体" panose="03000509000000000000" pitchFamily="65" charset="-122"/>
              </a:rPr>
              <a:t>；非晶体在</a:t>
            </a:r>
          </a:p>
          <a:p>
            <a:pPr fontAlgn="auto">
              <a:lnSpc>
                <a:spcPts val="3360"/>
              </a:lnSpc>
            </a:pPr>
            <a:r>
              <a:rPr lang="zh-CN" altLang="en-US" sz="2800" dirty="0">
                <a:latin typeface="宋体" panose="02010600030101010101" pitchFamily="2" charset="-122"/>
                <a:ea typeface="宋体" panose="02010600030101010101" pitchFamily="2" charset="-122"/>
                <a:cs typeface="方正静蕾简体" panose="03000509000000000000" pitchFamily="65" charset="-122"/>
              </a:rPr>
              <a:t>   熔化过程中温度升高，</a:t>
            </a:r>
            <a:r>
              <a:rPr lang="zh-CN" altLang="en-US" sz="2800" dirty="0">
                <a:latin typeface="宋体" panose="02010600030101010101" pitchFamily="2" charset="-122"/>
                <a:cs typeface="方正静蕾简体" panose="03000509000000000000" pitchFamily="65" charset="-122"/>
              </a:rPr>
              <a:t>没有固定</a:t>
            </a:r>
            <a:r>
              <a:rPr lang="zh-CN" altLang="en-US" sz="2800" dirty="0">
                <a:latin typeface="宋体" panose="02010600030101010101" pitchFamily="2" charset="-122"/>
                <a:ea typeface="宋体" panose="02010600030101010101" pitchFamily="2" charset="-122"/>
                <a:cs typeface="方正静蕾简体" panose="03000509000000000000" pitchFamily="65" charset="-122"/>
              </a:rPr>
              <a:t>熔点）</a:t>
            </a:r>
          </a:p>
          <a:p>
            <a:pPr fontAlgn="auto">
              <a:lnSpc>
                <a:spcPts val="3360"/>
              </a:lnSpc>
            </a:pPr>
            <a:r>
              <a:rPr lang="zh-CN" altLang="en-US" sz="2800" dirty="0">
                <a:latin typeface="宋体" panose="02010600030101010101" pitchFamily="2" charset="-122"/>
                <a:ea typeface="宋体" panose="02010600030101010101" pitchFamily="2" charset="-122"/>
                <a:cs typeface="方正静蕾简体" panose="03000509000000000000" pitchFamily="65" charset="-122"/>
              </a:rPr>
              <a:t>   ②物质由液态变成固态的过程叫</a:t>
            </a:r>
            <a:r>
              <a:rPr lang="zh-CN" altLang="en-US" sz="2800" u="sng" dirty="0">
                <a:latin typeface="宋体" panose="02010600030101010101" pitchFamily="2" charset="-122"/>
                <a:ea typeface="宋体" panose="02010600030101010101" pitchFamily="2" charset="-122"/>
                <a:cs typeface="方正静蕾简体" panose="03000509000000000000" pitchFamily="65" charset="-122"/>
              </a:rPr>
              <a:t>     </a:t>
            </a:r>
            <a:r>
              <a:rPr lang="zh-CN" altLang="en-US" sz="2800" dirty="0">
                <a:latin typeface="宋体" panose="02010600030101010101" pitchFamily="2" charset="-122"/>
                <a:ea typeface="宋体" panose="02010600030101010101" pitchFamily="2" charset="-122"/>
                <a:cs typeface="方正静蕾简体" panose="03000509000000000000" pitchFamily="65" charset="-122"/>
              </a:rPr>
              <a:t>。</a:t>
            </a:r>
            <a:endParaRPr lang="en-US" altLang="zh-CN" sz="2800" dirty="0">
              <a:latin typeface="宋体" panose="02010600030101010101" pitchFamily="2" charset="-122"/>
              <a:ea typeface="宋体" panose="02010600030101010101" pitchFamily="2" charset="-122"/>
              <a:cs typeface="方正静蕾简体" panose="03000509000000000000" pitchFamily="65" charset="-122"/>
            </a:endParaRPr>
          </a:p>
          <a:p>
            <a:pPr fontAlgn="auto">
              <a:lnSpc>
                <a:spcPts val="3360"/>
              </a:lnSpc>
            </a:pPr>
            <a:r>
              <a:rPr lang="zh-CN" altLang="en-US" sz="2800" dirty="0">
                <a:latin typeface="宋体" panose="02010600030101010101" pitchFamily="2" charset="-122"/>
                <a:ea typeface="宋体" panose="02010600030101010101" pitchFamily="2" charset="-122"/>
                <a:cs typeface="方正静蕾简体" panose="03000509000000000000" pitchFamily="65" charset="-122"/>
              </a:rPr>
              <a:t>  （晶体和非晶体在凝固过程中都要</a:t>
            </a:r>
            <a:r>
              <a:rPr lang="zh-CN" altLang="en-US" sz="2800" u="sng" dirty="0">
                <a:latin typeface="宋体" panose="02010600030101010101" pitchFamily="2" charset="-122"/>
                <a:ea typeface="宋体" panose="02010600030101010101" pitchFamily="2" charset="-122"/>
                <a:cs typeface="方正静蕾简体" panose="03000509000000000000" pitchFamily="65" charset="-122"/>
              </a:rPr>
              <a:t>     </a:t>
            </a:r>
            <a:r>
              <a:rPr lang="zh-CN" altLang="en-US" sz="2800" dirty="0">
                <a:latin typeface="宋体" panose="02010600030101010101" pitchFamily="2" charset="-122"/>
                <a:ea typeface="宋体" panose="02010600030101010101" pitchFamily="2" charset="-122"/>
                <a:cs typeface="方正静蕾简体" panose="03000509000000000000" pitchFamily="65" charset="-122"/>
              </a:rPr>
              <a:t>热量，但晶体</a:t>
            </a:r>
          </a:p>
          <a:p>
            <a:pPr fontAlgn="auto">
              <a:lnSpc>
                <a:spcPts val="3360"/>
              </a:lnSpc>
            </a:pPr>
            <a:r>
              <a:rPr lang="zh-CN" altLang="en-US" sz="2800" dirty="0">
                <a:latin typeface="宋体" panose="02010600030101010101" pitchFamily="2" charset="-122"/>
                <a:ea typeface="宋体" panose="02010600030101010101" pitchFamily="2" charset="-122"/>
                <a:cs typeface="方正静蕾简体" panose="03000509000000000000" pitchFamily="65" charset="-122"/>
              </a:rPr>
              <a:t>   在凝固过程中温度</a:t>
            </a:r>
            <a:r>
              <a:rPr lang="zh-CN" altLang="en-US" sz="2800" u="sng" dirty="0">
                <a:latin typeface="宋体" panose="02010600030101010101" pitchFamily="2" charset="-122"/>
                <a:ea typeface="宋体" panose="02010600030101010101" pitchFamily="2" charset="-122"/>
                <a:cs typeface="方正静蕾简体" panose="03000509000000000000" pitchFamily="65" charset="-122"/>
              </a:rPr>
              <a:t>     </a:t>
            </a:r>
            <a:r>
              <a:rPr lang="zh-CN" altLang="en-US" sz="2800" dirty="0">
                <a:latin typeface="宋体" panose="02010600030101010101" pitchFamily="2" charset="-122"/>
                <a:ea typeface="宋体" panose="02010600030101010101" pitchFamily="2" charset="-122"/>
                <a:cs typeface="方正静蕾简体" panose="03000509000000000000" pitchFamily="65" charset="-122"/>
              </a:rPr>
              <a:t>，</a:t>
            </a:r>
            <a:r>
              <a:rPr lang="zh-CN" altLang="en-US" sz="2800" dirty="0">
                <a:latin typeface="宋体" panose="02010600030101010101" pitchFamily="2" charset="-122"/>
                <a:cs typeface="方正静蕾简体" panose="03000509000000000000" pitchFamily="65" charset="-122"/>
              </a:rPr>
              <a:t>有固定</a:t>
            </a:r>
            <a:r>
              <a:rPr lang="zh-CN" altLang="en-US" sz="2800" dirty="0">
                <a:latin typeface="宋体" panose="02010600030101010101" pitchFamily="2" charset="-122"/>
                <a:ea typeface="宋体" panose="02010600030101010101" pitchFamily="2" charset="-122"/>
                <a:cs typeface="方正静蕾简体" panose="03000509000000000000" pitchFamily="65" charset="-122"/>
              </a:rPr>
              <a:t>的</a:t>
            </a:r>
            <a:r>
              <a:rPr lang="zh-CN" altLang="en-US" sz="2800" u="sng" dirty="0">
                <a:latin typeface="宋体" panose="02010600030101010101" pitchFamily="2" charset="-122"/>
                <a:ea typeface="宋体" panose="02010600030101010101" pitchFamily="2" charset="-122"/>
                <a:cs typeface="方正静蕾简体" panose="03000509000000000000" pitchFamily="65" charset="-122"/>
              </a:rPr>
              <a:t>       </a:t>
            </a:r>
            <a:r>
              <a:rPr lang="zh-CN" altLang="en-US" sz="2800" dirty="0">
                <a:latin typeface="宋体" panose="02010600030101010101" pitchFamily="2" charset="-122"/>
                <a:ea typeface="宋体" panose="02010600030101010101" pitchFamily="2" charset="-122"/>
                <a:cs typeface="方正静蕾简体" panose="03000509000000000000" pitchFamily="65" charset="-122"/>
              </a:rPr>
              <a:t>；非晶体</a:t>
            </a:r>
          </a:p>
          <a:p>
            <a:pPr fontAlgn="auto">
              <a:lnSpc>
                <a:spcPts val="3360"/>
              </a:lnSpc>
            </a:pPr>
            <a:r>
              <a:rPr lang="zh-CN" altLang="en-US" sz="2800" dirty="0">
                <a:latin typeface="宋体" panose="02010600030101010101" pitchFamily="2" charset="-122"/>
                <a:ea typeface="宋体" panose="02010600030101010101" pitchFamily="2" charset="-122"/>
                <a:cs typeface="方正静蕾简体" panose="03000509000000000000" pitchFamily="65" charset="-122"/>
              </a:rPr>
              <a:t>   在凝固过程中温度降低，</a:t>
            </a:r>
            <a:r>
              <a:rPr lang="zh-CN" altLang="en-US" sz="2800" dirty="0">
                <a:latin typeface="宋体" panose="02010600030101010101" pitchFamily="2" charset="-122"/>
                <a:cs typeface="方正静蕾简体" panose="03000509000000000000" pitchFamily="65" charset="-122"/>
              </a:rPr>
              <a:t>没有固定</a:t>
            </a:r>
            <a:r>
              <a:rPr lang="zh-CN" altLang="en-US" sz="2800" dirty="0">
                <a:latin typeface="宋体" panose="02010600030101010101" pitchFamily="2" charset="-122"/>
                <a:ea typeface="宋体" panose="02010600030101010101" pitchFamily="2" charset="-122"/>
                <a:cs typeface="方正静蕾简体" panose="03000509000000000000" pitchFamily="65" charset="-122"/>
              </a:rPr>
              <a:t>凝固点）</a:t>
            </a:r>
          </a:p>
          <a:p>
            <a:pPr fontAlgn="auto">
              <a:lnSpc>
                <a:spcPts val="3360"/>
              </a:lnSpc>
            </a:pPr>
            <a:r>
              <a:rPr lang="zh-CN" altLang="en-US" sz="2800" dirty="0">
                <a:latin typeface="宋体" panose="02010600030101010101" pitchFamily="2" charset="-122"/>
                <a:ea typeface="宋体" panose="02010600030101010101" pitchFamily="2" charset="-122"/>
                <a:cs typeface="方正静蕾简体" panose="03000509000000000000" pitchFamily="65" charset="-122"/>
              </a:rPr>
              <a:t>   ③同一种晶体的凝固点跟它的熔点</a:t>
            </a:r>
            <a:r>
              <a:rPr lang="zh-CN" altLang="en-US" sz="2800" u="sng" dirty="0">
                <a:latin typeface="宋体" panose="02010600030101010101" pitchFamily="2" charset="-122"/>
                <a:ea typeface="宋体" panose="02010600030101010101" pitchFamily="2" charset="-122"/>
                <a:cs typeface="方正静蕾简体" panose="03000509000000000000" pitchFamily="65" charset="-122"/>
              </a:rPr>
              <a:t>     </a:t>
            </a:r>
            <a:r>
              <a:rPr lang="zh-CN" altLang="en-US" sz="2800" dirty="0">
                <a:latin typeface="宋体" panose="02010600030101010101" pitchFamily="2" charset="-122"/>
                <a:ea typeface="宋体" panose="02010600030101010101" pitchFamily="2" charset="-122"/>
                <a:cs typeface="方正静蕾简体" panose="03000509000000000000" pitchFamily="65" charset="-122"/>
              </a:rPr>
              <a:t>。</a:t>
            </a:r>
          </a:p>
          <a:p>
            <a:pPr fontAlgn="auto">
              <a:lnSpc>
                <a:spcPts val="3360"/>
              </a:lnSpc>
            </a:pPr>
            <a:r>
              <a:rPr lang="zh-CN" altLang="en-US" sz="2800" dirty="0">
                <a:latin typeface="宋体" panose="02010600030101010101" pitchFamily="2" charset="-122"/>
                <a:cs typeface="方正静蕾简体" panose="03000509000000000000" pitchFamily="65" charset="-122"/>
              </a:rPr>
              <a:t>   ④常见晶体：海波、冰、食盐、石墨、金属</a:t>
            </a:r>
            <a:r>
              <a:rPr lang="zh-CN" altLang="en-US" sz="2800" dirty="0" smtClean="0">
                <a:latin typeface="宋体" panose="02010600030101010101" pitchFamily="2" charset="-122"/>
                <a:cs typeface="方正静蕾简体" panose="03000509000000000000" pitchFamily="65" charset="-122"/>
              </a:rPr>
              <a:t>；</a:t>
            </a:r>
            <a:endParaRPr lang="en-US" altLang="zh-CN" sz="2800" dirty="0" smtClean="0">
              <a:latin typeface="宋体" panose="02010600030101010101" pitchFamily="2" charset="-122"/>
              <a:cs typeface="方正静蕾简体" panose="03000509000000000000" pitchFamily="65" charset="-122"/>
            </a:endParaRPr>
          </a:p>
          <a:p>
            <a:pPr fontAlgn="auto">
              <a:lnSpc>
                <a:spcPts val="3360"/>
              </a:lnSpc>
            </a:pPr>
            <a:r>
              <a:rPr lang="en-US" altLang="zh-CN" sz="2800" dirty="0">
                <a:latin typeface="宋体" panose="02010600030101010101" pitchFamily="2" charset="-122"/>
                <a:cs typeface="方正静蕾简体" panose="03000509000000000000" pitchFamily="65" charset="-122"/>
              </a:rPr>
              <a:t> </a:t>
            </a:r>
            <a:r>
              <a:rPr lang="en-US" altLang="zh-CN" sz="2800" dirty="0" smtClean="0">
                <a:latin typeface="宋体" panose="02010600030101010101" pitchFamily="2" charset="-122"/>
                <a:cs typeface="方正静蕾简体" panose="03000509000000000000" pitchFamily="65" charset="-122"/>
              </a:rPr>
              <a:t>    </a:t>
            </a:r>
            <a:r>
              <a:rPr lang="zh-CN" altLang="en-US" sz="2800" dirty="0" smtClean="0">
                <a:latin typeface="宋体" panose="02010600030101010101" pitchFamily="2" charset="-122"/>
                <a:cs typeface="方正静蕾简体" panose="03000509000000000000" pitchFamily="65" charset="-122"/>
              </a:rPr>
              <a:t>常见非晶体</a:t>
            </a:r>
            <a:r>
              <a:rPr lang="zh-CN" altLang="en-US" sz="2800" dirty="0">
                <a:latin typeface="宋体" panose="02010600030101010101" pitchFamily="2" charset="-122"/>
                <a:cs typeface="方正静蕾简体" panose="03000509000000000000" pitchFamily="65" charset="-122"/>
              </a:rPr>
              <a:t>：石蜡、松香、玻璃、沥青。</a:t>
            </a:r>
          </a:p>
        </p:txBody>
      </p:sp>
      <p:sp>
        <p:nvSpPr>
          <p:cNvPr id="3" name="TextBox 16"/>
          <p:cNvSpPr txBox="1"/>
          <p:nvPr/>
        </p:nvSpPr>
        <p:spPr>
          <a:xfrm>
            <a:off x="5467671" y="1771608"/>
            <a:ext cx="1198261" cy="523220"/>
          </a:xfrm>
          <a:prstGeom prst="rect">
            <a:avLst/>
          </a:prstGeom>
          <a:noFill/>
        </p:spPr>
        <p:txBody>
          <a:bodyPr wrap="square" rtlCol="0">
            <a:spAutoFit/>
          </a:bodyPr>
          <a:lstStyle/>
          <a:p>
            <a:pPr algn="ctr"/>
            <a:r>
              <a:rPr lang="zh-CN" altLang="en-US" sz="2800" b="1" dirty="0">
                <a:solidFill>
                  <a:srgbClr val="FF0000"/>
                </a:solidFill>
                <a:latin typeface="楷体" panose="02010609060101010101" pitchFamily="49" charset="-122"/>
                <a:ea typeface="楷体" panose="02010609060101010101" pitchFamily="49" charset="-122"/>
              </a:rPr>
              <a:t>熔化</a:t>
            </a:r>
          </a:p>
        </p:txBody>
      </p:sp>
      <p:sp>
        <p:nvSpPr>
          <p:cNvPr id="16" name="TextBox 16"/>
          <p:cNvSpPr txBox="1"/>
          <p:nvPr/>
        </p:nvSpPr>
        <p:spPr>
          <a:xfrm>
            <a:off x="5636559" y="2241775"/>
            <a:ext cx="1198261" cy="523220"/>
          </a:xfrm>
          <a:prstGeom prst="rect">
            <a:avLst/>
          </a:prstGeom>
          <a:noFill/>
        </p:spPr>
        <p:txBody>
          <a:bodyPr wrap="square" rtlCol="0">
            <a:spAutoFit/>
          </a:bodyPr>
          <a:lstStyle/>
          <a:p>
            <a:pPr algn="ctr"/>
            <a:r>
              <a:rPr lang="zh-CN" altLang="en-US" sz="2800" b="1" dirty="0">
                <a:solidFill>
                  <a:srgbClr val="FF0000"/>
                </a:solidFill>
                <a:latin typeface="楷体" panose="02010609060101010101" pitchFamily="49" charset="-122"/>
                <a:ea typeface="楷体" panose="02010609060101010101" pitchFamily="49" charset="-122"/>
              </a:rPr>
              <a:t>吸收</a:t>
            </a:r>
          </a:p>
        </p:txBody>
      </p:sp>
      <p:sp>
        <p:nvSpPr>
          <p:cNvPr id="17" name="TextBox 16"/>
          <p:cNvSpPr txBox="1"/>
          <p:nvPr/>
        </p:nvSpPr>
        <p:spPr>
          <a:xfrm>
            <a:off x="3292772" y="2650283"/>
            <a:ext cx="1198261" cy="523220"/>
          </a:xfrm>
          <a:prstGeom prst="rect">
            <a:avLst/>
          </a:prstGeom>
          <a:noFill/>
        </p:spPr>
        <p:txBody>
          <a:bodyPr wrap="square" rtlCol="0">
            <a:spAutoFit/>
          </a:bodyPr>
          <a:lstStyle/>
          <a:p>
            <a:pPr algn="ctr"/>
            <a:r>
              <a:rPr lang="zh-CN" altLang="en-US" sz="2800" b="1" dirty="0">
                <a:solidFill>
                  <a:srgbClr val="FF0000"/>
                </a:solidFill>
                <a:latin typeface="楷体" panose="02010609060101010101" pitchFamily="49" charset="-122"/>
                <a:ea typeface="楷体" panose="02010609060101010101" pitchFamily="49" charset="-122"/>
              </a:rPr>
              <a:t>不变</a:t>
            </a:r>
          </a:p>
        </p:txBody>
      </p:sp>
      <p:sp>
        <p:nvSpPr>
          <p:cNvPr id="18" name="TextBox 17"/>
          <p:cNvSpPr txBox="1"/>
          <p:nvPr/>
        </p:nvSpPr>
        <p:spPr>
          <a:xfrm>
            <a:off x="5991511" y="2690288"/>
            <a:ext cx="1198261" cy="523220"/>
          </a:xfrm>
          <a:prstGeom prst="rect">
            <a:avLst/>
          </a:prstGeom>
          <a:noFill/>
        </p:spPr>
        <p:txBody>
          <a:bodyPr wrap="square" rtlCol="0">
            <a:spAutoFit/>
          </a:bodyPr>
          <a:lstStyle/>
          <a:p>
            <a:pPr algn="ctr"/>
            <a:r>
              <a:rPr lang="zh-CN" altLang="en-US" sz="2800" b="1" dirty="0">
                <a:solidFill>
                  <a:srgbClr val="FF0000"/>
                </a:solidFill>
                <a:latin typeface="楷体" panose="02010609060101010101" pitchFamily="49" charset="-122"/>
                <a:ea typeface="楷体" panose="02010609060101010101" pitchFamily="49" charset="-122"/>
              </a:rPr>
              <a:t>熔点</a:t>
            </a:r>
          </a:p>
        </p:txBody>
      </p:sp>
      <p:sp>
        <p:nvSpPr>
          <p:cNvPr id="19" name="TextBox 18"/>
          <p:cNvSpPr txBox="1"/>
          <p:nvPr/>
        </p:nvSpPr>
        <p:spPr>
          <a:xfrm>
            <a:off x="5413378" y="3523679"/>
            <a:ext cx="1198261" cy="523220"/>
          </a:xfrm>
          <a:prstGeom prst="rect">
            <a:avLst/>
          </a:prstGeom>
          <a:noFill/>
        </p:spPr>
        <p:txBody>
          <a:bodyPr wrap="square" rtlCol="0">
            <a:spAutoFit/>
          </a:bodyPr>
          <a:lstStyle/>
          <a:p>
            <a:pPr algn="ctr"/>
            <a:r>
              <a:rPr lang="zh-CN" altLang="en-US" sz="2800" b="1" dirty="0">
                <a:solidFill>
                  <a:srgbClr val="FF0000"/>
                </a:solidFill>
                <a:latin typeface="楷体" panose="02010609060101010101" pitchFamily="49" charset="-122"/>
                <a:ea typeface="楷体" panose="02010609060101010101" pitchFamily="49" charset="-122"/>
              </a:rPr>
              <a:t>凝固</a:t>
            </a:r>
          </a:p>
        </p:txBody>
      </p:sp>
      <p:sp>
        <p:nvSpPr>
          <p:cNvPr id="21" name="TextBox 20"/>
          <p:cNvSpPr txBox="1"/>
          <p:nvPr/>
        </p:nvSpPr>
        <p:spPr>
          <a:xfrm>
            <a:off x="5637511" y="3934501"/>
            <a:ext cx="1198261" cy="523220"/>
          </a:xfrm>
          <a:prstGeom prst="rect">
            <a:avLst/>
          </a:prstGeom>
          <a:noFill/>
        </p:spPr>
        <p:txBody>
          <a:bodyPr wrap="square" rtlCol="0">
            <a:spAutoFit/>
          </a:bodyPr>
          <a:lstStyle/>
          <a:p>
            <a:pPr algn="ctr"/>
            <a:r>
              <a:rPr lang="zh-CN" altLang="en-US" sz="2800" b="1" dirty="0">
                <a:solidFill>
                  <a:srgbClr val="FF0000"/>
                </a:solidFill>
                <a:latin typeface="楷体" panose="02010609060101010101" pitchFamily="49" charset="-122"/>
                <a:ea typeface="楷体" panose="02010609060101010101" pitchFamily="49" charset="-122"/>
              </a:rPr>
              <a:t>放出</a:t>
            </a:r>
          </a:p>
        </p:txBody>
      </p:sp>
      <p:sp>
        <p:nvSpPr>
          <p:cNvPr id="22" name="TextBox 21"/>
          <p:cNvSpPr txBox="1"/>
          <p:nvPr/>
        </p:nvSpPr>
        <p:spPr>
          <a:xfrm>
            <a:off x="3234846" y="4353783"/>
            <a:ext cx="1198261" cy="523220"/>
          </a:xfrm>
          <a:prstGeom prst="rect">
            <a:avLst/>
          </a:prstGeom>
          <a:noFill/>
        </p:spPr>
        <p:txBody>
          <a:bodyPr wrap="square" rtlCol="0">
            <a:spAutoFit/>
          </a:bodyPr>
          <a:lstStyle/>
          <a:p>
            <a:pPr algn="ctr"/>
            <a:r>
              <a:rPr lang="zh-CN" altLang="en-US" sz="2800" b="1" dirty="0">
                <a:solidFill>
                  <a:srgbClr val="FF0000"/>
                </a:solidFill>
                <a:latin typeface="楷体" panose="02010609060101010101" pitchFamily="49" charset="-122"/>
                <a:ea typeface="楷体" panose="02010609060101010101" pitchFamily="49" charset="-122"/>
              </a:rPr>
              <a:t>不变</a:t>
            </a:r>
          </a:p>
        </p:txBody>
      </p:sp>
      <p:sp>
        <p:nvSpPr>
          <p:cNvPr id="23" name="TextBox 22"/>
          <p:cNvSpPr txBox="1"/>
          <p:nvPr/>
        </p:nvSpPr>
        <p:spPr>
          <a:xfrm>
            <a:off x="6039164" y="4390931"/>
            <a:ext cx="1502415" cy="523220"/>
          </a:xfrm>
          <a:prstGeom prst="rect">
            <a:avLst/>
          </a:prstGeom>
          <a:noFill/>
        </p:spPr>
        <p:txBody>
          <a:bodyPr wrap="square" rtlCol="0">
            <a:spAutoFit/>
          </a:bodyPr>
          <a:lstStyle/>
          <a:p>
            <a:pPr algn="ctr"/>
            <a:r>
              <a:rPr lang="zh-CN" altLang="en-US" sz="2800" b="1" dirty="0">
                <a:solidFill>
                  <a:srgbClr val="FF0000"/>
                </a:solidFill>
                <a:latin typeface="楷体" panose="02010609060101010101" pitchFamily="49" charset="-122"/>
                <a:ea typeface="楷体" panose="02010609060101010101" pitchFamily="49" charset="-122"/>
              </a:rPr>
              <a:t>凝固点</a:t>
            </a:r>
          </a:p>
        </p:txBody>
      </p:sp>
      <p:sp>
        <p:nvSpPr>
          <p:cNvPr id="24" name="TextBox 23"/>
          <p:cNvSpPr txBox="1"/>
          <p:nvPr/>
        </p:nvSpPr>
        <p:spPr>
          <a:xfrm>
            <a:off x="5620037" y="5234065"/>
            <a:ext cx="1502415" cy="523220"/>
          </a:xfrm>
          <a:prstGeom prst="rect">
            <a:avLst/>
          </a:prstGeom>
          <a:noFill/>
        </p:spPr>
        <p:txBody>
          <a:bodyPr wrap="square" rtlCol="0">
            <a:spAutoFit/>
          </a:bodyPr>
          <a:lstStyle/>
          <a:p>
            <a:pPr algn="ctr"/>
            <a:r>
              <a:rPr lang="zh-CN" altLang="en-US" sz="2800" b="1" dirty="0">
                <a:solidFill>
                  <a:srgbClr val="FF0000"/>
                </a:solidFill>
                <a:latin typeface="楷体" panose="02010609060101010101" pitchFamily="49" charset="-122"/>
                <a:ea typeface="楷体" panose="02010609060101010101" pitchFamily="49" charset="-122"/>
              </a:rPr>
              <a:t>相同</a:t>
            </a:r>
          </a:p>
        </p:txBody>
      </p:sp>
      <p:grpSp>
        <p:nvGrpSpPr>
          <p:cNvPr id="25" name="组合 24"/>
          <p:cNvGrpSpPr/>
          <p:nvPr/>
        </p:nvGrpSpPr>
        <p:grpSpPr>
          <a:xfrm>
            <a:off x="474943" y="0"/>
            <a:ext cx="8274780" cy="768350"/>
            <a:chOff x="431463" y="178382"/>
            <a:chExt cx="8274780" cy="768350"/>
          </a:xfrm>
        </p:grpSpPr>
        <p:cxnSp>
          <p:nvCxnSpPr>
            <p:cNvPr id="26" name="直接连接符 25"/>
            <p:cNvCxnSpPr/>
            <p:nvPr/>
          </p:nvCxnSpPr>
          <p:spPr>
            <a:xfrm>
              <a:off x="431463" y="913135"/>
              <a:ext cx="827478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27" name="组合 26"/>
            <p:cNvGrpSpPr/>
            <p:nvPr/>
          </p:nvGrpSpPr>
          <p:grpSpPr>
            <a:xfrm>
              <a:off x="457232" y="178382"/>
              <a:ext cx="5519387" cy="768350"/>
              <a:chOff x="457232" y="178382"/>
              <a:chExt cx="5519387" cy="768350"/>
            </a:xfrm>
          </p:grpSpPr>
          <p:sp>
            <p:nvSpPr>
              <p:cNvPr id="28" name="文本占位符 2"/>
              <p:cNvSpPr txBox="1"/>
              <p:nvPr/>
            </p:nvSpPr>
            <p:spPr>
              <a:xfrm>
                <a:off x="894514" y="292685"/>
                <a:ext cx="5082105" cy="42518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zh-CN" altLang="en-US" sz="3200" dirty="0" smtClean="0">
                    <a:solidFill>
                      <a:srgbClr val="005188"/>
                    </a:solidFill>
                    <a:latin typeface="宋体" panose="02010600030101010101" pitchFamily="2" charset="-122"/>
                    <a:ea typeface="宋体" panose="02010600030101010101" pitchFamily="2" charset="-122"/>
                  </a:rPr>
                  <a:t>必备知识</a:t>
                </a:r>
                <a:endParaRPr lang="zh-CN" altLang="en-US" sz="3200" dirty="0">
                  <a:solidFill>
                    <a:srgbClr val="005188"/>
                  </a:solidFill>
                  <a:latin typeface="宋体" panose="02010600030101010101" pitchFamily="2" charset="-122"/>
                  <a:ea typeface="宋体" panose="02010600030101010101" pitchFamily="2" charset="-122"/>
                </a:endParaRPr>
              </a:p>
            </p:txBody>
          </p:sp>
          <p:sp>
            <p:nvSpPr>
              <p:cNvPr id="29" name="矩形 28"/>
              <p:cNvSpPr/>
              <p:nvPr/>
            </p:nvSpPr>
            <p:spPr>
              <a:xfrm>
                <a:off x="457232" y="178382"/>
                <a:ext cx="495935" cy="768350"/>
              </a:xfrm>
              <a:prstGeom prst="rect">
                <a:avLst/>
              </a:prstGeom>
              <a:noFill/>
            </p:spPr>
            <p:txBody>
              <a:bodyPr wrap="none" lIns="91440" tIns="45720" rIns="91440" bIns="45720">
                <a:spAutoFit/>
              </a:bodyPr>
              <a:lstStyle/>
              <a:p>
                <a:pPr algn="ctr"/>
                <a:r>
                  <a:rPr lang="en-US" altLang="zh-CN" sz="4400" b="1" cap="none" spc="0" dirty="0">
                    <a:ln w="10541" cmpd="sng">
                      <a:solidFill>
                        <a:schemeClr val="accent1">
                          <a:shade val="88000"/>
                          <a:satMod val="110000"/>
                        </a:schemeClr>
                      </a:solidFill>
                      <a:prstDash val="solid"/>
                    </a:ln>
                    <a:solidFill>
                      <a:srgbClr val="005188"/>
                    </a:solidFill>
                    <a:effectLst/>
                  </a:rPr>
                  <a:t>B</a:t>
                </a:r>
                <a:endParaRPr lang="zh-CN" altLang="en-US" sz="4400" b="1" cap="none" spc="0" dirty="0">
                  <a:ln w="10541" cmpd="sng">
                    <a:solidFill>
                      <a:schemeClr val="accent1">
                        <a:shade val="88000"/>
                        <a:satMod val="110000"/>
                      </a:schemeClr>
                    </a:solidFill>
                    <a:prstDash val="solid"/>
                  </a:ln>
                  <a:solidFill>
                    <a:srgbClr val="005188"/>
                  </a:solidFill>
                  <a:effectLst/>
                </a:endParaRPr>
              </a:p>
            </p:txBody>
          </p:sp>
        </p:grpSp>
      </p:grpSp>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down)">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down)">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down)">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wipe(down)">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wipe(down)">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down)">
                                      <p:cBhvr>
                                        <p:cTn id="42" dur="500"/>
                                        <p:tgtEl>
                                          <p:spTgt spid="2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ipe(down)">
                                      <p:cBhvr>
                                        <p:cTn id="4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6" grpId="0"/>
      <p:bldP spid="17" grpId="0"/>
      <p:bldP spid="18" grpId="0"/>
      <p:bldP spid="19" grpId="0"/>
      <p:bldP spid="21" grpId="0"/>
      <p:bldP spid="22" grpId="0"/>
      <p:bldP spid="23" grpId="0"/>
      <p:bldP spid="2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p:cNvSpPr txBox="1"/>
          <p:nvPr/>
        </p:nvSpPr>
        <p:spPr>
          <a:xfrm>
            <a:off x="474944" y="1133456"/>
            <a:ext cx="8274780" cy="5693866"/>
          </a:xfrm>
          <a:prstGeom prst="rect">
            <a:avLst/>
          </a:prstGeom>
          <a:noFill/>
        </p:spPr>
        <p:txBody>
          <a:bodyPr wrap="square" lIns="0" rIns="0" rtlCol="0">
            <a:spAutoFit/>
          </a:bodyPr>
          <a:lstStyle/>
          <a:p>
            <a:r>
              <a:rPr lang="en-US" altLang="zh-CN" sz="2800" dirty="0">
                <a:latin typeface="+mn-ea"/>
                <a:cs typeface="Times New Roman" panose="02020603050405020304" pitchFamily="18" charset="0"/>
              </a:rPr>
              <a:t>1</a:t>
            </a:r>
            <a:r>
              <a:rPr lang="zh-CN" altLang="zh-CN" sz="2800" dirty="0">
                <a:latin typeface="+mn-ea"/>
                <a:cs typeface="Times New Roman" panose="02020603050405020304" pitchFamily="18" charset="0"/>
              </a:rPr>
              <a:t>．</a:t>
            </a:r>
            <a:r>
              <a:rPr lang="en-US" altLang="zh-CN" sz="2800" dirty="0">
                <a:latin typeface="+mn-ea"/>
                <a:cs typeface="Times New Roman" panose="02020603050405020304" pitchFamily="18" charset="0"/>
              </a:rPr>
              <a:t>(2019·</a:t>
            </a:r>
            <a:r>
              <a:rPr lang="zh-CN" altLang="zh-CN" sz="2800" dirty="0">
                <a:latin typeface="+mn-ea"/>
                <a:cs typeface="Times New Roman" panose="02020603050405020304" pitchFamily="18" charset="0"/>
              </a:rPr>
              <a:t>盐城市</a:t>
            </a:r>
            <a:r>
              <a:rPr lang="en-US" altLang="zh-CN" sz="2800" dirty="0">
                <a:latin typeface="+mn-ea"/>
                <a:cs typeface="Times New Roman" panose="02020603050405020304" pitchFamily="18" charset="0"/>
              </a:rPr>
              <a:t>)</a:t>
            </a:r>
            <a:r>
              <a:rPr lang="zh-CN" altLang="zh-CN" sz="2800" dirty="0">
                <a:latin typeface="Times New Roman" panose="02020603050405020304" pitchFamily="18" charset="0"/>
                <a:cs typeface="Times New Roman" panose="02020603050405020304" pitchFamily="18" charset="0"/>
              </a:rPr>
              <a:t>夏天，从冰箱冷藏室中取出的饮料瓶在空气中</a:t>
            </a:r>
            <a:r>
              <a:rPr lang="zh-CN" altLang="zh-CN" sz="2800" dirty="0">
                <a:latin typeface="+mn-ea"/>
                <a:cs typeface="Times New Roman" panose="02020603050405020304" pitchFamily="18" charset="0"/>
              </a:rPr>
              <a:t>会</a:t>
            </a:r>
            <a:r>
              <a:rPr lang="en-US" altLang="zh-CN" sz="2800" dirty="0">
                <a:latin typeface="+mn-ea"/>
                <a:cs typeface="Times New Roman" panose="02020603050405020304" pitchFamily="18" charset="0"/>
              </a:rPr>
              <a:t>“</a:t>
            </a:r>
            <a:r>
              <a:rPr lang="zh-CN" altLang="zh-CN" sz="2800" dirty="0">
                <a:latin typeface="+mn-ea"/>
                <a:cs typeface="Times New Roman" panose="02020603050405020304" pitchFamily="18" charset="0"/>
              </a:rPr>
              <a:t>冒汗</a:t>
            </a:r>
            <a:r>
              <a:rPr lang="en-US" altLang="zh-CN" sz="2800" dirty="0">
                <a:latin typeface="+mn-ea"/>
                <a:cs typeface="Times New Roman" panose="02020603050405020304" pitchFamily="18" charset="0"/>
              </a:rPr>
              <a:t>”</a:t>
            </a:r>
            <a:r>
              <a:rPr lang="zh-CN" altLang="zh-CN" sz="2800" dirty="0">
                <a:latin typeface="+mn-ea"/>
                <a:cs typeface="Times New Roman" panose="02020603050405020304" pitchFamily="18" charset="0"/>
              </a:rPr>
              <a:t>。形成</a:t>
            </a:r>
            <a:r>
              <a:rPr lang="en-US" altLang="zh-CN" sz="2800" dirty="0">
                <a:latin typeface="+mn-ea"/>
                <a:cs typeface="Times New Roman" panose="02020603050405020304" pitchFamily="18" charset="0"/>
              </a:rPr>
              <a:t>“</a:t>
            </a:r>
            <a:r>
              <a:rPr lang="zh-CN" altLang="zh-CN" sz="2800" dirty="0">
                <a:latin typeface="+mn-ea"/>
                <a:cs typeface="Times New Roman" panose="02020603050405020304" pitchFamily="18" charset="0"/>
              </a:rPr>
              <a:t>汗</a:t>
            </a:r>
            <a:r>
              <a:rPr lang="en-US" altLang="zh-CN" sz="2800" dirty="0">
                <a:latin typeface="+mn-ea"/>
                <a:cs typeface="Times New Roman" panose="02020603050405020304" pitchFamily="18" charset="0"/>
              </a:rPr>
              <a:t>”</a:t>
            </a:r>
            <a:r>
              <a:rPr lang="zh-CN" altLang="zh-CN" sz="2800" dirty="0">
                <a:latin typeface="+mn-ea"/>
                <a:cs typeface="Times New Roman" panose="02020603050405020304" pitchFamily="18" charset="0"/>
              </a:rPr>
              <a:t>的物态</a:t>
            </a:r>
            <a:r>
              <a:rPr lang="zh-CN" altLang="zh-CN" sz="2800" dirty="0">
                <a:latin typeface="Times New Roman" panose="02020603050405020304" pitchFamily="18" charset="0"/>
                <a:cs typeface="Times New Roman" panose="02020603050405020304" pitchFamily="18" charset="0"/>
              </a:rPr>
              <a:t>变化是</a:t>
            </a:r>
            <a:r>
              <a:rPr lang="en-US" altLang="zh-CN" sz="2800" dirty="0">
                <a:latin typeface="Times New Roman" panose="02020603050405020304" pitchFamily="18" charset="0"/>
                <a:cs typeface="Times New Roman" panose="02020603050405020304" pitchFamily="18" charset="0"/>
              </a:rPr>
              <a:t>(</a:t>
            </a:r>
            <a:r>
              <a:rPr lang="zh-CN" altLang="zh-CN" sz="2800" dirty="0">
                <a:latin typeface="Times New Roman" panose="02020603050405020304" pitchFamily="18" charset="0"/>
                <a:cs typeface="Times New Roman" panose="02020603050405020304" pitchFamily="18" charset="0"/>
              </a:rPr>
              <a:t>　　</a:t>
            </a:r>
            <a:r>
              <a:rPr lang="en-US" altLang="zh-CN" sz="2800" dirty="0">
                <a:latin typeface="Times New Roman" panose="02020603050405020304" pitchFamily="18" charset="0"/>
                <a:cs typeface="Times New Roman" panose="02020603050405020304" pitchFamily="18" charset="0"/>
              </a:rPr>
              <a:t>)</a:t>
            </a:r>
            <a:endParaRPr lang="zh-CN" altLang="zh-CN" sz="2800" dirty="0">
              <a:latin typeface="Times New Roman" panose="02020603050405020304" pitchFamily="18" charset="0"/>
              <a:cs typeface="Times New Roman" panose="02020603050405020304" pitchFamily="18" charset="0"/>
            </a:endParaRPr>
          </a:p>
          <a:p>
            <a:r>
              <a:rPr lang="en-US" altLang="zh-CN" sz="2800" dirty="0">
                <a:latin typeface="Times New Roman" panose="02020603050405020304" pitchFamily="18" charset="0"/>
                <a:cs typeface="Times New Roman" panose="02020603050405020304" pitchFamily="18" charset="0"/>
              </a:rPr>
              <a:t>A</a:t>
            </a:r>
            <a:r>
              <a:rPr lang="zh-CN" altLang="zh-CN" sz="2800" dirty="0">
                <a:latin typeface="Times New Roman" panose="02020603050405020304" pitchFamily="18" charset="0"/>
                <a:cs typeface="Times New Roman" panose="02020603050405020304" pitchFamily="18" charset="0"/>
              </a:rPr>
              <a:t>．液化</a:t>
            </a:r>
            <a:r>
              <a:rPr lang="en-US" altLang="zh-CN" sz="2800" dirty="0">
                <a:latin typeface="Times New Roman" panose="02020603050405020304" pitchFamily="18" charset="0"/>
                <a:cs typeface="Times New Roman" panose="02020603050405020304" pitchFamily="18" charset="0"/>
              </a:rPr>
              <a:t> </a:t>
            </a:r>
            <a:r>
              <a:rPr lang="en-US" altLang="zh-CN" sz="2800" dirty="0" smtClean="0">
                <a:latin typeface="Times New Roman" panose="02020603050405020304" pitchFamily="18" charset="0"/>
                <a:cs typeface="Times New Roman" panose="02020603050405020304" pitchFamily="18" charset="0"/>
              </a:rPr>
              <a:t>	 </a:t>
            </a:r>
            <a:r>
              <a:rPr lang="en-US" altLang="zh-CN" sz="2800" dirty="0">
                <a:latin typeface="Times New Roman" panose="02020603050405020304" pitchFamily="18" charset="0"/>
                <a:cs typeface="Times New Roman" panose="02020603050405020304" pitchFamily="18" charset="0"/>
              </a:rPr>
              <a:t>B</a:t>
            </a:r>
            <a:r>
              <a:rPr lang="zh-CN" altLang="zh-CN" sz="2800" dirty="0">
                <a:latin typeface="Times New Roman" panose="02020603050405020304" pitchFamily="18" charset="0"/>
                <a:cs typeface="Times New Roman" panose="02020603050405020304" pitchFamily="18" charset="0"/>
              </a:rPr>
              <a:t>．汽化</a:t>
            </a:r>
            <a:r>
              <a:rPr lang="en-US" altLang="zh-CN" sz="2800" dirty="0">
                <a:latin typeface="Times New Roman" panose="02020603050405020304" pitchFamily="18" charset="0"/>
                <a:cs typeface="Times New Roman" panose="02020603050405020304" pitchFamily="18" charset="0"/>
              </a:rPr>
              <a:t>  </a:t>
            </a:r>
            <a:r>
              <a:rPr lang="en-US" altLang="zh-CN" sz="2800" dirty="0" smtClean="0">
                <a:latin typeface="Times New Roman" panose="02020603050405020304" pitchFamily="18" charset="0"/>
                <a:cs typeface="Times New Roman" panose="02020603050405020304" pitchFamily="18" charset="0"/>
              </a:rPr>
              <a:t>	C</a:t>
            </a:r>
            <a:r>
              <a:rPr lang="zh-CN" altLang="zh-CN" sz="2800" dirty="0">
                <a:latin typeface="Times New Roman" panose="02020603050405020304" pitchFamily="18" charset="0"/>
                <a:cs typeface="Times New Roman" panose="02020603050405020304" pitchFamily="18" charset="0"/>
              </a:rPr>
              <a:t>．凝华</a:t>
            </a:r>
            <a:r>
              <a:rPr lang="en-US" altLang="zh-CN" sz="2800" dirty="0">
                <a:latin typeface="Times New Roman" panose="02020603050405020304" pitchFamily="18" charset="0"/>
                <a:cs typeface="Times New Roman" panose="02020603050405020304" pitchFamily="18" charset="0"/>
              </a:rPr>
              <a:t>  </a:t>
            </a:r>
            <a:r>
              <a:rPr lang="en-US" altLang="zh-CN" sz="2800" dirty="0" smtClean="0">
                <a:latin typeface="Times New Roman" panose="02020603050405020304" pitchFamily="18" charset="0"/>
                <a:cs typeface="Times New Roman" panose="02020603050405020304" pitchFamily="18" charset="0"/>
              </a:rPr>
              <a:t>	D</a:t>
            </a:r>
            <a:r>
              <a:rPr lang="zh-CN" altLang="zh-CN" sz="2800" dirty="0">
                <a:latin typeface="Times New Roman" panose="02020603050405020304" pitchFamily="18" charset="0"/>
                <a:cs typeface="Times New Roman" panose="02020603050405020304" pitchFamily="18" charset="0"/>
              </a:rPr>
              <a:t>．</a:t>
            </a:r>
            <a:r>
              <a:rPr lang="zh-CN" altLang="zh-CN" sz="2800" dirty="0" smtClean="0">
                <a:latin typeface="Times New Roman" panose="02020603050405020304" pitchFamily="18" charset="0"/>
                <a:cs typeface="Times New Roman" panose="02020603050405020304" pitchFamily="18" charset="0"/>
              </a:rPr>
              <a:t>升华</a:t>
            </a:r>
            <a:endParaRPr lang="en-US" altLang="zh-CN" sz="2800" dirty="0" smtClean="0">
              <a:latin typeface="Times New Roman" panose="02020603050405020304" pitchFamily="18" charset="0"/>
              <a:cs typeface="Times New Roman" panose="02020603050405020304" pitchFamily="18" charset="0"/>
            </a:endParaRPr>
          </a:p>
          <a:p>
            <a:endParaRPr lang="zh-CN" altLang="zh-CN" sz="2800" dirty="0">
              <a:latin typeface="Times New Roman" panose="02020603050405020304" pitchFamily="18" charset="0"/>
              <a:cs typeface="Times New Roman" panose="02020603050405020304" pitchFamily="18" charset="0"/>
            </a:endParaRPr>
          </a:p>
          <a:p>
            <a:r>
              <a:rPr lang="en-US" altLang="zh-CN" sz="2800" dirty="0">
                <a:latin typeface="+mn-ea"/>
                <a:cs typeface="Times New Roman" panose="02020603050405020304" pitchFamily="18" charset="0"/>
              </a:rPr>
              <a:t>2</a:t>
            </a:r>
            <a:r>
              <a:rPr lang="zh-CN" altLang="zh-CN" sz="2800" dirty="0">
                <a:latin typeface="+mn-ea"/>
                <a:cs typeface="Times New Roman" panose="02020603050405020304" pitchFamily="18" charset="0"/>
              </a:rPr>
              <a:t>．</a:t>
            </a:r>
            <a:r>
              <a:rPr lang="en-US" altLang="zh-CN" sz="2800" dirty="0">
                <a:latin typeface="+mn-ea"/>
                <a:cs typeface="Times New Roman" panose="02020603050405020304" pitchFamily="18" charset="0"/>
              </a:rPr>
              <a:t>(2019·</a:t>
            </a:r>
            <a:r>
              <a:rPr lang="zh-CN" altLang="zh-CN" sz="2800" dirty="0">
                <a:latin typeface="+mn-ea"/>
                <a:cs typeface="Times New Roman" panose="02020603050405020304" pitchFamily="18" charset="0"/>
              </a:rPr>
              <a:t>凉山彝族自治州</a:t>
            </a:r>
            <a:r>
              <a:rPr lang="en-US" altLang="zh-CN" sz="2800" dirty="0">
                <a:latin typeface="+mn-ea"/>
                <a:cs typeface="Times New Roman" panose="02020603050405020304" pitchFamily="18" charset="0"/>
              </a:rPr>
              <a:t>)</a:t>
            </a:r>
            <a:r>
              <a:rPr lang="zh-CN" altLang="zh-CN" sz="2800" dirty="0">
                <a:latin typeface="+mn-ea"/>
                <a:cs typeface="Times New Roman" panose="02020603050405020304" pitchFamily="18" charset="0"/>
              </a:rPr>
              <a:t>在</a:t>
            </a:r>
            <a:r>
              <a:rPr lang="zh-CN" altLang="zh-CN" sz="2800" dirty="0">
                <a:latin typeface="Times New Roman" panose="02020603050405020304" pitchFamily="18" charset="0"/>
                <a:cs typeface="Times New Roman" panose="02020603050405020304" pitchFamily="18" charset="0"/>
              </a:rPr>
              <a:t>炎热的夏天，凉山州部分县市气温高达</a:t>
            </a:r>
            <a:r>
              <a:rPr lang="en-US" altLang="zh-CN" sz="2800" dirty="0">
                <a:latin typeface="Times New Roman" panose="02020603050405020304" pitchFamily="18" charset="0"/>
                <a:cs typeface="Times New Roman" panose="02020603050405020304" pitchFamily="18" charset="0"/>
              </a:rPr>
              <a:t>35 ℃</a:t>
            </a:r>
            <a:r>
              <a:rPr lang="zh-CN" altLang="zh-CN" sz="2800" dirty="0">
                <a:latin typeface="Times New Roman" panose="02020603050405020304" pitchFamily="18" charset="0"/>
                <a:cs typeface="Times New Roman" panose="02020603050405020304" pitchFamily="18" charset="0"/>
              </a:rPr>
              <a:t>，小马同学在家使用电风扇吹风，感到凉爽，是因为</a:t>
            </a:r>
            <a:r>
              <a:rPr lang="en-US" altLang="zh-CN" sz="2800" dirty="0">
                <a:latin typeface="Times New Roman" panose="02020603050405020304" pitchFamily="18" charset="0"/>
                <a:cs typeface="Times New Roman" panose="02020603050405020304" pitchFamily="18" charset="0"/>
              </a:rPr>
              <a:t>(</a:t>
            </a:r>
            <a:r>
              <a:rPr lang="zh-CN" altLang="zh-CN" sz="2800" dirty="0">
                <a:latin typeface="Times New Roman" panose="02020603050405020304" pitchFamily="18" charset="0"/>
                <a:cs typeface="Times New Roman" panose="02020603050405020304" pitchFamily="18" charset="0"/>
              </a:rPr>
              <a:t>　　</a:t>
            </a:r>
            <a:r>
              <a:rPr lang="en-US" altLang="zh-CN" sz="2800" dirty="0">
                <a:latin typeface="Times New Roman" panose="02020603050405020304" pitchFamily="18" charset="0"/>
                <a:cs typeface="Times New Roman" panose="02020603050405020304" pitchFamily="18" charset="0"/>
              </a:rPr>
              <a:t>)</a:t>
            </a:r>
            <a:endParaRPr lang="zh-CN" altLang="zh-CN" sz="2800" dirty="0">
              <a:latin typeface="Times New Roman" panose="02020603050405020304" pitchFamily="18" charset="0"/>
              <a:cs typeface="Times New Roman" panose="02020603050405020304" pitchFamily="18" charset="0"/>
            </a:endParaRPr>
          </a:p>
          <a:p>
            <a:r>
              <a:rPr lang="en-US" altLang="zh-CN" sz="2800" dirty="0">
                <a:latin typeface="Times New Roman" panose="02020603050405020304" pitchFamily="18" charset="0"/>
                <a:cs typeface="Times New Roman" panose="02020603050405020304" pitchFamily="18" charset="0"/>
              </a:rPr>
              <a:t>A</a:t>
            </a:r>
            <a:r>
              <a:rPr lang="zh-CN" altLang="zh-CN" sz="2800" dirty="0">
                <a:latin typeface="Times New Roman" panose="02020603050405020304" pitchFamily="18" charset="0"/>
                <a:cs typeface="Times New Roman" panose="02020603050405020304" pitchFamily="18" charset="0"/>
              </a:rPr>
              <a:t>．电风扇吹出的风，能够降低气温</a:t>
            </a:r>
            <a:r>
              <a:rPr lang="en-US" altLang="zh-CN" sz="2800" dirty="0">
                <a:latin typeface="Times New Roman" panose="02020603050405020304" pitchFamily="18" charset="0"/>
                <a:cs typeface="Times New Roman" panose="02020603050405020304" pitchFamily="18" charset="0"/>
              </a:rPr>
              <a:t>  </a:t>
            </a:r>
            <a:endParaRPr lang="en-US" altLang="zh-CN" sz="2800" dirty="0" smtClean="0">
              <a:latin typeface="Times New Roman" panose="02020603050405020304" pitchFamily="18" charset="0"/>
              <a:cs typeface="Times New Roman" panose="02020603050405020304" pitchFamily="18" charset="0"/>
            </a:endParaRPr>
          </a:p>
          <a:p>
            <a:r>
              <a:rPr lang="en-US" altLang="zh-CN" sz="2800" dirty="0" smtClean="0">
                <a:latin typeface="Times New Roman" panose="02020603050405020304" pitchFamily="18" charset="0"/>
                <a:cs typeface="Times New Roman" panose="02020603050405020304" pitchFamily="18" charset="0"/>
              </a:rPr>
              <a:t>B</a:t>
            </a:r>
            <a:r>
              <a:rPr lang="zh-CN" altLang="zh-CN" sz="2800" dirty="0">
                <a:latin typeface="Times New Roman" panose="02020603050405020304" pitchFamily="18" charset="0"/>
                <a:cs typeface="Times New Roman" panose="02020603050405020304" pitchFamily="18" charset="0"/>
              </a:rPr>
              <a:t>．电风扇吹出的风为</a:t>
            </a:r>
            <a:r>
              <a:rPr lang="zh-CN" altLang="zh-CN" sz="2800" dirty="0" smtClean="0">
                <a:latin typeface="Times New Roman" panose="02020603050405020304" pitchFamily="18" charset="0"/>
                <a:cs typeface="Times New Roman" panose="02020603050405020304" pitchFamily="18" charset="0"/>
              </a:rPr>
              <a:t>冷风</a:t>
            </a:r>
            <a:endParaRPr lang="en-US" altLang="zh-CN" sz="2800" dirty="0" smtClean="0">
              <a:latin typeface="Times New Roman" panose="02020603050405020304" pitchFamily="18" charset="0"/>
              <a:cs typeface="Times New Roman" panose="02020603050405020304" pitchFamily="18" charset="0"/>
            </a:endParaRPr>
          </a:p>
          <a:p>
            <a:r>
              <a:rPr lang="en-US" altLang="zh-CN" sz="2800" dirty="0" smtClean="0">
                <a:latin typeface="Times New Roman" panose="02020603050405020304" pitchFamily="18" charset="0"/>
                <a:cs typeface="Times New Roman" panose="02020603050405020304" pitchFamily="18" charset="0"/>
              </a:rPr>
              <a:t>C</a:t>
            </a:r>
            <a:r>
              <a:rPr lang="zh-CN" altLang="zh-CN" sz="2800" dirty="0">
                <a:latin typeface="Times New Roman" panose="02020603050405020304" pitchFamily="18" charset="0"/>
                <a:cs typeface="Times New Roman" panose="02020603050405020304" pitchFamily="18" charset="0"/>
              </a:rPr>
              <a:t>．电风扇吹出的风，能吸收人体的能量</a:t>
            </a:r>
            <a:r>
              <a:rPr lang="en-US" altLang="zh-CN" sz="2800" dirty="0">
                <a:latin typeface="Times New Roman" panose="02020603050405020304" pitchFamily="18" charset="0"/>
                <a:cs typeface="Times New Roman" panose="02020603050405020304" pitchFamily="18" charset="0"/>
              </a:rPr>
              <a:t>  </a:t>
            </a:r>
            <a:endParaRPr lang="en-US" altLang="zh-CN" sz="2800" dirty="0" smtClean="0">
              <a:latin typeface="Times New Roman" panose="02020603050405020304" pitchFamily="18" charset="0"/>
              <a:cs typeface="Times New Roman" panose="02020603050405020304" pitchFamily="18" charset="0"/>
            </a:endParaRPr>
          </a:p>
          <a:p>
            <a:r>
              <a:rPr lang="en-US" altLang="zh-CN" sz="2800" dirty="0" smtClean="0">
                <a:latin typeface="Times New Roman" panose="02020603050405020304" pitchFamily="18" charset="0"/>
                <a:cs typeface="Times New Roman" panose="02020603050405020304" pitchFamily="18" charset="0"/>
              </a:rPr>
              <a:t>D</a:t>
            </a:r>
            <a:r>
              <a:rPr lang="zh-CN" altLang="zh-CN" sz="2800" dirty="0">
                <a:latin typeface="Times New Roman" panose="02020603050405020304" pitchFamily="18" charset="0"/>
                <a:cs typeface="Times New Roman" panose="02020603050405020304" pitchFamily="18" charset="0"/>
              </a:rPr>
              <a:t>．电风扇吹出的风，能加快人体汗液的蒸发</a:t>
            </a:r>
          </a:p>
          <a:p>
            <a:endParaRPr lang="zh-CN" altLang="zh-CN" sz="2800" dirty="0">
              <a:latin typeface="Times New Roman" panose="02020603050405020304" pitchFamily="18" charset="0"/>
              <a:cs typeface="Times New Roman" panose="02020603050405020304" pitchFamily="18" charset="0"/>
            </a:endParaRPr>
          </a:p>
        </p:txBody>
      </p:sp>
      <p:sp>
        <p:nvSpPr>
          <p:cNvPr id="4" name="矩形 3"/>
          <p:cNvSpPr/>
          <p:nvPr/>
        </p:nvSpPr>
        <p:spPr>
          <a:xfrm>
            <a:off x="715818" y="2050369"/>
            <a:ext cx="444352" cy="523220"/>
          </a:xfrm>
          <a:prstGeom prst="rect">
            <a:avLst/>
          </a:prstGeom>
        </p:spPr>
        <p:txBody>
          <a:bodyPr wrap="none">
            <a:spAutoFit/>
          </a:bodyPr>
          <a:lstStyle/>
          <a:p>
            <a:r>
              <a:rPr lang="en-US" altLang="zh-CN" sz="2800" b="1" dirty="0" smtClean="0">
                <a:solidFill>
                  <a:srgbClr val="FF0000"/>
                </a:solidFill>
                <a:latin typeface="Times New Roman" panose="02020603050405020304"/>
              </a:rPr>
              <a:t>A</a:t>
            </a:r>
            <a:endParaRPr lang="zh-CN" altLang="en-US" dirty="0"/>
          </a:p>
        </p:txBody>
      </p:sp>
      <p:sp>
        <p:nvSpPr>
          <p:cNvPr id="9" name="矩形 8"/>
          <p:cNvSpPr/>
          <p:nvPr/>
        </p:nvSpPr>
        <p:spPr>
          <a:xfrm>
            <a:off x="4268074" y="4177893"/>
            <a:ext cx="444352" cy="523220"/>
          </a:xfrm>
          <a:prstGeom prst="rect">
            <a:avLst/>
          </a:prstGeom>
        </p:spPr>
        <p:txBody>
          <a:bodyPr wrap="none">
            <a:spAutoFit/>
          </a:bodyPr>
          <a:lstStyle/>
          <a:p>
            <a:r>
              <a:rPr lang="en-US" altLang="zh-CN" sz="2800" b="1" dirty="0">
                <a:solidFill>
                  <a:srgbClr val="FF0000"/>
                </a:solidFill>
                <a:latin typeface="Times New Roman" panose="02020603050405020304"/>
              </a:rPr>
              <a:t>D</a:t>
            </a:r>
            <a:endParaRPr lang="zh-CN" altLang="en-US" dirty="0"/>
          </a:p>
        </p:txBody>
      </p:sp>
      <p:grpSp>
        <p:nvGrpSpPr>
          <p:cNvPr id="10" name="组合 9"/>
          <p:cNvGrpSpPr/>
          <p:nvPr/>
        </p:nvGrpSpPr>
        <p:grpSpPr>
          <a:xfrm>
            <a:off x="474943" y="0"/>
            <a:ext cx="8274780" cy="768350"/>
            <a:chOff x="431463" y="178382"/>
            <a:chExt cx="8274780" cy="768350"/>
          </a:xfrm>
        </p:grpSpPr>
        <p:cxnSp>
          <p:nvCxnSpPr>
            <p:cNvPr id="12" name="直接连接符 11"/>
            <p:cNvCxnSpPr/>
            <p:nvPr/>
          </p:nvCxnSpPr>
          <p:spPr>
            <a:xfrm>
              <a:off x="431463" y="913135"/>
              <a:ext cx="827478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16" name="组合 15"/>
            <p:cNvGrpSpPr/>
            <p:nvPr/>
          </p:nvGrpSpPr>
          <p:grpSpPr>
            <a:xfrm>
              <a:off x="457232" y="178382"/>
              <a:ext cx="5519387" cy="768350"/>
              <a:chOff x="457232" y="178382"/>
              <a:chExt cx="5519387" cy="768350"/>
            </a:xfrm>
          </p:grpSpPr>
          <p:sp>
            <p:nvSpPr>
              <p:cNvPr id="17" name="文本占位符 2"/>
              <p:cNvSpPr txBox="1"/>
              <p:nvPr/>
            </p:nvSpPr>
            <p:spPr>
              <a:xfrm>
                <a:off x="894514" y="292685"/>
                <a:ext cx="5082105" cy="42518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zh-CN" altLang="en-US" sz="3200" dirty="0">
                    <a:solidFill>
                      <a:srgbClr val="005188"/>
                    </a:solidFill>
                    <a:latin typeface="宋体" panose="02010600030101010101" pitchFamily="2" charset="-122"/>
                    <a:ea typeface="宋体" panose="02010600030101010101" pitchFamily="2" charset="-122"/>
                  </a:rPr>
                  <a:t>备考</a:t>
                </a:r>
                <a:r>
                  <a:rPr lang="zh-CN" altLang="en-US" sz="3200" dirty="0" smtClean="0">
                    <a:solidFill>
                      <a:srgbClr val="005188"/>
                    </a:solidFill>
                    <a:latin typeface="宋体" panose="02010600030101010101" pitchFamily="2" charset="-122"/>
                    <a:ea typeface="宋体" panose="02010600030101010101" pitchFamily="2" charset="-122"/>
                  </a:rPr>
                  <a:t>训练</a:t>
                </a:r>
                <a:r>
                  <a:rPr lang="en-US" altLang="zh-CN" sz="3200" dirty="0" smtClean="0">
                    <a:solidFill>
                      <a:srgbClr val="005188"/>
                    </a:solidFill>
                    <a:latin typeface="宋体" panose="02010600030101010101" pitchFamily="2" charset="-122"/>
                    <a:ea typeface="宋体" panose="02010600030101010101" pitchFamily="2" charset="-122"/>
                  </a:rPr>
                  <a:t>·</a:t>
                </a:r>
                <a:r>
                  <a:rPr lang="zh-CN" altLang="en-US" sz="3200" dirty="0" smtClean="0">
                    <a:solidFill>
                      <a:srgbClr val="005188"/>
                    </a:solidFill>
                    <a:latin typeface="宋体" panose="02010600030101010101" pitchFamily="2" charset="-122"/>
                    <a:ea typeface="宋体" panose="02010600030101010101" pitchFamily="2" charset="-122"/>
                  </a:rPr>
                  <a:t>针对训练</a:t>
                </a:r>
                <a:endParaRPr lang="zh-CN" altLang="en-US" sz="3200" dirty="0">
                  <a:solidFill>
                    <a:srgbClr val="005188"/>
                  </a:solidFill>
                  <a:latin typeface="宋体" panose="02010600030101010101" pitchFamily="2" charset="-122"/>
                  <a:ea typeface="宋体" panose="02010600030101010101" pitchFamily="2" charset="-122"/>
                </a:endParaRPr>
              </a:p>
            </p:txBody>
          </p:sp>
          <p:sp>
            <p:nvSpPr>
              <p:cNvPr id="18" name="矩形 17"/>
              <p:cNvSpPr/>
              <p:nvPr/>
            </p:nvSpPr>
            <p:spPr>
              <a:xfrm>
                <a:off x="457232" y="178382"/>
                <a:ext cx="495935" cy="768350"/>
              </a:xfrm>
              <a:prstGeom prst="rect">
                <a:avLst/>
              </a:prstGeom>
              <a:noFill/>
            </p:spPr>
            <p:txBody>
              <a:bodyPr wrap="none" lIns="91440" tIns="45720" rIns="91440" bIns="45720">
                <a:spAutoFit/>
              </a:bodyPr>
              <a:lstStyle/>
              <a:p>
                <a:pPr algn="ctr"/>
                <a:r>
                  <a:rPr lang="en-US" altLang="zh-CN" sz="4400" b="1" cap="none" spc="0" dirty="0">
                    <a:ln w="10541" cmpd="sng">
                      <a:solidFill>
                        <a:schemeClr val="accent1">
                          <a:shade val="88000"/>
                          <a:satMod val="110000"/>
                        </a:schemeClr>
                      </a:solidFill>
                      <a:prstDash val="solid"/>
                    </a:ln>
                    <a:solidFill>
                      <a:srgbClr val="005188"/>
                    </a:solidFill>
                    <a:effectLst/>
                  </a:rPr>
                  <a:t>B</a:t>
                </a:r>
                <a:endParaRPr lang="zh-CN" altLang="en-US" sz="4400" b="1" cap="none" spc="0" dirty="0">
                  <a:ln w="10541" cmpd="sng">
                    <a:solidFill>
                      <a:schemeClr val="accent1">
                        <a:shade val="88000"/>
                        <a:satMod val="110000"/>
                      </a:schemeClr>
                    </a:solidFill>
                    <a:prstDash val="solid"/>
                  </a:ln>
                  <a:solidFill>
                    <a:srgbClr val="005188"/>
                  </a:solidFill>
                  <a:effectLst/>
                </a:endParaRPr>
              </a:p>
            </p:txBody>
          </p:sp>
        </p:grpSp>
      </p:grpSp>
    </p:spTree>
  </p:cSld>
  <p:clrMapOvr>
    <a:masterClrMapping/>
  </p:clrMapOvr>
  <mc:AlternateContent xmlns:mc="http://schemas.openxmlformats.org/markup-compatibility/2006" xmlns:p14="http://schemas.microsoft.com/office/powerpoint/2010/main">
    <mc:Choice Requires="p14">
      <p:transition p14:dur="10" advTm="0">
        <p:dissolve/>
      </p:transition>
    </mc:Choice>
    <mc:Fallback xmlns="">
      <p:transition advTm="0">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p:cNvSpPr txBox="1"/>
          <p:nvPr/>
        </p:nvSpPr>
        <p:spPr>
          <a:xfrm>
            <a:off x="377824" y="847447"/>
            <a:ext cx="8328025" cy="5262979"/>
          </a:xfrm>
          <a:prstGeom prst="rect">
            <a:avLst/>
          </a:prstGeom>
          <a:noFill/>
        </p:spPr>
        <p:txBody>
          <a:bodyPr wrap="square" lIns="0" rIns="0" rtlCol="0">
            <a:spAutoFit/>
          </a:bodyPr>
          <a:lstStyle/>
          <a:p>
            <a:pPr>
              <a:lnSpc>
                <a:spcPct val="150000"/>
              </a:lnSpc>
            </a:pPr>
            <a:r>
              <a:rPr lang="en-US" altLang="zh-CN" sz="2800" dirty="0">
                <a:latin typeface="宋体" panose="02010600030101010101" pitchFamily="2" charset="-122"/>
                <a:cs typeface="方正静蕾简体" panose="03000509000000000000" pitchFamily="65" charset="-122"/>
              </a:rPr>
              <a:t>3</a:t>
            </a:r>
            <a:r>
              <a:rPr lang="zh-CN" altLang="en-US" sz="2800" dirty="0" smtClean="0">
                <a:latin typeface="宋体" panose="02010600030101010101" pitchFamily="2" charset="-122"/>
                <a:cs typeface="方正静蕾简体" panose="03000509000000000000" pitchFamily="65" charset="-122"/>
              </a:rPr>
              <a:t>．</a:t>
            </a:r>
            <a:r>
              <a:rPr lang="en-US" altLang="zh-CN" sz="2800" dirty="0">
                <a:latin typeface="+mn-ea"/>
                <a:cs typeface="Times New Roman" panose="02020603050405020304" pitchFamily="18" charset="0"/>
              </a:rPr>
              <a:t>(</a:t>
            </a:r>
            <a:r>
              <a:rPr lang="en-US" altLang="zh-CN" sz="2800" dirty="0">
                <a:latin typeface="Times New Roman" panose="02020603050405020304" pitchFamily="18" charset="0"/>
                <a:cs typeface="Times New Roman" panose="02020603050405020304" pitchFamily="18" charset="0"/>
              </a:rPr>
              <a:t>2019</a:t>
            </a:r>
            <a:r>
              <a:rPr lang="en-US" altLang="zh-CN" sz="2800" dirty="0">
                <a:latin typeface="+mn-ea"/>
                <a:cs typeface="Times New Roman" panose="02020603050405020304" pitchFamily="18" charset="0"/>
              </a:rPr>
              <a:t>·</a:t>
            </a:r>
            <a:r>
              <a:rPr lang="zh-CN" altLang="zh-CN" sz="2800" dirty="0">
                <a:latin typeface="+mn-ea"/>
                <a:cs typeface="Times New Roman" panose="02020603050405020304" pitchFamily="18" charset="0"/>
              </a:rPr>
              <a:t>常德市</a:t>
            </a:r>
            <a:r>
              <a:rPr lang="en-US" altLang="zh-CN" sz="2800" dirty="0">
                <a:latin typeface="+mn-ea"/>
                <a:cs typeface="Times New Roman" panose="02020603050405020304" pitchFamily="18" charset="0"/>
              </a:rPr>
              <a:t>)</a:t>
            </a:r>
            <a:r>
              <a:rPr lang="zh-CN" altLang="zh-CN" sz="2800" dirty="0">
                <a:latin typeface="Times New Roman" panose="02020603050405020304" pitchFamily="18" charset="0"/>
                <a:cs typeface="Times New Roman" panose="02020603050405020304" pitchFamily="18" charset="0"/>
              </a:rPr>
              <a:t>如图</a:t>
            </a:r>
            <a:r>
              <a:rPr lang="en-US" altLang="zh-CN" sz="2800" dirty="0">
                <a:latin typeface="Times New Roman" panose="02020603050405020304" pitchFamily="18" charset="0"/>
                <a:cs typeface="Times New Roman" panose="02020603050405020304" pitchFamily="18" charset="0"/>
              </a:rPr>
              <a:t>3</a:t>
            </a:r>
            <a:r>
              <a:rPr lang="zh-CN" altLang="zh-CN" sz="2800" dirty="0">
                <a:latin typeface="Times New Roman" panose="02020603050405020304" pitchFamily="18" charset="0"/>
                <a:cs typeface="Times New Roman" panose="02020603050405020304" pitchFamily="18" charset="0"/>
              </a:rPr>
              <a:t>－</a:t>
            </a:r>
            <a:r>
              <a:rPr lang="en-US" altLang="zh-CN" sz="2800" dirty="0">
                <a:latin typeface="Times New Roman" panose="02020603050405020304" pitchFamily="18" charset="0"/>
                <a:cs typeface="Times New Roman" panose="02020603050405020304" pitchFamily="18" charset="0"/>
              </a:rPr>
              <a:t>16</a:t>
            </a:r>
            <a:r>
              <a:rPr lang="zh-CN" altLang="zh-CN" sz="2800" dirty="0">
                <a:latin typeface="Times New Roman" panose="02020603050405020304" pitchFamily="18" charset="0"/>
                <a:cs typeface="Times New Roman" panose="02020603050405020304" pitchFamily="18" charset="0"/>
              </a:rPr>
              <a:t>所示是同学小明探究水沸腾时的装置以及实验中不同时刻气泡的情形，下列有关分析正确的是</a:t>
            </a:r>
            <a:r>
              <a:rPr lang="en-US" altLang="zh-CN" sz="2800" dirty="0">
                <a:latin typeface="Times New Roman" panose="02020603050405020304" pitchFamily="18" charset="0"/>
                <a:cs typeface="Times New Roman" panose="02020603050405020304" pitchFamily="18" charset="0"/>
              </a:rPr>
              <a:t>(</a:t>
            </a:r>
            <a:r>
              <a:rPr lang="zh-CN" altLang="zh-CN" sz="2800" dirty="0">
                <a:latin typeface="Times New Roman" panose="02020603050405020304" pitchFamily="18" charset="0"/>
                <a:cs typeface="Times New Roman" panose="02020603050405020304" pitchFamily="18" charset="0"/>
              </a:rPr>
              <a:t>　　</a:t>
            </a:r>
            <a:r>
              <a:rPr lang="en-US" altLang="zh-CN" sz="2800" dirty="0">
                <a:latin typeface="Times New Roman" panose="02020603050405020304" pitchFamily="18" charset="0"/>
                <a:cs typeface="Times New Roman" panose="02020603050405020304" pitchFamily="18" charset="0"/>
              </a:rPr>
              <a:t>)</a:t>
            </a:r>
            <a:endParaRPr lang="zh-CN" altLang="zh-CN" sz="2800" dirty="0">
              <a:latin typeface="Times New Roman" panose="02020603050405020304" pitchFamily="18" charset="0"/>
              <a:cs typeface="Times New Roman" panose="02020603050405020304" pitchFamily="18" charset="0"/>
            </a:endParaRPr>
          </a:p>
          <a:p>
            <a:pPr>
              <a:lnSpc>
                <a:spcPct val="150000"/>
              </a:lnSpc>
            </a:pPr>
            <a:r>
              <a:rPr lang="en-US" altLang="zh-CN" sz="2800" dirty="0">
                <a:latin typeface="Times New Roman" panose="02020603050405020304" pitchFamily="18" charset="0"/>
                <a:cs typeface="Times New Roman" panose="02020603050405020304" pitchFamily="18" charset="0"/>
              </a:rPr>
              <a:t>A</a:t>
            </a:r>
            <a:r>
              <a:rPr lang="zh-CN" altLang="zh-CN" sz="2800" dirty="0">
                <a:latin typeface="Times New Roman" panose="02020603050405020304" pitchFamily="18" charset="0"/>
                <a:cs typeface="Times New Roman" panose="02020603050405020304" pitchFamily="18" charset="0"/>
              </a:rPr>
              <a:t>．水沸腾时放出大量的热</a:t>
            </a:r>
          </a:p>
          <a:p>
            <a:pPr>
              <a:lnSpc>
                <a:spcPct val="150000"/>
              </a:lnSpc>
            </a:pPr>
            <a:r>
              <a:rPr lang="en-US" altLang="zh-CN" sz="2800" dirty="0">
                <a:latin typeface="Times New Roman" panose="02020603050405020304" pitchFamily="18" charset="0"/>
                <a:cs typeface="Times New Roman" panose="02020603050405020304" pitchFamily="18" charset="0"/>
              </a:rPr>
              <a:t>B</a:t>
            </a:r>
            <a:r>
              <a:rPr lang="zh-CN" altLang="zh-CN" sz="2800" dirty="0">
                <a:latin typeface="Times New Roman" panose="02020603050405020304" pitchFamily="18" charset="0"/>
                <a:cs typeface="Times New Roman" panose="02020603050405020304" pitchFamily="18" charset="0"/>
              </a:rPr>
              <a:t>．图甲是水沸腾时的现象</a:t>
            </a:r>
          </a:p>
          <a:p>
            <a:pPr>
              <a:lnSpc>
                <a:spcPct val="150000"/>
              </a:lnSpc>
            </a:pPr>
            <a:r>
              <a:rPr lang="en-US" altLang="zh-CN" sz="2800" dirty="0">
                <a:latin typeface="Times New Roman" panose="02020603050405020304" pitchFamily="18" charset="0"/>
                <a:cs typeface="Times New Roman" panose="02020603050405020304" pitchFamily="18" charset="0"/>
              </a:rPr>
              <a:t>C</a:t>
            </a:r>
            <a:r>
              <a:rPr lang="zh-CN" altLang="zh-CN" sz="2800" dirty="0">
                <a:latin typeface="Times New Roman" panose="02020603050405020304" pitchFamily="18" charset="0"/>
                <a:cs typeface="Times New Roman" panose="02020603050405020304" pitchFamily="18" charset="0"/>
              </a:rPr>
              <a:t>．沸腾时不断地冒出</a:t>
            </a:r>
            <a:r>
              <a:rPr lang="en-US" altLang="zh-CN" sz="2800" dirty="0">
                <a:latin typeface="+mn-ea"/>
                <a:cs typeface="Times New Roman" panose="02020603050405020304" pitchFamily="18" charset="0"/>
              </a:rPr>
              <a:t>“</a:t>
            </a:r>
            <a:r>
              <a:rPr lang="zh-CN" altLang="zh-CN" sz="2800" dirty="0" smtClean="0">
                <a:latin typeface="+mn-ea"/>
                <a:cs typeface="Times New Roman" panose="02020603050405020304" pitchFamily="18" charset="0"/>
              </a:rPr>
              <a:t>白</a:t>
            </a:r>
            <a:endParaRPr lang="en-US" altLang="zh-CN" sz="2800" dirty="0" smtClean="0">
              <a:latin typeface="+mn-ea"/>
              <a:cs typeface="Times New Roman" panose="02020603050405020304" pitchFamily="18" charset="0"/>
            </a:endParaRPr>
          </a:p>
          <a:p>
            <a:pPr>
              <a:lnSpc>
                <a:spcPct val="150000"/>
              </a:lnSpc>
            </a:pPr>
            <a:r>
              <a:rPr lang="en-US" altLang="zh-CN" sz="2800" dirty="0">
                <a:latin typeface="+mn-ea"/>
                <a:cs typeface="Times New Roman" panose="02020603050405020304" pitchFamily="18" charset="0"/>
              </a:rPr>
              <a:t> </a:t>
            </a:r>
            <a:r>
              <a:rPr lang="en-US" altLang="zh-CN" sz="2800" dirty="0" smtClean="0">
                <a:latin typeface="+mn-ea"/>
                <a:cs typeface="Times New Roman" panose="02020603050405020304" pitchFamily="18" charset="0"/>
              </a:rPr>
              <a:t>  </a:t>
            </a:r>
            <a:r>
              <a:rPr lang="zh-CN" altLang="zh-CN" sz="2800" dirty="0" smtClean="0">
                <a:latin typeface="+mn-ea"/>
                <a:cs typeface="Times New Roman" panose="02020603050405020304" pitchFamily="18" charset="0"/>
              </a:rPr>
              <a:t>气</a:t>
            </a:r>
            <a:r>
              <a:rPr lang="en-US" altLang="zh-CN" sz="2800" dirty="0">
                <a:latin typeface="+mn-ea"/>
                <a:cs typeface="Times New Roman" panose="02020603050405020304" pitchFamily="18" charset="0"/>
              </a:rPr>
              <a:t>”</a:t>
            </a:r>
            <a:r>
              <a:rPr lang="zh-CN" altLang="zh-CN" sz="2800" dirty="0">
                <a:latin typeface="Times New Roman" panose="02020603050405020304" pitchFamily="18" charset="0"/>
                <a:cs typeface="Times New Roman" panose="02020603050405020304" pitchFamily="18" charset="0"/>
              </a:rPr>
              <a:t>，是液化形成的</a:t>
            </a:r>
          </a:p>
          <a:p>
            <a:pPr>
              <a:lnSpc>
                <a:spcPct val="150000"/>
              </a:lnSpc>
            </a:pPr>
            <a:r>
              <a:rPr lang="en-US" altLang="zh-CN" sz="2800" dirty="0">
                <a:latin typeface="Times New Roman" panose="02020603050405020304" pitchFamily="18" charset="0"/>
                <a:cs typeface="Times New Roman" panose="02020603050405020304" pitchFamily="18" charset="0"/>
              </a:rPr>
              <a:t>D</a:t>
            </a:r>
            <a:r>
              <a:rPr lang="zh-CN" altLang="zh-CN" sz="2800" dirty="0">
                <a:latin typeface="Times New Roman" panose="02020603050405020304" pitchFamily="18" charset="0"/>
                <a:cs typeface="Times New Roman" panose="02020603050405020304" pitchFamily="18" charset="0"/>
              </a:rPr>
              <a:t>．他可以选用量程为－</a:t>
            </a:r>
            <a:r>
              <a:rPr lang="en-US" altLang="zh-CN" sz="2800" dirty="0" smtClean="0">
                <a:latin typeface="Times New Roman" panose="02020603050405020304" pitchFamily="18" charset="0"/>
                <a:cs typeface="Times New Roman" panose="02020603050405020304" pitchFamily="18" charset="0"/>
              </a:rPr>
              <a:t>80</a:t>
            </a:r>
            <a:r>
              <a:rPr lang="zh-CN" altLang="zh-CN" sz="2800" dirty="0" smtClean="0">
                <a:latin typeface="Times New Roman" panose="02020603050405020304" pitchFamily="18" charset="0"/>
                <a:cs typeface="Times New Roman" panose="02020603050405020304" pitchFamily="18" charset="0"/>
              </a:rPr>
              <a:t>～</a:t>
            </a:r>
            <a:r>
              <a:rPr lang="en-US" altLang="zh-CN" sz="2800" dirty="0">
                <a:latin typeface="Times New Roman" panose="02020603050405020304" pitchFamily="18" charset="0"/>
                <a:cs typeface="Times New Roman" panose="02020603050405020304" pitchFamily="18" charset="0"/>
              </a:rPr>
              <a:t>60 ℃</a:t>
            </a:r>
            <a:r>
              <a:rPr lang="zh-CN" altLang="zh-CN" sz="2800" dirty="0">
                <a:latin typeface="Times New Roman" panose="02020603050405020304" pitchFamily="18" charset="0"/>
                <a:cs typeface="Times New Roman" panose="02020603050405020304" pitchFamily="18" charset="0"/>
              </a:rPr>
              <a:t>的酒精温度计</a:t>
            </a:r>
          </a:p>
        </p:txBody>
      </p:sp>
      <p:sp>
        <p:nvSpPr>
          <p:cNvPr id="4" name="矩形 3"/>
          <p:cNvSpPr/>
          <p:nvPr/>
        </p:nvSpPr>
        <p:spPr>
          <a:xfrm>
            <a:off x="3479046" y="2292854"/>
            <a:ext cx="444352" cy="523220"/>
          </a:xfrm>
          <a:prstGeom prst="rect">
            <a:avLst/>
          </a:prstGeom>
        </p:spPr>
        <p:txBody>
          <a:bodyPr wrap="none">
            <a:spAutoFit/>
          </a:bodyPr>
          <a:lstStyle/>
          <a:p>
            <a:r>
              <a:rPr lang="en-US" altLang="zh-CN" sz="2800" b="1" dirty="0">
                <a:solidFill>
                  <a:srgbClr val="FF0000"/>
                </a:solidFill>
                <a:latin typeface="Times New Roman" panose="02020603050405020304"/>
              </a:rPr>
              <a:t>C</a:t>
            </a:r>
            <a:endParaRPr lang="zh-CN" altLang="en-US" dirty="0"/>
          </a:p>
        </p:txBody>
      </p:sp>
      <p:grpSp>
        <p:nvGrpSpPr>
          <p:cNvPr id="16" name="组合 15"/>
          <p:cNvGrpSpPr/>
          <p:nvPr/>
        </p:nvGrpSpPr>
        <p:grpSpPr>
          <a:xfrm>
            <a:off x="474943" y="0"/>
            <a:ext cx="8274780" cy="768350"/>
            <a:chOff x="431463" y="178382"/>
            <a:chExt cx="8274780" cy="768350"/>
          </a:xfrm>
        </p:grpSpPr>
        <p:cxnSp>
          <p:nvCxnSpPr>
            <p:cNvPr id="17" name="直接连接符 16"/>
            <p:cNvCxnSpPr/>
            <p:nvPr/>
          </p:nvCxnSpPr>
          <p:spPr>
            <a:xfrm>
              <a:off x="431463" y="913135"/>
              <a:ext cx="827478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18" name="组合 17"/>
            <p:cNvGrpSpPr/>
            <p:nvPr/>
          </p:nvGrpSpPr>
          <p:grpSpPr>
            <a:xfrm>
              <a:off x="457232" y="178382"/>
              <a:ext cx="5519387" cy="768350"/>
              <a:chOff x="457232" y="178382"/>
              <a:chExt cx="5519387" cy="768350"/>
            </a:xfrm>
          </p:grpSpPr>
          <p:sp>
            <p:nvSpPr>
              <p:cNvPr id="19" name="文本占位符 2"/>
              <p:cNvSpPr txBox="1"/>
              <p:nvPr/>
            </p:nvSpPr>
            <p:spPr>
              <a:xfrm>
                <a:off x="894514" y="292685"/>
                <a:ext cx="5082105" cy="42518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zh-CN" altLang="en-US" sz="3200" dirty="0">
                    <a:solidFill>
                      <a:srgbClr val="005188"/>
                    </a:solidFill>
                    <a:latin typeface="宋体" panose="02010600030101010101" pitchFamily="2" charset="-122"/>
                    <a:ea typeface="宋体" panose="02010600030101010101" pitchFamily="2" charset="-122"/>
                  </a:rPr>
                  <a:t>备考</a:t>
                </a:r>
                <a:r>
                  <a:rPr lang="zh-CN" altLang="en-US" sz="3200" dirty="0" smtClean="0">
                    <a:solidFill>
                      <a:srgbClr val="005188"/>
                    </a:solidFill>
                    <a:latin typeface="宋体" panose="02010600030101010101" pitchFamily="2" charset="-122"/>
                    <a:ea typeface="宋体" panose="02010600030101010101" pitchFamily="2" charset="-122"/>
                  </a:rPr>
                  <a:t>训练</a:t>
                </a:r>
                <a:r>
                  <a:rPr lang="en-US" altLang="zh-CN" sz="3200" dirty="0" smtClean="0">
                    <a:solidFill>
                      <a:srgbClr val="005188"/>
                    </a:solidFill>
                    <a:latin typeface="宋体" panose="02010600030101010101" pitchFamily="2" charset="-122"/>
                    <a:ea typeface="宋体" panose="02010600030101010101" pitchFamily="2" charset="-122"/>
                  </a:rPr>
                  <a:t>·</a:t>
                </a:r>
                <a:r>
                  <a:rPr lang="zh-CN" altLang="en-US" sz="3200" dirty="0" smtClean="0">
                    <a:solidFill>
                      <a:srgbClr val="005188"/>
                    </a:solidFill>
                    <a:latin typeface="宋体" panose="02010600030101010101" pitchFamily="2" charset="-122"/>
                    <a:ea typeface="宋体" panose="02010600030101010101" pitchFamily="2" charset="-122"/>
                  </a:rPr>
                  <a:t>针对训练</a:t>
                </a:r>
                <a:endParaRPr lang="zh-CN" altLang="en-US" sz="3200" dirty="0">
                  <a:solidFill>
                    <a:srgbClr val="005188"/>
                  </a:solidFill>
                  <a:latin typeface="宋体" panose="02010600030101010101" pitchFamily="2" charset="-122"/>
                  <a:ea typeface="宋体" panose="02010600030101010101" pitchFamily="2" charset="-122"/>
                </a:endParaRPr>
              </a:p>
            </p:txBody>
          </p:sp>
          <p:sp>
            <p:nvSpPr>
              <p:cNvPr id="20" name="矩形 19"/>
              <p:cNvSpPr/>
              <p:nvPr/>
            </p:nvSpPr>
            <p:spPr>
              <a:xfrm>
                <a:off x="457232" y="178382"/>
                <a:ext cx="495935" cy="768350"/>
              </a:xfrm>
              <a:prstGeom prst="rect">
                <a:avLst/>
              </a:prstGeom>
              <a:noFill/>
            </p:spPr>
            <p:txBody>
              <a:bodyPr wrap="none" lIns="91440" tIns="45720" rIns="91440" bIns="45720">
                <a:spAutoFit/>
              </a:bodyPr>
              <a:lstStyle/>
              <a:p>
                <a:pPr algn="ctr"/>
                <a:r>
                  <a:rPr lang="en-US" altLang="zh-CN" sz="4400" b="1" cap="none" spc="0" dirty="0">
                    <a:ln w="10541" cmpd="sng">
                      <a:solidFill>
                        <a:schemeClr val="accent1">
                          <a:shade val="88000"/>
                          <a:satMod val="110000"/>
                        </a:schemeClr>
                      </a:solidFill>
                      <a:prstDash val="solid"/>
                    </a:ln>
                    <a:solidFill>
                      <a:srgbClr val="005188"/>
                    </a:solidFill>
                    <a:effectLst/>
                  </a:rPr>
                  <a:t>B</a:t>
                </a:r>
                <a:endParaRPr lang="zh-CN" altLang="en-US" sz="4400" b="1" cap="none" spc="0" dirty="0">
                  <a:ln w="10541" cmpd="sng">
                    <a:solidFill>
                      <a:schemeClr val="accent1">
                        <a:shade val="88000"/>
                        <a:satMod val="110000"/>
                      </a:schemeClr>
                    </a:solidFill>
                    <a:prstDash val="solid"/>
                  </a:ln>
                  <a:solidFill>
                    <a:srgbClr val="005188"/>
                  </a:solidFill>
                  <a:effectLst/>
                </a:endParaRPr>
              </a:p>
            </p:txBody>
          </p:sp>
        </p:grpSp>
      </p:grpSp>
      <p:pic>
        <p:nvPicPr>
          <p:cNvPr id="2" name="图片 1"/>
          <p:cNvPicPr>
            <a:picLocks noChangeAspect="1"/>
          </p:cNvPicPr>
          <p:nvPr/>
        </p:nvPicPr>
        <p:blipFill>
          <a:blip r:embed="rId3"/>
          <a:stretch>
            <a:fillRect/>
          </a:stretch>
        </p:blipFill>
        <p:spPr>
          <a:xfrm>
            <a:off x="4781894" y="2386584"/>
            <a:ext cx="3967829" cy="275414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Tm="0">
        <p:dissolve/>
      </p:transition>
    </mc:Choice>
    <mc:Fallback xmlns="">
      <p:transition advTm="0">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p:cNvSpPr txBox="1"/>
          <p:nvPr/>
        </p:nvSpPr>
        <p:spPr>
          <a:xfrm>
            <a:off x="377824" y="946732"/>
            <a:ext cx="8328025" cy="3869329"/>
          </a:xfrm>
          <a:prstGeom prst="rect">
            <a:avLst/>
          </a:prstGeom>
          <a:noFill/>
        </p:spPr>
        <p:txBody>
          <a:bodyPr wrap="square" lIns="0" rIns="0" rtlCol="0">
            <a:spAutoFit/>
          </a:bodyPr>
          <a:lstStyle/>
          <a:p>
            <a:pPr>
              <a:lnSpc>
                <a:spcPct val="150000"/>
              </a:lnSpc>
            </a:pPr>
            <a:r>
              <a:rPr lang="en-US" altLang="zh-CN" sz="2800" dirty="0" smtClean="0">
                <a:latin typeface="宋体" panose="02010600030101010101" pitchFamily="2" charset="-122"/>
                <a:ea typeface="宋体" panose="02010600030101010101" pitchFamily="2" charset="-122"/>
                <a:cs typeface="方正静蕾简体" panose="03000509000000000000" pitchFamily="65" charset="-122"/>
              </a:rPr>
              <a:t>4</a:t>
            </a:r>
            <a:r>
              <a:rPr lang="zh-CN" altLang="en-US" sz="2800" dirty="0">
                <a:latin typeface="宋体" panose="02010600030101010101" pitchFamily="2" charset="-122"/>
                <a:ea typeface="宋体" panose="02010600030101010101" pitchFamily="2" charset="-122"/>
                <a:cs typeface="方正静蕾简体" panose="03000509000000000000" pitchFamily="65" charset="-122"/>
              </a:rPr>
              <a:t>．小明同学几乎每天都要乘公交车上学，善于观察</a:t>
            </a:r>
          </a:p>
          <a:p>
            <a:pPr>
              <a:lnSpc>
                <a:spcPct val="150000"/>
              </a:lnSpc>
            </a:pPr>
            <a:r>
              <a:rPr lang="zh-CN" altLang="en-US" sz="2800" dirty="0">
                <a:latin typeface="宋体" panose="02010600030101010101" pitchFamily="2" charset="-122"/>
                <a:ea typeface="宋体" panose="02010600030101010101" pitchFamily="2" charset="-122"/>
                <a:cs typeface="方正静蕾简体" panose="03000509000000000000" pitchFamily="65" charset="-122"/>
              </a:rPr>
              <a:t>   的他发现，无论盛夏还是严冬，在装有空调的公</a:t>
            </a:r>
          </a:p>
          <a:p>
            <a:pPr>
              <a:lnSpc>
                <a:spcPct val="150000"/>
              </a:lnSpc>
            </a:pPr>
            <a:r>
              <a:rPr lang="zh-CN" altLang="en-US" sz="2800" dirty="0">
                <a:latin typeface="宋体" panose="02010600030101010101" pitchFamily="2" charset="-122"/>
                <a:ea typeface="宋体" panose="02010600030101010101" pitchFamily="2" charset="-122"/>
                <a:cs typeface="方正静蕾简体" panose="03000509000000000000" pitchFamily="65" charset="-122"/>
              </a:rPr>
              <a:t>   交车玻璃窗上都会有小水滴附着在上面。那么，</a:t>
            </a:r>
          </a:p>
          <a:p>
            <a:pPr>
              <a:lnSpc>
                <a:spcPct val="150000"/>
              </a:lnSpc>
            </a:pPr>
            <a:r>
              <a:rPr lang="zh-CN" altLang="en-US" sz="2800" dirty="0">
                <a:latin typeface="宋体" panose="02010600030101010101" pitchFamily="2" charset="-122"/>
                <a:ea typeface="宋体" panose="02010600030101010101" pitchFamily="2" charset="-122"/>
                <a:cs typeface="方正静蕾简体" panose="03000509000000000000" pitchFamily="65" charset="-122"/>
              </a:rPr>
              <a:t>   夏天，小水珠附着在玻璃的</a:t>
            </a:r>
            <a:r>
              <a:rPr lang="zh-CN" altLang="en-US" sz="2800" u="sng" dirty="0">
                <a:latin typeface="宋体" panose="02010600030101010101" pitchFamily="2" charset="-122"/>
                <a:ea typeface="宋体" panose="02010600030101010101" pitchFamily="2" charset="-122"/>
                <a:cs typeface="方正静蕾简体" panose="03000509000000000000" pitchFamily="65" charset="-122"/>
              </a:rPr>
              <a:t>        </a:t>
            </a:r>
            <a:r>
              <a:rPr lang="zh-CN" altLang="en-US" sz="2800" dirty="0">
                <a:latin typeface="宋体" panose="02010600030101010101" pitchFamily="2" charset="-122"/>
                <a:ea typeface="宋体" panose="02010600030101010101" pitchFamily="2" charset="-122"/>
                <a:cs typeface="方正静蕾简体" panose="03000509000000000000" pitchFamily="65" charset="-122"/>
              </a:rPr>
              <a:t>，冬天，小</a:t>
            </a:r>
          </a:p>
          <a:p>
            <a:pPr>
              <a:lnSpc>
                <a:spcPct val="150000"/>
              </a:lnSpc>
            </a:pPr>
            <a:r>
              <a:rPr lang="zh-CN" altLang="en-US" sz="2800" dirty="0">
                <a:latin typeface="宋体" panose="02010600030101010101" pitchFamily="2" charset="-122"/>
                <a:ea typeface="宋体" panose="02010600030101010101" pitchFamily="2" charset="-122"/>
                <a:cs typeface="方正静蕾简体" panose="03000509000000000000" pitchFamily="65" charset="-122"/>
              </a:rPr>
              <a:t>   水珠附着在玻璃的</a:t>
            </a:r>
            <a:r>
              <a:rPr lang="zh-CN" altLang="en-US" sz="2800" u="sng" dirty="0">
                <a:latin typeface="宋体" panose="02010600030101010101" pitchFamily="2" charset="-122"/>
                <a:ea typeface="宋体" panose="02010600030101010101" pitchFamily="2" charset="-122"/>
                <a:cs typeface="方正静蕾简体" panose="03000509000000000000" pitchFamily="65" charset="-122"/>
              </a:rPr>
              <a:t>       </a:t>
            </a:r>
            <a:r>
              <a:rPr lang="zh-CN" altLang="en-US" sz="2800" dirty="0">
                <a:latin typeface="宋体" panose="02010600030101010101" pitchFamily="2" charset="-122"/>
                <a:ea typeface="宋体" panose="02010600030101010101" pitchFamily="2" charset="-122"/>
                <a:cs typeface="方正静蕾简体" panose="03000509000000000000" pitchFamily="65" charset="-122"/>
              </a:rPr>
              <a:t>。（以上两空均选填</a:t>
            </a:r>
          </a:p>
          <a:p>
            <a:pPr>
              <a:lnSpc>
                <a:spcPct val="150000"/>
              </a:lnSpc>
            </a:pPr>
            <a:r>
              <a:rPr lang="zh-CN" altLang="en-US" sz="2800" dirty="0">
                <a:latin typeface="宋体" panose="02010600030101010101" pitchFamily="2" charset="-122"/>
                <a:ea typeface="宋体" panose="02010600030101010101" pitchFamily="2" charset="-122"/>
                <a:cs typeface="方正静蕾简体" panose="03000509000000000000" pitchFamily="65" charset="-122"/>
              </a:rPr>
              <a:t>  “内表面”或“外表面”）</a:t>
            </a:r>
            <a:endParaRPr lang="zh-CN" altLang="en-US" sz="2800" dirty="0">
              <a:solidFill>
                <a:schemeClr val="tx1"/>
              </a:solidFill>
              <a:latin typeface="宋体" panose="02010600030101010101" pitchFamily="2" charset="-122"/>
              <a:ea typeface="宋体" panose="02010600030101010101" pitchFamily="2" charset="-122"/>
              <a:cs typeface="方正静蕾简体" panose="03000509000000000000" pitchFamily="65" charset="-122"/>
            </a:endParaRPr>
          </a:p>
        </p:txBody>
      </p:sp>
      <p:sp>
        <p:nvSpPr>
          <p:cNvPr id="10" name="矩形 9"/>
          <p:cNvSpPr/>
          <p:nvPr/>
        </p:nvSpPr>
        <p:spPr>
          <a:xfrm>
            <a:off x="5257233" y="3001190"/>
            <a:ext cx="1266693" cy="523220"/>
          </a:xfrm>
          <a:prstGeom prst="rect">
            <a:avLst/>
          </a:prstGeom>
        </p:spPr>
        <p:txBody>
          <a:bodyPr wrap="none">
            <a:spAutoFit/>
          </a:bodyPr>
          <a:lstStyle/>
          <a:p>
            <a:r>
              <a:rPr lang="zh-CN" altLang="en-US" sz="2800" b="1" dirty="0">
                <a:solidFill>
                  <a:srgbClr val="FF0000"/>
                </a:solidFill>
                <a:latin typeface="Times New Roman" panose="02020603050405020304"/>
                <a:ea typeface="楷体" panose="02010609060101010101" pitchFamily="49" charset="-122"/>
              </a:rPr>
              <a:t>外表面</a:t>
            </a:r>
            <a:endParaRPr lang="zh-CN" altLang="en-US" dirty="0">
              <a:ea typeface="楷体" panose="02010609060101010101" pitchFamily="49" charset="-122"/>
            </a:endParaRPr>
          </a:p>
        </p:txBody>
      </p:sp>
      <p:sp>
        <p:nvSpPr>
          <p:cNvPr id="12" name="矩形 11"/>
          <p:cNvSpPr/>
          <p:nvPr/>
        </p:nvSpPr>
        <p:spPr>
          <a:xfrm>
            <a:off x="3715886" y="3606006"/>
            <a:ext cx="1266693" cy="523220"/>
          </a:xfrm>
          <a:prstGeom prst="rect">
            <a:avLst/>
          </a:prstGeom>
        </p:spPr>
        <p:txBody>
          <a:bodyPr wrap="none">
            <a:spAutoFit/>
          </a:bodyPr>
          <a:lstStyle/>
          <a:p>
            <a:r>
              <a:rPr lang="zh-CN" altLang="en-US" sz="2800" b="1" dirty="0">
                <a:solidFill>
                  <a:srgbClr val="FF0000"/>
                </a:solidFill>
                <a:latin typeface="Times New Roman" panose="02020603050405020304"/>
                <a:ea typeface="楷体" panose="02010609060101010101" pitchFamily="49" charset="-122"/>
              </a:rPr>
              <a:t>内表面</a:t>
            </a:r>
            <a:endParaRPr lang="zh-CN" altLang="en-US" dirty="0">
              <a:ea typeface="楷体" panose="02010609060101010101" pitchFamily="49" charset="-122"/>
            </a:endParaRPr>
          </a:p>
        </p:txBody>
      </p:sp>
      <p:grpSp>
        <p:nvGrpSpPr>
          <p:cNvPr id="16" name="组合 15"/>
          <p:cNvGrpSpPr/>
          <p:nvPr/>
        </p:nvGrpSpPr>
        <p:grpSpPr>
          <a:xfrm>
            <a:off x="474943" y="0"/>
            <a:ext cx="8274780" cy="768350"/>
            <a:chOff x="431463" y="178382"/>
            <a:chExt cx="8274780" cy="768350"/>
          </a:xfrm>
        </p:grpSpPr>
        <p:cxnSp>
          <p:nvCxnSpPr>
            <p:cNvPr id="17" name="直接连接符 16"/>
            <p:cNvCxnSpPr/>
            <p:nvPr/>
          </p:nvCxnSpPr>
          <p:spPr>
            <a:xfrm>
              <a:off x="431463" y="913135"/>
              <a:ext cx="827478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18" name="组合 17"/>
            <p:cNvGrpSpPr/>
            <p:nvPr/>
          </p:nvGrpSpPr>
          <p:grpSpPr>
            <a:xfrm>
              <a:off x="457232" y="178382"/>
              <a:ext cx="5519387" cy="768350"/>
              <a:chOff x="457232" y="178382"/>
              <a:chExt cx="5519387" cy="768350"/>
            </a:xfrm>
          </p:grpSpPr>
          <p:sp>
            <p:nvSpPr>
              <p:cNvPr id="19" name="文本占位符 2"/>
              <p:cNvSpPr txBox="1"/>
              <p:nvPr/>
            </p:nvSpPr>
            <p:spPr>
              <a:xfrm>
                <a:off x="894514" y="292685"/>
                <a:ext cx="5082105" cy="42518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zh-CN" altLang="en-US" sz="3200" dirty="0">
                    <a:solidFill>
                      <a:srgbClr val="005188"/>
                    </a:solidFill>
                    <a:latin typeface="宋体" panose="02010600030101010101" pitchFamily="2" charset="-122"/>
                    <a:ea typeface="宋体" panose="02010600030101010101" pitchFamily="2" charset="-122"/>
                  </a:rPr>
                  <a:t>备考</a:t>
                </a:r>
                <a:r>
                  <a:rPr lang="zh-CN" altLang="en-US" sz="3200" dirty="0" smtClean="0">
                    <a:solidFill>
                      <a:srgbClr val="005188"/>
                    </a:solidFill>
                    <a:latin typeface="宋体" panose="02010600030101010101" pitchFamily="2" charset="-122"/>
                    <a:ea typeface="宋体" panose="02010600030101010101" pitchFamily="2" charset="-122"/>
                  </a:rPr>
                  <a:t>训练</a:t>
                </a:r>
                <a:r>
                  <a:rPr lang="en-US" altLang="zh-CN" sz="3200" dirty="0" smtClean="0">
                    <a:solidFill>
                      <a:srgbClr val="005188"/>
                    </a:solidFill>
                    <a:latin typeface="宋体" panose="02010600030101010101" pitchFamily="2" charset="-122"/>
                    <a:ea typeface="宋体" panose="02010600030101010101" pitchFamily="2" charset="-122"/>
                  </a:rPr>
                  <a:t>·</a:t>
                </a:r>
                <a:r>
                  <a:rPr lang="zh-CN" altLang="en-US" sz="3200" dirty="0" smtClean="0">
                    <a:solidFill>
                      <a:srgbClr val="005188"/>
                    </a:solidFill>
                    <a:latin typeface="宋体" panose="02010600030101010101" pitchFamily="2" charset="-122"/>
                    <a:ea typeface="宋体" panose="02010600030101010101" pitchFamily="2" charset="-122"/>
                  </a:rPr>
                  <a:t>针对训练</a:t>
                </a:r>
                <a:endParaRPr lang="zh-CN" altLang="en-US" sz="3200" dirty="0">
                  <a:solidFill>
                    <a:srgbClr val="005188"/>
                  </a:solidFill>
                  <a:latin typeface="宋体" panose="02010600030101010101" pitchFamily="2" charset="-122"/>
                  <a:ea typeface="宋体" panose="02010600030101010101" pitchFamily="2" charset="-122"/>
                </a:endParaRPr>
              </a:p>
            </p:txBody>
          </p:sp>
          <p:sp>
            <p:nvSpPr>
              <p:cNvPr id="20" name="矩形 19"/>
              <p:cNvSpPr/>
              <p:nvPr/>
            </p:nvSpPr>
            <p:spPr>
              <a:xfrm>
                <a:off x="457232" y="178382"/>
                <a:ext cx="495935" cy="768350"/>
              </a:xfrm>
              <a:prstGeom prst="rect">
                <a:avLst/>
              </a:prstGeom>
              <a:noFill/>
            </p:spPr>
            <p:txBody>
              <a:bodyPr wrap="none" lIns="91440" tIns="45720" rIns="91440" bIns="45720">
                <a:spAutoFit/>
              </a:bodyPr>
              <a:lstStyle/>
              <a:p>
                <a:pPr algn="ctr"/>
                <a:r>
                  <a:rPr lang="en-US" altLang="zh-CN" sz="4400" b="1" cap="none" spc="0" dirty="0">
                    <a:ln w="10541" cmpd="sng">
                      <a:solidFill>
                        <a:schemeClr val="accent1">
                          <a:shade val="88000"/>
                          <a:satMod val="110000"/>
                        </a:schemeClr>
                      </a:solidFill>
                      <a:prstDash val="solid"/>
                    </a:ln>
                    <a:solidFill>
                      <a:srgbClr val="005188"/>
                    </a:solidFill>
                    <a:effectLst/>
                  </a:rPr>
                  <a:t>B</a:t>
                </a:r>
                <a:endParaRPr lang="zh-CN" altLang="en-US" sz="4400" b="1" cap="none" spc="0" dirty="0">
                  <a:ln w="10541" cmpd="sng">
                    <a:solidFill>
                      <a:schemeClr val="accent1">
                        <a:shade val="88000"/>
                        <a:satMod val="110000"/>
                      </a:schemeClr>
                    </a:solidFill>
                    <a:prstDash val="solid"/>
                  </a:ln>
                  <a:solidFill>
                    <a:srgbClr val="005188"/>
                  </a:solidFill>
                  <a:effectLst/>
                </a:endParaRPr>
              </a:p>
            </p:txBody>
          </p:sp>
        </p:grpSp>
      </p:grpSp>
    </p:spTree>
  </p:cSld>
  <p:clrMapOvr>
    <a:masterClrMapping/>
  </p:clrMapOvr>
  <mc:AlternateContent xmlns:mc="http://schemas.openxmlformats.org/markup-compatibility/2006" xmlns:p14="http://schemas.microsoft.com/office/powerpoint/2010/main">
    <mc:Choice Requires="p14">
      <p:transition p14:dur="10" advTm="0">
        <p:dissolve/>
      </p:transition>
    </mc:Choice>
    <mc:Fallback xmlns="">
      <p:transition advTm="0">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p:cNvSpPr txBox="1"/>
          <p:nvPr/>
        </p:nvSpPr>
        <p:spPr>
          <a:xfrm>
            <a:off x="240665" y="1060763"/>
            <a:ext cx="8663940" cy="4324261"/>
          </a:xfrm>
          <a:prstGeom prst="rect">
            <a:avLst/>
          </a:prstGeom>
          <a:noFill/>
        </p:spPr>
        <p:txBody>
          <a:bodyPr wrap="square" lIns="0" rIns="0" rtlCol="0">
            <a:spAutoFit/>
          </a:bodyPr>
          <a:lstStyle/>
          <a:p>
            <a:pPr algn="ctr" fontAlgn="auto">
              <a:lnSpc>
                <a:spcPts val="3360"/>
              </a:lnSpc>
            </a:pPr>
            <a:endParaRPr lang="en-US" altLang="zh-CN" sz="2800" b="1" dirty="0" smtClean="0">
              <a:solidFill>
                <a:srgbClr val="005188"/>
              </a:solidFill>
              <a:latin typeface="宋体" panose="02010600030101010101" pitchFamily="2" charset="-122"/>
              <a:ea typeface="宋体" panose="02010600030101010101" pitchFamily="2" charset="-122"/>
              <a:sym typeface="+mn-ea"/>
            </a:endParaRPr>
          </a:p>
          <a:p>
            <a:pPr>
              <a:lnSpc>
                <a:spcPts val="3660"/>
              </a:lnSpc>
            </a:pPr>
            <a:r>
              <a:rPr lang="en-US" altLang="zh-CN" sz="2800" dirty="0" smtClean="0">
                <a:latin typeface="宋体" panose="02010600030101010101" pitchFamily="2" charset="-122"/>
                <a:cs typeface="方正静蕾简体" panose="03000509000000000000" pitchFamily="65" charset="-122"/>
              </a:rPr>
              <a:t>5</a:t>
            </a:r>
            <a:r>
              <a:rPr lang="zh-CN" altLang="en-US" sz="2800" dirty="0" smtClean="0">
                <a:latin typeface="宋体" panose="02010600030101010101" pitchFamily="2" charset="-122"/>
                <a:cs typeface="方正静蕾简体" panose="03000509000000000000" pitchFamily="65" charset="-122"/>
              </a:rPr>
              <a:t>．如</a:t>
            </a:r>
            <a:r>
              <a:rPr lang="zh-CN" altLang="en-US" sz="2800" dirty="0">
                <a:latin typeface="宋体" panose="02010600030101010101" pitchFamily="2" charset="-122"/>
                <a:cs typeface="方正静蕾简体" panose="03000509000000000000" pitchFamily="65" charset="-122"/>
              </a:rPr>
              <a:t>图</a:t>
            </a:r>
            <a:r>
              <a:rPr lang="en-US" altLang="zh-CN" sz="2800" dirty="0" smtClean="0">
                <a:latin typeface="宋体" panose="02010600030101010101" pitchFamily="2" charset="-122"/>
                <a:cs typeface="方正静蕾简体" panose="03000509000000000000" pitchFamily="65" charset="-122"/>
              </a:rPr>
              <a:t>3-17</a:t>
            </a:r>
            <a:r>
              <a:rPr lang="zh-CN" altLang="en-US" sz="2800" dirty="0" smtClean="0">
                <a:latin typeface="宋体" panose="02010600030101010101" pitchFamily="2" charset="-122"/>
                <a:cs typeface="方正静蕾简体" panose="03000509000000000000" pitchFamily="65" charset="-122"/>
              </a:rPr>
              <a:t>所</a:t>
            </a:r>
            <a:r>
              <a:rPr lang="zh-CN" altLang="en-US" sz="2800" dirty="0">
                <a:latin typeface="宋体" panose="02010600030101010101" pitchFamily="2" charset="-122"/>
                <a:cs typeface="方正静蕾简体" panose="03000509000000000000" pitchFamily="65" charset="-122"/>
              </a:rPr>
              <a:t>示，用水壶烧水，水</a:t>
            </a:r>
            <a:r>
              <a:rPr lang="zh-CN" altLang="en-US" sz="2800" dirty="0" smtClean="0">
                <a:latin typeface="宋体" panose="02010600030101010101" pitchFamily="2" charset="-122"/>
                <a:cs typeface="方正静蕾简体" panose="03000509000000000000" pitchFamily="65" charset="-122"/>
              </a:rPr>
              <a:t>烧开</a:t>
            </a:r>
            <a:r>
              <a:rPr lang="zh-CN" altLang="en-US" sz="2800" dirty="0">
                <a:latin typeface="宋体" panose="02010600030101010101" pitchFamily="2" charset="-122"/>
                <a:cs typeface="方正静蕾简体" panose="03000509000000000000" pitchFamily="65" charset="-122"/>
              </a:rPr>
              <a:t>后能看到壶</a:t>
            </a:r>
            <a:r>
              <a:rPr lang="zh-CN" altLang="en-US" sz="2800" dirty="0" smtClean="0">
                <a:latin typeface="宋体" panose="02010600030101010101" pitchFamily="2" charset="-122"/>
                <a:cs typeface="方正静蕾简体" panose="03000509000000000000" pitchFamily="65" charset="-122"/>
              </a:rPr>
              <a:t>嘴</a:t>
            </a:r>
            <a:endParaRPr lang="en-US" altLang="zh-CN" sz="2800" dirty="0" smtClean="0">
              <a:latin typeface="宋体" panose="02010600030101010101" pitchFamily="2" charset="-122"/>
              <a:cs typeface="方正静蕾简体" panose="03000509000000000000" pitchFamily="65" charset="-122"/>
            </a:endParaRPr>
          </a:p>
          <a:p>
            <a:pPr>
              <a:lnSpc>
                <a:spcPts val="3660"/>
              </a:lnSpc>
            </a:pPr>
            <a:r>
              <a:rPr lang="en-US" altLang="zh-CN" sz="2800" dirty="0">
                <a:latin typeface="宋体" panose="02010600030101010101" pitchFamily="2" charset="-122"/>
                <a:cs typeface="方正静蕾简体" panose="03000509000000000000" pitchFamily="65" charset="-122"/>
              </a:rPr>
              <a:t> </a:t>
            </a:r>
            <a:r>
              <a:rPr lang="en-US" altLang="zh-CN" sz="2800" dirty="0" smtClean="0">
                <a:latin typeface="宋体" panose="02010600030101010101" pitchFamily="2" charset="-122"/>
                <a:cs typeface="方正静蕾简体" panose="03000509000000000000" pitchFamily="65" charset="-122"/>
              </a:rPr>
              <a:t>  </a:t>
            </a:r>
            <a:r>
              <a:rPr lang="zh-CN" altLang="en-US" sz="2800" dirty="0" smtClean="0">
                <a:latin typeface="宋体" panose="02010600030101010101" pitchFamily="2" charset="-122"/>
                <a:cs typeface="方正静蕾简体" panose="03000509000000000000" pitchFamily="65" charset="-122"/>
              </a:rPr>
              <a:t>周围</a:t>
            </a:r>
            <a:r>
              <a:rPr lang="zh-CN" altLang="en-US" sz="2800" dirty="0">
                <a:latin typeface="宋体" panose="02010600030101010101" pitchFamily="2" charset="-122"/>
                <a:cs typeface="方正静蕾简体" panose="03000509000000000000" pitchFamily="65" charset="-122"/>
              </a:rPr>
              <a:t>有“白气”产生，其中</a:t>
            </a:r>
            <a:r>
              <a:rPr lang="en-US" altLang="zh-CN" sz="2800" dirty="0">
                <a:latin typeface="宋体" panose="02010600030101010101" pitchFamily="2" charset="-122"/>
                <a:cs typeface="方正静蕾简体" panose="03000509000000000000" pitchFamily="65" charset="-122"/>
              </a:rPr>
              <a:t>a</a:t>
            </a:r>
            <a:r>
              <a:rPr lang="zh-CN" altLang="en-US" sz="2800" dirty="0">
                <a:latin typeface="宋体" panose="02010600030101010101" pitchFamily="2" charset="-122"/>
                <a:cs typeface="方正静蕾简体" panose="03000509000000000000" pitchFamily="65" charset="-122"/>
              </a:rPr>
              <a:t>、</a:t>
            </a:r>
            <a:r>
              <a:rPr lang="en-US" altLang="zh-CN" sz="2800" dirty="0">
                <a:latin typeface="宋体" panose="02010600030101010101" pitchFamily="2" charset="-122"/>
                <a:cs typeface="方正静蕾简体" panose="03000509000000000000" pitchFamily="65" charset="-122"/>
              </a:rPr>
              <a:t>b</a:t>
            </a:r>
            <a:r>
              <a:rPr lang="zh-CN" altLang="en-US" sz="2800" dirty="0" smtClean="0">
                <a:latin typeface="宋体" panose="02010600030101010101" pitchFamily="2" charset="-122"/>
                <a:cs typeface="方正静蕾简体" panose="03000509000000000000" pitchFamily="65" charset="-122"/>
              </a:rPr>
              <a:t>两位置</a:t>
            </a:r>
            <a:r>
              <a:rPr lang="zh-CN" altLang="en-US" sz="2800" dirty="0">
                <a:latin typeface="宋体" panose="02010600030101010101" pitchFamily="2" charset="-122"/>
                <a:cs typeface="方正静蕾简体" panose="03000509000000000000" pitchFamily="65" charset="-122"/>
              </a:rPr>
              <a:t>有一处</a:t>
            </a:r>
            <a:r>
              <a:rPr lang="zh-CN" altLang="en-US" sz="2800" dirty="0" smtClean="0">
                <a:latin typeface="宋体" panose="02010600030101010101" pitchFamily="2" charset="-122"/>
                <a:cs typeface="方正静蕾简体" panose="03000509000000000000" pitchFamily="65" charset="-122"/>
              </a:rPr>
              <a:t>“白</a:t>
            </a:r>
            <a:endParaRPr lang="en-US" altLang="zh-CN" sz="2800" dirty="0" smtClean="0">
              <a:latin typeface="宋体" panose="02010600030101010101" pitchFamily="2" charset="-122"/>
              <a:cs typeface="方正静蕾简体" panose="03000509000000000000" pitchFamily="65" charset="-122"/>
            </a:endParaRPr>
          </a:p>
          <a:p>
            <a:pPr>
              <a:lnSpc>
                <a:spcPts val="3660"/>
              </a:lnSpc>
            </a:pPr>
            <a:r>
              <a:rPr lang="en-US" altLang="zh-CN" sz="2800" dirty="0">
                <a:latin typeface="宋体" panose="02010600030101010101" pitchFamily="2" charset="-122"/>
                <a:cs typeface="方正静蕾简体" panose="03000509000000000000" pitchFamily="65" charset="-122"/>
              </a:rPr>
              <a:t> </a:t>
            </a:r>
            <a:r>
              <a:rPr lang="en-US" altLang="zh-CN" sz="2800" dirty="0" smtClean="0">
                <a:latin typeface="宋体" panose="02010600030101010101" pitchFamily="2" charset="-122"/>
                <a:cs typeface="方正静蕾简体" panose="03000509000000000000" pitchFamily="65" charset="-122"/>
              </a:rPr>
              <a:t>  </a:t>
            </a:r>
            <a:r>
              <a:rPr lang="zh-CN" altLang="en-US" sz="2800" dirty="0" smtClean="0">
                <a:latin typeface="宋体" panose="02010600030101010101" pitchFamily="2" charset="-122"/>
                <a:cs typeface="方正静蕾简体" panose="03000509000000000000" pitchFamily="65" charset="-122"/>
              </a:rPr>
              <a:t>气”</a:t>
            </a:r>
            <a:r>
              <a:rPr lang="zh-CN" altLang="en-US" sz="2800" dirty="0">
                <a:latin typeface="宋体" panose="02010600030101010101" pitchFamily="2" charset="-122"/>
                <a:cs typeface="方正静蕾简体" panose="03000509000000000000" pitchFamily="65" charset="-122"/>
              </a:rPr>
              <a:t>较浓。以下关于“白气”的</a:t>
            </a:r>
            <a:r>
              <a:rPr lang="zh-CN" altLang="en-US" sz="2800" dirty="0" smtClean="0">
                <a:latin typeface="宋体" panose="02010600030101010101" pitchFamily="2" charset="-122"/>
                <a:cs typeface="方正静蕾简体" panose="03000509000000000000" pitchFamily="65" charset="-122"/>
              </a:rPr>
              <a:t>描述</a:t>
            </a:r>
            <a:r>
              <a:rPr lang="zh-CN" altLang="en-US" sz="2800" dirty="0">
                <a:latin typeface="宋体" panose="02010600030101010101" pitchFamily="2" charset="-122"/>
                <a:cs typeface="方正静蕾简体" panose="03000509000000000000" pitchFamily="65" charset="-122"/>
              </a:rPr>
              <a:t>正确的</a:t>
            </a:r>
            <a:r>
              <a:rPr lang="zh-CN" altLang="en-US" sz="2800" dirty="0" smtClean="0">
                <a:latin typeface="宋体" panose="02010600030101010101" pitchFamily="2" charset="-122"/>
                <a:cs typeface="方正静蕾简体" panose="03000509000000000000" pitchFamily="65" charset="-122"/>
              </a:rPr>
              <a:t>是</a:t>
            </a:r>
            <a:endParaRPr lang="en-US" altLang="zh-CN" sz="2800" dirty="0" smtClean="0">
              <a:latin typeface="宋体" panose="02010600030101010101" pitchFamily="2" charset="-122"/>
              <a:cs typeface="方正静蕾简体" panose="03000509000000000000" pitchFamily="65" charset="-122"/>
            </a:endParaRPr>
          </a:p>
          <a:p>
            <a:pPr>
              <a:lnSpc>
                <a:spcPts val="3660"/>
              </a:lnSpc>
            </a:pPr>
            <a:r>
              <a:rPr lang="en-US" altLang="zh-CN" sz="2800" dirty="0">
                <a:latin typeface="宋体" panose="02010600030101010101" pitchFamily="2" charset="-122"/>
                <a:cs typeface="方正静蕾简体" panose="03000509000000000000" pitchFamily="65" charset="-122"/>
              </a:rPr>
              <a:t> </a:t>
            </a:r>
            <a:r>
              <a:rPr lang="en-US" altLang="zh-CN" sz="2800" dirty="0" smtClean="0">
                <a:latin typeface="宋体" panose="02010600030101010101" pitchFamily="2" charset="-122"/>
                <a:cs typeface="方正静蕾简体" panose="03000509000000000000" pitchFamily="65" charset="-122"/>
              </a:rPr>
              <a:t> </a:t>
            </a:r>
            <a:r>
              <a:rPr lang="zh-CN" altLang="en-US" sz="2800" dirty="0" smtClean="0">
                <a:latin typeface="宋体" panose="02010600030101010101" pitchFamily="2" charset="-122"/>
                <a:cs typeface="方正静蕾简体" panose="03000509000000000000" pitchFamily="65" charset="-122"/>
              </a:rPr>
              <a:t>（</a:t>
            </a:r>
            <a:r>
              <a:rPr lang="en-US" altLang="zh-CN" sz="2800" dirty="0" smtClean="0">
                <a:latin typeface="宋体" panose="02010600030101010101" pitchFamily="2" charset="-122"/>
                <a:cs typeface="方正静蕾简体" panose="03000509000000000000" pitchFamily="65" charset="-122"/>
              </a:rPr>
              <a:t>    </a:t>
            </a:r>
            <a:r>
              <a:rPr lang="zh-CN" altLang="en-US" sz="2800" dirty="0" smtClean="0">
                <a:latin typeface="宋体" panose="02010600030101010101" pitchFamily="2" charset="-122"/>
                <a:cs typeface="方正静蕾简体" panose="03000509000000000000" pitchFamily="65" charset="-122"/>
              </a:rPr>
              <a:t>）</a:t>
            </a:r>
            <a:endParaRPr lang="en-US" altLang="zh-CN" sz="2800" dirty="0">
              <a:latin typeface="宋体" panose="02010600030101010101" pitchFamily="2" charset="-122"/>
              <a:cs typeface="方正静蕾简体" panose="03000509000000000000" pitchFamily="65" charset="-122"/>
            </a:endParaRPr>
          </a:p>
          <a:p>
            <a:pPr>
              <a:lnSpc>
                <a:spcPts val="3660"/>
              </a:lnSpc>
            </a:pPr>
            <a:r>
              <a:rPr lang="en-US" altLang="zh-CN" sz="2800" dirty="0">
                <a:latin typeface="宋体" panose="02010600030101010101" pitchFamily="2" charset="-122"/>
                <a:cs typeface="方正静蕾简体" panose="03000509000000000000" pitchFamily="65" charset="-122"/>
              </a:rPr>
              <a:t>   A</a:t>
            </a:r>
            <a:r>
              <a:rPr lang="zh-CN" altLang="en-US" sz="2800" dirty="0">
                <a:latin typeface="宋体" panose="02010600030101010101" pitchFamily="2" charset="-122"/>
                <a:cs typeface="方正静蕾简体" panose="03000509000000000000" pitchFamily="65" charset="-122"/>
              </a:rPr>
              <a:t>．它是水蒸气，</a:t>
            </a:r>
            <a:r>
              <a:rPr lang="en-US" altLang="zh-CN" sz="2800" dirty="0">
                <a:latin typeface="宋体" panose="02010600030101010101" pitchFamily="2" charset="-122"/>
                <a:cs typeface="方正静蕾简体" panose="03000509000000000000" pitchFamily="65" charset="-122"/>
              </a:rPr>
              <a:t>a</a:t>
            </a:r>
            <a:r>
              <a:rPr lang="zh-CN" altLang="en-US" sz="2800" dirty="0">
                <a:latin typeface="宋体" panose="02010600030101010101" pitchFamily="2" charset="-122"/>
                <a:cs typeface="方正静蕾简体" panose="03000509000000000000" pitchFamily="65" charset="-122"/>
              </a:rPr>
              <a:t>处较浓</a:t>
            </a:r>
            <a:r>
              <a:rPr lang="en-US" altLang="zh-CN" sz="2800" dirty="0">
                <a:latin typeface="宋体" panose="02010600030101010101" pitchFamily="2" charset="-122"/>
                <a:cs typeface="方正静蕾简体" panose="03000509000000000000" pitchFamily="65" charset="-122"/>
              </a:rPr>
              <a:t> </a:t>
            </a:r>
          </a:p>
          <a:p>
            <a:pPr>
              <a:lnSpc>
                <a:spcPts val="3660"/>
              </a:lnSpc>
            </a:pPr>
            <a:r>
              <a:rPr lang="en-US" altLang="zh-CN" sz="2800" dirty="0">
                <a:latin typeface="宋体" panose="02010600030101010101" pitchFamily="2" charset="-122"/>
                <a:cs typeface="方正静蕾简体" panose="03000509000000000000" pitchFamily="65" charset="-122"/>
              </a:rPr>
              <a:t>   B</a:t>
            </a:r>
            <a:r>
              <a:rPr lang="zh-CN" altLang="en-US" sz="2800" dirty="0">
                <a:latin typeface="宋体" panose="02010600030101010101" pitchFamily="2" charset="-122"/>
                <a:cs typeface="方正静蕾简体" panose="03000509000000000000" pitchFamily="65" charset="-122"/>
              </a:rPr>
              <a:t>．它是水蒸气，</a:t>
            </a:r>
            <a:r>
              <a:rPr lang="en-US" altLang="zh-CN" sz="2800" dirty="0">
                <a:latin typeface="宋体" panose="02010600030101010101" pitchFamily="2" charset="-122"/>
                <a:cs typeface="方正静蕾简体" panose="03000509000000000000" pitchFamily="65" charset="-122"/>
              </a:rPr>
              <a:t>b</a:t>
            </a:r>
            <a:r>
              <a:rPr lang="zh-CN" altLang="en-US" sz="2800" dirty="0">
                <a:latin typeface="宋体" panose="02010600030101010101" pitchFamily="2" charset="-122"/>
                <a:cs typeface="方正静蕾简体" panose="03000509000000000000" pitchFamily="65" charset="-122"/>
              </a:rPr>
              <a:t>处较浓</a:t>
            </a:r>
          </a:p>
          <a:p>
            <a:pPr>
              <a:lnSpc>
                <a:spcPts val="3660"/>
              </a:lnSpc>
            </a:pPr>
            <a:r>
              <a:rPr lang="en-US" altLang="zh-CN" sz="2800" dirty="0">
                <a:latin typeface="宋体" panose="02010600030101010101" pitchFamily="2" charset="-122"/>
                <a:cs typeface="方正静蕾简体" panose="03000509000000000000" pitchFamily="65" charset="-122"/>
              </a:rPr>
              <a:t>   C</a:t>
            </a:r>
            <a:r>
              <a:rPr lang="zh-CN" altLang="en-US" sz="2800" dirty="0">
                <a:latin typeface="宋体" panose="02010600030101010101" pitchFamily="2" charset="-122"/>
                <a:cs typeface="方正静蕾简体" panose="03000509000000000000" pitchFamily="65" charset="-122"/>
              </a:rPr>
              <a:t>．它是小水滴，</a:t>
            </a:r>
            <a:r>
              <a:rPr lang="en-US" altLang="zh-CN" sz="2800" dirty="0">
                <a:latin typeface="宋体" panose="02010600030101010101" pitchFamily="2" charset="-122"/>
                <a:cs typeface="方正静蕾简体" panose="03000509000000000000" pitchFamily="65" charset="-122"/>
              </a:rPr>
              <a:t>a</a:t>
            </a:r>
            <a:r>
              <a:rPr lang="zh-CN" altLang="en-US" sz="2800" dirty="0">
                <a:latin typeface="宋体" panose="02010600030101010101" pitchFamily="2" charset="-122"/>
                <a:cs typeface="方正静蕾简体" panose="03000509000000000000" pitchFamily="65" charset="-122"/>
              </a:rPr>
              <a:t>处较浓</a:t>
            </a:r>
            <a:r>
              <a:rPr lang="en-US" altLang="zh-CN" sz="2800" dirty="0">
                <a:latin typeface="宋体" panose="02010600030101010101" pitchFamily="2" charset="-122"/>
                <a:cs typeface="方正静蕾简体" panose="03000509000000000000" pitchFamily="65" charset="-122"/>
              </a:rPr>
              <a:t> </a:t>
            </a:r>
          </a:p>
          <a:p>
            <a:pPr>
              <a:lnSpc>
                <a:spcPts val="3660"/>
              </a:lnSpc>
            </a:pPr>
            <a:r>
              <a:rPr lang="en-US" altLang="zh-CN" sz="2800" dirty="0">
                <a:latin typeface="宋体" panose="02010600030101010101" pitchFamily="2" charset="-122"/>
                <a:cs typeface="方正静蕾简体" panose="03000509000000000000" pitchFamily="65" charset="-122"/>
              </a:rPr>
              <a:t>   D</a:t>
            </a:r>
            <a:r>
              <a:rPr lang="zh-CN" altLang="en-US" sz="2800" dirty="0">
                <a:latin typeface="宋体" panose="02010600030101010101" pitchFamily="2" charset="-122"/>
                <a:cs typeface="方正静蕾简体" panose="03000509000000000000" pitchFamily="65" charset="-122"/>
              </a:rPr>
              <a:t>．它是小水滴，</a:t>
            </a:r>
            <a:r>
              <a:rPr lang="en-US" altLang="zh-CN" sz="2800" dirty="0">
                <a:latin typeface="宋体" panose="02010600030101010101" pitchFamily="2" charset="-122"/>
                <a:cs typeface="方正静蕾简体" panose="03000509000000000000" pitchFamily="65" charset="-122"/>
              </a:rPr>
              <a:t>b</a:t>
            </a:r>
            <a:r>
              <a:rPr lang="zh-CN" altLang="en-US" sz="2800" dirty="0">
                <a:latin typeface="宋体" panose="02010600030101010101" pitchFamily="2" charset="-122"/>
                <a:cs typeface="方正静蕾简体" panose="03000509000000000000" pitchFamily="65" charset="-122"/>
              </a:rPr>
              <a:t>处较浓</a:t>
            </a:r>
            <a:endParaRPr lang="zh-CN" altLang="en-US" sz="2800" dirty="0">
              <a:solidFill>
                <a:schemeClr val="tx1"/>
              </a:solidFill>
              <a:latin typeface="宋体" panose="02010600030101010101" pitchFamily="2" charset="-122"/>
              <a:ea typeface="宋体" panose="02010600030101010101" pitchFamily="2" charset="-122"/>
              <a:cs typeface="方正静蕾简体" panose="03000509000000000000" pitchFamily="65" charset="-122"/>
            </a:endParaRPr>
          </a:p>
        </p:txBody>
      </p:sp>
      <p:sp>
        <p:nvSpPr>
          <p:cNvPr id="4" name="矩形 3"/>
          <p:cNvSpPr/>
          <p:nvPr/>
        </p:nvSpPr>
        <p:spPr>
          <a:xfrm>
            <a:off x="1131335" y="2906405"/>
            <a:ext cx="444352" cy="523220"/>
          </a:xfrm>
          <a:prstGeom prst="rect">
            <a:avLst/>
          </a:prstGeom>
        </p:spPr>
        <p:txBody>
          <a:bodyPr wrap="none">
            <a:spAutoFit/>
          </a:bodyPr>
          <a:lstStyle/>
          <a:p>
            <a:r>
              <a:rPr lang="en-US" sz="2800" b="1" dirty="0">
                <a:solidFill>
                  <a:srgbClr val="FF0000"/>
                </a:solidFill>
                <a:latin typeface="Times New Roman" panose="02020603050405020304"/>
                <a:ea typeface="楷体" panose="02010609060101010101" pitchFamily="49" charset="-122"/>
              </a:rPr>
              <a:t>C</a:t>
            </a:r>
            <a:endParaRPr lang="en-US" dirty="0">
              <a:ea typeface="楷体" panose="02010609060101010101" pitchFamily="49" charset="-122"/>
            </a:endParaRPr>
          </a:p>
        </p:txBody>
      </p:sp>
      <p:grpSp>
        <p:nvGrpSpPr>
          <p:cNvPr id="10" name="组合 9"/>
          <p:cNvGrpSpPr/>
          <p:nvPr/>
        </p:nvGrpSpPr>
        <p:grpSpPr>
          <a:xfrm>
            <a:off x="474943" y="0"/>
            <a:ext cx="8274780" cy="768350"/>
            <a:chOff x="431463" y="178382"/>
            <a:chExt cx="8274780" cy="768350"/>
          </a:xfrm>
        </p:grpSpPr>
        <p:cxnSp>
          <p:nvCxnSpPr>
            <p:cNvPr id="12" name="直接连接符 11"/>
            <p:cNvCxnSpPr/>
            <p:nvPr/>
          </p:nvCxnSpPr>
          <p:spPr>
            <a:xfrm>
              <a:off x="431463" y="913135"/>
              <a:ext cx="827478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16" name="组合 15"/>
            <p:cNvGrpSpPr/>
            <p:nvPr/>
          </p:nvGrpSpPr>
          <p:grpSpPr>
            <a:xfrm>
              <a:off x="457232" y="178382"/>
              <a:ext cx="5519387" cy="768350"/>
              <a:chOff x="457232" y="178382"/>
              <a:chExt cx="5519387" cy="768350"/>
            </a:xfrm>
          </p:grpSpPr>
          <p:sp>
            <p:nvSpPr>
              <p:cNvPr id="17" name="文本占位符 2"/>
              <p:cNvSpPr txBox="1"/>
              <p:nvPr/>
            </p:nvSpPr>
            <p:spPr>
              <a:xfrm>
                <a:off x="894514" y="292685"/>
                <a:ext cx="5082105" cy="42518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zh-CN" altLang="en-US" sz="3200" dirty="0">
                    <a:solidFill>
                      <a:srgbClr val="005188"/>
                    </a:solidFill>
                    <a:latin typeface="宋体" panose="02010600030101010101" pitchFamily="2" charset="-122"/>
                    <a:ea typeface="宋体" panose="02010600030101010101" pitchFamily="2" charset="-122"/>
                  </a:rPr>
                  <a:t>备考</a:t>
                </a:r>
                <a:r>
                  <a:rPr lang="zh-CN" altLang="en-US" sz="3200" dirty="0" smtClean="0">
                    <a:solidFill>
                      <a:srgbClr val="005188"/>
                    </a:solidFill>
                    <a:latin typeface="宋体" panose="02010600030101010101" pitchFamily="2" charset="-122"/>
                    <a:ea typeface="宋体" panose="02010600030101010101" pitchFamily="2" charset="-122"/>
                  </a:rPr>
                  <a:t>训练</a:t>
                </a:r>
                <a:r>
                  <a:rPr lang="en-US" altLang="zh-CN" sz="3200" dirty="0" smtClean="0">
                    <a:solidFill>
                      <a:srgbClr val="005188"/>
                    </a:solidFill>
                    <a:latin typeface="宋体" panose="02010600030101010101" pitchFamily="2" charset="-122"/>
                    <a:ea typeface="宋体" panose="02010600030101010101" pitchFamily="2" charset="-122"/>
                  </a:rPr>
                  <a:t>·</a:t>
                </a:r>
                <a:r>
                  <a:rPr lang="zh-CN" altLang="en-US" sz="3200" dirty="0" smtClean="0">
                    <a:solidFill>
                      <a:srgbClr val="005188"/>
                    </a:solidFill>
                    <a:latin typeface="宋体" panose="02010600030101010101" pitchFamily="2" charset="-122"/>
                    <a:ea typeface="宋体" panose="02010600030101010101" pitchFamily="2" charset="-122"/>
                  </a:rPr>
                  <a:t>能力提升</a:t>
                </a:r>
                <a:endParaRPr lang="zh-CN" altLang="en-US" sz="3200" dirty="0">
                  <a:solidFill>
                    <a:srgbClr val="005188"/>
                  </a:solidFill>
                  <a:latin typeface="宋体" panose="02010600030101010101" pitchFamily="2" charset="-122"/>
                  <a:ea typeface="宋体" panose="02010600030101010101" pitchFamily="2" charset="-122"/>
                </a:endParaRPr>
              </a:p>
            </p:txBody>
          </p:sp>
          <p:sp>
            <p:nvSpPr>
              <p:cNvPr id="18" name="矩形 17"/>
              <p:cNvSpPr/>
              <p:nvPr/>
            </p:nvSpPr>
            <p:spPr>
              <a:xfrm>
                <a:off x="457232" y="178382"/>
                <a:ext cx="495935" cy="768350"/>
              </a:xfrm>
              <a:prstGeom prst="rect">
                <a:avLst/>
              </a:prstGeom>
              <a:noFill/>
            </p:spPr>
            <p:txBody>
              <a:bodyPr wrap="none" lIns="91440" tIns="45720" rIns="91440" bIns="45720">
                <a:spAutoFit/>
              </a:bodyPr>
              <a:lstStyle/>
              <a:p>
                <a:pPr algn="ctr"/>
                <a:r>
                  <a:rPr lang="en-US" altLang="zh-CN" sz="4400" b="1" cap="none" spc="0" dirty="0">
                    <a:ln w="10541" cmpd="sng">
                      <a:solidFill>
                        <a:schemeClr val="accent1">
                          <a:shade val="88000"/>
                          <a:satMod val="110000"/>
                        </a:schemeClr>
                      </a:solidFill>
                      <a:prstDash val="solid"/>
                    </a:ln>
                    <a:solidFill>
                      <a:srgbClr val="005188"/>
                    </a:solidFill>
                    <a:effectLst/>
                  </a:rPr>
                  <a:t>B</a:t>
                </a:r>
                <a:endParaRPr lang="zh-CN" altLang="en-US" sz="4400" b="1" cap="none" spc="0" dirty="0">
                  <a:ln w="10541" cmpd="sng">
                    <a:solidFill>
                      <a:schemeClr val="accent1">
                        <a:shade val="88000"/>
                        <a:satMod val="110000"/>
                      </a:schemeClr>
                    </a:solidFill>
                    <a:prstDash val="solid"/>
                  </a:ln>
                  <a:solidFill>
                    <a:srgbClr val="005188"/>
                  </a:solidFill>
                  <a:effectLst/>
                </a:endParaRPr>
              </a:p>
            </p:txBody>
          </p:sp>
        </p:grpSp>
      </p:grpSp>
      <p:pic>
        <p:nvPicPr>
          <p:cNvPr id="3" name="图片 2"/>
          <p:cNvPicPr>
            <a:picLocks noChangeAspect="1"/>
          </p:cNvPicPr>
          <p:nvPr/>
        </p:nvPicPr>
        <p:blipFill>
          <a:blip r:embed="rId3"/>
          <a:stretch>
            <a:fillRect/>
          </a:stretch>
        </p:blipFill>
        <p:spPr>
          <a:xfrm>
            <a:off x="5079191" y="3286080"/>
            <a:ext cx="3315001" cy="2864003"/>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Tm="0">
        <p:dissolve/>
      </p:transition>
    </mc:Choice>
    <mc:Fallback xmlns="">
      <p:transition advTm="0">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p:cNvSpPr txBox="1"/>
          <p:nvPr/>
        </p:nvSpPr>
        <p:spPr>
          <a:xfrm>
            <a:off x="240665" y="1060763"/>
            <a:ext cx="8663940" cy="5042406"/>
          </a:xfrm>
          <a:prstGeom prst="rect">
            <a:avLst/>
          </a:prstGeom>
          <a:noFill/>
        </p:spPr>
        <p:txBody>
          <a:bodyPr wrap="square" lIns="0" rIns="0" rtlCol="0">
            <a:spAutoFit/>
          </a:bodyPr>
          <a:lstStyle/>
          <a:p>
            <a:pPr fontAlgn="auto">
              <a:lnSpc>
                <a:spcPts val="3360"/>
              </a:lnSpc>
            </a:pPr>
            <a:r>
              <a:rPr lang="en-US" altLang="zh-CN" sz="2800" dirty="0">
                <a:latin typeface="宋体" panose="02010600030101010101" pitchFamily="2" charset="-122"/>
                <a:cs typeface="方正静蕾简体" panose="03000509000000000000" pitchFamily="65" charset="-122"/>
              </a:rPr>
              <a:t>6</a:t>
            </a:r>
            <a:r>
              <a:rPr lang="en-US" altLang="zh-CN" sz="2800" dirty="0" smtClean="0">
                <a:latin typeface="宋体" panose="02010600030101010101" pitchFamily="2" charset="-122"/>
                <a:cs typeface="方正静蕾简体" panose="03000509000000000000" pitchFamily="65" charset="-122"/>
              </a:rPr>
              <a:t>.</a:t>
            </a:r>
            <a:r>
              <a:rPr lang="zh-CN" altLang="en-US" sz="2800" dirty="0" smtClean="0">
                <a:latin typeface="宋体" panose="02010600030101010101" pitchFamily="2" charset="-122"/>
                <a:cs typeface="方正静蕾简体" panose="03000509000000000000" pitchFamily="65" charset="-122"/>
              </a:rPr>
              <a:t> 生活</a:t>
            </a:r>
            <a:r>
              <a:rPr lang="zh-CN" altLang="en-US" sz="2800" dirty="0">
                <a:latin typeface="宋体" panose="02010600030101010101" pitchFamily="2" charset="-122"/>
                <a:cs typeface="方正静蕾简体" panose="03000509000000000000" pitchFamily="65" charset="-122"/>
              </a:rPr>
              <a:t>中常把碗放在锅里的水中</a:t>
            </a:r>
            <a:r>
              <a:rPr lang="zh-CN" altLang="en-US" sz="2800" dirty="0" smtClean="0">
                <a:latin typeface="宋体" panose="02010600030101010101" pitchFamily="2" charset="-122"/>
                <a:cs typeface="方正静蕾简体" panose="03000509000000000000" pitchFamily="65" charset="-122"/>
              </a:rPr>
              <a:t>蒸食物</a:t>
            </a:r>
            <a:r>
              <a:rPr lang="zh-CN" altLang="en-US" sz="2800" dirty="0">
                <a:latin typeface="宋体" panose="02010600030101010101" pitchFamily="2" charset="-122"/>
                <a:cs typeface="方正静蕾简体" panose="03000509000000000000" pitchFamily="65" charset="-122"/>
              </a:rPr>
              <a:t>。如图</a:t>
            </a:r>
            <a:r>
              <a:rPr lang="en-US" altLang="zh-CN" sz="2800" dirty="0" smtClean="0">
                <a:latin typeface="宋体" panose="02010600030101010101" pitchFamily="2" charset="-122"/>
                <a:cs typeface="方正静蕾简体" panose="03000509000000000000" pitchFamily="65" charset="-122"/>
              </a:rPr>
              <a:t>3-18</a:t>
            </a:r>
            <a:r>
              <a:rPr lang="zh-CN" altLang="en-US" sz="2800" dirty="0" smtClean="0">
                <a:latin typeface="宋体" panose="02010600030101010101" pitchFamily="2" charset="-122"/>
                <a:cs typeface="方正静蕾简体" panose="03000509000000000000" pitchFamily="65" charset="-122"/>
              </a:rPr>
              <a:t>所</a:t>
            </a:r>
            <a:endParaRPr lang="en-US" altLang="zh-CN" sz="2800" dirty="0" smtClean="0">
              <a:latin typeface="宋体" panose="02010600030101010101" pitchFamily="2" charset="-122"/>
              <a:cs typeface="方正静蕾简体" panose="03000509000000000000" pitchFamily="65" charset="-122"/>
            </a:endParaRPr>
          </a:p>
          <a:p>
            <a:pPr fontAlgn="auto">
              <a:lnSpc>
                <a:spcPts val="3360"/>
              </a:lnSpc>
            </a:pPr>
            <a:r>
              <a:rPr lang="en-US" altLang="zh-CN" sz="2800" dirty="0">
                <a:latin typeface="宋体" panose="02010600030101010101" pitchFamily="2" charset="-122"/>
                <a:cs typeface="方正静蕾简体" panose="03000509000000000000" pitchFamily="65" charset="-122"/>
              </a:rPr>
              <a:t> </a:t>
            </a:r>
            <a:r>
              <a:rPr lang="en-US" altLang="zh-CN" sz="2800" dirty="0" smtClean="0">
                <a:latin typeface="宋体" panose="02010600030101010101" pitchFamily="2" charset="-122"/>
                <a:cs typeface="方正静蕾简体" panose="03000509000000000000" pitchFamily="65" charset="-122"/>
              </a:rPr>
              <a:t>  </a:t>
            </a:r>
            <a:r>
              <a:rPr lang="zh-CN" altLang="en-US" sz="2800" dirty="0" smtClean="0">
                <a:latin typeface="宋体" panose="02010600030101010101" pitchFamily="2" charset="-122"/>
                <a:cs typeface="方正静蕾简体" panose="03000509000000000000" pitchFamily="65" charset="-122"/>
              </a:rPr>
              <a:t>示</a:t>
            </a:r>
            <a:r>
              <a:rPr lang="zh-CN" altLang="en-US" sz="2800" dirty="0">
                <a:latin typeface="宋体" panose="02010600030101010101" pitchFamily="2" charset="-122"/>
                <a:cs typeface="方正静蕾简体" panose="03000509000000000000" pitchFamily="65" charset="-122"/>
              </a:rPr>
              <a:t>，当锅里的水沸腾以后，碗中</a:t>
            </a:r>
            <a:r>
              <a:rPr lang="zh-CN" altLang="en-US" sz="2800" dirty="0" smtClean="0">
                <a:latin typeface="宋体" panose="02010600030101010101" pitchFamily="2" charset="-122"/>
                <a:cs typeface="方正静蕾简体" panose="03000509000000000000" pitchFamily="65" charset="-122"/>
              </a:rPr>
              <a:t>的水</a:t>
            </a:r>
            <a:r>
              <a:rPr lang="zh-CN" altLang="en-US" sz="2800" dirty="0">
                <a:latin typeface="宋体" panose="02010600030101010101" pitchFamily="2" charset="-122"/>
                <a:cs typeface="方正静蕾简体" panose="03000509000000000000" pitchFamily="65" charset="-122"/>
              </a:rPr>
              <a:t>（   ）</a:t>
            </a:r>
            <a:endParaRPr lang="en-US" altLang="zh-CN" sz="2800" dirty="0">
              <a:latin typeface="宋体" panose="02010600030101010101" pitchFamily="2" charset="-122"/>
              <a:cs typeface="方正静蕾简体" panose="03000509000000000000" pitchFamily="65" charset="-122"/>
            </a:endParaRPr>
          </a:p>
          <a:p>
            <a:pPr fontAlgn="auto">
              <a:lnSpc>
                <a:spcPts val="3360"/>
              </a:lnSpc>
            </a:pPr>
            <a:endParaRPr lang="en-US" altLang="zh-CN" sz="2800" dirty="0">
              <a:latin typeface="宋体" panose="02010600030101010101" pitchFamily="2" charset="-122"/>
              <a:cs typeface="方正静蕾简体" panose="03000509000000000000" pitchFamily="65" charset="-122"/>
            </a:endParaRPr>
          </a:p>
          <a:p>
            <a:pPr fontAlgn="auto">
              <a:lnSpc>
                <a:spcPts val="3360"/>
              </a:lnSpc>
            </a:pPr>
            <a:endParaRPr lang="en-US" altLang="zh-CN" sz="2800" dirty="0">
              <a:latin typeface="宋体" panose="02010600030101010101" pitchFamily="2" charset="-122"/>
              <a:cs typeface="方正静蕾简体" panose="03000509000000000000" pitchFamily="65" charset="-122"/>
            </a:endParaRPr>
          </a:p>
          <a:p>
            <a:pPr fontAlgn="auto">
              <a:lnSpc>
                <a:spcPts val="3360"/>
              </a:lnSpc>
            </a:pPr>
            <a:endParaRPr lang="en-US" altLang="zh-CN" sz="2800" dirty="0">
              <a:latin typeface="宋体" panose="02010600030101010101" pitchFamily="2" charset="-122"/>
              <a:cs typeface="方正静蕾简体" panose="03000509000000000000" pitchFamily="65" charset="-122"/>
            </a:endParaRPr>
          </a:p>
          <a:p>
            <a:pPr fontAlgn="auto">
              <a:lnSpc>
                <a:spcPts val="3360"/>
              </a:lnSpc>
            </a:pPr>
            <a:endParaRPr lang="en-US" altLang="zh-CN" sz="2800" dirty="0">
              <a:latin typeface="宋体" panose="02010600030101010101" pitchFamily="2" charset="-122"/>
              <a:cs typeface="方正静蕾简体" panose="03000509000000000000" pitchFamily="65" charset="-122"/>
            </a:endParaRPr>
          </a:p>
          <a:p>
            <a:pPr fontAlgn="auto">
              <a:lnSpc>
                <a:spcPts val="3360"/>
              </a:lnSpc>
            </a:pPr>
            <a:endParaRPr lang="en-US" altLang="zh-CN" sz="2800" dirty="0">
              <a:latin typeface="宋体" panose="02010600030101010101" pitchFamily="2" charset="-122"/>
              <a:cs typeface="方正静蕾简体" panose="03000509000000000000" pitchFamily="65" charset="-122"/>
            </a:endParaRPr>
          </a:p>
          <a:p>
            <a:pPr>
              <a:lnSpc>
                <a:spcPts val="3660"/>
              </a:lnSpc>
            </a:pPr>
            <a:r>
              <a:rPr lang="en-US" altLang="zh-CN" sz="2800" dirty="0">
                <a:latin typeface="宋体" panose="02010600030101010101" pitchFamily="2" charset="-122"/>
                <a:cs typeface="方正静蕾简体" panose="03000509000000000000" pitchFamily="65" charset="-122"/>
              </a:rPr>
              <a:t>   A.</a:t>
            </a:r>
            <a:r>
              <a:rPr lang="zh-CN" altLang="en-US" sz="2800" dirty="0">
                <a:latin typeface="宋体" panose="02010600030101010101" pitchFamily="2" charset="-122"/>
                <a:cs typeface="方正静蕾简体" panose="03000509000000000000" pitchFamily="65" charset="-122"/>
              </a:rPr>
              <a:t>同时沸腾</a:t>
            </a:r>
          </a:p>
          <a:p>
            <a:pPr>
              <a:lnSpc>
                <a:spcPts val="3660"/>
              </a:lnSpc>
            </a:pPr>
            <a:r>
              <a:rPr lang="en-US" altLang="zh-CN" sz="2800" dirty="0">
                <a:latin typeface="宋体" panose="02010600030101010101" pitchFamily="2" charset="-122"/>
                <a:cs typeface="方正静蕾简体" panose="03000509000000000000" pitchFamily="65" charset="-122"/>
              </a:rPr>
              <a:t>   B.</a:t>
            </a:r>
            <a:r>
              <a:rPr lang="zh-CN" altLang="en-US" sz="2800" dirty="0">
                <a:latin typeface="宋体" panose="02010600030101010101" pitchFamily="2" charset="-122"/>
                <a:cs typeface="方正静蕾简体" panose="03000509000000000000" pitchFamily="65" charset="-122"/>
              </a:rPr>
              <a:t>稍后也沸腾了</a:t>
            </a:r>
          </a:p>
          <a:p>
            <a:pPr>
              <a:lnSpc>
                <a:spcPts val="3660"/>
              </a:lnSpc>
            </a:pPr>
            <a:r>
              <a:rPr lang="en-US" altLang="zh-CN" sz="2800" dirty="0">
                <a:latin typeface="宋体" panose="02010600030101010101" pitchFamily="2" charset="-122"/>
                <a:cs typeface="方正静蕾简体" panose="03000509000000000000" pitchFamily="65" charset="-122"/>
              </a:rPr>
              <a:t>   C.</a:t>
            </a:r>
            <a:r>
              <a:rPr lang="zh-CN" altLang="en-US" sz="2800" dirty="0">
                <a:latin typeface="宋体" panose="02010600030101010101" pitchFamily="2" charset="-122"/>
                <a:cs typeface="方正静蕾简体" panose="03000509000000000000" pitchFamily="65" charset="-122"/>
              </a:rPr>
              <a:t>温度达到沸点，不会沸腾</a:t>
            </a:r>
          </a:p>
          <a:p>
            <a:pPr>
              <a:lnSpc>
                <a:spcPts val="3660"/>
              </a:lnSpc>
            </a:pPr>
            <a:r>
              <a:rPr lang="en-US" altLang="zh-CN" sz="2800" dirty="0">
                <a:latin typeface="宋体" panose="02010600030101010101" pitchFamily="2" charset="-122"/>
                <a:cs typeface="方正静蕾简体" panose="03000509000000000000" pitchFamily="65" charset="-122"/>
              </a:rPr>
              <a:t>   D.</a:t>
            </a:r>
            <a:r>
              <a:rPr lang="zh-CN" altLang="en-US" sz="2800" dirty="0">
                <a:latin typeface="宋体" panose="02010600030101010101" pitchFamily="2" charset="-122"/>
                <a:cs typeface="方正静蕾简体" panose="03000509000000000000" pitchFamily="65" charset="-122"/>
              </a:rPr>
              <a:t>温度低于沸点，不会沸腾</a:t>
            </a:r>
          </a:p>
        </p:txBody>
      </p:sp>
      <p:sp>
        <p:nvSpPr>
          <p:cNvPr id="4" name="矩形 3"/>
          <p:cNvSpPr/>
          <p:nvPr/>
        </p:nvSpPr>
        <p:spPr>
          <a:xfrm>
            <a:off x="6890980" y="1469507"/>
            <a:ext cx="444352" cy="523220"/>
          </a:xfrm>
          <a:prstGeom prst="rect">
            <a:avLst/>
          </a:prstGeom>
        </p:spPr>
        <p:txBody>
          <a:bodyPr wrap="none">
            <a:spAutoFit/>
          </a:bodyPr>
          <a:lstStyle/>
          <a:p>
            <a:r>
              <a:rPr lang="en-US" sz="2800" b="1" dirty="0">
                <a:solidFill>
                  <a:srgbClr val="FF0000"/>
                </a:solidFill>
                <a:latin typeface="Times New Roman" panose="02020603050405020304"/>
                <a:ea typeface="楷体" panose="02010609060101010101" pitchFamily="49" charset="-122"/>
              </a:rPr>
              <a:t>C</a:t>
            </a:r>
            <a:endParaRPr lang="en-US" dirty="0">
              <a:ea typeface="楷体" panose="02010609060101010101" pitchFamily="49" charset="-122"/>
            </a:endParaRPr>
          </a:p>
        </p:txBody>
      </p:sp>
      <p:grpSp>
        <p:nvGrpSpPr>
          <p:cNvPr id="10" name="组合 9"/>
          <p:cNvGrpSpPr/>
          <p:nvPr/>
        </p:nvGrpSpPr>
        <p:grpSpPr>
          <a:xfrm>
            <a:off x="474943" y="0"/>
            <a:ext cx="8274780" cy="768350"/>
            <a:chOff x="431463" y="178382"/>
            <a:chExt cx="8274780" cy="768350"/>
          </a:xfrm>
        </p:grpSpPr>
        <p:cxnSp>
          <p:nvCxnSpPr>
            <p:cNvPr id="12" name="直接连接符 11"/>
            <p:cNvCxnSpPr/>
            <p:nvPr/>
          </p:nvCxnSpPr>
          <p:spPr>
            <a:xfrm>
              <a:off x="431463" y="913135"/>
              <a:ext cx="827478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16" name="组合 15"/>
            <p:cNvGrpSpPr/>
            <p:nvPr/>
          </p:nvGrpSpPr>
          <p:grpSpPr>
            <a:xfrm>
              <a:off x="457232" y="178382"/>
              <a:ext cx="5519387" cy="768350"/>
              <a:chOff x="457232" y="178382"/>
              <a:chExt cx="5519387" cy="768350"/>
            </a:xfrm>
          </p:grpSpPr>
          <p:sp>
            <p:nvSpPr>
              <p:cNvPr id="17" name="文本占位符 2"/>
              <p:cNvSpPr txBox="1"/>
              <p:nvPr/>
            </p:nvSpPr>
            <p:spPr>
              <a:xfrm>
                <a:off x="894514" y="292685"/>
                <a:ext cx="5082105" cy="42518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zh-CN" altLang="en-US" sz="3200" dirty="0">
                    <a:solidFill>
                      <a:srgbClr val="005188"/>
                    </a:solidFill>
                    <a:latin typeface="宋体" panose="02010600030101010101" pitchFamily="2" charset="-122"/>
                    <a:ea typeface="宋体" panose="02010600030101010101" pitchFamily="2" charset="-122"/>
                  </a:rPr>
                  <a:t>备考</a:t>
                </a:r>
                <a:r>
                  <a:rPr lang="zh-CN" altLang="en-US" sz="3200" dirty="0" smtClean="0">
                    <a:solidFill>
                      <a:srgbClr val="005188"/>
                    </a:solidFill>
                    <a:latin typeface="宋体" panose="02010600030101010101" pitchFamily="2" charset="-122"/>
                    <a:ea typeface="宋体" panose="02010600030101010101" pitchFamily="2" charset="-122"/>
                  </a:rPr>
                  <a:t>训练</a:t>
                </a:r>
                <a:r>
                  <a:rPr lang="en-US" altLang="zh-CN" sz="3200" dirty="0" smtClean="0">
                    <a:solidFill>
                      <a:srgbClr val="005188"/>
                    </a:solidFill>
                    <a:latin typeface="宋体" panose="02010600030101010101" pitchFamily="2" charset="-122"/>
                    <a:ea typeface="宋体" panose="02010600030101010101" pitchFamily="2" charset="-122"/>
                  </a:rPr>
                  <a:t>·</a:t>
                </a:r>
                <a:r>
                  <a:rPr lang="zh-CN" altLang="en-US" sz="3200" dirty="0" smtClean="0">
                    <a:solidFill>
                      <a:srgbClr val="005188"/>
                    </a:solidFill>
                    <a:latin typeface="宋体" panose="02010600030101010101" pitchFamily="2" charset="-122"/>
                    <a:ea typeface="宋体" panose="02010600030101010101" pitchFamily="2" charset="-122"/>
                  </a:rPr>
                  <a:t>能力提升</a:t>
                </a:r>
                <a:endParaRPr lang="zh-CN" altLang="en-US" sz="3200" dirty="0">
                  <a:solidFill>
                    <a:srgbClr val="005188"/>
                  </a:solidFill>
                  <a:latin typeface="宋体" panose="02010600030101010101" pitchFamily="2" charset="-122"/>
                  <a:ea typeface="宋体" panose="02010600030101010101" pitchFamily="2" charset="-122"/>
                </a:endParaRPr>
              </a:p>
            </p:txBody>
          </p:sp>
          <p:sp>
            <p:nvSpPr>
              <p:cNvPr id="18" name="矩形 17"/>
              <p:cNvSpPr/>
              <p:nvPr/>
            </p:nvSpPr>
            <p:spPr>
              <a:xfrm>
                <a:off x="457232" y="178382"/>
                <a:ext cx="495935" cy="768350"/>
              </a:xfrm>
              <a:prstGeom prst="rect">
                <a:avLst/>
              </a:prstGeom>
              <a:noFill/>
            </p:spPr>
            <p:txBody>
              <a:bodyPr wrap="none" lIns="91440" tIns="45720" rIns="91440" bIns="45720">
                <a:spAutoFit/>
              </a:bodyPr>
              <a:lstStyle/>
              <a:p>
                <a:pPr algn="ctr"/>
                <a:r>
                  <a:rPr lang="en-US" altLang="zh-CN" sz="4400" b="1" cap="none" spc="0" dirty="0">
                    <a:ln w="10541" cmpd="sng">
                      <a:solidFill>
                        <a:schemeClr val="accent1">
                          <a:shade val="88000"/>
                          <a:satMod val="110000"/>
                        </a:schemeClr>
                      </a:solidFill>
                      <a:prstDash val="solid"/>
                    </a:ln>
                    <a:solidFill>
                      <a:srgbClr val="005188"/>
                    </a:solidFill>
                    <a:effectLst/>
                  </a:rPr>
                  <a:t>B</a:t>
                </a:r>
                <a:endParaRPr lang="zh-CN" altLang="en-US" sz="4400" b="1" cap="none" spc="0" dirty="0">
                  <a:ln w="10541" cmpd="sng">
                    <a:solidFill>
                      <a:schemeClr val="accent1">
                        <a:shade val="88000"/>
                        <a:satMod val="110000"/>
                      </a:schemeClr>
                    </a:solidFill>
                    <a:prstDash val="solid"/>
                  </a:ln>
                  <a:solidFill>
                    <a:srgbClr val="005188"/>
                  </a:solidFill>
                  <a:effectLst/>
                </a:endParaRPr>
              </a:p>
            </p:txBody>
          </p:sp>
        </p:grpSp>
      </p:grpSp>
      <p:pic>
        <p:nvPicPr>
          <p:cNvPr id="2" name="图片 1"/>
          <p:cNvPicPr>
            <a:picLocks noChangeAspect="1"/>
          </p:cNvPicPr>
          <p:nvPr/>
        </p:nvPicPr>
        <p:blipFill>
          <a:blip r:embed="rId3"/>
          <a:stretch>
            <a:fillRect/>
          </a:stretch>
        </p:blipFill>
        <p:spPr>
          <a:xfrm>
            <a:off x="3352705" y="2130552"/>
            <a:ext cx="2325719" cy="2597556"/>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Tm="0">
        <p:dissolve/>
      </p:transition>
    </mc:Choice>
    <mc:Fallback xmlns="">
      <p:transition advTm="0">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p:cNvSpPr txBox="1"/>
          <p:nvPr/>
        </p:nvSpPr>
        <p:spPr>
          <a:xfrm>
            <a:off x="240665" y="1060763"/>
            <a:ext cx="8663940" cy="3580467"/>
          </a:xfrm>
          <a:prstGeom prst="rect">
            <a:avLst/>
          </a:prstGeom>
          <a:noFill/>
        </p:spPr>
        <p:txBody>
          <a:bodyPr wrap="square" lIns="0" rIns="0" rtlCol="0">
            <a:spAutoFit/>
          </a:bodyPr>
          <a:lstStyle/>
          <a:p>
            <a:pPr fontAlgn="auto">
              <a:lnSpc>
                <a:spcPts val="3360"/>
              </a:lnSpc>
            </a:pPr>
            <a:r>
              <a:rPr lang="en-US" altLang="zh-CN" sz="2800" dirty="0">
                <a:latin typeface="宋体" panose="02010600030101010101" pitchFamily="2" charset="-122"/>
                <a:cs typeface="方正静蕾简体" panose="03000509000000000000" pitchFamily="65" charset="-122"/>
              </a:rPr>
              <a:t>7</a:t>
            </a:r>
            <a:r>
              <a:rPr lang="zh-CN" altLang="en-US" sz="2800" dirty="0">
                <a:latin typeface="宋体" panose="02010600030101010101" pitchFamily="2" charset="-122"/>
                <a:cs typeface="方正静蕾简体" panose="03000509000000000000" pitchFamily="65" charset="-122"/>
              </a:rPr>
              <a:t>．</a:t>
            </a:r>
            <a:r>
              <a:rPr lang="en-US" altLang="zh-CN" sz="2800" dirty="0">
                <a:latin typeface="宋体" panose="02010600030101010101" pitchFamily="2" charset="-122"/>
                <a:cs typeface="方正静蕾简体" panose="03000509000000000000" pitchFamily="65" charset="-122"/>
              </a:rPr>
              <a:t>(2018·</a:t>
            </a:r>
            <a:r>
              <a:rPr lang="zh-CN" altLang="en-US" sz="2800" dirty="0">
                <a:latin typeface="宋体" panose="02010600030101010101" pitchFamily="2" charset="-122"/>
                <a:cs typeface="方正静蕾简体" panose="03000509000000000000" pitchFamily="65" charset="-122"/>
              </a:rPr>
              <a:t>咸宁市</a:t>
            </a:r>
            <a:r>
              <a:rPr lang="en-US" altLang="zh-CN" sz="2800" dirty="0">
                <a:latin typeface="宋体" panose="02010600030101010101" pitchFamily="2" charset="-122"/>
                <a:cs typeface="方正静蕾简体" panose="03000509000000000000" pitchFamily="65" charset="-122"/>
              </a:rPr>
              <a:t>)</a:t>
            </a:r>
            <a:r>
              <a:rPr lang="zh-CN" altLang="en-US" sz="2800" dirty="0">
                <a:latin typeface="宋体" panose="02010600030101010101" pitchFamily="2" charset="-122"/>
                <a:cs typeface="方正静蕾简体" panose="03000509000000000000" pitchFamily="65" charset="-122"/>
              </a:rPr>
              <a:t>在一些洗手间装有热风干手器，洗手后用它可以很快把手烘干，如图</a:t>
            </a:r>
            <a:r>
              <a:rPr lang="en-US" altLang="zh-CN" sz="2800" dirty="0" smtClean="0">
                <a:latin typeface="宋体" panose="02010600030101010101" pitchFamily="2" charset="-122"/>
                <a:cs typeface="方正静蕾简体" panose="03000509000000000000" pitchFamily="65" charset="-122"/>
              </a:rPr>
              <a:t>3-19</a:t>
            </a:r>
            <a:r>
              <a:rPr lang="zh-CN" altLang="en-US" sz="2800" dirty="0" smtClean="0">
                <a:latin typeface="宋体" panose="02010600030101010101" pitchFamily="2" charset="-122"/>
                <a:cs typeface="方正静蕾简体" panose="03000509000000000000" pitchFamily="65" charset="-122"/>
              </a:rPr>
              <a:t>所</a:t>
            </a:r>
            <a:r>
              <a:rPr lang="zh-CN" altLang="en-US" sz="2800" dirty="0">
                <a:latin typeface="宋体" panose="02010600030101010101" pitchFamily="2" charset="-122"/>
                <a:cs typeface="方正静蕾简体" panose="03000509000000000000" pitchFamily="65" charset="-122"/>
              </a:rPr>
              <a:t>示。关于图中利用了哪几种方法加快水的蒸发，以下选项中正确、全面的是</a:t>
            </a:r>
            <a:r>
              <a:rPr lang="en-US" altLang="zh-CN" sz="2800" dirty="0">
                <a:latin typeface="宋体" panose="02010600030101010101" pitchFamily="2" charset="-122"/>
                <a:cs typeface="方正静蕾简体" panose="03000509000000000000" pitchFamily="65" charset="-122"/>
              </a:rPr>
              <a:t>( </a:t>
            </a:r>
            <a:r>
              <a:rPr lang="en-US" altLang="zh-CN" sz="2800" dirty="0" smtClean="0">
                <a:latin typeface="宋体" panose="02010600030101010101" pitchFamily="2" charset="-122"/>
                <a:cs typeface="方正静蕾简体" panose="03000509000000000000" pitchFamily="65" charset="-122"/>
              </a:rPr>
              <a:t>  </a:t>
            </a:r>
            <a:r>
              <a:rPr lang="en-US" altLang="zh-CN" sz="2800" dirty="0">
                <a:latin typeface="宋体" panose="02010600030101010101" pitchFamily="2" charset="-122"/>
                <a:cs typeface="方正静蕾简体" panose="03000509000000000000" pitchFamily="65" charset="-122"/>
              </a:rPr>
              <a:t>)</a:t>
            </a:r>
          </a:p>
          <a:p>
            <a:pPr fontAlgn="auto">
              <a:lnSpc>
                <a:spcPts val="3360"/>
              </a:lnSpc>
            </a:pPr>
            <a:r>
              <a:rPr lang="en-US" altLang="zh-CN" sz="2800" dirty="0">
                <a:latin typeface="宋体" panose="02010600030101010101" pitchFamily="2" charset="-122"/>
                <a:cs typeface="方正静蕾简体" panose="03000509000000000000" pitchFamily="65" charset="-122"/>
              </a:rPr>
              <a:t>①</a:t>
            </a:r>
            <a:r>
              <a:rPr lang="zh-CN" altLang="en-US" sz="2800" dirty="0">
                <a:latin typeface="宋体" panose="02010600030101010101" pitchFamily="2" charset="-122"/>
                <a:cs typeface="方正静蕾简体" panose="03000509000000000000" pitchFamily="65" charset="-122"/>
              </a:rPr>
              <a:t>提高液体的温度　②增大液体的表面积　③加快液体表面空气流动速度</a:t>
            </a:r>
          </a:p>
          <a:p>
            <a:pPr fontAlgn="auto">
              <a:lnSpc>
                <a:spcPts val="3360"/>
              </a:lnSpc>
            </a:pPr>
            <a:r>
              <a:rPr lang="en-US" altLang="zh-CN" sz="2800" dirty="0">
                <a:latin typeface="宋体" panose="02010600030101010101" pitchFamily="2" charset="-122"/>
                <a:cs typeface="方正静蕾简体" panose="03000509000000000000" pitchFamily="65" charset="-122"/>
              </a:rPr>
              <a:t>A</a:t>
            </a:r>
            <a:r>
              <a:rPr lang="zh-CN" altLang="en-US" sz="2800" dirty="0">
                <a:latin typeface="宋体" panose="02010600030101010101" pitchFamily="2" charset="-122"/>
                <a:cs typeface="方正静蕾简体" panose="03000509000000000000" pitchFamily="65" charset="-122"/>
              </a:rPr>
              <a:t>．①②  </a:t>
            </a:r>
            <a:r>
              <a:rPr lang="zh-CN" altLang="en-US" sz="2800" dirty="0" smtClean="0">
                <a:latin typeface="宋体" panose="02010600030101010101" pitchFamily="2" charset="-122"/>
                <a:cs typeface="方正静蕾简体" panose="03000509000000000000" pitchFamily="65" charset="-122"/>
              </a:rPr>
              <a:t>          </a:t>
            </a:r>
            <a:r>
              <a:rPr lang="en-US" altLang="zh-CN" sz="2800" dirty="0" smtClean="0">
                <a:latin typeface="宋体" panose="02010600030101010101" pitchFamily="2" charset="-122"/>
                <a:cs typeface="方正静蕾简体" panose="03000509000000000000" pitchFamily="65" charset="-122"/>
              </a:rPr>
              <a:t>B</a:t>
            </a:r>
            <a:r>
              <a:rPr lang="zh-CN" altLang="en-US" sz="2800" dirty="0">
                <a:latin typeface="宋体" panose="02010600030101010101" pitchFamily="2" charset="-122"/>
                <a:cs typeface="方正静蕾简体" panose="03000509000000000000" pitchFamily="65" charset="-122"/>
              </a:rPr>
              <a:t>．①③</a:t>
            </a:r>
          </a:p>
          <a:p>
            <a:pPr fontAlgn="auto">
              <a:lnSpc>
                <a:spcPts val="3360"/>
              </a:lnSpc>
            </a:pPr>
            <a:r>
              <a:rPr lang="en-US" altLang="zh-CN" sz="2800" dirty="0">
                <a:latin typeface="宋体" panose="02010600030101010101" pitchFamily="2" charset="-122"/>
                <a:cs typeface="方正静蕾简体" panose="03000509000000000000" pitchFamily="65" charset="-122"/>
              </a:rPr>
              <a:t>C</a:t>
            </a:r>
            <a:r>
              <a:rPr lang="zh-CN" altLang="en-US" sz="2800" dirty="0">
                <a:latin typeface="宋体" panose="02010600030101010101" pitchFamily="2" charset="-122"/>
                <a:cs typeface="方正静蕾简体" panose="03000509000000000000" pitchFamily="65" charset="-122"/>
              </a:rPr>
              <a:t>．②③  </a:t>
            </a:r>
            <a:r>
              <a:rPr lang="zh-CN" altLang="en-US" sz="2800" dirty="0" smtClean="0">
                <a:latin typeface="宋体" panose="02010600030101010101" pitchFamily="2" charset="-122"/>
                <a:cs typeface="方正静蕾简体" panose="03000509000000000000" pitchFamily="65" charset="-122"/>
              </a:rPr>
              <a:t>          </a:t>
            </a:r>
            <a:r>
              <a:rPr lang="en-US" altLang="zh-CN" sz="2800" dirty="0" smtClean="0">
                <a:latin typeface="宋体" panose="02010600030101010101" pitchFamily="2" charset="-122"/>
                <a:cs typeface="方正静蕾简体" panose="03000509000000000000" pitchFamily="65" charset="-122"/>
              </a:rPr>
              <a:t>D</a:t>
            </a:r>
            <a:r>
              <a:rPr lang="zh-CN" altLang="en-US" sz="2800" dirty="0">
                <a:latin typeface="宋体" panose="02010600030101010101" pitchFamily="2" charset="-122"/>
                <a:cs typeface="方正静蕾简体" panose="03000509000000000000" pitchFamily="65" charset="-122"/>
              </a:rPr>
              <a:t>．①②③</a:t>
            </a:r>
          </a:p>
        </p:txBody>
      </p:sp>
      <p:sp>
        <p:nvSpPr>
          <p:cNvPr id="4" name="矩形 3"/>
          <p:cNvSpPr/>
          <p:nvPr/>
        </p:nvSpPr>
        <p:spPr>
          <a:xfrm>
            <a:off x="1553589" y="2327776"/>
            <a:ext cx="367742" cy="523220"/>
          </a:xfrm>
          <a:prstGeom prst="rect">
            <a:avLst/>
          </a:prstGeom>
        </p:spPr>
        <p:txBody>
          <a:bodyPr wrap="square">
            <a:spAutoFit/>
          </a:bodyPr>
          <a:lstStyle/>
          <a:p>
            <a:r>
              <a:rPr lang="en-US" sz="2800" b="1" dirty="0">
                <a:solidFill>
                  <a:srgbClr val="FF0000"/>
                </a:solidFill>
                <a:latin typeface="Times New Roman" panose="02020603050405020304"/>
                <a:ea typeface="楷体" panose="02010609060101010101" pitchFamily="49" charset="-122"/>
              </a:rPr>
              <a:t>D</a:t>
            </a:r>
            <a:endParaRPr lang="en-US" dirty="0">
              <a:ea typeface="楷体" panose="02010609060101010101" pitchFamily="49" charset="-122"/>
            </a:endParaRPr>
          </a:p>
        </p:txBody>
      </p:sp>
      <p:grpSp>
        <p:nvGrpSpPr>
          <p:cNvPr id="12" name="组合 11"/>
          <p:cNvGrpSpPr/>
          <p:nvPr/>
        </p:nvGrpSpPr>
        <p:grpSpPr>
          <a:xfrm>
            <a:off x="474943" y="0"/>
            <a:ext cx="8274780" cy="768350"/>
            <a:chOff x="431463" y="178382"/>
            <a:chExt cx="8274780" cy="768350"/>
          </a:xfrm>
        </p:grpSpPr>
        <p:cxnSp>
          <p:nvCxnSpPr>
            <p:cNvPr id="16" name="直接连接符 15"/>
            <p:cNvCxnSpPr/>
            <p:nvPr/>
          </p:nvCxnSpPr>
          <p:spPr>
            <a:xfrm>
              <a:off x="431463" y="913135"/>
              <a:ext cx="827478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17" name="组合 16"/>
            <p:cNvGrpSpPr/>
            <p:nvPr/>
          </p:nvGrpSpPr>
          <p:grpSpPr>
            <a:xfrm>
              <a:off x="457232" y="178382"/>
              <a:ext cx="5519387" cy="768350"/>
              <a:chOff x="457232" y="178382"/>
              <a:chExt cx="5519387" cy="768350"/>
            </a:xfrm>
          </p:grpSpPr>
          <p:sp>
            <p:nvSpPr>
              <p:cNvPr id="18" name="文本占位符 2"/>
              <p:cNvSpPr txBox="1"/>
              <p:nvPr/>
            </p:nvSpPr>
            <p:spPr>
              <a:xfrm>
                <a:off x="894514" y="292685"/>
                <a:ext cx="5082105" cy="42518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zh-CN" altLang="en-US" sz="3200" dirty="0">
                    <a:solidFill>
                      <a:srgbClr val="005188"/>
                    </a:solidFill>
                    <a:latin typeface="宋体" panose="02010600030101010101" pitchFamily="2" charset="-122"/>
                    <a:ea typeface="宋体" panose="02010600030101010101" pitchFamily="2" charset="-122"/>
                  </a:rPr>
                  <a:t>备考</a:t>
                </a:r>
                <a:r>
                  <a:rPr lang="zh-CN" altLang="en-US" sz="3200" dirty="0" smtClean="0">
                    <a:solidFill>
                      <a:srgbClr val="005188"/>
                    </a:solidFill>
                    <a:latin typeface="宋体" panose="02010600030101010101" pitchFamily="2" charset="-122"/>
                    <a:ea typeface="宋体" panose="02010600030101010101" pitchFamily="2" charset="-122"/>
                  </a:rPr>
                  <a:t>训练</a:t>
                </a:r>
                <a:r>
                  <a:rPr lang="en-US" altLang="zh-CN" sz="3200" dirty="0" smtClean="0">
                    <a:solidFill>
                      <a:srgbClr val="005188"/>
                    </a:solidFill>
                    <a:latin typeface="宋体" panose="02010600030101010101" pitchFamily="2" charset="-122"/>
                    <a:ea typeface="宋体" panose="02010600030101010101" pitchFamily="2" charset="-122"/>
                  </a:rPr>
                  <a:t>·</a:t>
                </a:r>
                <a:r>
                  <a:rPr lang="zh-CN" altLang="en-US" sz="3200" dirty="0" smtClean="0">
                    <a:solidFill>
                      <a:srgbClr val="005188"/>
                    </a:solidFill>
                    <a:latin typeface="宋体" panose="02010600030101010101" pitchFamily="2" charset="-122"/>
                    <a:ea typeface="宋体" panose="02010600030101010101" pitchFamily="2" charset="-122"/>
                  </a:rPr>
                  <a:t>能力提升</a:t>
                </a:r>
                <a:endParaRPr lang="zh-CN" altLang="en-US" sz="3200" dirty="0">
                  <a:solidFill>
                    <a:srgbClr val="005188"/>
                  </a:solidFill>
                  <a:latin typeface="宋体" panose="02010600030101010101" pitchFamily="2" charset="-122"/>
                  <a:ea typeface="宋体" panose="02010600030101010101" pitchFamily="2" charset="-122"/>
                </a:endParaRPr>
              </a:p>
            </p:txBody>
          </p:sp>
          <p:sp>
            <p:nvSpPr>
              <p:cNvPr id="19" name="矩形 18"/>
              <p:cNvSpPr/>
              <p:nvPr/>
            </p:nvSpPr>
            <p:spPr>
              <a:xfrm>
                <a:off x="457232" y="178382"/>
                <a:ext cx="495935" cy="768350"/>
              </a:xfrm>
              <a:prstGeom prst="rect">
                <a:avLst/>
              </a:prstGeom>
              <a:noFill/>
            </p:spPr>
            <p:txBody>
              <a:bodyPr wrap="none" lIns="91440" tIns="45720" rIns="91440" bIns="45720">
                <a:spAutoFit/>
              </a:bodyPr>
              <a:lstStyle/>
              <a:p>
                <a:pPr algn="ctr"/>
                <a:r>
                  <a:rPr lang="en-US" altLang="zh-CN" sz="4400" b="1" cap="none" spc="0" dirty="0">
                    <a:ln w="10541" cmpd="sng">
                      <a:solidFill>
                        <a:schemeClr val="accent1">
                          <a:shade val="88000"/>
                          <a:satMod val="110000"/>
                        </a:schemeClr>
                      </a:solidFill>
                      <a:prstDash val="solid"/>
                    </a:ln>
                    <a:solidFill>
                      <a:srgbClr val="005188"/>
                    </a:solidFill>
                    <a:effectLst/>
                  </a:rPr>
                  <a:t>B</a:t>
                </a:r>
                <a:endParaRPr lang="zh-CN" altLang="en-US" sz="4400" b="1" cap="none" spc="0" dirty="0">
                  <a:ln w="10541" cmpd="sng">
                    <a:solidFill>
                      <a:schemeClr val="accent1">
                        <a:shade val="88000"/>
                        <a:satMod val="110000"/>
                      </a:schemeClr>
                    </a:solidFill>
                    <a:prstDash val="solid"/>
                  </a:ln>
                  <a:solidFill>
                    <a:srgbClr val="005188"/>
                  </a:solidFill>
                  <a:effectLst/>
                </a:endParaRPr>
              </a:p>
            </p:txBody>
          </p:sp>
        </p:grpSp>
      </p:grpSp>
      <p:pic>
        <p:nvPicPr>
          <p:cNvPr id="2" name="图片 1"/>
          <p:cNvPicPr>
            <a:picLocks noChangeAspect="1"/>
          </p:cNvPicPr>
          <p:nvPr/>
        </p:nvPicPr>
        <p:blipFill>
          <a:blip r:embed="rId3"/>
          <a:stretch>
            <a:fillRect/>
          </a:stretch>
        </p:blipFill>
        <p:spPr>
          <a:xfrm>
            <a:off x="5506047" y="3470607"/>
            <a:ext cx="2714927" cy="2993264"/>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Tm="0">
        <p:dissolve/>
      </p:transition>
    </mc:Choice>
    <mc:Fallback xmlns="">
      <p:transition advTm="0">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p:cNvSpPr txBox="1"/>
          <p:nvPr/>
        </p:nvSpPr>
        <p:spPr>
          <a:xfrm>
            <a:off x="240665" y="1060763"/>
            <a:ext cx="8663940" cy="4832092"/>
          </a:xfrm>
          <a:prstGeom prst="rect">
            <a:avLst/>
          </a:prstGeom>
          <a:noFill/>
        </p:spPr>
        <p:txBody>
          <a:bodyPr wrap="square" lIns="0" rIns="0" rtlCol="0">
            <a:spAutoFit/>
          </a:bodyPr>
          <a:lstStyle/>
          <a:p>
            <a:r>
              <a:rPr lang="en-US" altLang="zh-CN" sz="2800" dirty="0">
                <a:latin typeface="+mn-ea"/>
              </a:rPr>
              <a:t>8</a:t>
            </a:r>
            <a:r>
              <a:rPr lang="zh-CN" altLang="zh-CN" sz="2800" dirty="0">
                <a:latin typeface="+mn-ea"/>
              </a:rPr>
              <a:t>．</a:t>
            </a:r>
            <a:r>
              <a:rPr lang="en-US" altLang="zh-CN" sz="2800" dirty="0">
                <a:latin typeface="+mn-ea"/>
              </a:rPr>
              <a:t>(2018·</a:t>
            </a:r>
            <a:r>
              <a:rPr lang="zh-CN" altLang="zh-CN" sz="2800" dirty="0">
                <a:latin typeface="+mn-ea"/>
              </a:rPr>
              <a:t>易杰原创</a:t>
            </a:r>
            <a:r>
              <a:rPr lang="en-US" altLang="zh-CN" sz="2800" dirty="0">
                <a:latin typeface="+mn-ea"/>
              </a:rPr>
              <a:t>)</a:t>
            </a:r>
            <a:r>
              <a:rPr lang="zh-CN" altLang="zh-CN" sz="2800" dirty="0">
                <a:latin typeface="+mn-ea"/>
              </a:rPr>
              <a:t>烧杯盖上刚好能插入试管的开孔盖子，将装有水的试管穿过盖孔放入装有水的烧杯中，用酒精灯对烧杯进行加热，外界为一标准大气压，如图</a:t>
            </a:r>
            <a:r>
              <a:rPr lang="en-US" altLang="zh-CN" sz="2800" dirty="0">
                <a:latin typeface="+mn-ea"/>
              </a:rPr>
              <a:t>3</a:t>
            </a:r>
            <a:r>
              <a:rPr lang="zh-CN" altLang="zh-CN" sz="2800" dirty="0">
                <a:latin typeface="+mn-ea"/>
              </a:rPr>
              <a:t>－</a:t>
            </a:r>
            <a:r>
              <a:rPr lang="en-US" altLang="zh-CN" sz="2800" dirty="0">
                <a:latin typeface="+mn-ea"/>
              </a:rPr>
              <a:t>20</a:t>
            </a:r>
            <a:r>
              <a:rPr lang="zh-CN" altLang="zh-CN" sz="2800" dirty="0">
                <a:latin typeface="+mn-ea"/>
              </a:rPr>
              <a:t>所示。一段时间后，可以</a:t>
            </a:r>
            <a:r>
              <a:rPr lang="zh-CN" altLang="zh-CN" sz="2800" dirty="0" smtClean="0">
                <a:latin typeface="+mn-ea"/>
              </a:rPr>
              <a:t>观察</a:t>
            </a:r>
            <a:endParaRPr lang="en-US" altLang="zh-CN" sz="2800" dirty="0" smtClean="0">
              <a:latin typeface="+mn-ea"/>
            </a:endParaRPr>
          </a:p>
          <a:p>
            <a:r>
              <a:rPr lang="zh-CN" altLang="zh-CN" sz="2800" dirty="0" smtClean="0">
                <a:latin typeface="+mn-ea"/>
              </a:rPr>
              <a:t>到</a:t>
            </a:r>
            <a:r>
              <a:rPr lang="zh-CN" altLang="zh-CN" sz="2800" dirty="0">
                <a:latin typeface="+mn-ea"/>
              </a:rPr>
              <a:t>烧杯与试管中的水都沸腾，沸腾</a:t>
            </a:r>
            <a:r>
              <a:rPr lang="zh-CN" altLang="zh-CN" sz="2800" dirty="0" smtClean="0">
                <a:latin typeface="+mn-ea"/>
              </a:rPr>
              <a:t>时</a:t>
            </a:r>
            <a:endParaRPr lang="en-US" altLang="zh-CN" sz="2800" dirty="0" smtClean="0">
              <a:latin typeface="+mn-ea"/>
            </a:endParaRPr>
          </a:p>
          <a:p>
            <a:r>
              <a:rPr lang="zh-CN" altLang="zh-CN" sz="2800" dirty="0" smtClean="0">
                <a:latin typeface="+mn-ea"/>
              </a:rPr>
              <a:t>上升</a:t>
            </a:r>
            <a:r>
              <a:rPr lang="zh-CN" altLang="zh-CN" sz="2800" dirty="0">
                <a:latin typeface="+mn-ea"/>
              </a:rPr>
              <a:t>的气泡是</a:t>
            </a:r>
            <a:r>
              <a:rPr lang="en-US" altLang="zh-CN" sz="2800" dirty="0">
                <a:latin typeface="+mn-ea"/>
              </a:rPr>
              <a:t>____________(</a:t>
            </a:r>
            <a:r>
              <a:rPr lang="zh-CN" altLang="zh-CN" sz="2800" dirty="0">
                <a:latin typeface="+mn-ea"/>
              </a:rPr>
              <a:t>选填</a:t>
            </a:r>
            <a:r>
              <a:rPr lang="en-US" altLang="zh-CN" sz="2800" dirty="0">
                <a:latin typeface="+mn-ea"/>
              </a:rPr>
              <a:t>“</a:t>
            </a:r>
            <a:r>
              <a:rPr lang="zh-CN" altLang="zh-CN" sz="2800" dirty="0" smtClean="0">
                <a:latin typeface="+mn-ea"/>
              </a:rPr>
              <a:t>由</a:t>
            </a:r>
            <a:endParaRPr lang="en-US" altLang="zh-CN" sz="2800" dirty="0" smtClean="0">
              <a:latin typeface="+mn-ea"/>
            </a:endParaRPr>
          </a:p>
          <a:p>
            <a:r>
              <a:rPr lang="zh-CN" altLang="zh-CN" sz="2800" dirty="0" smtClean="0">
                <a:latin typeface="+mn-ea"/>
              </a:rPr>
              <a:t>大</a:t>
            </a:r>
            <a:r>
              <a:rPr lang="zh-CN" altLang="zh-CN" sz="2800" dirty="0">
                <a:latin typeface="+mn-ea"/>
              </a:rPr>
              <a:t>变小</a:t>
            </a:r>
            <a:r>
              <a:rPr lang="en-US" altLang="zh-CN" sz="2800" dirty="0">
                <a:latin typeface="+mn-ea"/>
              </a:rPr>
              <a:t>”</a:t>
            </a:r>
            <a:r>
              <a:rPr lang="zh-CN" altLang="zh-CN" sz="2800" dirty="0">
                <a:latin typeface="+mn-ea"/>
              </a:rPr>
              <a:t>或</a:t>
            </a:r>
            <a:r>
              <a:rPr lang="en-US" altLang="zh-CN" sz="2800" dirty="0">
                <a:latin typeface="+mn-ea"/>
              </a:rPr>
              <a:t>“</a:t>
            </a:r>
            <a:r>
              <a:rPr lang="zh-CN" altLang="zh-CN" sz="2800" dirty="0">
                <a:latin typeface="+mn-ea"/>
              </a:rPr>
              <a:t>由小变大</a:t>
            </a:r>
            <a:r>
              <a:rPr lang="en-US" altLang="zh-CN" sz="2800" dirty="0">
                <a:latin typeface="+mn-ea"/>
              </a:rPr>
              <a:t>”)</a:t>
            </a:r>
            <a:r>
              <a:rPr lang="zh-CN" altLang="zh-CN" sz="2800" dirty="0">
                <a:latin typeface="+mn-ea"/>
              </a:rPr>
              <a:t>，此时</a:t>
            </a:r>
            <a:r>
              <a:rPr lang="zh-CN" altLang="zh-CN" sz="2800" dirty="0" smtClean="0">
                <a:latin typeface="+mn-ea"/>
              </a:rPr>
              <a:t>烧杯</a:t>
            </a:r>
            <a:endParaRPr lang="en-US" altLang="zh-CN" sz="2800" dirty="0" smtClean="0">
              <a:latin typeface="+mn-ea"/>
            </a:endParaRPr>
          </a:p>
          <a:p>
            <a:r>
              <a:rPr lang="zh-CN" altLang="zh-CN" sz="2800" dirty="0" smtClean="0">
                <a:latin typeface="+mn-ea"/>
              </a:rPr>
              <a:t>内水</a:t>
            </a:r>
            <a:r>
              <a:rPr lang="zh-CN" altLang="zh-CN" sz="2800" dirty="0">
                <a:latin typeface="+mn-ea"/>
              </a:rPr>
              <a:t>的温度</a:t>
            </a:r>
            <a:r>
              <a:rPr lang="en-US" altLang="zh-CN" sz="2800" dirty="0">
                <a:latin typeface="+mn-ea"/>
              </a:rPr>
              <a:t>________(</a:t>
            </a:r>
            <a:r>
              <a:rPr lang="zh-CN" altLang="zh-CN" sz="2800" dirty="0">
                <a:latin typeface="+mn-ea"/>
              </a:rPr>
              <a:t>选填</a:t>
            </a:r>
            <a:r>
              <a:rPr lang="en-US" altLang="zh-CN" sz="2800" dirty="0">
                <a:latin typeface="+mn-ea"/>
              </a:rPr>
              <a:t>“</a:t>
            </a:r>
            <a:r>
              <a:rPr lang="zh-CN" altLang="zh-CN" sz="2800" dirty="0">
                <a:latin typeface="+mn-ea"/>
              </a:rPr>
              <a:t>高于</a:t>
            </a:r>
            <a:r>
              <a:rPr lang="en-US" altLang="zh-CN" sz="2800" dirty="0" smtClean="0">
                <a:latin typeface="+mn-ea"/>
              </a:rPr>
              <a:t>”</a:t>
            </a:r>
          </a:p>
          <a:p>
            <a:r>
              <a:rPr lang="en-US" altLang="zh-CN" sz="2800" dirty="0" smtClean="0">
                <a:latin typeface="+mn-ea"/>
              </a:rPr>
              <a:t>“</a:t>
            </a:r>
            <a:r>
              <a:rPr lang="zh-CN" altLang="zh-CN" sz="2800" dirty="0">
                <a:latin typeface="+mn-ea"/>
              </a:rPr>
              <a:t>低于</a:t>
            </a:r>
            <a:r>
              <a:rPr lang="en-US" altLang="zh-CN" sz="2800" dirty="0">
                <a:latin typeface="+mn-ea"/>
              </a:rPr>
              <a:t>”</a:t>
            </a:r>
            <a:r>
              <a:rPr lang="zh-CN" altLang="zh-CN" sz="2800" dirty="0">
                <a:latin typeface="+mn-ea"/>
              </a:rPr>
              <a:t>或</a:t>
            </a:r>
            <a:r>
              <a:rPr lang="en-US" altLang="zh-CN" sz="2800" dirty="0">
                <a:latin typeface="+mn-ea"/>
              </a:rPr>
              <a:t>“</a:t>
            </a:r>
            <a:r>
              <a:rPr lang="zh-CN" altLang="zh-CN" sz="2800" dirty="0">
                <a:latin typeface="+mn-ea"/>
              </a:rPr>
              <a:t>等于</a:t>
            </a:r>
            <a:r>
              <a:rPr lang="en-US" altLang="zh-CN" sz="2800" dirty="0">
                <a:latin typeface="+mn-ea"/>
              </a:rPr>
              <a:t>”)</a:t>
            </a:r>
            <a:r>
              <a:rPr lang="zh-CN" altLang="zh-CN" sz="2800" dirty="0">
                <a:latin typeface="+mn-ea"/>
              </a:rPr>
              <a:t>试管内水的</a:t>
            </a:r>
            <a:r>
              <a:rPr lang="zh-CN" altLang="zh-CN" sz="2800" dirty="0" smtClean="0">
                <a:latin typeface="+mn-ea"/>
              </a:rPr>
              <a:t>温度</a:t>
            </a:r>
            <a:endParaRPr lang="en-US" altLang="zh-CN" sz="2800" dirty="0" smtClean="0">
              <a:latin typeface="+mn-ea"/>
            </a:endParaRPr>
          </a:p>
          <a:p>
            <a:r>
              <a:rPr lang="zh-CN" altLang="zh-CN" sz="2800" dirty="0" smtClean="0">
                <a:latin typeface="+mn-ea"/>
              </a:rPr>
              <a:t>。</a:t>
            </a:r>
            <a:r>
              <a:rPr lang="zh-CN" altLang="zh-CN" sz="2800" dirty="0">
                <a:latin typeface="+mn-ea"/>
              </a:rPr>
              <a:t>继续加热，烧杯中水的内能将</a:t>
            </a:r>
            <a:r>
              <a:rPr lang="en-US" altLang="zh-CN" sz="2800" dirty="0" smtClean="0">
                <a:latin typeface="+mn-ea"/>
              </a:rPr>
              <a:t>______</a:t>
            </a:r>
          </a:p>
          <a:p>
            <a:r>
              <a:rPr lang="en-US" altLang="zh-CN" sz="2800" dirty="0" smtClean="0">
                <a:latin typeface="+mn-ea"/>
              </a:rPr>
              <a:t>(</a:t>
            </a:r>
            <a:r>
              <a:rPr lang="zh-CN" altLang="zh-CN" sz="2800" dirty="0">
                <a:latin typeface="+mn-ea"/>
              </a:rPr>
              <a:t>选填</a:t>
            </a:r>
            <a:r>
              <a:rPr lang="en-US" altLang="zh-CN" sz="2800" dirty="0">
                <a:latin typeface="+mn-ea"/>
              </a:rPr>
              <a:t>“</a:t>
            </a:r>
            <a:r>
              <a:rPr lang="zh-CN" altLang="zh-CN" sz="2800" dirty="0">
                <a:latin typeface="+mn-ea"/>
              </a:rPr>
              <a:t>增大</a:t>
            </a:r>
            <a:r>
              <a:rPr lang="en-US" altLang="zh-CN" sz="2800" dirty="0">
                <a:latin typeface="+mn-ea"/>
              </a:rPr>
              <a:t>”“</a:t>
            </a:r>
            <a:r>
              <a:rPr lang="zh-CN" altLang="zh-CN" sz="2800" dirty="0">
                <a:latin typeface="+mn-ea"/>
              </a:rPr>
              <a:t>减小</a:t>
            </a:r>
            <a:r>
              <a:rPr lang="en-US" altLang="zh-CN" sz="2800" dirty="0">
                <a:latin typeface="+mn-ea"/>
              </a:rPr>
              <a:t>”</a:t>
            </a:r>
            <a:r>
              <a:rPr lang="zh-CN" altLang="zh-CN" sz="2800" dirty="0">
                <a:latin typeface="+mn-ea"/>
              </a:rPr>
              <a:t>或</a:t>
            </a:r>
            <a:r>
              <a:rPr lang="en-US" altLang="zh-CN" sz="2800" dirty="0">
                <a:latin typeface="+mn-ea"/>
              </a:rPr>
              <a:t>“</a:t>
            </a:r>
            <a:r>
              <a:rPr lang="zh-CN" altLang="zh-CN" sz="2800" dirty="0">
                <a:latin typeface="+mn-ea"/>
              </a:rPr>
              <a:t>不变</a:t>
            </a:r>
            <a:r>
              <a:rPr lang="en-US" altLang="zh-CN" sz="2800" dirty="0">
                <a:latin typeface="+mn-ea"/>
              </a:rPr>
              <a:t>”)</a:t>
            </a:r>
            <a:r>
              <a:rPr lang="zh-CN" altLang="zh-CN" sz="2800" dirty="0">
                <a:latin typeface="+mn-ea"/>
              </a:rPr>
              <a:t>。</a:t>
            </a:r>
          </a:p>
        </p:txBody>
      </p:sp>
      <p:sp>
        <p:nvSpPr>
          <p:cNvPr id="4" name="矩形 3"/>
          <p:cNvSpPr/>
          <p:nvPr/>
        </p:nvSpPr>
        <p:spPr>
          <a:xfrm>
            <a:off x="2600006" y="3215199"/>
            <a:ext cx="1758080" cy="523220"/>
          </a:xfrm>
          <a:prstGeom prst="rect">
            <a:avLst/>
          </a:prstGeom>
        </p:spPr>
        <p:txBody>
          <a:bodyPr wrap="square">
            <a:spAutoFit/>
          </a:bodyPr>
          <a:lstStyle/>
          <a:p>
            <a:r>
              <a:rPr lang="zh-CN" altLang="en-US" sz="2800" b="1" dirty="0">
                <a:solidFill>
                  <a:srgbClr val="FF0000"/>
                </a:solidFill>
                <a:latin typeface="Times New Roman" panose="02020603050405020304"/>
                <a:ea typeface="楷体" panose="02010609060101010101" pitchFamily="49" charset="-122"/>
              </a:rPr>
              <a:t>由小到大</a:t>
            </a:r>
            <a:endParaRPr lang="en-US" dirty="0">
              <a:ea typeface="楷体" panose="02010609060101010101" pitchFamily="49" charset="-122"/>
            </a:endParaRPr>
          </a:p>
        </p:txBody>
      </p:sp>
      <p:grpSp>
        <p:nvGrpSpPr>
          <p:cNvPr id="12" name="组合 11"/>
          <p:cNvGrpSpPr/>
          <p:nvPr/>
        </p:nvGrpSpPr>
        <p:grpSpPr>
          <a:xfrm>
            <a:off x="474943" y="0"/>
            <a:ext cx="8274780" cy="768350"/>
            <a:chOff x="431463" y="178382"/>
            <a:chExt cx="8274780" cy="768350"/>
          </a:xfrm>
        </p:grpSpPr>
        <p:cxnSp>
          <p:nvCxnSpPr>
            <p:cNvPr id="16" name="直接连接符 15"/>
            <p:cNvCxnSpPr/>
            <p:nvPr/>
          </p:nvCxnSpPr>
          <p:spPr>
            <a:xfrm>
              <a:off x="431463" y="913135"/>
              <a:ext cx="827478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17" name="组合 16"/>
            <p:cNvGrpSpPr/>
            <p:nvPr/>
          </p:nvGrpSpPr>
          <p:grpSpPr>
            <a:xfrm>
              <a:off x="457232" y="178382"/>
              <a:ext cx="5519387" cy="768350"/>
              <a:chOff x="457232" y="178382"/>
              <a:chExt cx="5519387" cy="768350"/>
            </a:xfrm>
          </p:grpSpPr>
          <p:sp>
            <p:nvSpPr>
              <p:cNvPr id="18" name="文本占位符 2"/>
              <p:cNvSpPr txBox="1"/>
              <p:nvPr/>
            </p:nvSpPr>
            <p:spPr>
              <a:xfrm>
                <a:off x="894514" y="292685"/>
                <a:ext cx="5082105" cy="42518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zh-CN" altLang="en-US" sz="3200" dirty="0">
                    <a:solidFill>
                      <a:srgbClr val="005188"/>
                    </a:solidFill>
                    <a:latin typeface="宋体" panose="02010600030101010101" pitchFamily="2" charset="-122"/>
                    <a:ea typeface="宋体" panose="02010600030101010101" pitchFamily="2" charset="-122"/>
                  </a:rPr>
                  <a:t>备考</a:t>
                </a:r>
                <a:r>
                  <a:rPr lang="zh-CN" altLang="en-US" sz="3200" dirty="0" smtClean="0">
                    <a:solidFill>
                      <a:srgbClr val="005188"/>
                    </a:solidFill>
                    <a:latin typeface="宋体" panose="02010600030101010101" pitchFamily="2" charset="-122"/>
                    <a:ea typeface="宋体" panose="02010600030101010101" pitchFamily="2" charset="-122"/>
                  </a:rPr>
                  <a:t>训练</a:t>
                </a:r>
                <a:r>
                  <a:rPr lang="en-US" altLang="zh-CN" sz="3200" dirty="0" smtClean="0">
                    <a:solidFill>
                      <a:srgbClr val="005188"/>
                    </a:solidFill>
                    <a:latin typeface="宋体" panose="02010600030101010101" pitchFamily="2" charset="-122"/>
                    <a:ea typeface="宋体" panose="02010600030101010101" pitchFamily="2" charset="-122"/>
                  </a:rPr>
                  <a:t>·</a:t>
                </a:r>
                <a:r>
                  <a:rPr lang="zh-CN" altLang="en-US" sz="3200" dirty="0" smtClean="0">
                    <a:solidFill>
                      <a:srgbClr val="005188"/>
                    </a:solidFill>
                    <a:latin typeface="宋体" panose="02010600030101010101" pitchFamily="2" charset="-122"/>
                    <a:ea typeface="宋体" panose="02010600030101010101" pitchFamily="2" charset="-122"/>
                  </a:rPr>
                  <a:t>能力提升</a:t>
                </a:r>
                <a:endParaRPr lang="zh-CN" altLang="en-US" sz="3200" dirty="0">
                  <a:solidFill>
                    <a:srgbClr val="005188"/>
                  </a:solidFill>
                  <a:latin typeface="宋体" panose="02010600030101010101" pitchFamily="2" charset="-122"/>
                  <a:ea typeface="宋体" panose="02010600030101010101" pitchFamily="2" charset="-122"/>
                </a:endParaRPr>
              </a:p>
            </p:txBody>
          </p:sp>
          <p:sp>
            <p:nvSpPr>
              <p:cNvPr id="19" name="矩形 18"/>
              <p:cNvSpPr/>
              <p:nvPr/>
            </p:nvSpPr>
            <p:spPr>
              <a:xfrm>
                <a:off x="457232" y="178382"/>
                <a:ext cx="495935" cy="768350"/>
              </a:xfrm>
              <a:prstGeom prst="rect">
                <a:avLst/>
              </a:prstGeom>
              <a:noFill/>
            </p:spPr>
            <p:txBody>
              <a:bodyPr wrap="none" lIns="91440" tIns="45720" rIns="91440" bIns="45720">
                <a:spAutoFit/>
              </a:bodyPr>
              <a:lstStyle/>
              <a:p>
                <a:pPr algn="ctr"/>
                <a:r>
                  <a:rPr lang="en-US" altLang="zh-CN" sz="4400" b="1" cap="none" spc="0" dirty="0">
                    <a:ln w="10541" cmpd="sng">
                      <a:solidFill>
                        <a:schemeClr val="accent1">
                          <a:shade val="88000"/>
                          <a:satMod val="110000"/>
                        </a:schemeClr>
                      </a:solidFill>
                      <a:prstDash val="solid"/>
                    </a:ln>
                    <a:solidFill>
                      <a:srgbClr val="005188"/>
                    </a:solidFill>
                    <a:effectLst/>
                  </a:rPr>
                  <a:t>B</a:t>
                </a:r>
                <a:endParaRPr lang="zh-CN" altLang="en-US" sz="4400" b="1" cap="none" spc="0" dirty="0">
                  <a:ln w="10541" cmpd="sng">
                    <a:solidFill>
                      <a:schemeClr val="accent1">
                        <a:shade val="88000"/>
                        <a:satMod val="110000"/>
                      </a:schemeClr>
                    </a:solidFill>
                    <a:prstDash val="solid"/>
                  </a:ln>
                  <a:solidFill>
                    <a:srgbClr val="005188"/>
                  </a:solidFill>
                  <a:effectLst/>
                </a:endParaRPr>
              </a:p>
            </p:txBody>
          </p:sp>
        </p:grpSp>
      </p:grpSp>
      <p:pic>
        <p:nvPicPr>
          <p:cNvPr id="3" name="图片 2"/>
          <p:cNvPicPr>
            <a:picLocks noChangeAspect="1"/>
          </p:cNvPicPr>
          <p:nvPr/>
        </p:nvPicPr>
        <p:blipFill>
          <a:blip r:embed="rId3"/>
          <a:stretch>
            <a:fillRect/>
          </a:stretch>
        </p:blipFill>
        <p:spPr>
          <a:xfrm>
            <a:off x="6218195" y="2406770"/>
            <a:ext cx="2686410" cy="3556023"/>
          </a:xfrm>
          <a:prstGeom prst="rect">
            <a:avLst/>
          </a:prstGeom>
        </p:spPr>
      </p:pic>
      <p:sp>
        <p:nvSpPr>
          <p:cNvPr id="11" name="矩形 10"/>
          <p:cNvSpPr/>
          <p:nvPr/>
        </p:nvSpPr>
        <p:spPr>
          <a:xfrm>
            <a:off x="2350390" y="4064428"/>
            <a:ext cx="1758080" cy="523220"/>
          </a:xfrm>
          <a:prstGeom prst="rect">
            <a:avLst/>
          </a:prstGeom>
        </p:spPr>
        <p:txBody>
          <a:bodyPr wrap="square">
            <a:spAutoFit/>
          </a:bodyPr>
          <a:lstStyle/>
          <a:p>
            <a:r>
              <a:rPr lang="zh-CN" altLang="en-US" sz="2800" b="1" dirty="0">
                <a:solidFill>
                  <a:srgbClr val="FF0000"/>
                </a:solidFill>
                <a:latin typeface="Times New Roman" panose="02020603050405020304"/>
                <a:ea typeface="楷体" panose="02010609060101010101" pitchFamily="49" charset="-122"/>
              </a:rPr>
              <a:t>高于</a:t>
            </a:r>
            <a:endParaRPr lang="en-US" dirty="0">
              <a:ea typeface="楷体" panose="02010609060101010101" pitchFamily="49" charset="-122"/>
            </a:endParaRPr>
          </a:p>
        </p:txBody>
      </p:sp>
      <p:sp>
        <p:nvSpPr>
          <p:cNvPr id="13" name="矩形 12"/>
          <p:cNvSpPr/>
          <p:nvPr/>
        </p:nvSpPr>
        <p:spPr>
          <a:xfrm>
            <a:off x="5339155" y="4915568"/>
            <a:ext cx="1758080" cy="523220"/>
          </a:xfrm>
          <a:prstGeom prst="rect">
            <a:avLst/>
          </a:prstGeom>
        </p:spPr>
        <p:txBody>
          <a:bodyPr wrap="square">
            <a:spAutoFit/>
          </a:bodyPr>
          <a:lstStyle/>
          <a:p>
            <a:r>
              <a:rPr lang="zh-CN" altLang="en-US" sz="2800" b="1" dirty="0">
                <a:solidFill>
                  <a:srgbClr val="FF0000"/>
                </a:solidFill>
                <a:latin typeface="Times New Roman" panose="02020603050405020304"/>
                <a:ea typeface="楷体" panose="02010609060101010101" pitchFamily="49" charset="-122"/>
              </a:rPr>
              <a:t>增大</a:t>
            </a:r>
            <a:endParaRPr lang="en-US" dirty="0">
              <a:ea typeface="楷体" panose="02010609060101010101" pitchFamily="49" charset="-122"/>
            </a:endParaRPr>
          </a:p>
        </p:txBody>
      </p:sp>
    </p:spTree>
  </p:cSld>
  <p:clrMapOvr>
    <a:masterClrMapping/>
  </p:clrMapOvr>
  <mc:AlternateContent xmlns:mc="http://schemas.openxmlformats.org/markup-compatibility/2006" xmlns:p14="http://schemas.microsoft.com/office/powerpoint/2010/main">
    <mc:Choice Requires="p14">
      <p:transition p14:dur="10" advTm="0">
        <p:dissolve/>
      </p:transition>
    </mc:Choice>
    <mc:Fallback xmlns="">
      <p:transition advTm="0">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P spid="1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p:cNvSpPr txBox="1"/>
          <p:nvPr/>
        </p:nvSpPr>
        <p:spPr>
          <a:xfrm>
            <a:off x="240665" y="1060763"/>
            <a:ext cx="8663940" cy="5760551"/>
          </a:xfrm>
          <a:prstGeom prst="rect">
            <a:avLst/>
          </a:prstGeom>
          <a:noFill/>
        </p:spPr>
        <p:txBody>
          <a:bodyPr wrap="square" lIns="0" rIns="0" rtlCol="0">
            <a:spAutoFit/>
          </a:bodyPr>
          <a:lstStyle/>
          <a:p>
            <a:pPr fontAlgn="auto">
              <a:lnSpc>
                <a:spcPts val="3360"/>
              </a:lnSpc>
            </a:pPr>
            <a:r>
              <a:rPr lang="en-US" altLang="zh-CN" sz="2800" dirty="0">
                <a:latin typeface="宋体" panose="02010600030101010101" pitchFamily="2" charset="-122"/>
                <a:cs typeface="方正静蕾简体" panose="03000509000000000000" pitchFamily="65" charset="-122"/>
              </a:rPr>
              <a:t>9</a:t>
            </a:r>
            <a:r>
              <a:rPr lang="en-US" altLang="zh-CN" sz="2800" dirty="0" smtClean="0">
                <a:latin typeface="宋体" panose="02010600030101010101" pitchFamily="2" charset="-122"/>
                <a:cs typeface="方正静蕾简体" panose="03000509000000000000" pitchFamily="65" charset="-122"/>
              </a:rPr>
              <a:t>.</a:t>
            </a:r>
            <a:r>
              <a:rPr lang="zh-CN" altLang="en-US" sz="2800" dirty="0">
                <a:latin typeface="宋体" panose="02010600030101010101" pitchFamily="2" charset="-122"/>
                <a:cs typeface="方正静蕾简体" panose="03000509000000000000" pitchFamily="65" charset="-122"/>
              </a:rPr>
              <a:t>物理兴趣小组进行“探究水沸腾时温度变化的特点”的实验。</a:t>
            </a:r>
            <a:endParaRPr lang="en-US" altLang="zh-CN" sz="2800" dirty="0">
              <a:latin typeface="宋体" panose="02010600030101010101" pitchFamily="2" charset="-122"/>
              <a:cs typeface="方正静蕾简体" panose="03000509000000000000" pitchFamily="65" charset="-122"/>
            </a:endParaRPr>
          </a:p>
          <a:p>
            <a:pPr fontAlgn="auto">
              <a:lnSpc>
                <a:spcPts val="3360"/>
              </a:lnSpc>
            </a:pPr>
            <a:endParaRPr lang="en-US" altLang="zh-CN" sz="2800" dirty="0">
              <a:latin typeface="宋体" panose="02010600030101010101" pitchFamily="2" charset="-122"/>
              <a:cs typeface="方正静蕾简体" panose="03000509000000000000" pitchFamily="65" charset="-122"/>
            </a:endParaRPr>
          </a:p>
          <a:p>
            <a:pPr fontAlgn="auto">
              <a:lnSpc>
                <a:spcPts val="3360"/>
              </a:lnSpc>
            </a:pPr>
            <a:endParaRPr lang="en-US" altLang="zh-CN" sz="2800" dirty="0">
              <a:latin typeface="宋体" panose="02010600030101010101" pitchFamily="2" charset="-122"/>
              <a:cs typeface="方正静蕾简体" panose="03000509000000000000" pitchFamily="65" charset="-122"/>
            </a:endParaRPr>
          </a:p>
          <a:p>
            <a:pPr fontAlgn="auto">
              <a:lnSpc>
                <a:spcPts val="3360"/>
              </a:lnSpc>
            </a:pPr>
            <a:endParaRPr lang="en-US" altLang="zh-CN" sz="2800" dirty="0">
              <a:latin typeface="宋体" panose="02010600030101010101" pitchFamily="2" charset="-122"/>
              <a:cs typeface="方正静蕾简体" panose="03000509000000000000" pitchFamily="65" charset="-122"/>
            </a:endParaRPr>
          </a:p>
          <a:p>
            <a:pPr fontAlgn="auto">
              <a:lnSpc>
                <a:spcPts val="3360"/>
              </a:lnSpc>
            </a:pPr>
            <a:endParaRPr lang="en-US" altLang="zh-CN" sz="2800" dirty="0">
              <a:latin typeface="宋体" panose="02010600030101010101" pitchFamily="2" charset="-122"/>
              <a:cs typeface="方正静蕾简体" panose="03000509000000000000" pitchFamily="65" charset="-122"/>
            </a:endParaRPr>
          </a:p>
          <a:p>
            <a:pPr fontAlgn="auto">
              <a:lnSpc>
                <a:spcPts val="3360"/>
              </a:lnSpc>
            </a:pPr>
            <a:endParaRPr lang="en-US" altLang="zh-CN" sz="2800" dirty="0">
              <a:latin typeface="宋体" panose="02010600030101010101" pitchFamily="2" charset="-122"/>
              <a:cs typeface="方正静蕾简体" panose="03000509000000000000" pitchFamily="65" charset="-122"/>
            </a:endParaRPr>
          </a:p>
          <a:p>
            <a:pPr fontAlgn="auto">
              <a:lnSpc>
                <a:spcPts val="3360"/>
              </a:lnSpc>
            </a:pPr>
            <a:endParaRPr lang="en-US" altLang="zh-CN" sz="2800" dirty="0">
              <a:latin typeface="宋体" panose="02010600030101010101" pitchFamily="2" charset="-122"/>
              <a:cs typeface="方正静蕾简体" panose="03000509000000000000" pitchFamily="65" charset="-122"/>
            </a:endParaRPr>
          </a:p>
          <a:p>
            <a:pPr fontAlgn="auto">
              <a:lnSpc>
                <a:spcPts val="3360"/>
              </a:lnSpc>
            </a:pPr>
            <a:endParaRPr lang="en-US" altLang="zh-CN" sz="2800" dirty="0">
              <a:latin typeface="宋体" panose="02010600030101010101" pitchFamily="2" charset="-122"/>
              <a:cs typeface="方正静蕾简体" panose="03000509000000000000" pitchFamily="65" charset="-122"/>
            </a:endParaRPr>
          </a:p>
          <a:p>
            <a:pPr fontAlgn="auto">
              <a:lnSpc>
                <a:spcPts val="3360"/>
              </a:lnSpc>
            </a:pPr>
            <a:r>
              <a:rPr lang="zh-CN" altLang="en-US" sz="2800" dirty="0">
                <a:latin typeface="宋体" panose="02010600030101010101" pitchFamily="2" charset="-122"/>
                <a:cs typeface="方正静蕾简体" panose="03000509000000000000" pitchFamily="65" charset="-122"/>
              </a:rPr>
              <a:t>（</a:t>
            </a:r>
            <a:r>
              <a:rPr lang="en-US" altLang="zh-CN" sz="2800" dirty="0">
                <a:latin typeface="宋体" panose="02010600030101010101" pitchFamily="2" charset="-122"/>
                <a:cs typeface="方正静蕾简体" panose="03000509000000000000" pitchFamily="65" charset="-122"/>
              </a:rPr>
              <a:t>1</a:t>
            </a:r>
            <a:r>
              <a:rPr lang="zh-CN" altLang="en-US" sz="2800" dirty="0">
                <a:latin typeface="宋体" panose="02010600030101010101" pitchFamily="2" charset="-122"/>
                <a:cs typeface="方正静蕾简体" panose="03000509000000000000" pitchFamily="65" charset="-122"/>
              </a:rPr>
              <a:t>）需要安装的实验器材有：</a:t>
            </a:r>
            <a:r>
              <a:rPr lang="en-US" altLang="zh-CN" sz="2800" dirty="0">
                <a:latin typeface="宋体" panose="02010600030101010101" pitchFamily="2" charset="-122"/>
                <a:cs typeface="方正静蕾简体" panose="03000509000000000000" pitchFamily="65" charset="-122"/>
              </a:rPr>
              <a:t>A.</a:t>
            </a:r>
            <a:r>
              <a:rPr lang="zh-CN" altLang="en-US" sz="2800" dirty="0">
                <a:latin typeface="宋体" panose="02010600030101010101" pitchFamily="2" charset="-122"/>
                <a:cs typeface="方正静蕾简体" panose="03000509000000000000" pitchFamily="65" charset="-122"/>
              </a:rPr>
              <a:t>烧杯和水；</a:t>
            </a:r>
            <a:r>
              <a:rPr lang="en-US" altLang="zh-CN" sz="2800" dirty="0">
                <a:latin typeface="宋体" panose="02010600030101010101" pitchFamily="2" charset="-122"/>
                <a:cs typeface="方正静蕾简体" panose="03000509000000000000" pitchFamily="65" charset="-122"/>
              </a:rPr>
              <a:t>B.</a:t>
            </a:r>
            <a:r>
              <a:rPr lang="zh-CN" altLang="en-US" sz="2800" dirty="0">
                <a:latin typeface="宋体" panose="02010600030101010101" pitchFamily="2" charset="-122"/>
                <a:cs typeface="方正静蕾简体" panose="03000509000000000000" pitchFamily="65" charset="-122"/>
              </a:rPr>
              <a:t>酒精灯； </a:t>
            </a:r>
            <a:endParaRPr lang="en-US" altLang="zh-CN" sz="2800" dirty="0">
              <a:latin typeface="宋体" panose="02010600030101010101" pitchFamily="2" charset="-122"/>
              <a:cs typeface="方正静蕾简体" panose="03000509000000000000" pitchFamily="65" charset="-122"/>
            </a:endParaRPr>
          </a:p>
          <a:p>
            <a:pPr fontAlgn="auto">
              <a:lnSpc>
                <a:spcPts val="3360"/>
              </a:lnSpc>
            </a:pPr>
            <a:r>
              <a:rPr lang="en-US" altLang="zh-CN" sz="2800" dirty="0">
                <a:latin typeface="宋体" panose="02010600030101010101" pitchFamily="2" charset="-122"/>
                <a:cs typeface="方正静蕾简体" panose="03000509000000000000" pitchFamily="65" charset="-122"/>
              </a:rPr>
              <a:t>    C.</a:t>
            </a:r>
            <a:r>
              <a:rPr lang="zh-CN" altLang="en-US" sz="2800" dirty="0">
                <a:latin typeface="宋体" panose="02010600030101010101" pitchFamily="2" charset="-122"/>
                <a:cs typeface="方正静蕾简体" panose="03000509000000000000" pitchFamily="65" charset="-122"/>
              </a:rPr>
              <a:t>纸板和温度计；</a:t>
            </a:r>
            <a:r>
              <a:rPr lang="en-US" altLang="zh-CN" sz="2800" dirty="0">
                <a:latin typeface="宋体" panose="02010600030101010101" pitchFamily="2" charset="-122"/>
                <a:cs typeface="方正静蕾简体" panose="03000509000000000000" pitchFamily="65" charset="-122"/>
              </a:rPr>
              <a:t>D.</a:t>
            </a:r>
            <a:r>
              <a:rPr lang="zh-CN" altLang="en-US" sz="2800" dirty="0">
                <a:latin typeface="宋体" panose="02010600030101010101" pitchFamily="2" charset="-122"/>
                <a:cs typeface="方正静蕾简体" panose="03000509000000000000" pitchFamily="65" charset="-122"/>
              </a:rPr>
              <a:t>铁圈和石棉网。装置如图</a:t>
            </a:r>
            <a:r>
              <a:rPr lang="en-US" altLang="zh-CN" sz="2800" dirty="0">
                <a:latin typeface="宋体" panose="02010600030101010101" pitchFamily="2" charset="-122"/>
                <a:cs typeface="方正静蕾简体" panose="03000509000000000000" pitchFamily="65" charset="-122"/>
              </a:rPr>
              <a:t>3-18</a:t>
            </a:r>
          </a:p>
          <a:p>
            <a:pPr fontAlgn="auto">
              <a:lnSpc>
                <a:spcPts val="3360"/>
              </a:lnSpc>
            </a:pPr>
            <a:r>
              <a:rPr lang="en-US" altLang="zh-CN" sz="2800" dirty="0">
                <a:latin typeface="宋体" panose="02010600030101010101" pitchFamily="2" charset="-122"/>
                <a:cs typeface="方正静蕾简体" panose="03000509000000000000" pitchFamily="65" charset="-122"/>
              </a:rPr>
              <a:t>    </a:t>
            </a:r>
            <a:r>
              <a:rPr lang="zh-CN" altLang="en-US" sz="2800" dirty="0">
                <a:latin typeface="宋体" panose="02010600030101010101" pitchFamily="2" charset="-122"/>
                <a:cs typeface="方正静蕾简体" panose="03000509000000000000" pitchFamily="65" charset="-122"/>
              </a:rPr>
              <a:t>甲所示，安装的顺序是</a:t>
            </a:r>
            <a:r>
              <a:rPr lang="en-US" altLang="zh-CN" sz="2800" u="sng" dirty="0">
                <a:latin typeface="宋体" panose="02010600030101010101" pitchFamily="2" charset="-122"/>
                <a:cs typeface="方正静蕾简体" panose="03000509000000000000" pitchFamily="65" charset="-122"/>
              </a:rPr>
              <a:t>         </a:t>
            </a:r>
            <a:r>
              <a:rPr lang="zh-CN" altLang="en-US" sz="2800" dirty="0">
                <a:latin typeface="宋体" panose="02010600030101010101" pitchFamily="2" charset="-122"/>
                <a:cs typeface="方正静蕾简体" panose="03000509000000000000" pitchFamily="65" charset="-122"/>
              </a:rPr>
              <a:t>（填写字母）。</a:t>
            </a:r>
          </a:p>
          <a:p>
            <a:pPr fontAlgn="auto">
              <a:lnSpc>
                <a:spcPts val="3360"/>
              </a:lnSpc>
            </a:pPr>
            <a:r>
              <a:rPr lang="zh-CN" altLang="en-US" sz="2800" dirty="0">
                <a:latin typeface="宋体" panose="02010600030101010101" pitchFamily="2" charset="-122"/>
                <a:cs typeface="方正静蕾简体" panose="03000509000000000000" pitchFamily="65" charset="-122"/>
              </a:rPr>
              <a:t>（</a:t>
            </a:r>
            <a:r>
              <a:rPr lang="en-US" altLang="zh-CN" sz="2800" dirty="0">
                <a:latin typeface="宋体" panose="02010600030101010101" pitchFamily="2" charset="-122"/>
                <a:cs typeface="方正静蕾简体" panose="03000509000000000000" pitchFamily="65" charset="-122"/>
              </a:rPr>
              <a:t>2</a:t>
            </a:r>
            <a:r>
              <a:rPr lang="zh-CN" altLang="en-US" sz="2800" dirty="0">
                <a:latin typeface="宋体" panose="02010600030101010101" pitchFamily="2" charset="-122"/>
                <a:cs typeface="方正静蕾简体" panose="03000509000000000000" pitchFamily="65" charset="-122"/>
              </a:rPr>
              <a:t>）烧杯上加纸板盖的目的是</a:t>
            </a:r>
            <a:r>
              <a:rPr lang="zh-CN" altLang="en-US" sz="2800" u="sng" dirty="0">
                <a:latin typeface="宋体" panose="02010600030101010101" pitchFamily="2" charset="-122"/>
                <a:cs typeface="方正静蕾简体" panose="03000509000000000000" pitchFamily="65" charset="-122"/>
              </a:rPr>
              <a:t>         </a:t>
            </a:r>
            <a:r>
              <a:rPr lang="zh-CN" altLang="en-US" sz="2800" dirty="0">
                <a:latin typeface="宋体" panose="02010600030101010101" pitchFamily="2" charset="-122"/>
                <a:cs typeface="方正静蕾简体" panose="03000509000000000000" pitchFamily="65" charset="-122"/>
              </a:rPr>
              <a:t>。</a:t>
            </a:r>
            <a:endParaRPr lang="en-US" altLang="zh-CN" sz="2800" dirty="0">
              <a:latin typeface="宋体" panose="02010600030101010101" pitchFamily="2" charset="-122"/>
              <a:cs typeface="方正静蕾简体" panose="03000509000000000000" pitchFamily="65" charset="-122"/>
            </a:endParaRPr>
          </a:p>
        </p:txBody>
      </p:sp>
      <p:sp>
        <p:nvSpPr>
          <p:cNvPr id="12" name="矩形 11"/>
          <p:cNvSpPr/>
          <p:nvPr/>
        </p:nvSpPr>
        <p:spPr>
          <a:xfrm>
            <a:off x="4850925" y="5683255"/>
            <a:ext cx="1202573" cy="523220"/>
          </a:xfrm>
          <a:prstGeom prst="rect">
            <a:avLst/>
          </a:prstGeom>
        </p:spPr>
        <p:txBody>
          <a:bodyPr wrap="none">
            <a:spAutoFit/>
          </a:bodyPr>
          <a:lstStyle/>
          <a:p>
            <a:pPr algn="l"/>
            <a:r>
              <a:rPr lang="en-US" altLang="zh-CN" sz="2800" b="1"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sym typeface="+mn-ea"/>
              </a:rPr>
              <a:t>BDAC</a:t>
            </a:r>
            <a:endParaRPr lang="zh-CN" altLang="en-US" sz="2800" b="1"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sym typeface="+mn-ea"/>
            </a:endParaRPr>
          </a:p>
        </p:txBody>
      </p:sp>
      <p:sp>
        <p:nvSpPr>
          <p:cNvPr id="16" name="矩形 15"/>
          <p:cNvSpPr/>
          <p:nvPr/>
        </p:nvSpPr>
        <p:spPr>
          <a:xfrm>
            <a:off x="5057113" y="6179390"/>
            <a:ext cx="1628972" cy="523220"/>
          </a:xfrm>
          <a:prstGeom prst="rect">
            <a:avLst/>
          </a:prstGeom>
        </p:spPr>
        <p:txBody>
          <a:bodyPr wrap="none">
            <a:spAutoFit/>
          </a:bodyPr>
          <a:lstStyle/>
          <a:p>
            <a:pPr algn="l"/>
            <a:r>
              <a:rPr lang="zh-CN" altLang="en-US" sz="2800" b="1" dirty="0">
                <a:solidFill>
                  <a:srgbClr val="FF0000"/>
                </a:solidFill>
                <a:latin typeface="楷体" panose="02010609060101010101" pitchFamily="49" charset="-122"/>
                <a:ea typeface="楷体" panose="02010609060101010101" pitchFamily="49" charset="-122"/>
                <a:sym typeface="+mn-ea"/>
              </a:rPr>
              <a:t>减少散热</a:t>
            </a:r>
          </a:p>
        </p:txBody>
      </p:sp>
      <p:grpSp>
        <p:nvGrpSpPr>
          <p:cNvPr id="17" name="组合 16"/>
          <p:cNvGrpSpPr/>
          <p:nvPr/>
        </p:nvGrpSpPr>
        <p:grpSpPr>
          <a:xfrm>
            <a:off x="474943" y="0"/>
            <a:ext cx="8274780" cy="768350"/>
            <a:chOff x="431463" y="178382"/>
            <a:chExt cx="8274780" cy="768350"/>
          </a:xfrm>
        </p:grpSpPr>
        <p:cxnSp>
          <p:nvCxnSpPr>
            <p:cNvPr id="18" name="直接连接符 17"/>
            <p:cNvCxnSpPr/>
            <p:nvPr/>
          </p:nvCxnSpPr>
          <p:spPr>
            <a:xfrm>
              <a:off x="431463" y="913135"/>
              <a:ext cx="827478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19" name="组合 18"/>
            <p:cNvGrpSpPr/>
            <p:nvPr/>
          </p:nvGrpSpPr>
          <p:grpSpPr>
            <a:xfrm>
              <a:off x="457232" y="178382"/>
              <a:ext cx="5519387" cy="768350"/>
              <a:chOff x="457232" y="178382"/>
              <a:chExt cx="5519387" cy="768350"/>
            </a:xfrm>
          </p:grpSpPr>
          <p:sp>
            <p:nvSpPr>
              <p:cNvPr id="20" name="文本占位符 2"/>
              <p:cNvSpPr txBox="1"/>
              <p:nvPr/>
            </p:nvSpPr>
            <p:spPr>
              <a:xfrm>
                <a:off x="894514" y="292685"/>
                <a:ext cx="5082105" cy="42518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zh-CN" altLang="en-US" sz="3200" dirty="0">
                    <a:solidFill>
                      <a:srgbClr val="005188"/>
                    </a:solidFill>
                    <a:latin typeface="宋体" panose="02010600030101010101" pitchFamily="2" charset="-122"/>
                    <a:ea typeface="宋体" panose="02010600030101010101" pitchFamily="2" charset="-122"/>
                  </a:rPr>
                  <a:t>备考</a:t>
                </a:r>
                <a:r>
                  <a:rPr lang="zh-CN" altLang="en-US" sz="3200" dirty="0" smtClean="0">
                    <a:solidFill>
                      <a:srgbClr val="005188"/>
                    </a:solidFill>
                    <a:latin typeface="宋体" panose="02010600030101010101" pitchFamily="2" charset="-122"/>
                    <a:ea typeface="宋体" panose="02010600030101010101" pitchFamily="2" charset="-122"/>
                  </a:rPr>
                  <a:t>训练</a:t>
                </a:r>
                <a:r>
                  <a:rPr lang="en-US" altLang="zh-CN" sz="3200" dirty="0" smtClean="0">
                    <a:solidFill>
                      <a:srgbClr val="005188"/>
                    </a:solidFill>
                    <a:latin typeface="宋体" panose="02010600030101010101" pitchFamily="2" charset="-122"/>
                    <a:ea typeface="宋体" panose="02010600030101010101" pitchFamily="2" charset="-122"/>
                  </a:rPr>
                  <a:t>·</a:t>
                </a:r>
                <a:r>
                  <a:rPr lang="zh-CN" altLang="en-US" sz="3200" dirty="0" smtClean="0">
                    <a:solidFill>
                      <a:srgbClr val="005188"/>
                    </a:solidFill>
                    <a:latin typeface="宋体" panose="02010600030101010101" pitchFamily="2" charset="-122"/>
                    <a:ea typeface="宋体" panose="02010600030101010101" pitchFamily="2" charset="-122"/>
                  </a:rPr>
                  <a:t>能力提升</a:t>
                </a:r>
                <a:endParaRPr lang="zh-CN" altLang="en-US" sz="3200" dirty="0">
                  <a:solidFill>
                    <a:srgbClr val="005188"/>
                  </a:solidFill>
                  <a:latin typeface="宋体" panose="02010600030101010101" pitchFamily="2" charset="-122"/>
                  <a:ea typeface="宋体" panose="02010600030101010101" pitchFamily="2" charset="-122"/>
                </a:endParaRPr>
              </a:p>
            </p:txBody>
          </p:sp>
          <p:sp>
            <p:nvSpPr>
              <p:cNvPr id="21" name="矩形 20"/>
              <p:cNvSpPr/>
              <p:nvPr/>
            </p:nvSpPr>
            <p:spPr>
              <a:xfrm>
                <a:off x="457232" y="178382"/>
                <a:ext cx="495935" cy="768350"/>
              </a:xfrm>
              <a:prstGeom prst="rect">
                <a:avLst/>
              </a:prstGeom>
              <a:noFill/>
            </p:spPr>
            <p:txBody>
              <a:bodyPr wrap="none" lIns="91440" tIns="45720" rIns="91440" bIns="45720">
                <a:spAutoFit/>
              </a:bodyPr>
              <a:lstStyle/>
              <a:p>
                <a:pPr algn="ctr"/>
                <a:r>
                  <a:rPr lang="en-US" altLang="zh-CN" sz="4400" b="1" cap="none" spc="0" dirty="0">
                    <a:ln w="10541" cmpd="sng">
                      <a:solidFill>
                        <a:schemeClr val="accent1">
                          <a:shade val="88000"/>
                          <a:satMod val="110000"/>
                        </a:schemeClr>
                      </a:solidFill>
                      <a:prstDash val="solid"/>
                    </a:ln>
                    <a:solidFill>
                      <a:srgbClr val="005188"/>
                    </a:solidFill>
                    <a:effectLst/>
                  </a:rPr>
                  <a:t>B</a:t>
                </a:r>
                <a:endParaRPr lang="zh-CN" altLang="en-US" sz="4400" b="1" cap="none" spc="0" dirty="0">
                  <a:ln w="10541" cmpd="sng">
                    <a:solidFill>
                      <a:schemeClr val="accent1">
                        <a:shade val="88000"/>
                        <a:satMod val="110000"/>
                      </a:schemeClr>
                    </a:solidFill>
                    <a:prstDash val="solid"/>
                  </a:ln>
                  <a:solidFill>
                    <a:srgbClr val="005188"/>
                  </a:solidFill>
                  <a:effectLst/>
                </a:endParaRPr>
              </a:p>
            </p:txBody>
          </p:sp>
        </p:grpSp>
      </p:grpSp>
      <p:pic>
        <p:nvPicPr>
          <p:cNvPr id="2" name="图片 1"/>
          <p:cNvPicPr>
            <a:picLocks noChangeAspect="1"/>
          </p:cNvPicPr>
          <p:nvPr/>
        </p:nvPicPr>
        <p:blipFill>
          <a:blip r:embed="rId3"/>
          <a:stretch>
            <a:fillRect/>
          </a:stretch>
        </p:blipFill>
        <p:spPr>
          <a:xfrm>
            <a:off x="1745236" y="1720317"/>
            <a:ext cx="5154757" cy="303034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Tm="0">
        <p:dissolve/>
      </p:transition>
    </mc:Choice>
    <mc:Fallback xmlns="">
      <p:transition advTm="0">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p:cNvSpPr txBox="1"/>
          <p:nvPr/>
        </p:nvSpPr>
        <p:spPr>
          <a:xfrm>
            <a:off x="240665" y="1060763"/>
            <a:ext cx="8663940" cy="4888518"/>
          </a:xfrm>
          <a:prstGeom prst="rect">
            <a:avLst/>
          </a:prstGeom>
          <a:noFill/>
        </p:spPr>
        <p:txBody>
          <a:bodyPr wrap="square" lIns="0" rIns="0" rtlCol="0">
            <a:spAutoFit/>
          </a:bodyPr>
          <a:lstStyle/>
          <a:p>
            <a:pPr fontAlgn="auto">
              <a:lnSpc>
                <a:spcPts val="3360"/>
              </a:lnSpc>
            </a:pPr>
            <a:r>
              <a:rPr lang="zh-CN" altLang="en-US" sz="2800" dirty="0">
                <a:latin typeface="宋体" panose="02010600030101010101" pitchFamily="2" charset="-122"/>
                <a:cs typeface="方正静蕾简体" panose="03000509000000000000" pitchFamily="65" charset="-122"/>
              </a:rPr>
              <a:t>（</a:t>
            </a:r>
            <a:r>
              <a:rPr lang="en-US" altLang="zh-CN" sz="2800" dirty="0">
                <a:latin typeface="宋体" panose="02010600030101010101" pitchFamily="2" charset="-122"/>
                <a:cs typeface="方正静蕾简体" panose="03000509000000000000" pitchFamily="65" charset="-122"/>
              </a:rPr>
              <a:t>3</a:t>
            </a:r>
            <a:r>
              <a:rPr lang="zh-CN" altLang="en-US" sz="2800" dirty="0">
                <a:latin typeface="宋体" panose="02010600030101010101" pitchFamily="2" charset="-122"/>
                <a:cs typeface="方正静蕾简体" panose="03000509000000000000" pitchFamily="65" charset="-122"/>
              </a:rPr>
              <a:t>）甲、乙两同学用同样的实验装置，在相同的实验环境下，分别用质量为</a:t>
            </a:r>
            <a:r>
              <a:rPr lang="en-US" altLang="zh-CN" sz="2800" i="1" dirty="0">
                <a:latin typeface="宋体" panose="02010600030101010101" pitchFamily="2" charset="-122"/>
                <a:cs typeface="方正静蕾简体" panose="03000509000000000000" pitchFamily="65" charset="-122"/>
              </a:rPr>
              <a:t>m</a:t>
            </a:r>
            <a:r>
              <a:rPr lang="zh-CN" altLang="en-US" sz="2800" baseline="-25000" dirty="0">
                <a:latin typeface="宋体" panose="02010600030101010101" pitchFamily="2" charset="-122"/>
                <a:cs typeface="方正静蕾简体" panose="03000509000000000000" pitchFamily="65" charset="-122"/>
              </a:rPr>
              <a:t>甲</a:t>
            </a:r>
            <a:r>
              <a:rPr lang="zh-CN" altLang="en-US" sz="2800" dirty="0">
                <a:latin typeface="宋体" panose="02010600030101010101" pitchFamily="2" charset="-122"/>
                <a:cs typeface="方正静蕾简体" panose="03000509000000000000" pitchFamily="65" charset="-122"/>
              </a:rPr>
              <a:t>和</a:t>
            </a:r>
            <a:r>
              <a:rPr lang="en-US" altLang="zh-CN" sz="2800" i="1" dirty="0">
                <a:latin typeface="宋体" panose="02010600030101010101" pitchFamily="2" charset="-122"/>
                <a:cs typeface="方正静蕾简体" panose="03000509000000000000" pitchFamily="65" charset="-122"/>
              </a:rPr>
              <a:t>m</a:t>
            </a:r>
            <a:r>
              <a:rPr lang="zh-CN" altLang="en-US" sz="2800" baseline="-25000" dirty="0">
                <a:latin typeface="宋体" panose="02010600030101010101" pitchFamily="2" charset="-122"/>
                <a:cs typeface="方正静蕾简体" panose="03000509000000000000" pitchFamily="65" charset="-122"/>
              </a:rPr>
              <a:t>乙</a:t>
            </a:r>
            <a:r>
              <a:rPr lang="zh-CN" altLang="en-US" sz="2800" dirty="0">
                <a:latin typeface="宋体" panose="02010600030101010101" pitchFamily="2" charset="-122"/>
                <a:cs typeface="方正静蕾简体" panose="03000509000000000000" pitchFamily="65" charset="-122"/>
              </a:rPr>
              <a:t>的水进行实验，根据实验数据描绘的温度随时间变化的图象如图</a:t>
            </a:r>
            <a:r>
              <a:rPr lang="en-US" altLang="zh-CN" sz="2800" dirty="0">
                <a:latin typeface="宋体" panose="02010600030101010101" pitchFamily="2" charset="-122"/>
                <a:cs typeface="方正静蕾简体" panose="03000509000000000000" pitchFamily="65" charset="-122"/>
              </a:rPr>
              <a:t>3-18</a:t>
            </a:r>
            <a:r>
              <a:rPr lang="zh-CN" altLang="en-US" sz="2800" dirty="0">
                <a:latin typeface="宋体" panose="02010600030101010101" pitchFamily="2" charset="-122"/>
                <a:cs typeface="方正静蕾简体" panose="03000509000000000000" pitchFamily="65" charset="-122"/>
              </a:rPr>
              <a:t>乙所示，分析图象可知，</a:t>
            </a:r>
            <a:r>
              <a:rPr lang="en-US" altLang="zh-CN" sz="2800" i="1" dirty="0">
                <a:latin typeface="Times New Roman" panose="02020603050405020304" pitchFamily="18" charset="0"/>
                <a:cs typeface="Times New Roman" panose="02020603050405020304" pitchFamily="18" charset="0"/>
              </a:rPr>
              <a:t>m</a:t>
            </a:r>
            <a:r>
              <a:rPr lang="zh-CN" altLang="en-US" sz="2800" baseline="-25000" dirty="0">
                <a:latin typeface="Times New Roman" panose="02020603050405020304" pitchFamily="18" charset="0"/>
                <a:cs typeface="Times New Roman" panose="02020603050405020304" pitchFamily="18" charset="0"/>
              </a:rPr>
              <a:t>甲</a:t>
            </a:r>
            <a:r>
              <a:rPr lang="zh-CN" altLang="en-US" sz="2800" u="sng" dirty="0">
                <a:latin typeface="Times New Roman" panose="02020603050405020304" pitchFamily="18" charset="0"/>
                <a:cs typeface="Times New Roman" panose="02020603050405020304" pitchFamily="18" charset="0"/>
              </a:rPr>
              <a:t> </a:t>
            </a:r>
            <a:r>
              <a:rPr lang="zh-CN" altLang="en-US" sz="2800" u="sng" dirty="0" smtClean="0">
                <a:latin typeface="Times New Roman" panose="02020603050405020304" pitchFamily="18" charset="0"/>
                <a:cs typeface="Times New Roman" panose="02020603050405020304" pitchFamily="18" charset="0"/>
              </a:rPr>
              <a:t>         </a:t>
            </a:r>
            <a:r>
              <a:rPr lang="en-US" altLang="zh-CN" sz="2800" i="1" dirty="0">
                <a:latin typeface="Times New Roman" panose="02020603050405020304" pitchFamily="18" charset="0"/>
                <a:cs typeface="Times New Roman" panose="02020603050405020304" pitchFamily="18" charset="0"/>
              </a:rPr>
              <a:t>m</a:t>
            </a:r>
            <a:r>
              <a:rPr lang="zh-CN" altLang="en-US" sz="2800" baseline="-25000" dirty="0">
                <a:latin typeface="Times New Roman" panose="02020603050405020304" pitchFamily="18" charset="0"/>
                <a:cs typeface="Times New Roman" panose="02020603050405020304" pitchFamily="18" charset="0"/>
              </a:rPr>
              <a:t>乙</a:t>
            </a:r>
            <a:r>
              <a:rPr lang="zh-CN" altLang="en-US" sz="2800" dirty="0">
                <a:latin typeface="宋体" panose="02010600030101010101" pitchFamily="2" charset="-122"/>
                <a:cs typeface="方正静蕾简体" panose="03000509000000000000" pitchFamily="65" charset="-122"/>
              </a:rPr>
              <a:t>，实验时的大气压</a:t>
            </a:r>
            <a:r>
              <a:rPr lang="zh-CN" altLang="en-US" sz="2800" u="sng" dirty="0">
                <a:latin typeface="宋体" panose="02010600030101010101" pitchFamily="2" charset="-122"/>
                <a:cs typeface="方正静蕾简体" panose="03000509000000000000" pitchFamily="65" charset="-122"/>
              </a:rPr>
              <a:t>     </a:t>
            </a:r>
            <a:r>
              <a:rPr lang="zh-CN" altLang="en-US" sz="2800" dirty="0">
                <a:latin typeface="宋体" panose="02010600030101010101" pitchFamily="2" charset="-122"/>
                <a:cs typeface="方正静蕾简体" panose="03000509000000000000" pitchFamily="65" charset="-122"/>
              </a:rPr>
              <a:t>标准大气压</a:t>
            </a:r>
            <a:r>
              <a:rPr lang="zh-CN" altLang="en-US" sz="2800" dirty="0" smtClean="0">
                <a:latin typeface="宋体" panose="02010600030101010101" pitchFamily="2" charset="-122"/>
                <a:cs typeface="方正静蕾简体" panose="03000509000000000000" pitchFamily="65" charset="-122"/>
              </a:rPr>
              <a:t>。</a:t>
            </a:r>
            <a:r>
              <a:rPr lang="zh-CN" altLang="en-US" sz="2800" dirty="0" smtClean="0">
                <a:latin typeface="+mn-ea"/>
                <a:cs typeface="方正静蕾简体" panose="03000509000000000000" pitchFamily="65" charset="-122"/>
              </a:rPr>
              <a:t>（</a:t>
            </a:r>
            <a:r>
              <a:rPr lang="zh-CN" altLang="en-US" sz="2800" dirty="0">
                <a:latin typeface="+mn-ea"/>
                <a:cs typeface="方正静蕾简体" panose="03000509000000000000" pitchFamily="65" charset="-122"/>
              </a:rPr>
              <a:t>以上两空均选填“大于”“小于”或“等于”）</a:t>
            </a:r>
          </a:p>
          <a:p>
            <a:pPr fontAlgn="auto">
              <a:lnSpc>
                <a:spcPts val="3360"/>
              </a:lnSpc>
            </a:pPr>
            <a:endParaRPr lang="en-US" altLang="zh-CN" sz="2800" dirty="0">
              <a:latin typeface="宋体" panose="02010600030101010101" pitchFamily="2" charset="-122"/>
              <a:cs typeface="方正静蕾简体" panose="03000509000000000000" pitchFamily="65" charset="-122"/>
            </a:endParaRPr>
          </a:p>
          <a:p>
            <a:pPr fontAlgn="auto">
              <a:lnSpc>
                <a:spcPts val="3360"/>
              </a:lnSpc>
            </a:pPr>
            <a:r>
              <a:rPr lang="zh-CN" altLang="en-US" sz="2800" dirty="0">
                <a:latin typeface="宋体" panose="02010600030101010101" pitchFamily="2" charset="-122"/>
                <a:cs typeface="方正静蕾简体" panose="03000509000000000000" pitchFamily="65" charset="-122"/>
              </a:rPr>
              <a:t>（</a:t>
            </a:r>
            <a:r>
              <a:rPr lang="en-US" altLang="zh-CN" sz="2800" dirty="0">
                <a:latin typeface="宋体" panose="02010600030101010101" pitchFamily="2" charset="-122"/>
                <a:cs typeface="方正静蕾简体" panose="03000509000000000000" pitchFamily="65" charset="-122"/>
              </a:rPr>
              <a:t>4</a:t>
            </a:r>
            <a:r>
              <a:rPr lang="zh-CN" altLang="en-US" sz="2800" dirty="0">
                <a:latin typeface="宋体" panose="02010600030101010101" pitchFamily="2" charset="-122"/>
                <a:cs typeface="方正静蕾简体" panose="03000509000000000000" pitchFamily="65" charset="-122"/>
              </a:rPr>
              <a:t>）实验时，水沸腾时出现大量的“白气”是</a:t>
            </a:r>
            <a:r>
              <a:rPr lang="zh-CN" altLang="en-US" sz="2800" u="sng" dirty="0">
                <a:latin typeface="宋体" panose="02010600030101010101" pitchFamily="2" charset="-122"/>
                <a:cs typeface="方正静蕾简体" panose="03000509000000000000" pitchFamily="65" charset="-122"/>
              </a:rPr>
              <a:t>   </a:t>
            </a:r>
            <a:r>
              <a:rPr lang="zh-CN" altLang="en-US" sz="2800" dirty="0">
                <a:latin typeface="宋体" panose="02010600030101010101" pitchFamily="2" charset="-122"/>
                <a:cs typeface="方正静蕾简体" panose="03000509000000000000" pitchFamily="65" charset="-122"/>
              </a:rPr>
              <a:t>（填物态变化名称）现象，需要</a:t>
            </a:r>
            <a:r>
              <a:rPr lang="zh-CN" altLang="en-US" sz="2800" u="sng" dirty="0">
                <a:latin typeface="宋体" panose="02010600030101010101" pitchFamily="2" charset="-122"/>
                <a:cs typeface="方正静蕾简体" panose="03000509000000000000" pitchFamily="65" charset="-122"/>
              </a:rPr>
              <a:t>    </a:t>
            </a:r>
            <a:r>
              <a:rPr lang="zh-CN" altLang="en-US" sz="2800" dirty="0">
                <a:latin typeface="宋体" panose="02010600030101010101" pitchFamily="2" charset="-122"/>
                <a:cs typeface="方正静蕾简体" panose="03000509000000000000" pitchFamily="65" charset="-122"/>
              </a:rPr>
              <a:t>（选填“吸热”或“放热”）。</a:t>
            </a:r>
          </a:p>
          <a:p>
            <a:pPr fontAlgn="auto">
              <a:lnSpc>
                <a:spcPts val="3360"/>
              </a:lnSpc>
            </a:pPr>
            <a:endParaRPr lang="zh-CN" altLang="en-US" sz="2800" dirty="0">
              <a:latin typeface="宋体" panose="02010600030101010101" pitchFamily="2" charset="-122"/>
              <a:cs typeface="方正静蕾简体" panose="03000509000000000000" pitchFamily="65" charset="-122"/>
            </a:endParaRPr>
          </a:p>
        </p:txBody>
      </p:sp>
      <p:sp>
        <p:nvSpPr>
          <p:cNvPr id="16" name="矩形 15"/>
          <p:cNvSpPr/>
          <p:nvPr/>
        </p:nvSpPr>
        <p:spPr>
          <a:xfrm>
            <a:off x="2860760" y="2306637"/>
            <a:ext cx="909223" cy="523220"/>
          </a:xfrm>
          <a:prstGeom prst="rect">
            <a:avLst/>
          </a:prstGeom>
        </p:spPr>
        <p:txBody>
          <a:bodyPr wrap="none">
            <a:spAutoFit/>
          </a:bodyPr>
          <a:lstStyle/>
          <a:p>
            <a:pPr algn="l"/>
            <a:r>
              <a:rPr lang="zh-CN" altLang="en-US" sz="2800" b="1" dirty="0">
                <a:solidFill>
                  <a:srgbClr val="FF0000"/>
                </a:solidFill>
                <a:latin typeface="楷体" panose="02010609060101010101" pitchFamily="49" charset="-122"/>
                <a:ea typeface="楷体" panose="02010609060101010101" pitchFamily="49" charset="-122"/>
                <a:sym typeface="+mn-ea"/>
              </a:rPr>
              <a:t>小于</a:t>
            </a:r>
          </a:p>
        </p:txBody>
      </p:sp>
      <p:sp>
        <p:nvSpPr>
          <p:cNvPr id="17" name="矩形 16"/>
          <p:cNvSpPr/>
          <p:nvPr/>
        </p:nvSpPr>
        <p:spPr>
          <a:xfrm>
            <a:off x="7136925" y="2306637"/>
            <a:ext cx="909223" cy="523220"/>
          </a:xfrm>
          <a:prstGeom prst="rect">
            <a:avLst/>
          </a:prstGeom>
        </p:spPr>
        <p:txBody>
          <a:bodyPr wrap="none">
            <a:spAutoFit/>
          </a:bodyPr>
          <a:lstStyle/>
          <a:p>
            <a:pPr algn="l"/>
            <a:r>
              <a:rPr lang="zh-CN" altLang="en-US" sz="2800" b="1" dirty="0">
                <a:solidFill>
                  <a:srgbClr val="FF0000"/>
                </a:solidFill>
                <a:latin typeface="楷体" panose="02010609060101010101" pitchFamily="49" charset="-122"/>
                <a:ea typeface="楷体" panose="02010609060101010101" pitchFamily="49" charset="-122"/>
                <a:sym typeface="+mn-ea"/>
              </a:rPr>
              <a:t>小于</a:t>
            </a:r>
          </a:p>
        </p:txBody>
      </p:sp>
      <p:sp>
        <p:nvSpPr>
          <p:cNvPr id="19" name="矩形 18"/>
          <p:cNvSpPr/>
          <p:nvPr/>
        </p:nvSpPr>
        <p:spPr>
          <a:xfrm>
            <a:off x="7423796" y="4002452"/>
            <a:ext cx="909223" cy="523220"/>
          </a:xfrm>
          <a:prstGeom prst="rect">
            <a:avLst/>
          </a:prstGeom>
        </p:spPr>
        <p:txBody>
          <a:bodyPr wrap="none">
            <a:spAutoFit/>
          </a:bodyPr>
          <a:lstStyle/>
          <a:p>
            <a:pPr algn="l"/>
            <a:r>
              <a:rPr lang="zh-CN" altLang="en-US" sz="2800" b="1" dirty="0">
                <a:solidFill>
                  <a:srgbClr val="FF0000"/>
                </a:solidFill>
                <a:latin typeface="楷体" panose="02010609060101010101" pitchFamily="49" charset="-122"/>
                <a:ea typeface="楷体" panose="02010609060101010101" pitchFamily="49" charset="-122"/>
                <a:sym typeface="+mn-ea"/>
              </a:rPr>
              <a:t>液化</a:t>
            </a:r>
          </a:p>
        </p:txBody>
      </p:sp>
      <p:sp>
        <p:nvSpPr>
          <p:cNvPr id="20" name="矩形 19"/>
          <p:cNvSpPr/>
          <p:nvPr/>
        </p:nvSpPr>
        <p:spPr>
          <a:xfrm>
            <a:off x="4420620" y="4432758"/>
            <a:ext cx="909223" cy="523220"/>
          </a:xfrm>
          <a:prstGeom prst="rect">
            <a:avLst/>
          </a:prstGeom>
        </p:spPr>
        <p:txBody>
          <a:bodyPr wrap="none">
            <a:spAutoFit/>
          </a:bodyPr>
          <a:lstStyle/>
          <a:p>
            <a:pPr algn="l"/>
            <a:r>
              <a:rPr lang="zh-CN" altLang="en-US" sz="2800" b="1" dirty="0">
                <a:solidFill>
                  <a:srgbClr val="FF0000"/>
                </a:solidFill>
                <a:latin typeface="楷体" panose="02010609060101010101" pitchFamily="49" charset="-122"/>
                <a:ea typeface="楷体" panose="02010609060101010101" pitchFamily="49" charset="-122"/>
                <a:sym typeface="+mn-ea"/>
              </a:rPr>
              <a:t>放热</a:t>
            </a:r>
          </a:p>
        </p:txBody>
      </p:sp>
      <p:grpSp>
        <p:nvGrpSpPr>
          <p:cNvPr id="12" name="组合 11"/>
          <p:cNvGrpSpPr/>
          <p:nvPr/>
        </p:nvGrpSpPr>
        <p:grpSpPr>
          <a:xfrm>
            <a:off x="474943" y="0"/>
            <a:ext cx="8274780" cy="768350"/>
            <a:chOff x="431463" y="178382"/>
            <a:chExt cx="8274780" cy="768350"/>
          </a:xfrm>
        </p:grpSpPr>
        <p:cxnSp>
          <p:nvCxnSpPr>
            <p:cNvPr id="18" name="直接连接符 17"/>
            <p:cNvCxnSpPr/>
            <p:nvPr/>
          </p:nvCxnSpPr>
          <p:spPr>
            <a:xfrm>
              <a:off x="431463" y="913135"/>
              <a:ext cx="827478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21" name="组合 20"/>
            <p:cNvGrpSpPr/>
            <p:nvPr/>
          </p:nvGrpSpPr>
          <p:grpSpPr>
            <a:xfrm>
              <a:off x="457232" y="178382"/>
              <a:ext cx="5519387" cy="768350"/>
              <a:chOff x="457232" y="178382"/>
              <a:chExt cx="5519387" cy="768350"/>
            </a:xfrm>
          </p:grpSpPr>
          <p:sp>
            <p:nvSpPr>
              <p:cNvPr id="22" name="文本占位符 2"/>
              <p:cNvSpPr txBox="1"/>
              <p:nvPr/>
            </p:nvSpPr>
            <p:spPr>
              <a:xfrm>
                <a:off x="894514" y="292685"/>
                <a:ext cx="5082105" cy="42518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zh-CN" altLang="en-US" sz="3200" dirty="0">
                    <a:solidFill>
                      <a:srgbClr val="005188"/>
                    </a:solidFill>
                    <a:latin typeface="宋体" panose="02010600030101010101" pitchFamily="2" charset="-122"/>
                    <a:ea typeface="宋体" panose="02010600030101010101" pitchFamily="2" charset="-122"/>
                  </a:rPr>
                  <a:t>备考</a:t>
                </a:r>
                <a:r>
                  <a:rPr lang="zh-CN" altLang="en-US" sz="3200" dirty="0" smtClean="0">
                    <a:solidFill>
                      <a:srgbClr val="005188"/>
                    </a:solidFill>
                    <a:latin typeface="宋体" panose="02010600030101010101" pitchFamily="2" charset="-122"/>
                    <a:ea typeface="宋体" panose="02010600030101010101" pitchFamily="2" charset="-122"/>
                  </a:rPr>
                  <a:t>训练</a:t>
                </a:r>
                <a:r>
                  <a:rPr lang="en-US" altLang="zh-CN" sz="3200" dirty="0" smtClean="0">
                    <a:solidFill>
                      <a:srgbClr val="005188"/>
                    </a:solidFill>
                    <a:latin typeface="宋体" panose="02010600030101010101" pitchFamily="2" charset="-122"/>
                    <a:ea typeface="宋体" panose="02010600030101010101" pitchFamily="2" charset="-122"/>
                  </a:rPr>
                  <a:t>·</a:t>
                </a:r>
                <a:r>
                  <a:rPr lang="zh-CN" altLang="en-US" sz="3200" dirty="0" smtClean="0">
                    <a:solidFill>
                      <a:srgbClr val="005188"/>
                    </a:solidFill>
                    <a:latin typeface="宋体" panose="02010600030101010101" pitchFamily="2" charset="-122"/>
                    <a:ea typeface="宋体" panose="02010600030101010101" pitchFamily="2" charset="-122"/>
                  </a:rPr>
                  <a:t>能力提升</a:t>
                </a:r>
                <a:endParaRPr lang="zh-CN" altLang="en-US" sz="3200" dirty="0">
                  <a:solidFill>
                    <a:srgbClr val="005188"/>
                  </a:solidFill>
                  <a:latin typeface="宋体" panose="02010600030101010101" pitchFamily="2" charset="-122"/>
                  <a:ea typeface="宋体" panose="02010600030101010101" pitchFamily="2" charset="-122"/>
                </a:endParaRPr>
              </a:p>
            </p:txBody>
          </p:sp>
          <p:sp>
            <p:nvSpPr>
              <p:cNvPr id="23" name="矩形 22"/>
              <p:cNvSpPr/>
              <p:nvPr/>
            </p:nvSpPr>
            <p:spPr>
              <a:xfrm>
                <a:off x="457232" y="178382"/>
                <a:ext cx="495935" cy="768350"/>
              </a:xfrm>
              <a:prstGeom prst="rect">
                <a:avLst/>
              </a:prstGeom>
              <a:noFill/>
            </p:spPr>
            <p:txBody>
              <a:bodyPr wrap="none" lIns="91440" tIns="45720" rIns="91440" bIns="45720">
                <a:spAutoFit/>
              </a:bodyPr>
              <a:lstStyle/>
              <a:p>
                <a:pPr algn="ctr"/>
                <a:r>
                  <a:rPr lang="en-US" altLang="zh-CN" sz="4400" b="1" cap="none" spc="0" dirty="0">
                    <a:ln w="10541" cmpd="sng">
                      <a:solidFill>
                        <a:schemeClr val="accent1">
                          <a:shade val="88000"/>
                          <a:satMod val="110000"/>
                        </a:schemeClr>
                      </a:solidFill>
                      <a:prstDash val="solid"/>
                    </a:ln>
                    <a:solidFill>
                      <a:srgbClr val="005188"/>
                    </a:solidFill>
                    <a:effectLst/>
                  </a:rPr>
                  <a:t>B</a:t>
                </a:r>
                <a:endParaRPr lang="zh-CN" altLang="en-US" sz="4400" b="1" cap="none" spc="0" dirty="0">
                  <a:ln w="10541" cmpd="sng">
                    <a:solidFill>
                      <a:schemeClr val="accent1">
                        <a:shade val="88000"/>
                        <a:satMod val="110000"/>
                      </a:schemeClr>
                    </a:solidFill>
                    <a:prstDash val="solid"/>
                  </a:ln>
                  <a:solidFill>
                    <a:srgbClr val="005188"/>
                  </a:solidFill>
                  <a:effectLst/>
                </a:endParaRPr>
              </a:p>
            </p:txBody>
          </p:sp>
        </p:grpSp>
      </p:grpSp>
    </p:spTree>
  </p:cSld>
  <p:clrMapOvr>
    <a:masterClrMapping/>
  </p:clrMapOvr>
  <mc:AlternateContent xmlns:mc="http://schemas.openxmlformats.org/markup-compatibility/2006" xmlns:p14="http://schemas.microsoft.com/office/powerpoint/2010/main">
    <mc:Choice Requires="p14">
      <p:transition p14:dur="10" advTm="0">
        <p:dissolve/>
      </p:transition>
    </mc:Choice>
    <mc:Fallback xmlns="">
      <p:transition advTm="0">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ppt_x"/>
                                          </p:val>
                                        </p:tav>
                                        <p:tav tm="100000">
                                          <p:val>
                                            <p:strVal val="#ppt_x"/>
                                          </p:val>
                                        </p:tav>
                                      </p:tavLst>
                                    </p:anim>
                                    <p:anim calcmode="lin" valueType="num">
                                      <p:cBhvr additive="base">
                                        <p:cTn id="2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9" grpId="0"/>
      <p:bldP spid="20"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9" descr="https://timgsa.baidu.com/timg?image&amp;quality=80&amp;size=b9999_10000&amp;sec=1543050428763&amp;di=96e9a22cdfcd2b71565e06c8a91967bb&amp;imgtype=0&amp;src=http%3A%2F%2Fwww.51pptmoban.com%2Fd%2Ffile%2F2015%2F10%2F13%2F04180d602697c3b975ec7f81ddea00af.jpg"/>
          <p:cNvPicPr>
            <a:picLocks noChangeAspect="1" noChangeArrowheads="1"/>
          </p:cNvPicPr>
          <p:nvPr/>
        </p:nvPicPr>
        <p:blipFill>
          <a:blip r:embed="rId3">
            <a:extLst>
              <a:ext uri="{28A0092B-C50C-407E-A947-70E740481C1C}">
                <a14:useLocalDpi xmlns:a14="http://schemas.microsoft.com/office/drawing/2010/main" val="0"/>
              </a:ext>
            </a:extLst>
          </a:blip>
          <a:srcRect l="50000"/>
          <a:stretch>
            <a:fillRect/>
          </a:stretch>
        </p:blipFill>
        <p:spPr bwMode="auto">
          <a:xfrm>
            <a:off x="6269038" y="2259013"/>
            <a:ext cx="2513012" cy="450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横卷形 12"/>
          <p:cNvSpPr/>
          <p:nvPr/>
        </p:nvSpPr>
        <p:spPr>
          <a:xfrm>
            <a:off x="612775" y="1514475"/>
            <a:ext cx="5724525" cy="3043238"/>
          </a:xfrm>
          <a:prstGeom prst="horizontalScroll">
            <a:avLst/>
          </a:prstGeom>
          <a:noFill/>
          <a:ln w="76200">
            <a:solidFill>
              <a:srgbClr val="005188"/>
            </a:solidFill>
            <a:prstDash val="sysDash"/>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r>
              <a:rPr lang="zh-CN" altLang="en-US" sz="3200" b="1" dirty="0" smtClean="0">
                <a:solidFill>
                  <a:schemeClr val="tx1"/>
                </a:solidFill>
                <a:latin typeface="+mn-ea"/>
              </a:rPr>
              <a:t>考点四</a:t>
            </a:r>
            <a:r>
              <a:rPr lang="en-US" altLang="zh-CN" sz="3200" b="1" dirty="0" smtClean="0">
                <a:solidFill>
                  <a:schemeClr val="tx1"/>
                </a:solidFill>
                <a:latin typeface="+mn-ea"/>
              </a:rPr>
              <a:t>  </a:t>
            </a:r>
            <a:endParaRPr lang="en-US" altLang="zh-CN" sz="3200" b="1" dirty="0">
              <a:solidFill>
                <a:schemeClr val="tx1"/>
              </a:solidFill>
              <a:latin typeface="+mn-ea"/>
            </a:endParaRPr>
          </a:p>
          <a:p>
            <a:pPr algn="ctr">
              <a:defRPr/>
            </a:pPr>
            <a:r>
              <a:rPr lang="zh-CN" altLang="en-US" sz="3200" b="1" dirty="0" smtClean="0">
                <a:solidFill>
                  <a:schemeClr val="tx1"/>
                </a:solidFill>
                <a:latin typeface="+mn-ea"/>
              </a:rPr>
              <a:t>升华和凝华</a:t>
            </a:r>
            <a:endParaRPr lang="zh-CN" altLang="en-US" sz="3200" b="1" dirty="0">
              <a:solidFill>
                <a:schemeClr val="tx1"/>
              </a:solidFill>
              <a:latin typeface="+mn-ea"/>
            </a:endParaRPr>
          </a:p>
        </p:txBody>
      </p:sp>
      <p:grpSp>
        <p:nvGrpSpPr>
          <p:cNvPr id="16" name="组合 15"/>
          <p:cNvGrpSpPr/>
          <p:nvPr/>
        </p:nvGrpSpPr>
        <p:grpSpPr>
          <a:xfrm>
            <a:off x="474943" y="0"/>
            <a:ext cx="8274780" cy="768350"/>
            <a:chOff x="431463" y="178382"/>
            <a:chExt cx="8274780" cy="768350"/>
          </a:xfrm>
        </p:grpSpPr>
        <p:cxnSp>
          <p:nvCxnSpPr>
            <p:cNvPr id="17" name="直接连接符 16"/>
            <p:cNvCxnSpPr/>
            <p:nvPr/>
          </p:nvCxnSpPr>
          <p:spPr>
            <a:xfrm>
              <a:off x="431463" y="913135"/>
              <a:ext cx="827478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23" name="组合 22"/>
            <p:cNvGrpSpPr/>
            <p:nvPr/>
          </p:nvGrpSpPr>
          <p:grpSpPr>
            <a:xfrm>
              <a:off x="457232" y="178382"/>
              <a:ext cx="5519387" cy="768350"/>
              <a:chOff x="457232" y="178382"/>
              <a:chExt cx="5519387" cy="768350"/>
            </a:xfrm>
          </p:grpSpPr>
          <p:sp>
            <p:nvSpPr>
              <p:cNvPr id="24" name="文本占位符 2"/>
              <p:cNvSpPr txBox="1"/>
              <p:nvPr/>
            </p:nvSpPr>
            <p:spPr>
              <a:xfrm>
                <a:off x="894514" y="292685"/>
                <a:ext cx="5082105" cy="42518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zh-CN" altLang="en-US" sz="3200" dirty="0">
                    <a:solidFill>
                      <a:srgbClr val="005188"/>
                    </a:solidFill>
                    <a:latin typeface="宋体" panose="02010600030101010101" pitchFamily="2" charset="-122"/>
                    <a:ea typeface="宋体" panose="02010600030101010101" pitchFamily="2" charset="-122"/>
                  </a:rPr>
                  <a:t>备考</a:t>
                </a:r>
                <a:r>
                  <a:rPr lang="zh-CN" altLang="en-US" sz="3200" dirty="0" smtClean="0">
                    <a:solidFill>
                      <a:srgbClr val="005188"/>
                    </a:solidFill>
                    <a:latin typeface="宋体" panose="02010600030101010101" pitchFamily="2" charset="-122"/>
                    <a:ea typeface="宋体" panose="02010600030101010101" pitchFamily="2" charset="-122"/>
                  </a:rPr>
                  <a:t>训练</a:t>
                </a:r>
                <a:endParaRPr lang="zh-CN" altLang="en-US" sz="3200" dirty="0">
                  <a:solidFill>
                    <a:srgbClr val="005188"/>
                  </a:solidFill>
                  <a:latin typeface="宋体" panose="02010600030101010101" pitchFamily="2" charset="-122"/>
                  <a:ea typeface="宋体" panose="02010600030101010101" pitchFamily="2" charset="-122"/>
                </a:endParaRPr>
              </a:p>
            </p:txBody>
          </p:sp>
          <p:sp>
            <p:nvSpPr>
              <p:cNvPr id="25" name="矩形 24"/>
              <p:cNvSpPr/>
              <p:nvPr/>
            </p:nvSpPr>
            <p:spPr>
              <a:xfrm>
                <a:off x="457232" y="178382"/>
                <a:ext cx="495935" cy="768350"/>
              </a:xfrm>
              <a:prstGeom prst="rect">
                <a:avLst/>
              </a:prstGeom>
              <a:noFill/>
            </p:spPr>
            <p:txBody>
              <a:bodyPr wrap="none" lIns="91440" tIns="45720" rIns="91440" bIns="45720">
                <a:spAutoFit/>
              </a:bodyPr>
              <a:lstStyle/>
              <a:p>
                <a:pPr algn="ctr"/>
                <a:r>
                  <a:rPr lang="en-US" altLang="zh-CN" sz="4400" b="1" cap="none" spc="0" dirty="0">
                    <a:ln w="10541" cmpd="sng">
                      <a:solidFill>
                        <a:schemeClr val="accent1">
                          <a:shade val="88000"/>
                          <a:satMod val="110000"/>
                        </a:schemeClr>
                      </a:solidFill>
                      <a:prstDash val="solid"/>
                    </a:ln>
                    <a:solidFill>
                      <a:srgbClr val="005188"/>
                    </a:solidFill>
                    <a:effectLst/>
                  </a:rPr>
                  <a:t>B</a:t>
                </a:r>
                <a:endParaRPr lang="zh-CN" altLang="en-US" sz="4400" b="1" cap="none" spc="0" dirty="0">
                  <a:ln w="10541" cmpd="sng">
                    <a:solidFill>
                      <a:schemeClr val="accent1">
                        <a:shade val="88000"/>
                        <a:satMod val="110000"/>
                      </a:schemeClr>
                    </a:solidFill>
                    <a:prstDash val="solid"/>
                  </a:ln>
                  <a:solidFill>
                    <a:srgbClr val="005188"/>
                  </a:solidFill>
                  <a:effectLst/>
                </a:endParaRPr>
              </a:p>
            </p:txBody>
          </p:sp>
        </p:grpSp>
      </p:grpSp>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p:cNvSpPr txBox="1"/>
          <p:nvPr/>
        </p:nvSpPr>
        <p:spPr>
          <a:xfrm>
            <a:off x="114932" y="988691"/>
            <a:ext cx="8944928" cy="4888518"/>
          </a:xfrm>
          <a:prstGeom prst="rect">
            <a:avLst/>
          </a:prstGeom>
          <a:noFill/>
        </p:spPr>
        <p:txBody>
          <a:bodyPr wrap="square" lIns="0" rIns="0" rtlCol="0">
            <a:spAutoFit/>
          </a:bodyPr>
          <a:lstStyle/>
          <a:p>
            <a:pPr fontAlgn="auto">
              <a:lnSpc>
                <a:spcPts val="3360"/>
              </a:lnSpc>
            </a:pPr>
            <a:r>
              <a:rPr lang="zh-CN" altLang="en-US" sz="2800" dirty="0" smtClean="0">
                <a:latin typeface="宋体" panose="02010600030101010101" pitchFamily="2" charset="-122"/>
                <a:cs typeface="方正静蕾简体" panose="03000509000000000000" pitchFamily="65" charset="-122"/>
              </a:rPr>
              <a:t>  ⑤</a:t>
            </a:r>
            <a:r>
              <a:rPr lang="zh-CN" altLang="en-US" sz="2800" dirty="0">
                <a:latin typeface="宋体" panose="02010600030101010101" pitchFamily="2" charset="-122"/>
                <a:cs typeface="方正静蕾简体" panose="03000509000000000000" pitchFamily="65" charset="-122"/>
              </a:rPr>
              <a:t>晶体和非晶体熔化</a:t>
            </a:r>
            <a:r>
              <a:rPr lang="zh-CN" altLang="en-US" sz="2800" dirty="0" smtClean="0">
                <a:latin typeface="宋体" panose="02010600030101010101" pitchFamily="2" charset="-122"/>
                <a:cs typeface="方正静蕾简体" panose="03000509000000000000" pitchFamily="65" charset="-122"/>
              </a:rPr>
              <a:t>图象</a:t>
            </a:r>
            <a:endParaRPr lang="en-US" altLang="zh-CN" sz="2800" dirty="0" smtClean="0">
              <a:latin typeface="宋体" panose="02010600030101010101" pitchFamily="2" charset="-122"/>
              <a:cs typeface="方正静蕾简体" panose="03000509000000000000" pitchFamily="65" charset="-122"/>
            </a:endParaRPr>
          </a:p>
          <a:p>
            <a:pPr fontAlgn="auto">
              <a:lnSpc>
                <a:spcPts val="3360"/>
              </a:lnSpc>
            </a:pPr>
            <a:endParaRPr lang="en-US" altLang="zh-CN" sz="2800" dirty="0">
              <a:latin typeface="宋体" panose="02010600030101010101" pitchFamily="2" charset="-122"/>
              <a:cs typeface="方正静蕾简体" panose="03000509000000000000" pitchFamily="65" charset="-122"/>
            </a:endParaRPr>
          </a:p>
          <a:p>
            <a:pPr fontAlgn="auto">
              <a:lnSpc>
                <a:spcPts val="3360"/>
              </a:lnSpc>
            </a:pPr>
            <a:endParaRPr lang="en-US" altLang="zh-CN" sz="2800" dirty="0" smtClean="0">
              <a:latin typeface="宋体" panose="02010600030101010101" pitchFamily="2" charset="-122"/>
              <a:cs typeface="方正静蕾简体" panose="03000509000000000000" pitchFamily="65" charset="-122"/>
            </a:endParaRPr>
          </a:p>
          <a:p>
            <a:pPr fontAlgn="auto">
              <a:lnSpc>
                <a:spcPts val="3360"/>
              </a:lnSpc>
            </a:pPr>
            <a:endParaRPr lang="en-US" altLang="zh-CN" sz="2800" dirty="0">
              <a:latin typeface="宋体" panose="02010600030101010101" pitchFamily="2" charset="-122"/>
              <a:cs typeface="方正静蕾简体" panose="03000509000000000000" pitchFamily="65" charset="-122"/>
            </a:endParaRPr>
          </a:p>
          <a:p>
            <a:pPr fontAlgn="auto">
              <a:lnSpc>
                <a:spcPts val="3360"/>
              </a:lnSpc>
            </a:pPr>
            <a:endParaRPr lang="en-US" altLang="zh-CN" sz="2800" dirty="0" smtClean="0">
              <a:latin typeface="宋体" panose="02010600030101010101" pitchFamily="2" charset="-122"/>
              <a:cs typeface="方正静蕾简体" panose="03000509000000000000" pitchFamily="65" charset="-122"/>
            </a:endParaRPr>
          </a:p>
          <a:p>
            <a:pPr fontAlgn="auto">
              <a:lnSpc>
                <a:spcPts val="3360"/>
              </a:lnSpc>
            </a:pPr>
            <a:endParaRPr lang="en-US" altLang="zh-CN" sz="2800" dirty="0">
              <a:latin typeface="宋体" panose="02010600030101010101" pitchFamily="2" charset="-122"/>
              <a:cs typeface="方正静蕾简体" panose="03000509000000000000" pitchFamily="65" charset="-122"/>
            </a:endParaRPr>
          </a:p>
          <a:p>
            <a:pPr fontAlgn="auto">
              <a:lnSpc>
                <a:spcPts val="3360"/>
              </a:lnSpc>
            </a:pPr>
            <a:endParaRPr lang="en-US" altLang="zh-CN" sz="2800" dirty="0" smtClean="0">
              <a:latin typeface="宋体" panose="02010600030101010101" pitchFamily="2" charset="-122"/>
              <a:cs typeface="方正静蕾简体" panose="03000509000000000000" pitchFamily="65" charset="-122"/>
            </a:endParaRPr>
          </a:p>
          <a:p>
            <a:pPr fontAlgn="auto">
              <a:lnSpc>
                <a:spcPts val="3360"/>
              </a:lnSpc>
            </a:pPr>
            <a:endParaRPr lang="en-US" altLang="zh-CN" sz="2800" dirty="0">
              <a:latin typeface="宋体" panose="02010600030101010101" pitchFamily="2" charset="-122"/>
              <a:cs typeface="方正静蕾简体" panose="03000509000000000000" pitchFamily="65" charset="-122"/>
            </a:endParaRPr>
          </a:p>
          <a:p>
            <a:pPr fontAlgn="auto">
              <a:lnSpc>
                <a:spcPts val="3360"/>
              </a:lnSpc>
            </a:pPr>
            <a:endParaRPr lang="en-US" altLang="zh-CN" sz="2800" dirty="0" smtClean="0">
              <a:latin typeface="宋体" panose="02010600030101010101" pitchFamily="2" charset="-122"/>
              <a:cs typeface="方正静蕾简体" panose="03000509000000000000" pitchFamily="65" charset="-122"/>
            </a:endParaRPr>
          </a:p>
          <a:p>
            <a:pPr fontAlgn="auto">
              <a:lnSpc>
                <a:spcPts val="3360"/>
              </a:lnSpc>
            </a:pPr>
            <a:r>
              <a:rPr lang="zh-CN" altLang="en-US" sz="2800" dirty="0" smtClean="0">
                <a:latin typeface="宋体" panose="02010600030101010101" pitchFamily="2" charset="-122"/>
                <a:cs typeface="方正静蕾简体" panose="03000509000000000000" pitchFamily="65" charset="-122"/>
              </a:rPr>
              <a:t>         晶体熔化             非晶体熔化</a:t>
            </a:r>
            <a:endParaRPr lang="en-US" altLang="zh-CN" sz="2800" dirty="0" smtClean="0">
              <a:latin typeface="宋体" panose="02010600030101010101" pitchFamily="2" charset="-122"/>
              <a:cs typeface="方正静蕾简体" panose="03000509000000000000" pitchFamily="65" charset="-122"/>
            </a:endParaRPr>
          </a:p>
          <a:p>
            <a:pPr fontAlgn="auto">
              <a:lnSpc>
                <a:spcPts val="3360"/>
              </a:lnSpc>
            </a:pPr>
            <a:r>
              <a:rPr lang="zh-CN" altLang="en-US" sz="2800" dirty="0">
                <a:latin typeface="宋体" panose="02010600030101010101" pitchFamily="2" charset="-122"/>
                <a:cs typeface="方正静蕾简体" panose="03000509000000000000" pitchFamily="65" charset="-122"/>
              </a:rPr>
              <a:t> </a:t>
            </a:r>
            <a:r>
              <a:rPr lang="zh-CN" altLang="en-US" sz="2800" dirty="0" smtClean="0">
                <a:latin typeface="宋体" panose="02010600030101010101" pitchFamily="2" charset="-122"/>
                <a:cs typeface="方正静蕾简体" panose="03000509000000000000" pitchFamily="65" charset="-122"/>
              </a:rPr>
              <a:t>                     图</a:t>
            </a:r>
            <a:r>
              <a:rPr lang="en-US" altLang="zh-CN" sz="2800" dirty="0" smtClean="0">
                <a:latin typeface="宋体" panose="02010600030101010101" pitchFamily="2" charset="-122"/>
                <a:cs typeface="方正静蕾简体" panose="03000509000000000000" pitchFamily="65" charset="-122"/>
              </a:rPr>
              <a:t>3-1</a:t>
            </a:r>
            <a:endParaRPr lang="zh-CN" altLang="en-US" sz="2800" dirty="0">
              <a:latin typeface="宋体" panose="02010600030101010101" pitchFamily="2" charset="-122"/>
              <a:cs typeface="方正静蕾简体" panose="03000509000000000000" pitchFamily="65" charset="-122"/>
            </a:endParaRPr>
          </a:p>
        </p:txBody>
      </p:sp>
      <p:pic>
        <p:nvPicPr>
          <p:cNvPr id="1026" name="Picture 2" descr="C:\Documents and Settings\Administrator\桌面\pai\正文pai\2018XD-50.TIF"/>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894513" y="1726520"/>
            <a:ext cx="3077411" cy="324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C:\Documents and Settings\Administrator\桌面\pai\正文pai\2018XD-51.TIF"/>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4862513" y="1726520"/>
            <a:ext cx="3005137" cy="3244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组合 9"/>
          <p:cNvGrpSpPr/>
          <p:nvPr/>
        </p:nvGrpSpPr>
        <p:grpSpPr>
          <a:xfrm>
            <a:off x="474943" y="0"/>
            <a:ext cx="8274780" cy="768350"/>
            <a:chOff x="431463" y="178382"/>
            <a:chExt cx="8274780" cy="768350"/>
          </a:xfrm>
        </p:grpSpPr>
        <p:cxnSp>
          <p:nvCxnSpPr>
            <p:cNvPr id="12" name="直接连接符 11"/>
            <p:cNvCxnSpPr/>
            <p:nvPr/>
          </p:nvCxnSpPr>
          <p:spPr>
            <a:xfrm>
              <a:off x="431463" y="913135"/>
              <a:ext cx="827478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16" name="组合 15"/>
            <p:cNvGrpSpPr/>
            <p:nvPr/>
          </p:nvGrpSpPr>
          <p:grpSpPr>
            <a:xfrm>
              <a:off x="457232" y="178382"/>
              <a:ext cx="5519387" cy="768350"/>
              <a:chOff x="457232" y="178382"/>
              <a:chExt cx="5519387" cy="768350"/>
            </a:xfrm>
          </p:grpSpPr>
          <p:sp>
            <p:nvSpPr>
              <p:cNvPr id="17" name="文本占位符 2"/>
              <p:cNvSpPr txBox="1"/>
              <p:nvPr/>
            </p:nvSpPr>
            <p:spPr>
              <a:xfrm>
                <a:off x="894514" y="292685"/>
                <a:ext cx="5082105" cy="42518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zh-CN" altLang="en-US" sz="3200" dirty="0" smtClean="0">
                    <a:solidFill>
                      <a:srgbClr val="005188"/>
                    </a:solidFill>
                    <a:latin typeface="宋体" panose="02010600030101010101" pitchFamily="2" charset="-122"/>
                    <a:ea typeface="宋体" panose="02010600030101010101" pitchFamily="2" charset="-122"/>
                  </a:rPr>
                  <a:t>必备知识</a:t>
                </a:r>
                <a:endParaRPr lang="zh-CN" altLang="en-US" sz="3200" dirty="0">
                  <a:solidFill>
                    <a:srgbClr val="005188"/>
                  </a:solidFill>
                  <a:latin typeface="宋体" panose="02010600030101010101" pitchFamily="2" charset="-122"/>
                  <a:ea typeface="宋体" panose="02010600030101010101" pitchFamily="2" charset="-122"/>
                </a:endParaRPr>
              </a:p>
            </p:txBody>
          </p:sp>
          <p:sp>
            <p:nvSpPr>
              <p:cNvPr id="18" name="矩形 17"/>
              <p:cNvSpPr/>
              <p:nvPr/>
            </p:nvSpPr>
            <p:spPr>
              <a:xfrm>
                <a:off x="457232" y="178382"/>
                <a:ext cx="495935" cy="768350"/>
              </a:xfrm>
              <a:prstGeom prst="rect">
                <a:avLst/>
              </a:prstGeom>
              <a:noFill/>
            </p:spPr>
            <p:txBody>
              <a:bodyPr wrap="none" lIns="91440" tIns="45720" rIns="91440" bIns="45720">
                <a:spAutoFit/>
              </a:bodyPr>
              <a:lstStyle/>
              <a:p>
                <a:pPr algn="ctr"/>
                <a:r>
                  <a:rPr lang="en-US" altLang="zh-CN" sz="4400" b="1" cap="none" spc="0" dirty="0">
                    <a:ln w="10541" cmpd="sng">
                      <a:solidFill>
                        <a:schemeClr val="accent1">
                          <a:shade val="88000"/>
                          <a:satMod val="110000"/>
                        </a:schemeClr>
                      </a:solidFill>
                      <a:prstDash val="solid"/>
                    </a:ln>
                    <a:solidFill>
                      <a:srgbClr val="005188"/>
                    </a:solidFill>
                    <a:effectLst/>
                  </a:rPr>
                  <a:t>B</a:t>
                </a:r>
                <a:endParaRPr lang="zh-CN" altLang="en-US" sz="4400" b="1" cap="none" spc="0" dirty="0">
                  <a:ln w="10541" cmpd="sng">
                    <a:solidFill>
                      <a:schemeClr val="accent1">
                        <a:shade val="88000"/>
                        <a:satMod val="110000"/>
                      </a:schemeClr>
                    </a:solidFill>
                    <a:prstDash val="solid"/>
                  </a:ln>
                  <a:solidFill>
                    <a:srgbClr val="005188"/>
                  </a:solidFill>
                  <a:effectLst/>
                </a:endParaRPr>
              </a:p>
            </p:txBody>
          </p:sp>
        </p:grpSp>
      </p:grpSp>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p:cNvSpPr txBox="1"/>
          <p:nvPr/>
        </p:nvSpPr>
        <p:spPr>
          <a:xfrm>
            <a:off x="310898" y="1198089"/>
            <a:ext cx="8515910" cy="2406749"/>
          </a:xfrm>
          <a:prstGeom prst="rect">
            <a:avLst/>
          </a:prstGeom>
          <a:noFill/>
        </p:spPr>
        <p:txBody>
          <a:bodyPr wrap="square" lIns="0" rIns="0" rtlCol="0">
            <a:spAutoFit/>
          </a:bodyPr>
          <a:lstStyle/>
          <a:p>
            <a:pPr>
              <a:lnSpc>
                <a:spcPts val="3660"/>
              </a:lnSpc>
            </a:pPr>
            <a:r>
              <a:rPr lang="zh-CN" altLang="en-US" sz="2800" dirty="0" smtClean="0">
                <a:solidFill>
                  <a:schemeClr val="tx1"/>
                </a:solidFill>
                <a:latin typeface="宋体" panose="02010600030101010101" pitchFamily="2" charset="-122"/>
                <a:ea typeface="宋体" panose="02010600030101010101" pitchFamily="2" charset="-122"/>
                <a:cs typeface="方正静蕾简体" panose="03000509000000000000" pitchFamily="65" charset="-122"/>
              </a:rPr>
              <a:t>【</a:t>
            </a:r>
            <a:r>
              <a:rPr lang="zh-CN" altLang="en-US" sz="2800" b="1" dirty="0" smtClean="0">
                <a:solidFill>
                  <a:schemeClr val="tx1"/>
                </a:solidFill>
                <a:latin typeface="宋体" panose="02010600030101010101" pitchFamily="2" charset="-122"/>
                <a:ea typeface="宋体" panose="02010600030101010101" pitchFamily="2" charset="-122"/>
                <a:cs typeface="方正静蕾简体" panose="03000509000000000000" pitchFamily="65" charset="-122"/>
              </a:rPr>
              <a:t>例</a:t>
            </a:r>
            <a:r>
              <a:rPr lang="en-US" altLang="zh-CN" sz="2800" b="1" dirty="0" smtClean="0">
                <a:solidFill>
                  <a:schemeClr val="tx1"/>
                </a:solidFill>
                <a:latin typeface="宋体" panose="02010600030101010101" pitchFamily="2" charset="-122"/>
                <a:ea typeface="宋体" panose="02010600030101010101" pitchFamily="2" charset="-122"/>
                <a:cs typeface="方正静蕾简体" panose="03000509000000000000" pitchFamily="65" charset="-122"/>
              </a:rPr>
              <a:t>4</a:t>
            </a:r>
            <a:r>
              <a:rPr lang="zh-CN" altLang="en-US" sz="2800" dirty="0">
                <a:latin typeface="宋体" panose="02010600030101010101" pitchFamily="2" charset="-122"/>
                <a:cs typeface="方正静蕾简体" panose="03000509000000000000" pitchFamily="65" charset="-122"/>
              </a:rPr>
              <a:t>】下列现象中属于升华的是</a:t>
            </a:r>
            <a:r>
              <a:rPr lang="en-US" altLang="zh-CN" sz="2800" dirty="0">
                <a:latin typeface="宋体" panose="02010600030101010101" pitchFamily="2" charset="-122"/>
                <a:cs typeface="方正静蕾简体" panose="03000509000000000000" pitchFamily="65" charset="-122"/>
              </a:rPr>
              <a:t>( </a:t>
            </a:r>
            <a:r>
              <a:rPr lang="zh-CN" altLang="en-US" sz="2800" dirty="0">
                <a:latin typeface="宋体" panose="02010600030101010101" pitchFamily="2" charset="-122"/>
                <a:cs typeface="方正静蕾简体" panose="03000509000000000000" pitchFamily="65" charset="-122"/>
              </a:rPr>
              <a:t>　 </a:t>
            </a:r>
            <a:r>
              <a:rPr lang="en-US" altLang="zh-CN" sz="2800" dirty="0">
                <a:latin typeface="宋体" panose="02010600030101010101" pitchFamily="2" charset="-122"/>
                <a:cs typeface="方正静蕾简体" panose="03000509000000000000" pitchFamily="65" charset="-122"/>
              </a:rPr>
              <a:t>)</a:t>
            </a:r>
          </a:p>
          <a:p>
            <a:pPr>
              <a:lnSpc>
                <a:spcPts val="3660"/>
              </a:lnSpc>
            </a:pPr>
            <a:r>
              <a:rPr lang="en-US" altLang="zh-CN" sz="2800" dirty="0">
                <a:latin typeface="宋体" panose="02010600030101010101" pitchFamily="2" charset="-122"/>
                <a:cs typeface="方正静蕾简体" panose="03000509000000000000" pitchFamily="65" charset="-122"/>
              </a:rPr>
              <a:t>A</a:t>
            </a:r>
            <a:r>
              <a:rPr lang="zh-CN" altLang="en-US" sz="2800" dirty="0">
                <a:latin typeface="宋体" panose="02010600030101010101" pitchFamily="2" charset="-122"/>
                <a:cs typeface="方正静蕾简体" panose="03000509000000000000" pitchFamily="65" charset="-122"/>
              </a:rPr>
              <a:t>．放在衣柜中的卫生球慢慢消失  </a:t>
            </a:r>
            <a:endParaRPr lang="en-US" altLang="zh-CN" sz="2800" dirty="0" smtClean="0">
              <a:latin typeface="宋体" panose="02010600030101010101" pitchFamily="2" charset="-122"/>
              <a:cs typeface="方正静蕾简体" panose="03000509000000000000" pitchFamily="65" charset="-122"/>
            </a:endParaRPr>
          </a:p>
          <a:p>
            <a:pPr>
              <a:lnSpc>
                <a:spcPts val="3660"/>
              </a:lnSpc>
            </a:pPr>
            <a:r>
              <a:rPr lang="en-US" altLang="zh-CN" sz="2800" dirty="0" smtClean="0">
                <a:latin typeface="宋体" panose="02010600030101010101" pitchFamily="2" charset="-122"/>
                <a:cs typeface="方正静蕾简体" panose="03000509000000000000" pitchFamily="65" charset="-122"/>
              </a:rPr>
              <a:t>B</a:t>
            </a:r>
            <a:r>
              <a:rPr lang="zh-CN" altLang="en-US" sz="2800" dirty="0">
                <a:latin typeface="宋体" panose="02010600030101010101" pitchFamily="2" charset="-122"/>
                <a:cs typeface="方正静蕾简体" panose="03000509000000000000" pitchFamily="65" charset="-122"/>
              </a:rPr>
              <a:t>．荷塘中荷叶上露珠的形成</a:t>
            </a:r>
          </a:p>
          <a:p>
            <a:pPr>
              <a:lnSpc>
                <a:spcPts val="3660"/>
              </a:lnSpc>
            </a:pPr>
            <a:r>
              <a:rPr lang="en-US" altLang="zh-CN" sz="2800" dirty="0">
                <a:latin typeface="宋体" panose="02010600030101010101" pitchFamily="2" charset="-122"/>
                <a:cs typeface="方正静蕾简体" panose="03000509000000000000" pitchFamily="65" charset="-122"/>
              </a:rPr>
              <a:t>C</a:t>
            </a:r>
            <a:r>
              <a:rPr lang="zh-CN" altLang="en-US" sz="2800" dirty="0">
                <a:latin typeface="宋体" panose="02010600030101010101" pitchFamily="2" charset="-122"/>
                <a:cs typeface="方正静蕾简体" panose="03000509000000000000" pitchFamily="65" charset="-122"/>
              </a:rPr>
              <a:t>．嘉陵江上清晨轻盈的雾的形成  </a:t>
            </a:r>
            <a:endParaRPr lang="en-US" altLang="zh-CN" sz="2800" dirty="0" smtClean="0">
              <a:latin typeface="宋体" panose="02010600030101010101" pitchFamily="2" charset="-122"/>
              <a:cs typeface="方正静蕾简体" panose="03000509000000000000" pitchFamily="65" charset="-122"/>
            </a:endParaRPr>
          </a:p>
          <a:p>
            <a:pPr>
              <a:lnSpc>
                <a:spcPts val="3660"/>
              </a:lnSpc>
            </a:pPr>
            <a:r>
              <a:rPr lang="en-US" altLang="zh-CN" sz="2800" dirty="0" smtClean="0">
                <a:latin typeface="宋体" panose="02010600030101010101" pitchFamily="2" charset="-122"/>
                <a:cs typeface="方正静蕾简体" panose="03000509000000000000" pitchFamily="65" charset="-122"/>
              </a:rPr>
              <a:t>D</a:t>
            </a:r>
            <a:r>
              <a:rPr lang="zh-CN" altLang="en-US" sz="2800" dirty="0">
                <a:latin typeface="宋体" panose="02010600030101010101" pitchFamily="2" charset="-122"/>
                <a:cs typeface="方正静蕾简体" panose="03000509000000000000" pitchFamily="65" charset="-122"/>
              </a:rPr>
              <a:t>．武隆仙女山上冰雪消融的过程</a:t>
            </a:r>
          </a:p>
        </p:txBody>
      </p:sp>
      <p:sp>
        <p:nvSpPr>
          <p:cNvPr id="17" name="文本框 16"/>
          <p:cNvSpPr txBox="1"/>
          <p:nvPr/>
        </p:nvSpPr>
        <p:spPr>
          <a:xfrm>
            <a:off x="310898" y="3745512"/>
            <a:ext cx="8352790" cy="2464777"/>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p:spPr>
        <p:txBody>
          <a:bodyPr wrap="square" rtlCol="0">
            <a:spAutoFit/>
          </a:bodyPr>
          <a:lstStyle/>
          <a:p>
            <a:pPr fontAlgn="auto">
              <a:lnSpc>
                <a:spcPts val="3660"/>
              </a:lnSpc>
            </a:pPr>
            <a:r>
              <a:rPr lang="zh-CN" altLang="en-US" sz="2800" b="1" dirty="0">
                <a:latin typeface="宋体" panose="02010600030101010101" pitchFamily="2" charset="-122"/>
                <a:ea typeface="宋体" panose="02010600030101010101" pitchFamily="2" charset="-122"/>
              </a:rPr>
              <a:t>解析</a:t>
            </a:r>
            <a:r>
              <a:rPr lang="zh-CN" altLang="en-US" sz="2800" b="1" dirty="0" smtClean="0">
                <a:latin typeface="宋体" panose="02010600030101010101" pitchFamily="2" charset="-122"/>
                <a:ea typeface="宋体" panose="02010600030101010101" pitchFamily="2" charset="-122"/>
              </a:rPr>
              <a:t>：</a:t>
            </a:r>
            <a:r>
              <a:rPr lang="en-US" altLang="zh-CN" sz="2400" dirty="0">
                <a:latin typeface="Times New Roman" panose="02020603050405020304" pitchFamily="18" charset="0"/>
                <a:cs typeface="Times New Roman" panose="02020603050405020304" pitchFamily="18" charset="0"/>
              </a:rPr>
              <a:t>A.</a:t>
            </a:r>
            <a:r>
              <a:rPr lang="zh-CN" altLang="en-US" sz="2400" dirty="0">
                <a:latin typeface="Times New Roman" panose="02020603050405020304" pitchFamily="18" charset="0"/>
                <a:cs typeface="Times New Roman" panose="02020603050405020304" pitchFamily="18" charset="0"/>
              </a:rPr>
              <a:t>放在衣柜中的卫生球慢慢消失，是由固态直接变为气态，属于升华现象，故</a:t>
            </a:r>
            <a:r>
              <a:rPr lang="en-US" altLang="zh-CN" sz="2400" dirty="0">
                <a:latin typeface="Times New Roman" panose="02020603050405020304" pitchFamily="18" charset="0"/>
                <a:cs typeface="Times New Roman" panose="02020603050405020304" pitchFamily="18" charset="0"/>
              </a:rPr>
              <a:t>A</a:t>
            </a:r>
            <a:r>
              <a:rPr lang="zh-CN" altLang="en-US" sz="2400" dirty="0">
                <a:latin typeface="Times New Roman" panose="02020603050405020304" pitchFamily="18" charset="0"/>
                <a:cs typeface="Times New Roman" panose="02020603050405020304" pitchFamily="18" charset="0"/>
              </a:rPr>
              <a:t>符合题意；</a:t>
            </a:r>
            <a:r>
              <a:rPr lang="en-US" altLang="zh-CN" sz="2400" dirty="0">
                <a:latin typeface="Times New Roman" panose="02020603050405020304" pitchFamily="18" charset="0"/>
                <a:cs typeface="Times New Roman" panose="02020603050405020304" pitchFamily="18" charset="0"/>
              </a:rPr>
              <a:t>B.</a:t>
            </a:r>
            <a:r>
              <a:rPr lang="zh-CN" altLang="en-US" sz="2400" dirty="0">
                <a:latin typeface="Times New Roman" panose="02020603050405020304" pitchFamily="18" charset="0"/>
                <a:cs typeface="Times New Roman" panose="02020603050405020304" pitchFamily="18" charset="0"/>
              </a:rPr>
              <a:t>露珠是空气中的水蒸气遇冷液化形成的液态小水滴，故</a:t>
            </a:r>
            <a:r>
              <a:rPr lang="en-US" altLang="zh-CN" sz="2400" dirty="0">
                <a:latin typeface="Times New Roman" panose="02020603050405020304" pitchFamily="18" charset="0"/>
                <a:cs typeface="Times New Roman" panose="02020603050405020304" pitchFamily="18" charset="0"/>
              </a:rPr>
              <a:t>B</a:t>
            </a:r>
            <a:r>
              <a:rPr lang="zh-CN" altLang="en-US" sz="2400" dirty="0">
                <a:latin typeface="Times New Roman" panose="02020603050405020304" pitchFamily="18" charset="0"/>
                <a:cs typeface="Times New Roman" panose="02020603050405020304" pitchFamily="18" charset="0"/>
              </a:rPr>
              <a:t>不合题意；</a:t>
            </a:r>
            <a:r>
              <a:rPr lang="en-US" altLang="zh-CN" sz="2400" dirty="0">
                <a:latin typeface="Times New Roman" panose="02020603050405020304" pitchFamily="18" charset="0"/>
                <a:cs typeface="Times New Roman" panose="02020603050405020304" pitchFamily="18" charset="0"/>
              </a:rPr>
              <a:t>C.</a:t>
            </a:r>
            <a:r>
              <a:rPr lang="zh-CN" altLang="en-US" sz="2400" dirty="0">
                <a:latin typeface="Times New Roman" panose="02020603050405020304" pitchFamily="18" charset="0"/>
                <a:cs typeface="Times New Roman" panose="02020603050405020304" pitchFamily="18" charset="0"/>
              </a:rPr>
              <a:t>雾是空气中的水蒸气遇冷液化形成的液态小水滴，故</a:t>
            </a:r>
            <a:r>
              <a:rPr lang="en-US" altLang="zh-CN" sz="2400" dirty="0">
                <a:latin typeface="Times New Roman" panose="02020603050405020304" pitchFamily="18" charset="0"/>
                <a:cs typeface="Times New Roman" panose="02020603050405020304" pitchFamily="18" charset="0"/>
              </a:rPr>
              <a:t>C</a:t>
            </a:r>
            <a:r>
              <a:rPr lang="zh-CN" altLang="en-US" sz="2400" dirty="0">
                <a:latin typeface="Times New Roman" panose="02020603050405020304" pitchFamily="18" charset="0"/>
                <a:cs typeface="Times New Roman" panose="02020603050405020304" pitchFamily="18" charset="0"/>
              </a:rPr>
              <a:t>不合题意；</a:t>
            </a:r>
            <a:r>
              <a:rPr lang="en-US" altLang="zh-CN" sz="2400" dirty="0">
                <a:latin typeface="Times New Roman" panose="02020603050405020304" pitchFamily="18" charset="0"/>
                <a:cs typeface="Times New Roman" panose="02020603050405020304" pitchFamily="18" charset="0"/>
              </a:rPr>
              <a:t>D.</a:t>
            </a:r>
            <a:r>
              <a:rPr lang="zh-CN" altLang="en-US" sz="2400" dirty="0">
                <a:latin typeface="Times New Roman" panose="02020603050405020304" pitchFamily="18" charset="0"/>
                <a:cs typeface="Times New Roman" panose="02020603050405020304" pitchFamily="18" charset="0"/>
              </a:rPr>
              <a:t>冰雪消融，是由固态变为液态，属于熔化现象，故</a:t>
            </a:r>
            <a:r>
              <a:rPr lang="en-US" altLang="zh-CN" sz="2400" dirty="0">
                <a:latin typeface="Times New Roman" panose="02020603050405020304" pitchFamily="18" charset="0"/>
                <a:cs typeface="Times New Roman" panose="02020603050405020304" pitchFamily="18" charset="0"/>
              </a:rPr>
              <a:t>D</a:t>
            </a:r>
            <a:r>
              <a:rPr lang="zh-CN" altLang="en-US" sz="2400" dirty="0">
                <a:latin typeface="Times New Roman" panose="02020603050405020304" pitchFamily="18" charset="0"/>
                <a:cs typeface="Times New Roman" panose="02020603050405020304" pitchFamily="18" charset="0"/>
              </a:rPr>
              <a:t>不合题意</a:t>
            </a:r>
            <a:r>
              <a:rPr lang="zh-CN" altLang="en-US" sz="2400" dirty="0" smtClean="0">
                <a:latin typeface="Times New Roman" panose="02020603050405020304" pitchFamily="18" charset="0"/>
                <a:cs typeface="Times New Roman" panose="02020603050405020304" pitchFamily="18" charset="0"/>
              </a:rPr>
              <a:t>。</a:t>
            </a:r>
            <a:endParaRPr lang="zh-CN" altLang="en-US" sz="2400"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3" name="矩形 2"/>
          <p:cNvSpPr/>
          <p:nvPr/>
        </p:nvSpPr>
        <p:spPr>
          <a:xfrm>
            <a:off x="5716319" y="1198089"/>
            <a:ext cx="444352" cy="523220"/>
          </a:xfrm>
          <a:prstGeom prst="rect">
            <a:avLst/>
          </a:prstGeom>
        </p:spPr>
        <p:txBody>
          <a:bodyPr wrap="none">
            <a:spAutoFit/>
          </a:bodyPr>
          <a:lstStyle/>
          <a:p>
            <a:r>
              <a:rPr lang="en-US" altLang="zh-CN" sz="2800" b="1" dirty="0"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A</a:t>
            </a:r>
            <a:endParaRPr lang="zh-CN" altLang="en-US" b="1" dirty="0">
              <a:solidFill>
                <a:srgbClr val="FF0000"/>
              </a:solidFill>
              <a:latin typeface="Times New Roman" panose="02020603050405020304" pitchFamily="18" charset="0"/>
              <a:cs typeface="Times New Roman" panose="02020603050405020304" pitchFamily="18" charset="0"/>
            </a:endParaRPr>
          </a:p>
        </p:txBody>
      </p:sp>
      <p:grpSp>
        <p:nvGrpSpPr>
          <p:cNvPr id="10" name="组合 9"/>
          <p:cNvGrpSpPr/>
          <p:nvPr/>
        </p:nvGrpSpPr>
        <p:grpSpPr>
          <a:xfrm>
            <a:off x="474943" y="0"/>
            <a:ext cx="8274780" cy="768350"/>
            <a:chOff x="431463" y="178382"/>
            <a:chExt cx="8274780" cy="768350"/>
          </a:xfrm>
        </p:grpSpPr>
        <p:cxnSp>
          <p:nvCxnSpPr>
            <p:cNvPr id="12" name="直接连接符 11"/>
            <p:cNvCxnSpPr/>
            <p:nvPr/>
          </p:nvCxnSpPr>
          <p:spPr>
            <a:xfrm>
              <a:off x="431463" y="913135"/>
              <a:ext cx="827478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16" name="组合 15"/>
            <p:cNvGrpSpPr/>
            <p:nvPr/>
          </p:nvGrpSpPr>
          <p:grpSpPr>
            <a:xfrm>
              <a:off x="457232" y="178382"/>
              <a:ext cx="5519387" cy="768350"/>
              <a:chOff x="457232" y="178382"/>
              <a:chExt cx="5519387" cy="768350"/>
            </a:xfrm>
          </p:grpSpPr>
          <p:sp>
            <p:nvSpPr>
              <p:cNvPr id="18" name="文本占位符 2"/>
              <p:cNvSpPr txBox="1"/>
              <p:nvPr/>
            </p:nvSpPr>
            <p:spPr>
              <a:xfrm>
                <a:off x="894514" y="292685"/>
                <a:ext cx="5082105" cy="42518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zh-CN" altLang="en-US" sz="3200" dirty="0">
                    <a:solidFill>
                      <a:srgbClr val="005188"/>
                    </a:solidFill>
                    <a:latin typeface="宋体" panose="02010600030101010101" pitchFamily="2" charset="-122"/>
                    <a:ea typeface="宋体" panose="02010600030101010101" pitchFamily="2" charset="-122"/>
                  </a:rPr>
                  <a:t>备考</a:t>
                </a:r>
                <a:r>
                  <a:rPr lang="zh-CN" altLang="en-US" sz="3200" dirty="0" smtClean="0">
                    <a:solidFill>
                      <a:srgbClr val="005188"/>
                    </a:solidFill>
                    <a:latin typeface="宋体" panose="02010600030101010101" pitchFamily="2" charset="-122"/>
                    <a:ea typeface="宋体" panose="02010600030101010101" pitchFamily="2" charset="-122"/>
                  </a:rPr>
                  <a:t>训练</a:t>
                </a:r>
                <a:r>
                  <a:rPr lang="en-US" altLang="zh-CN" sz="3200" dirty="0" smtClean="0">
                    <a:solidFill>
                      <a:srgbClr val="005188"/>
                    </a:solidFill>
                    <a:latin typeface="宋体" panose="02010600030101010101" pitchFamily="2" charset="-122"/>
                    <a:ea typeface="宋体" panose="02010600030101010101" pitchFamily="2" charset="-122"/>
                  </a:rPr>
                  <a:t>·</a:t>
                </a:r>
                <a:r>
                  <a:rPr lang="zh-CN" altLang="en-US" sz="3200" dirty="0" smtClean="0">
                    <a:solidFill>
                      <a:srgbClr val="005188"/>
                    </a:solidFill>
                    <a:latin typeface="宋体" panose="02010600030101010101" pitchFamily="2" charset="-122"/>
                    <a:ea typeface="宋体" panose="02010600030101010101" pitchFamily="2" charset="-122"/>
                  </a:rPr>
                  <a:t>典型例题</a:t>
                </a:r>
                <a:endParaRPr lang="zh-CN" altLang="en-US" sz="3200" dirty="0">
                  <a:solidFill>
                    <a:srgbClr val="005188"/>
                  </a:solidFill>
                  <a:latin typeface="宋体" panose="02010600030101010101" pitchFamily="2" charset="-122"/>
                  <a:ea typeface="宋体" panose="02010600030101010101" pitchFamily="2" charset="-122"/>
                </a:endParaRPr>
              </a:p>
            </p:txBody>
          </p:sp>
          <p:sp>
            <p:nvSpPr>
              <p:cNvPr id="19" name="矩形 18"/>
              <p:cNvSpPr/>
              <p:nvPr/>
            </p:nvSpPr>
            <p:spPr>
              <a:xfrm>
                <a:off x="457232" y="178382"/>
                <a:ext cx="495935" cy="768350"/>
              </a:xfrm>
              <a:prstGeom prst="rect">
                <a:avLst/>
              </a:prstGeom>
              <a:noFill/>
            </p:spPr>
            <p:txBody>
              <a:bodyPr wrap="none" lIns="91440" tIns="45720" rIns="91440" bIns="45720">
                <a:spAutoFit/>
              </a:bodyPr>
              <a:lstStyle/>
              <a:p>
                <a:pPr algn="ctr"/>
                <a:r>
                  <a:rPr lang="en-US" altLang="zh-CN" sz="4400" b="1" cap="none" spc="0" dirty="0">
                    <a:ln w="10541" cmpd="sng">
                      <a:solidFill>
                        <a:schemeClr val="accent1">
                          <a:shade val="88000"/>
                          <a:satMod val="110000"/>
                        </a:schemeClr>
                      </a:solidFill>
                      <a:prstDash val="solid"/>
                    </a:ln>
                    <a:solidFill>
                      <a:srgbClr val="005188"/>
                    </a:solidFill>
                    <a:effectLst/>
                  </a:rPr>
                  <a:t>B</a:t>
                </a:r>
                <a:endParaRPr lang="zh-CN" altLang="en-US" sz="4400" b="1" cap="none" spc="0" dirty="0">
                  <a:ln w="10541" cmpd="sng">
                    <a:solidFill>
                      <a:schemeClr val="accent1">
                        <a:shade val="88000"/>
                        <a:satMod val="110000"/>
                      </a:schemeClr>
                    </a:solidFill>
                    <a:prstDash val="solid"/>
                  </a:ln>
                  <a:solidFill>
                    <a:srgbClr val="005188"/>
                  </a:solidFill>
                  <a:effectLst/>
                </a:endParaRPr>
              </a:p>
            </p:txBody>
          </p:sp>
        </p:grpSp>
      </p:grpSp>
      <p:sp>
        <p:nvSpPr>
          <p:cNvPr id="20" name="文本框 19"/>
          <p:cNvSpPr txBox="1"/>
          <p:nvPr/>
        </p:nvSpPr>
        <p:spPr>
          <a:xfrm>
            <a:off x="292535" y="4322303"/>
            <a:ext cx="8534273" cy="1311193"/>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0"/>
            <a:tileRect/>
          </a:gradFill>
        </p:spPr>
        <p:txBody>
          <a:bodyPr wrap="square" rtlCol="0">
            <a:spAutoFit/>
          </a:bodyPr>
          <a:lstStyle/>
          <a:p>
            <a:pPr>
              <a:lnSpc>
                <a:spcPct val="150000"/>
              </a:lnSpc>
            </a:pPr>
            <a:r>
              <a:rPr lang="zh-CN" altLang="zh-CN" sz="2800" b="1" dirty="0"/>
              <a:t>思维点拨</a:t>
            </a:r>
            <a:r>
              <a:rPr lang="zh-CN" altLang="zh-CN" sz="2800" b="1" dirty="0" smtClean="0"/>
              <a:t>：</a:t>
            </a:r>
            <a:r>
              <a:rPr lang="zh-CN" altLang="zh-CN" sz="2800" dirty="0"/>
              <a:t>此题考查的是生活中的物态变化的判断，这是中考必考的一个知识点，需要掌握。</a:t>
            </a:r>
          </a:p>
        </p:txBody>
      </p:sp>
    </p:spTree>
  </p:cSld>
  <p:clrMapOvr>
    <a:masterClrMapping/>
  </p:clrMapOvr>
  <mc:AlternateContent xmlns:mc="http://schemas.openxmlformats.org/markup-compatibility/2006" xmlns:p14="http://schemas.microsoft.com/office/powerpoint/2010/main">
    <mc:Choice Requires="p14">
      <p:transition p14:dur="10" advTm="0">
        <p:dissolve/>
      </p:transition>
    </mc:Choice>
    <mc:Fallback xmlns="">
      <p:transition advTm="0">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xit" presetSubtype="4" fill="hold" grpId="1" nodeType="clickEffect">
                                  <p:stCondLst>
                                    <p:cond delay="0"/>
                                  </p:stCondLst>
                                  <p:childTnLst>
                                    <p:anim calcmode="lin" valueType="num">
                                      <p:cBhvr additive="base">
                                        <p:cTn id="17" dur="500"/>
                                        <p:tgtEl>
                                          <p:spTgt spid="17"/>
                                        </p:tgtEl>
                                        <p:attrNameLst>
                                          <p:attrName>ppt_x</p:attrName>
                                        </p:attrNameLst>
                                      </p:cBhvr>
                                      <p:tavLst>
                                        <p:tav tm="0">
                                          <p:val>
                                            <p:strVal val="ppt_x"/>
                                          </p:val>
                                        </p:tav>
                                        <p:tav tm="100000">
                                          <p:val>
                                            <p:strVal val="ppt_x"/>
                                          </p:val>
                                        </p:tav>
                                      </p:tavLst>
                                    </p:anim>
                                    <p:anim calcmode="lin" valueType="num">
                                      <p:cBhvr additive="base">
                                        <p:cTn id="18" dur="500"/>
                                        <p:tgtEl>
                                          <p:spTgt spid="17"/>
                                        </p:tgtEl>
                                        <p:attrNameLst>
                                          <p:attrName>ppt_y</p:attrName>
                                        </p:attrNameLst>
                                      </p:cBhvr>
                                      <p:tavLst>
                                        <p:tav tm="0">
                                          <p:val>
                                            <p:strVal val="ppt_y"/>
                                          </p:val>
                                        </p:tav>
                                        <p:tav tm="100000">
                                          <p:val>
                                            <p:strVal val="1+ppt_h/2"/>
                                          </p:val>
                                        </p:tav>
                                      </p:tavLst>
                                    </p:anim>
                                    <p:set>
                                      <p:cBhvr>
                                        <p:cTn id="19" dur="1" fill="hold">
                                          <p:stCondLst>
                                            <p:cond delay="499"/>
                                          </p:stCondLst>
                                        </p:cTn>
                                        <p:tgtEl>
                                          <p:spTgt spid="17"/>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wipe(left)">
                                      <p:cBhvr>
                                        <p:cTn id="2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P spid="3" grpId="0"/>
      <p:bldP spid="2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p:cNvSpPr txBox="1"/>
          <p:nvPr/>
        </p:nvSpPr>
        <p:spPr>
          <a:xfrm>
            <a:off x="500712" y="1274239"/>
            <a:ext cx="8375759" cy="3970318"/>
          </a:xfrm>
          <a:prstGeom prst="rect">
            <a:avLst/>
          </a:prstGeom>
          <a:noFill/>
        </p:spPr>
        <p:txBody>
          <a:bodyPr wrap="square" lIns="0" rIns="0" rtlCol="0">
            <a:spAutoFit/>
          </a:bodyPr>
          <a:lstStyle/>
          <a:p>
            <a:pPr>
              <a:lnSpc>
                <a:spcPct val="150000"/>
              </a:lnSpc>
            </a:pPr>
            <a:r>
              <a:rPr lang="en-US" altLang="zh-CN" sz="2800" dirty="0" smtClean="0">
                <a:latin typeface="Times New Roman" panose="02020603050405020304" pitchFamily="18" charset="0"/>
                <a:cs typeface="Times New Roman" panose="02020603050405020304" pitchFamily="18" charset="0"/>
              </a:rPr>
              <a:t>1.</a:t>
            </a:r>
            <a:r>
              <a:rPr lang="en-US" altLang="zh-CN" sz="2800" dirty="0" smtClean="0">
                <a:latin typeface="+mn-ea"/>
                <a:cs typeface="Times New Roman" panose="02020603050405020304" pitchFamily="18" charset="0"/>
              </a:rPr>
              <a:t>(</a:t>
            </a:r>
            <a:r>
              <a:rPr lang="en-US" altLang="zh-CN" sz="2800" dirty="0" smtClean="0">
                <a:latin typeface="Times New Roman" panose="02020603050405020304" pitchFamily="18" charset="0"/>
                <a:cs typeface="Times New Roman" panose="02020603050405020304" pitchFamily="18" charset="0"/>
              </a:rPr>
              <a:t>2019</a:t>
            </a:r>
            <a:r>
              <a:rPr lang="en-US" altLang="zh-CN" sz="2800" dirty="0">
                <a:latin typeface="+mn-ea"/>
                <a:cs typeface="Times New Roman" panose="02020603050405020304" pitchFamily="18" charset="0"/>
              </a:rPr>
              <a:t>·</a:t>
            </a:r>
            <a:r>
              <a:rPr lang="zh-CN" altLang="zh-CN" sz="2800" dirty="0">
                <a:latin typeface="+mn-ea"/>
                <a:cs typeface="Times New Roman" panose="02020603050405020304" pitchFamily="18" charset="0"/>
              </a:rPr>
              <a:t>郴州市</a:t>
            </a:r>
            <a:r>
              <a:rPr lang="en-US" altLang="zh-CN" sz="2800" dirty="0">
                <a:latin typeface="+mn-ea"/>
                <a:cs typeface="Times New Roman" panose="02020603050405020304" pitchFamily="18" charset="0"/>
              </a:rPr>
              <a:t>)</a:t>
            </a:r>
            <a:r>
              <a:rPr lang="zh-CN" altLang="zh-CN" sz="2800" dirty="0">
                <a:latin typeface="Times New Roman" panose="02020603050405020304" pitchFamily="18" charset="0"/>
                <a:cs typeface="Times New Roman" panose="02020603050405020304" pitchFamily="18" charset="0"/>
              </a:rPr>
              <a:t>为防止食物腐败变质，可利用冰块或干冰使食物降温。这是因为</a:t>
            </a:r>
            <a:r>
              <a:rPr lang="en-US" altLang="zh-CN" sz="2800" dirty="0">
                <a:latin typeface="Times New Roman" panose="02020603050405020304" pitchFamily="18" charset="0"/>
                <a:cs typeface="Times New Roman" panose="02020603050405020304" pitchFamily="18" charset="0"/>
              </a:rPr>
              <a:t>(</a:t>
            </a:r>
            <a:r>
              <a:rPr lang="zh-CN" altLang="zh-CN" sz="2800" dirty="0">
                <a:latin typeface="Times New Roman" panose="02020603050405020304" pitchFamily="18" charset="0"/>
                <a:cs typeface="Times New Roman" panose="02020603050405020304" pitchFamily="18" charset="0"/>
              </a:rPr>
              <a:t>　　</a:t>
            </a:r>
            <a:r>
              <a:rPr lang="en-US" altLang="zh-CN" sz="2800" dirty="0">
                <a:latin typeface="Times New Roman" panose="02020603050405020304" pitchFamily="18" charset="0"/>
                <a:cs typeface="Times New Roman" panose="02020603050405020304" pitchFamily="18" charset="0"/>
              </a:rPr>
              <a:t>)</a:t>
            </a:r>
            <a:endParaRPr lang="zh-CN" altLang="zh-CN" sz="2800" dirty="0">
              <a:latin typeface="Times New Roman" panose="02020603050405020304" pitchFamily="18" charset="0"/>
              <a:cs typeface="Times New Roman" panose="02020603050405020304" pitchFamily="18" charset="0"/>
            </a:endParaRPr>
          </a:p>
          <a:p>
            <a:pPr>
              <a:lnSpc>
                <a:spcPct val="150000"/>
              </a:lnSpc>
            </a:pPr>
            <a:r>
              <a:rPr lang="en-US" altLang="zh-CN" sz="2800" dirty="0">
                <a:latin typeface="Times New Roman" panose="02020603050405020304" pitchFamily="18" charset="0"/>
                <a:cs typeface="Times New Roman" panose="02020603050405020304" pitchFamily="18" charset="0"/>
              </a:rPr>
              <a:t>A</a:t>
            </a:r>
            <a:r>
              <a:rPr lang="zh-CN" altLang="zh-CN" sz="2800" dirty="0">
                <a:latin typeface="Times New Roman" panose="02020603050405020304" pitchFamily="18" charset="0"/>
                <a:cs typeface="Times New Roman" panose="02020603050405020304" pitchFamily="18" charset="0"/>
              </a:rPr>
              <a:t>．冰块和干冰熔化吸热</a:t>
            </a:r>
            <a:r>
              <a:rPr lang="en-US" altLang="zh-CN" sz="2800" dirty="0">
                <a:latin typeface="Times New Roman" panose="02020603050405020304" pitchFamily="18" charset="0"/>
                <a:cs typeface="Times New Roman" panose="02020603050405020304" pitchFamily="18" charset="0"/>
              </a:rPr>
              <a:t>  </a:t>
            </a:r>
            <a:endParaRPr lang="en-US" altLang="zh-CN" sz="2800" dirty="0" smtClean="0">
              <a:latin typeface="Times New Roman" panose="02020603050405020304" pitchFamily="18" charset="0"/>
              <a:cs typeface="Times New Roman" panose="02020603050405020304" pitchFamily="18" charset="0"/>
            </a:endParaRPr>
          </a:p>
          <a:p>
            <a:pPr>
              <a:lnSpc>
                <a:spcPct val="150000"/>
              </a:lnSpc>
            </a:pPr>
            <a:r>
              <a:rPr lang="en-US" altLang="zh-CN" sz="2800" dirty="0" smtClean="0">
                <a:latin typeface="Times New Roman" panose="02020603050405020304" pitchFamily="18" charset="0"/>
                <a:cs typeface="Times New Roman" panose="02020603050405020304" pitchFamily="18" charset="0"/>
              </a:rPr>
              <a:t>B</a:t>
            </a:r>
            <a:r>
              <a:rPr lang="zh-CN" altLang="zh-CN" sz="2800" dirty="0">
                <a:latin typeface="Times New Roman" panose="02020603050405020304" pitchFamily="18" charset="0"/>
                <a:cs typeface="Times New Roman" panose="02020603050405020304" pitchFamily="18" charset="0"/>
              </a:rPr>
              <a:t>．冰块和干冰升华吸热</a:t>
            </a:r>
          </a:p>
          <a:p>
            <a:pPr>
              <a:lnSpc>
                <a:spcPct val="150000"/>
              </a:lnSpc>
            </a:pPr>
            <a:r>
              <a:rPr lang="en-US" altLang="zh-CN" sz="2800" dirty="0">
                <a:latin typeface="Times New Roman" panose="02020603050405020304" pitchFamily="18" charset="0"/>
                <a:cs typeface="Times New Roman" panose="02020603050405020304" pitchFamily="18" charset="0"/>
              </a:rPr>
              <a:t>C</a:t>
            </a:r>
            <a:r>
              <a:rPr lang="zh-CN" altLang="zh-CN" sz="2800" dirty="0">
                <a:latin typeface="Times New Roman" panose="02020603050405020304" pitchFamily="18" charset="0"/>
                <a:cs typeface="Times New Roman" panose="02020603050405020304" pitchFamily="18" charset="0"/>
              </a:rPr>
              <a:t>．冰块升华吸热、干冰熔化吸热</a:t>
            </a:r>
            <a:r>
              <a:rPr lang="en-US" altLang="zh-CN" sz="2800" dirty="0">
                <a:latin typeface="Times New Roman" panose="02020603050405020304" pitchFamily="18" charset="0"/>
                <a:cs typeface="Times New Roman" panose="02020603050405020304" pitchFamily="18" charset="0"/>
              </a:rPr>
              <a:t>  </a:t>
            </a:r>
            <a:endParaRPr lang="en-US" altLang="zh-CN" sz="2800" dirty="0" smtClean="0">
              <a:latin typeface="Times New Roman" panose="02020603050405020304" pitchFamily="18" charset="0"/>
              <a:cs typeface="Times New Roman" panose="02020603050405020304" pitchFamily="18" charset="0"/>
            </a:endParaRPr>
          </a:p>
          <a:p>
            <a:pPr>
              <a:lnSpc>
                <a:spcPct val="150000"/>
              </a:lnSpc>
            </a:pPr>
            <a:r>
              <a:rPr lang="en-US" altLang="zh-CN" sz="2800" dirty="0" smtClean="0">
                <a:latin typeface="Times New Roman" panose="02020603050405020304" pitchFamily="18" charset="0"/>
                <a:cs typeface="Times New Roman" panose="02020603050405020304" pitchFamily="18" charset="0"/>
              </a:rPr>
              <a:t>D</a:t>
            </a:r>
            <a:r>
              <a:rPr lang="zh-CN" altLang="zh-CN" sz="2800" dirty="0">
                <a:latin typeface="Times New Roman" panose="02020603050405020304" pitchFamily="18" charset="0"/>
                <a:cs typeface="Times New Roman" panose="02020603050405020304" pitchFamily="18" charset="0"/>
              </a:rPr>
              <a:t>．冰块熔化吸热、干冰升华吸热</a:t>
            </a:r>
          </a:p>
        </p:txBody>
      </p:sp>
      <p:sp>
        <p:nvSpPr>
          <p:cNvPr id="4" name="矩形 3"/>
          <p:cNvSpPr/>
          <p:nvPr/>
        </p:nvSpPr>
        <p:spPr>
          <a:xfrm>
            <a:off x="5360086" y="2089388"/>
            <a:ext cx="444352" cy="523220"/>
          </a:xfrm>
          <a:prstGeom prst="rect">
            <a:avLst/>
          </a:prstGeom>
        </p:spPr>
        <p:txBody>
          <a:bodyPr wrap="none">
            <a:spAutoFit/>
          </a:bodyPr>
          <a:lstStyle/>
          <a:p>
            <a:r>
              <a:rPr lang="en-US" altLang="zh-CN" sz="2800" b="1" dirty="0">
                <a:solidFill>
                  <a:srgbClr val="FF0000"/>
                </a:solidFill>
                <a:latin typeface="Times New Roman" panose="02020603050405020304"/>
              </a:rPr>
              <a:t>D</a:t>
            </a:r>
            <a:endParaRPr lang="zh-CN" altLang="en-US" dirty="0"/>
          </a:p>
        </p:txBody>
      </p:sp>
      <p:grpSp>
        <p:nvGrpSpPr>
          <p:cNvPr id="16" name="组合 15"/>
          <p:cNvGrpSpPr/>
          <p:nvPr/>
        </p:nvGrpSpPr>
        <p:grpSpPr>
          <a:xfrm>
            <a:off x="474943" y="0"/>
            <a:ext cx="8274780" cy="768350"/>
            <a:chOff x="431463" y="178382"/>
            <a:chExt cx="8274780" cy="768350"/>
          </a:xfrm>
        </p:grpSpPr>
        <p:cxnSp>
          <p:nvCxnSpPr>
            <p:cNvPr id="17" name="直接连接符 16"/>
            <p:cNvCxnSpPr/>
            <p:nvPr/>
          </p:nvCxnSpPr>
          <p:spPr>
            <a:xfrm>
              <a:off x="431463" y="913135"/>
              <a:ext cx="827478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18" name="组合 17"/>
            <p:cNvGrpSpPr/>
            <p:nvPr/>
          </p:nvGrpSpPr>
          <p:grpSpPr>
            <a:xfrm>
              <a:off x="457232" y="178382"/>
              <a:ext cx="5519387" cy="768350"/>
              <a:chOff x="457232" y="178382"/>
              <a:chExt cx="5519387" cy="768350"/>
            </a:xfrm>
          </p:grpSpPr>
          <p:sp>
            <p:nvSpPr>
              <p:cNvPr id="19" name="文本占位符 2"/>
              <p:cNvSpPr txBox="1"/>
              <p:nvPr/>
            </p:nvSpPr>
            <p:spPr>
              <a:xfrm>
                <a:off x="894514" y="292685"/>
                <a:ext cx="5082105" cy="42518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zh-CN" altLang="en-US" sz="3200" dirty="0">
                    <a:solidFill>
                      <a:srgbClr val="005188"/>
                    </a:solidFill>
                    <a:latin typeface="宋体" panose="02010600030101010101" pitchFamily="2" charset="-122"/>
                    <a:ea typeface="宋体" panose="02010600030101010101" pitchFamily="2" charset="-122"/>
                  </a:rPr>
                  <a:t>备考</a:t>
                </a:r>
                <a:r>
                  <a:rPr lang="zh-CN" altLang="en-US" sz="3200" dirty="0" smtClean="0">
                    <a:solidFill>
                      <a:srgbClr val="005188"/>
                    </a:solidFill>
                    <a:latin typeface="宋体" panose="02010600030101010101" pitchFamily="2" charset="-122"/>
                    <a:ea typeface="宋体" panose="02010600030101010101" pitchFamily="2" charset="-122"/>
                  </a:rPr>
                  <a:t>训练</a:t>
                </a:r>
                <a:r>
                  <a:rPr lang="en-US" altLang="zh-CN" sz="3200" dirty="0" smtClean="0">
                    <a:solidFill>
                      <a:srgbClr val="005188"/>
                    </a:solidFill>
                    <a:latin typeface="宋体" panose="02010600030101010101" pitchFamily="2" charset="-122"/>
                    <a:ea typeface="宋体" panose="02010600030101010101" pitchFamily="2" charset="-122"/>
                  </a:rPr>
                  <a:t>·</a:t>
                </a:r>
                <a:r>
                  <a:rPr lang="zh-CN" altLang="en-US" sz="3200" dirty="0" smtClean="0">
                    <a:solidFill>
                      <a:srgbClr val="005188"/>
                    </a:solidFill>
                    <a:latin typeface="宋体" panose="02010600030101010101" pitchFamily="2" charset="-122"/>
                    <a:ea typeface="宋体" panose="02010600030101010101" pitchFamily="2" charset="-122"/>
                  </a:rPr>
                  <a:t>针对训练</a:t>
                </a:r>
                <a:endParaRPr lang="zh-CN" altLang="en-US" sz="3200" dirty="0">
                  <a:solidFill>
                    <a:srgbClr val="005188"/>
                  </a:solidFill>
                  <a:latin typeface="宋体" panose="02010600030101010101" pitchFamily="2" charset="-122"/>
                  <a:ea typeface="宋体" panose="02010600030101010101" pitchFamily="2" charset="-122"/>
                </a:endParaRPr>
              </a:p>
            </p:txBody>
          </p:sp>
          <p:sp>
            <p:nvSpPr>
              <p:cNvPr id="20" name="矩形 19"/>
              <p:cNvSpPr/>
              <p:nvPr/>
            </p:nvSpPr>
            <p:spPr>
              <a:xfrm>
                <a:off x="457232" y="178382"/>
                <a:ext cx="495935" cy="768350"/>
              </a:xfrm>
              <a:prstGeom prst="rect">
                <a:avLst/>
              </a:prstGeom>
              <a:noFill/>
            </p:spPr>
            <p:txBody>
              <a:bodyPr wrap="none" lIns="91440" tIns="45720" rIns="91440" bIns="45720">
                <a:spAutoFit/>
              </a:bodyPr>
              <a:lstStyle/>
              <a:p>
                <a:pPr algn="ctr"/>
                <a:r>
                  <a:rPr lang="en-US" altLang="zh-CN" sz="4400" b="1" cap="none" spc="0" dirty="0">
                    <a:ln w="10541" cmpd="sng">
                      <a:solidFill>
                        <a:schemeClr val="accent1">
                          <a:shade val="88000"/>
                          <a:satMod val="110000"/>
                        </a:schemeClr>
                      </a:solidFill>
                      <a:prstDash val="solid"/>
                    </a:ln>
                    <a:solidFill>
                      <a:srgbClr val="005188"/>
                    </a:solidFill>
                    <a:effectLst/>
                  </a:rPr>
                  <a:t>B</a:t>
                </a:r>
                <a:endParaRPr lang="zh-CN" altLang="en-US" sz="4400" b="1" cap="none" spc="0" dirty="0">
                  <a:ln w="10541" cmpd="sng">
                    <a:solidFill>
                      <a:schemeClr val="accent1">
                        <a:shade val="88000"/>
                        <a:satMod val="110000"/>
                      </a:schemeClr>
                    </a:solidFill>
                    <a:prstDash val="solid"/>
                  </a:ln>
                  <a:solidFill>
                    <a:srgbClr val="005188"/>
                  </a:solidFill>
                  <a:effectLst/>
                </a:endParaRPr>
              </a:p>
            </p:txBody>
          </p:sp>
        </p:grpSp>
      </p:grpSp>
    </p:spTree>
  </p:cSld>
  <p:clrMapOvr>
    <a:masterClrMapping/>
  </p:clrMapOvr>
  <mc:AlternateContent xmlns:mc="http://schemas.openxmlformats.org/markup-compatibility/2006" xmlns:p14="http://schemas.microsoft.com/office/powerpoint/2010/main">
    <mc:Choice Requires="p14">
      <p:transition p14:dur="10" advTm="0">
        <p:dissolve/>
      </p:transition>
    </mc:Choice>
    <mc:Fallback xmlns="">
      <p:transition advTm="0">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p:cNvSpPr txBox="1"/>
          <p:nvPr/>
        </p:nvSpPr>
        <p:spPr>
          <a:xfrm>
            <a:off x="404840" y="979270"/>
            <a:ext cx="8328025" cy="5006499"/>
          </a:xfrm>
          <a:prstGeom prst="rect">
            <a:avLst/>
          </a:prstGeom>
          <a:noFill/>
        </p:spPr>
        <p:txBody>
          <a:bodyPr wrap="square" lIns="0" rIns="0" rtlCol="0">
            <a:spAutoFit/>
          </a:bodyPr>
          <a:lstStyle/>
          <a:p>
            <a:r>
              <a:rPr lang="en-US" altLang="zh-CN" sz="2800" dirty="0">
                <a:latin typeface="+mn-ea"/>
              </a:rPr>
              <a:t>2</a:t>
            </a:r>
            <a:r>
              <a:rPr lang="zh-CN" altLang="zh-CN" sz="2800" dirty="0">
                <a:latin typeface="+mn-ea"/>
              </a:rPr>
              <a:t>．</a:t>
            </a:r>
            <a:r>
              <a:rPr lang="en-US" altLang="zh-CN" sz="2800" dirty="0">
                <a:latin typeface="+mn-ea"/>
              </a:rPr>
              <a:t>(2019·</a:t>
            </a:r>
            <a:r>
              <a:rPr lang="zh-CN" altLang="zh-CN" sz="2800" dirty="0">
                <a:latin typeface="+mn-ea"/>
              </a:rPr>
              <a:t>湘西土家族苗族自治州</a:t>
            </a:r>
            <a:r>
              <a:rPr lang="en-US" altLang="zh-CN" sz="2800" dirty="0">
                <a:latin typeface="+mn-ea"/>
              </a:rPr>
              <a:t>)</a:t>
            </a:r>
            <a:r>
              <a:rPr lang="zh-CN" altLang="zh-CN" sz="2800" dirty="0">
                <a:latin typeface="+mn-ea"/>
              </a:rPr>
              <a:t>描述中国</a:t>
            </a:r>
            <a:r>
              <a:rPr lang="zh-CN" altLang="zh-CN" sz="2800" dirty="0" smtClean="0">
                <a:latin typeface="+mn-ea"/>
              </a:rPr>
              <a:t>二十四</a:t>
            </a:r>
            <a:endParaRPr lang="en-US" altLang="zh-CN" sz="2800" dirty="0" smtClean="0">
              <a:latin typeface="+mn-ea"/>
            </a:endParaRPr>
          </a:p>
          <a:p>
            <a:r>
              <a:rPr lang="en-US" altLang="zh-CN" sz="2800" dirty="0">
                <a:latin typeface="+mn-ea"/>
              </a:rPr>
              <a:t> </a:t>
            </a:r>
            <a:r>
              <a:rPr lang="en-US" altLang="zh-CN" sz="2800" dirty="0" smtClean="0">
                <a:latin typeface="+mn-ea"/>
              </a:rPr>
              <a:t>  </a:t>
            </a:r>
            <a:r>
              <a:rPr lang="zh-CN" altLang="zh-CN" sz="2800" dirty="0" smtClean="0">
                <a:latin typeface="+mn-ea"/>
              </a:rPr>
              <a:t>节气</a:t>
            </a:r>
            <a:r>
              <a:rPr lang="zh-CN" altLang="zh-CN" sz="2800" dirty="0">
                <a:latin typeface="+mn-ea"/>
              </a:rPr>
              <a:t>的诗句中蕴含若干丰富的物理知识，</a:t>
            </a:r>
            <a:r>
              <a:rPr lang="zh-CN" altLang="zh-CN" sz="2800" dirty="0" smtClean="0">
                <a:latin typeface="+mn-ea"/>
              </a:rPr>
              <a:t>描述</a:t>
            </a:r>
            <a:endParaRPr lang="en-US" altLang="zh-CN" sz="2800" dirty="0" smtClean="0">
              <a:latin typeface="+mn-ea"/>
            </a:endParaRPr>
          </a:p>
          <a:p>
            <a:r>
              <a:rPr lang="en-US" altLang="zh-CN" sz="2800" dirty="0">
                <a:latin typeface="+mn-ea"/>
              </a:rPr>
              <a:t> </a:t>
            </a:r>
            <a:r>
              <a:rPr lang="en-US" altLang="zh-CN" sz="2800" dirty="0" smtClean="0">
                <a:latin typeface="+mn-ea"/>
              </a:rPr>
              <a:t>  “</a:t>
            </a:r>
            <a:r>
              <a:rPr lang="zh-CN" altLang="zh-CN" sz="2800" dirty="0">
                <a:latin typeface="+mn-ea"/>
              </a:rPr>
              <a:t>霜降</a:t>
            </a:r>
            <a:r>
              <a:rPr lang="en-US" altLang="zh-CN" sz="2800" dirty="0">
                <a:latin typeface="+mn-ea"/>
              </a:rPr>
              <a:t>”</a:t>
            </a:r>
            <a:r>
              <a:rPr lang="zh-CN" altLang="zh-CN" sz="2800" dirty="0">
                <a:latin typeface="+mn-ea"/>
              </a:rPr>
              <a:t>诗句</a:t>
            </a:r>
            <a:r>
              <a:rPr lang="en-US" altLang="zh-CN" sz="2800" dirty="0">
                <a:latin typeface="+mn-ea"/>
              </a:rPr>
              <a:t>“</a:t>
            </a:r>
            <a:r>
              <a:rPr lang="zh-CN" altLang="zh-CN" sz="2800" dirty="0">
                <a:latin typeface="+mn-ea"/>
              </a:rPr>
              <a:t>一朝秋暮露成霜</a:t>
            </a:r>
            <a:r>
              <a:rPr lang="en-US" altLang="zh-CN" sz="2800" dirty="0">
                <a:latin typeface="+mn-ea"/>
              </a:rPr>
              <a:t>”</a:t>
            </a:r>
            <a:r>
              <a:rPr lang="zh-CN" altLang="zh-CN" sz="2800" dirty="0">
                <a:latin typeface="+mn-ea"/>
              </a:rPr>
              <a:t>中关于</a:t>
            </a:r>
            <a:r>
              <a:rPr lang="en-US" altLang="zh-CN" sz="2800" dirty="0">
                <a:latin typeface="+mn-ea"/>
              </a:rPr>
              <a:t>“</a:t>
            </a:r>
            <a:r>
              <a:rPr lang="zh-CN" altLang="zh-CN" sz="2800" dirty="0">
                <a:latin typeface="+mn-ea"/>
              </a:rPr>
              <a:t>霜</a:t>
            </a:r>
            <a:r>
              <a:rPr lang="en-US" altLang="zh-CN" sz="2800" dirty="0" smtClean="0">
                <a:latin typeface="+mn-ea"/>
              </a:rPr>
              <a:t>”</a:t>
            </a:r>
          </a:p>
          <a:p>
            <a:r>
              <a:rPr lang="en-US" altLang="zh-CN" sz="2800" dirty="0">
                <a:latin typeface="+mn-ea"/>
              </a:rPr>
              <a:t> </a:t>
            </a:r>
            <a:r>
              <a:rPr lang="en-US" altLang="zh-CN" sz="2800" dirty="0" smtClean="0">
                <a:latin typeface="+mn-ea"/>
              </a:rPr>
              <a:t>  </a:t>
            </a:r>
            <a:r>
              <a:rPr lang="zh-CN" altLang="zh-CN" sz="2800" dirty="0" smtClean="0">
                <a:latin typeface="+mn-ea"/>
              </a:rPr>
              <a:t>的</a:t>
            </a:r>
            <a:r>
              <a:rPr lang="zh-CN" altLang="zh-CN" sz="2800" dirty="0">
                <a:latin typeface="+mn-ea"/>
              </a:rPr>
              <a:t>形成，下列说法正确的是</a:t>
            </a:r>
            <a:r>
              <a:rPr lang="en-US" altLang="zh-CN" sz="2800" dirty="0">
                <a:latin typeface="+mn-ea"/>
              </a:rPr>
              <a:t>(</a:t>
            </a:r>
            <a:r>
              <a:rPr lang="zh-CN" altLang="zh-CN" sz="2800" dirty="0">
                <a:latin typeface="+mn-ea"/>
              </a:rPr>
              <a:t>　　</a:t>
            </a:r>
            <a:r>
              <a:rPr lang="en-US" altLang="zh-CN" sz="2800" dirty="0">
                <a:latin typeface="+mn-ea"/>
              </a:rPr>
              <a:t>)</a:t>
            </a:r>
            <a:endParaRPr lang="zh-CN" altLang="zh-CN" sz="2800" dirty="0">
              <a:latin typeface="+mn-ea"/>
            </a:endParaRPr>
          </a:p>
          <a:p>
            <a:r>
              <a:rPr lang="en-US" altLang="zh-CN" sz="2800" dirty="0">
                <a:latin typeface="+mn-ea"/>
              </a:rPr>
              <a:t> </a:t>
            </a:r>
            <a:r>
              <a:rPr lang="en-US" altLang="zh-CN" sz="2800" dirty="0" smtClean="0">
                <a:latin typeface="+mn-ea"/>
              </a:rPr>
              <a:t>  A</a:t>
            </a:r>
            <a:r>
              <a:rPr lang="zh-CN" altLang="zh-CN" sz="2800" dirty="0">
                <a:latin typeface="+mn-ea"/>
              </a:rPr>
              <a:t>．液化</a:t>
            </a:r>
            <a:r>
              <a:rPr lang="en-US" altLang="zh-CN" sz="2800" dirty="0">
                <a:latin typeface="+mn-ea"/>
              </a:rPr>
              <a:t>  </a:t>
            </a:r>
            <a:r>
              <a:rPr lang="en-US" altLang="zh-CN" sz="2800" dirty="0" smtClean="0">
                <a:latin typeface="+mn-ea"/>
              </a:rPr>
              <a:t>           B</a:t>
            </a:r>
            <a:r>
              <a:rPr lang="zh-CN" altLang="zh-CN" sz="2800" dirty="0">
                <a:latin typeface="+mn-ea"/>
              </a:rPr>
              <a:t>．熔化</a:t>
            </a:r>
            <a:r>
              <a:rPr lang="en-US" altLang="zh-CN" sz="2800" dirty="0">
                <a:latin typeface="+mn-ea"/>
              </a:rPr>
              <a:t>  </a:t>
            </a:r>
            <a:endParaRPr lang="en-US" altLang="zh-CN" sz="2800" dirty="0" smtClean="0">
              <a:latin typeface="+mn-ea"/>
            </a:endParaRPr>
          </a:p>
          <a:p>
            <a:r>
              <a:rPr lang="en-US" altLang="zh-CN" sz="2800" dirty="0" smtClean="0">
                <a:latin typeface="+mn-ea"/>
              </a:rPr>
              <a:t>   C</a:t>
            </a:r>
            <a:r>
              <a:rPr lang="zh-CN" altLang="zh-CN" sz="2800" dirty="0">
                <a:latin typeface="+mn-ea"/>
              </a:rPr>
              <a:t>．汽化</a:t>
            </a:r>
            <a:r>
              <a:rPr lang="en-US" altLang="zh-CN" sz="2800" dirty="0">
                <a:latin typeface="+mn-ea"/>
              </a:rPr>
              <a:t>  </a:t>
            </a:r>
            <a:r>
              <a:rPr lang="en-US" altLang="zh-CN" sz="2800" dirty="0" smtClean="0">
                <a:latin typeface="+mn-ea"/>
              </a:rPr>
              <a:t>		  D</a:t>
            </a:r>
            <a:r>
              <a:rPr lang="zh-CN" altLang="zh-CN" sz="2800" dirty="0">
                <a:latin typeface="+mn-ea"/>
              </a:rPr>
              <a:t>．</a:t>
            </a:r>
            <a:r>
              <a:rPr lang="zh-CN" altLang="zh-CN" sz="2800" dirty="0" smtClean="0">
                <a:latin typeface="+mn-ea"/>
              </a:rPr>
              <a:t>凝华</a:t>
            </a:r>
            <a:endParaRPr lang="en-US" altLang="zh-CN" sz="2800" dirty="0" smtClean="0">
              <a:latin typeface="+mn-ea"/>
            </a:endParaRPr>
          </a:p>
          <a:p>
            <a:endParaRPr lang="zh-CN" altLang="zh-CN" sz="2800" dirty="0">
              <a:latin typeface="+mn-ea"/>
            </a:endParaRPr>
          </a:p>
          <a:p>
            <a:pPr>
              <a:lnSpc>
                <a:spcPts val="3660"/>
              </a:lnSpc>
            </a:pPr>
            <a:r>
              <a:rPr lang="en-US" altLang="zh-CN" sz="2800" dirty="0" smtClean="0">
                <a:latin typeface="宋体" panose="02010600030101010101" pitchFamily="2" charset="-122"/>
                <a:ea typeface="宋体" panose="02010600030101010101" pitchFamily="2" charset="-122"/>
                <a:cs typeface="方正静蕾简体" panose="03000509000000000000" pitchFamily="65" charset="-122"/>
              </a:rPr>
              <a:t>3</a:t>
            </a:r>
            <a:r>
              <a:rPr lang="zh-CN" altLang="en-US" sz="2800" dirty="0">
                <a:latin typeface="宋体" panose="02010600030101010101" pitchFamily="2" charset="-122"/>
                <a:ea typeface="宋体" panose="02010600030101010101" pitchFamily="2" charset="-122"/>
                <a:cs typeface="方正静蕾简体" panose="03000509000000000000" pitchFamily="65" charset="-122"/>
              </a:rPr>
              <a:t>．实施人工降雨时，撒在云层上的干冰</a:t>
            </a:r>
            <a:r>
              <a:rPr lang="zh-CN" altLang="en-US" sz="2800" u="sng" dirty="0">
                <a:latin typeface="宋体" panose="02010600030101010101" pitchFamily="2" charset="-122"/>
                <a:ea typeface="宋体" panose="02010600030101010101" pitchFamily="2" charset="-122"/>
                <a:cs typeface="方正静蕾简体" panose="03000509000000000000" pitchFamily="65" charset="-122"/>
              </a:rPr>
              <a:t>     </a:t>
            </a:r>
            <a:r>
              <a:rPr lang="zh-CN" altLang="en-US" sz="2800" dirty="0">
                <a:latin typeface="宋体" panose="02010600030101010101" pitchFamily="2" charset="-122"/>
                <a:ea typeface="宋体" panose="02010600030101010101" pitchFamily="2" charset="-122"/>
                <a:cs typeface="方正静蕾简体" panose="03000509000000000000" pitchFamily="65" charset="-122"/>
              </a:rPr>
              <a:t>（填物</a:t>
            </a:r>
          </a:p>
          <a:p>
            <a:pPr>
              <a:lnSpc>
                <a:spcPts val="3660"/>
              </a:lnSpc>
            </a:pPr>
            <a:r>
              <a:rPr lang="zh-CN" altLang="en-US" sz="2800" dirty="0">
                <a:latin typeface="宋体" panose="02010600030101010101" pitchFamily="2" charset="-122"/>
                <a:ea typeface="宋体" panose="02010600030101010101" pitchFamily="2" charset="-122"/>
                <a:cs typeface="方正静蕾简体" panose="03000509000000000000" pitchFamily="65" charset="-122"/>
              </a:rPr>
              <a:t>   态变化名称</a:t>
            </a:r>
            <a:r>
              <a:rPr lang="zh-CN" altLang="en-US" sz="2800" u="sng" dirty="0">
                <a:latin typeface="宋体" panose="02010600030101010101" pitchFamily="2" charset="-122"/>
                <a:ea typeface="宋体" panose="02010600030101010101" pitchFamily="2" charset="-122"/>
                <a:cs typeface="方正静蕾简体" panose="03000509000000000000" pitchFamily="65" charset="-122"/>
              </a:rPr>
              <a:t>     </a:t>
            </a:r>
            <a:r>
              <a:rPr lang="zh-CN" altLang="en-US" sz="2800" dirty="0">
                <a:latin typeface="宋体" panose="02010600030101010101" pitchFamily="2" charset="-122"/>
                <a:ea typeface="宋体" panose="02010600030101010101" pitchFamily="2" charset="-122"/>
                <a:cs typeface="方正静蕾简体" panose="03000509000000000000" pitchFamily="65" charset="-122"/>
              </a:rPr>
              <a:t>（选填“吸”或“放”）热，使</a:t>
            </a:r>
          </a:p>
          <a:p>
            <a:pPr>
              <a:lnSpc>
                <a:spcPts val="3660"/>
              </a:lnSpc>
            </a:pPr>
            <a:r>
              <a:rPr lang="zh-CN" altLang="en-US" sz="2800" dirty="0">
                <a:latin typeface="宋体" panose="02010600030101010101" pitchFamily="2" charset="-122"/>
                <a:ea typeface="宋体" panose="02010600030101010101" pitchFamily="2" charset="-122"/>
                <a:cs typeface="方正静蕾简体" panose="03000509000000000000" pitchFamily="65" charset="-122"/>
              </a:rPr>
              <a:t>   空气中的水蒸气迅速凝结成小水滴或小冰晶形成   </a:t>
            </a:r>
          </a:p>
          <a:p>
            <a:pPr>
              <a:lnSpc>
                <a:spcPts val="3660"/>
              </a:lnSpc>
            </a:pPr>
            <a:r>
              <a:rPr lang="zh-CN" altLang="en-US" sz="2800" dirty="0">
                <a:latin typeface="宋体" panose="02010600030101010101" pitchFamily="2" charset="-122"/>
                <a:ea typeface="宋体" panose="02010600030101010101" pitchFamily="2" charset="-122"/>
                <a:cs typeface="方正静蕾简体" panose="03000509000000000000" pitchFamily="65" charset="-122"/>
              </a:rPr>
              <a:t>   降雨。</a:t>
            </a:r>
            <a:endParaRPr lang="zh-CN" altLang="en-US" sz="2800" dirty="0">
              <a:solidFill>
                <a:schemeClr val="tx1"/>
              </a:solidFill>
              <a:latin typeface="宋体" panose="02010600030101010101" pitchFamily="2" charset="-122"/>
              <a:ea typeface="宋体" panose="02010600030101010101" pitchFamily="2" charset="-122"/>
              <a:cs typeface="方正静蕾简体" panose="03000509000000000000" pitchFamily="65" charset="-122"/>
            </a:endParaRPr>
          </a:p>
        </p:txBody>
      </p:sp>
      <p:sp>
        <p:nvSpPr>
          <p:cNvPr id="17" name="矩形 16"/>
          <p:cNvSpPr/>
          <p:nvPr/>
        </p:nvSpPr>
        <p:spPr>
          <a:xfrm>
            <a:off x="5575747" y="2313710"/>
            <a:ext cx="444352" cy="523220"/>
          </a:xfrm>
          <a:prstGeom prst="rect">
            <a:avLst/>
          </a:prstGeom>
        </p:spPr>
        <p:txBody>
          <a:bodyPr wrap="none">
            <a:spAutoFit/>
          </a:bodyPr>
          <a:lstStyle/>
          <a:p>
            <a:r>
              <a:rPr lang="en-US" altLang="zh-CN" sz="2800" b="1" dirty="0">
                <a:solidFill>
                  <a:srgbClr val="FF0000"/>
                </a:solidFill>
                <a:latin typeface="Times New Roman" panose="02020603050405020304"/>
                <a:ea typeface="楷体" panose="02010609060101010101" pitchFamily="49" charset="-122"/>
              </a:rPr>
              <a:t>D</a:t>
            </a:r>
            <a:endParaRPr lang="zh-CN" altLang="en-US" dirty="0">
              <a:ea typeface="楷体" panose="02010609060101010101" pitchFamily="49" charset="-122"/>
            </a:endParaRPr>
          </a:p>
        </p:txBody>
      </p:sp>
      <p:sp>
        <p:nvSpPr>
          <p:cNvPr id="19" name="矩形 18"/>
          <p:cNvSpPr/>
          <p:nvPr/>
        </p:nvSpPr>
        <p:spPr>
          <a:xfrm>
            <a:off x="6637864" y="3966738"/>
            <a:ext cx="906017" cy="523220"/>
          </a:xfrm>
          <a:prstGeom prst="rect">
            <a:avLst/>
          </a:prstGeom>
        </p:spPr>
        <p:txBody>
          <a:bodyPr wrap="none">
            <a:spAutoFit/>
          </a:bodyPr>
          <a:lstStyle/>
          <a:p>
            <a:r>
              <a:rPr lang="zh-CN" altLang="en-US" sz="2800" b="1" dirty="0">
                <a:solidFill>
                  <a:srgbClr val="FF0000"/>
                </a:solidFill>
                <a:latin typeface="Times New Roman" panose="02020603050405020304"/>
                <a:ea typeface="楷体" panose="02010609060101010101" pitchFamily="49" charset="-122"/>
              </a:rPr>
              <a:t>升华</a:t>
            </a:r>
            <a:endParaRPr lang="zh-CN" altLang="en-US" dirty="0">
              <a:ea typeface="楷体" panose="02010609060101010101" pitchFamily="49" charset="-122"/>
            </a:endParaRPr>
          </a:p>
        </p:txBody>
      </p:sp>
      <p:sp>
        <p:nvSpPr>
          <p:cNvPr id="20" name="矩形 19"/>
          <p:cNvSpPr/>
          <p:nvPr/>
        </p:nvSpPr>
        <p:spPr>
          <a:xfrm>
            <a:off x="2838376" y="4411205"/>
            <a:ext cx="545342" cy="523220"/>
          </a:xfrm>
          <a:prstGeom prst="rect">
            <a:avLst/>
          </a:prstGeom>
        </p:spPr>
        <p:txBody>
          <a:bodyPr wrap="none">
            <a:spAutoFit/>
          </a:bodyPr>
          <a:lstStyle/>
          <a:p>
            <a:r>
              <a:rPr lang="zh-CN" altLang="en-US" sz="2800" b="1" dirty="0">
                <a:solidFill>
                  <a:srgbClr val="FF0000"/>
                </a:solidFill>
                <a:latin typeface="Times New Roman" panose="02020603050405020304"/>
                <a:ea typeface="楷体" panose="02010609060101010101" pitchFamily="49" charset="-122"/>
              </a:rPr>
              <a:t>吸</a:t>
            </a:r>
            <a:endParaRPr lang="zh-CN" altLang="en-US" dirty="0">
              <a:ea typeface="楷体" panose="02010609060101010101" pitchFamily="49" charset="-122"/>
            </a:endParaRPr>
          </a:p>
        </p:txBody>
      </p:sp>
      <p:grpSp>
        <p:nvGrpSpPr>
          <p:cNvPr id="12" name="组合 11"/>
          <p:cNvGrpSpPr/>
          <p:nvPr/>
        </p:nvGrpSpPr>
        <p:grpSpPr>
          <a:xfrm>
            <a:off x="474943" y="0"/>
            <a:ext cx="8274780" cy="768350"/>
            <a:chOff x="431463" y="178382"/>
            <a:chExt cx="8274780" cy="768350"/>
          </a:xfrm>
        </p:grpSpPr>
        <p:cxnSp>
          <p:nvCxnSpPr>
            <p:cNvPr id="16" name="直接连接符 15"/>
            <p:cNvCxnSpPr/>
            <p:nvPr/>
          </p:nvCxnSpPr>
          <p:spPr>
            <a:xfrm>
              <a:off x="431463" y="913135"/>
              <a:ext cx="827478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18" name="组合 17"/>
            <p:cNvGrpSpPr/>
            <p:nvPr/>
          </p:nvGrpSpPr>
          <p:grpSpPr>
            <a:xfrm>
              <a:off x="457232" y="178382"/>
              <a:ext cx="5519387" cy="768350"/>
              <a:chOff x="457232" y="178382"/>
              <a:chExt cx="5519387" cy="768350"/>
            </a:xfrm>
          </p:grpSpPr>
          <p:sp>
            <p:nvSpPr>
              <p:cNvPr id="21" name="文本占位符 2"/>
              <p:cNvSpPr txBox="1"/>
              <p:nvPr/>
            </p:nvSpPr>
            <p:spPr>
              <a:xfrm>
                <a:off x="894514" y="292685"/>
                <a:ext cx="5082105" cy="42518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zh-CN" altLang="en-US" sz="3200" dirty="0">
                    <a:solidFill>
                      <a:srgbClr val="005188"/>
                    </a:solidFill>
                    <a:latin typeface="宋体" panose="02010600030101010101" pitchFamily="2" charset="-122"/>
                    <a:ea typeface="宋体" panose="02010600030101010101" pitchFamily="2" charset="-122"/>
                  </a:rPr>
                  <a:t>备考</a:t>
                </a:r>
                <a:r>
                  <a:rPr lang="zh-CN" altLang="en-US" sz="3200" dirty="0" smtClean="0">
                    <a:solidFill>
                      <a:srgbClr val="005188"/>
                    </a:solidFill>
                    <a:latin typeface="宋体" panose="02010600030101010101" pitchFamily="2" charset="-122"/>
                    <a:ea typeface="宋体" panose="02010600030101010101" pitchFamily="2" charset="-122"/>
                  </a:rPr>
                  <a:t>训练</a:t>
                </a:r>
                <a:r>
                  <a:rPr lang="en-US" altLang="zh-CN" sz="3200" dirty="0" smtClean="0">
                    <a:solidFill>
                      <a:srgbClr val="005188"/>
                    </a:solidFill>
                    <a:latin typeface="宋体" panose="02010600030101010101" pitchFamily="2" charset="-122"/>
                    <a:ea typeface="宋体" panose="02010600030101010101" pitchFamily="2" charset="-122"/>
                  </a:rPr>
                  <a:t>·</a:t>
                </a:r>
                <a:r>
                  <a:rPr lang="zh-CN" altLang="en-US" sz="3200" dirty="0" smtClean="0">
                    <a:solidFill>
                      <a:srgbClr val="005188"/>
                    </a:solidFill>
                    <a:latin typeface="宋体" panose="02010600030101010101" pitchFamily="2" charset="-122"/>
                    <a:ea typeface="宋体" panose="02010600030101010101" pitchFamily="2" charset="-122"/>
                  </a:rPr>
                  <a:t>针对训练</a:t>
                </a:r>
                <a:endParaRPr lang="zh-CN" altLang="en-US" sz="3200" dirty="0">
                  <a:solidFill>
                    <a:srgbClr val="005188"/>
                  </a:solidFill>
                  <a:latin typeface="宋体" panose="02010600030101010101" pitchFamily="2" charset="-122"/>
                  <a:ea typeface="宋体" panose="02010600030101010101" pitchFamily="2" charset="-122"/>
                </a:endParaRPr>
              </a:p>
            </p:txBody>
          </p:sp>
          <p:sp>
            <p:nvSpPr>
              <p:cNvPr id="22" name="矩形 21"/>
              <p:cNvSpPr/>
              <p:nvPr/>
            </p:nvSpPr>
            <p:spPr>
              <a:xfrm>
                <a:off x="457232" y="178382"/>
                <a:ext cx="495935" cy="768350"/>
              </a:xfrm>
              <a:prstGeom prst="rect">
                <a:avLst/>
              </a:prstGeom>
              <a:noFill/>
            </p:spPr>
            <p:txBody>
              <a:bodyPr wrap="none" lIns="91440" tIns="45720" rIns="91440" bIns="45720">
                <a:spAutoFit/>
              </a:bodyPr>
              <a:lstStyle/>
              <a:p>
                <a:pPr algn="ctr"/>
                <a:r>
                  <a:rPr lang="en-US" altLang="zh-CN" sz="4400" b="1" cap="none" spc="0" dirty="0">
                    <a:ln w="10541" cmpd="sng">
                      <a:solidFill>
                        <a:schemeClr val="accent1">
                          <a:shade val="88000"/>
                          <a:satMod val="110000"/>
                        </a:schemeClr>
                      </a:solidFill>
                      <a:prstDash val="solid"/>
                    </a:ln>
                    <a:solidFill>
                      <a:srgbClr val="005188"/>
                    </a:solidFill>
                    <a:effectLst/>
                  </a:rPr>
                  <a:t>B</a:t>
                </a:r>
                <a:endParaRPr lang="zh-CN" altLang="en-US" sz="4400" b="1" cap="none" spc="0" dirty="0">
                  <a:ln w="10541" cmpd="sng">
                    <a:solidFill>
                      <a:schemeClr val="accent1">
                        <a:shade val="88000"/>
                        <a:satMod val="110000"/>
                      </a:schemeClr>
                    </a:solidFill>
                    <a:prstDash val="solid"/>
                  </a:ln>
                  <a:solidFill>
                    <a:srgbClr val="005188"/>
                  </a:solidFill>
                  <a:effectLst/>
                </a:endParaRPr>
              </a:p>
            </p:txBody>
          </p:sp>
        </p:grpSp>
      </p:grpSp>
    </p:spTree>
  </p:cSld>
  <p:clrMapOvr>
    <a:masterClrMapping/>
  </p:clrMapOvr>
  <mc:AlternateContent xmlns:mc="http://schemas.openxmlformats.org/markup-compatibility/2006" xmlns:p14="http://schemas.microsoft.com/office/powerpoint/2010/main">
    <mc:Choice Requires="p14">
      <p:transition p14:dur="10" advTm="0">
        <p:dissolve/>
      </p:transition>
    </mc:Choice>
    <mc:Fallback xmlns="">
      <p:transition advTm="0">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P spid="20"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p:cNvSpPr txBox="1"/>
          <p:nvPr/>
        </p:nvSpPr>
        <p:spPr>
          <a:xfrm>
            <a:off x="404567" y="963617"/>
            <a:ext cx="8213222" cy="3970318"/>
          </a:xfrm>
          <a:prstGeom prst="rect">
            <a:avLst/>
          </a:prstGeom>
          <a:noFill/>
        </p:spPr>
        <p:txBody>
          <a:bodyPr wrap="square" lIns="0" rIns="0" rtlCol="0">
            <a:spAutoFit/>
          </a:bodyPr>
          <a:lstStyle/>
          <a:p>
            <a:pPr>
              <a:lnSpc>
                <a:spcPct val="150000"/>
              </a:lnSpc>
            </a:pPr>
            <a:r>
              <a:rPr lang="en-US" altLang="zh-CN" sz="2800" dirty="0">
                <a:latin typeface="+mn-ea"/>
              </a:rPr>
              <a:t>4</a:t>
            </a:r>
            <a:r>
              <a:rPr lang="zh-CN" altLang="zh-CN" sz="2800" dirty="0">
                <a:latin typeface="+mn-ea"/>
              </a:rPr>
              <a:t>．</a:t>
            </a:r>
            <a:r>
              <a:rPr lang="en-US" altLang="zh-CN" sz="2800" dirty="0">
                <a:latin typeface="+mn-ea"/>
              </a:rPr>
              <a:t>(2019·</a:t>
            </a:r>
            <a:r>
              <a:rPr lang="zh-CN" altLang="zh-CN" sz="2800" dirty="0">
                <a:latin typeface="+mn-ea"/>
              </a:rPr>
              <a:t>宜昌市</a:t>
            </a:r>
            <a:r>
              <a:rPr lang="en-US" altLang="zh-CN" sz="2800" dirty="0">
                <a:latin typeface="+mn-ea"/>
              </a:rPr>
              <a:t>)</a:t>
            </a:r>
            <a:r>
              <a:rPr lang="zh-CN" altLang="zh-CN" sz="2800" dirty="0">
                <a:latin typeface="+mn-ea"/>
              </a:rPr>
              <a:t>滑雪是很多人喜欢的冬季运动，自然界的雪是水蒸气</a:t>
            </a:r>
            <a:r>
              <a:rPr lang="en-US" altLang="zh-CN" sz="2800" dirty="0">
                <a:latin typeface="+mn-ea"/>
              </a:rPr>
              <a:t>____________(</a:t>
            </a:r>
            <a:r>
              <a:rPr lang="zh-CN" altLang="zh-CN" sz="2800" dirty="0">
                <a:latin typeface="+mn-ea"/>
              </a:rPr>
              <a:t>填物态变化名称，下同</a:t>
            </a:r>
            <a:r>
              <a:rPr lang="en-US" altLang="zh-CN" sz="2800" dirty="0">
                <a:latin typeface="+mn-ea"/>
              </a:rPr>
              <a:t>)</a:t>
            </a:r>
            <a:r>
              <a:rPr lang="zh-CN" altLang="zh-CN" sz="2800" dirty="0">
                <a:latin typeface="+mn-ea"/>
              </a:rPr>
              <a:t>而成的；当自然界降雪不足时，滑雪场需要</a:t>
            </a:r>
            <a:r>
              <a:rPr lang="en-US" altLang="zh-CN" sz="2800" dirty="0">
                <a:latin typeface="+mn-ea"/>
              </a:rPr>
              <a:t>“</a:t>
            </a:r>
            <a:r>
              <a:rPr lang="zh-CN" altLang="zh-CN" sz="2800" dirty="0">
                <a:latin typeface="+mn-ea"/>
              </a:rPr>
              <a:t>人工造雪</a:t>
            </a:r>
            <a:r>
              <a:rPr lang="en-US" altLang="zh-CN" sz="2800" dirty="0">
                <a:latin typeface="+mn-ea"/>
              </a:rPr>
              <a:t>”</a:t>
            </a:r>
            <a:r>
              <a:rPr lang="zh-CN" altLang="zh-CN" sz="2800" dirty="0">
                <a:latin typeface="+mn-ea"/>
              </a:rPr>
              <a:t>；在</a:t>
            </a:r>
            <a:r>
              <a:rPr lang="en-US" altLang="zh-CN" sz="2800" dirty="0">
                <a:latin typeface="Times New Roman" panose="02020603050405020304" pitchFamily="18" charset="0"/>
                <a:cs typeface="Times New Roman" panose="02020603050405020304" pitchFamily="18" charset="0"/>
              </a:rPr>
              <a:t>0 ℃</a:t>
            </a:r>
            <a:r>
              <a:rPr lang="zh-CN" altLang="zh-CN" sz="2800" dirty="0">
                <a:latin typeface="Times New Roman" panose="02020603050405020304" pitchFamily="18" charset="0"/>
                <a:cs typeface="Times New Roman" panose="02020603050405020304" pitchFamily="18" charset="0"/>
              </a:rPr>
              <a:t>以</a:t>
            </a:r>
            <a:r>
              <a:rPr lang="zh-CN" altLang="zh-CN" sz="2800" dirty="0">
                <a:latin typeface="+mn-ea"/>
              </a:rPr>
              <a:t>下的天气里，造雪机喷射出水雾，这些雾滴遇到冷空气发生</a:t>
            </a:r>
            <a:r>
              <a:rPr lang="en-US" altLang="zh-CN" sz="2800" dirty="0">
                <a:latin typeface="+mn-ea"/>
              </a:rPr>
              <a:t>____________</a:t>
            </a:r>
            <a:r>
              <a:rPr lang="zh-CN" altLang="zh-CN" sz="2800" dirty="0">
                <a:latin typeface="+mn-ea"/>
              </a:rPr>
              <a:t>，形成</a:t>
            </a:r>
            <a:r>
              <a:rPr lang="en-US" altLang="zh-CN" sz="2800" dirty="0">
                <a:latin typeface="+mn-ea"/>
              </a:rPr>
              <a:t>“</a:t>
            </a:r>
            <a:r>
              <a:rPr lang="zh-CN" altLang="zh-CN" sz="2800" dirty="0">
                <a:latin typeface="+mn-ea"/>
              </a:rPr>
              <a:t>人工雪</a:t>
            </a:r>
            <a:r>
              <a:rPr lang="en-US" altLang="zh-CN" sz="2800" dirty="0">
                <a:latin typeface="+mn-ea"/>
              </a:rPr>
              <a:t>”</a:t>
            </a:r>
            <a:r>
              <a:rPr lang="zh-CN" altLang="zh-CN" sz="2800" dirty="0">
                <a:latin typeface="+mn-ea"/>
              </a:rPr>
              <a:t>。</a:t>
            </a:r>
          </a:p>
        </p:txBody>
      </p:sp>
      <p:grpSp>
        <p:nvGrpSpPr>
          <p:cNvPr id="9" name="组合 8"/>
          <p:cNvGrpSpPr/>
          <p:nvPr/>
        </p:nvGrpSpPr>
        <p:grpSpPr>
          <a:xfrm>
            <a:off x="474943" y="0"/>
            <a:ext cx="8274780" cy="768350"/>
            <a:chOff x="431463" y="178382"/>
            <a:chExt cx="8274780" cy="768350"/>
          </a:xfrm>
        </p:grpSpPr>
        <p:cxnSp>
          <p:nvCxnSpPr>
            <p:cNvPr id="10" name="直接连接符 9"/>
            <p:cNvCxnSpPr/>
            <p:nvPr/>
          </p:nvCxnSpPr>
          <p:spPr>
            <a:xfrm>
              <a:off x="431463" y="913135"/>
              <a:ext cx="827478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12" name="组合 11"/>
            <p:cNvGrpSpPr/>
            <p:nvPr/>
          </p:nvGrpSpPr>
          <p:grpSpPr>
            <a:xfrm>
              <a:off x="457232" y="178382"/>
              <a:ext cx="5519387" cy="768350"/>
              <a:chOff x="457232" y="178382"/>
              <a:chExt cx="5519387" cy="768350"/>
            </a:xfrm>
          </p:grpSpPr>
          <p:sp>
            <p:nvSpPr>
              <p:cNvPr id="16" name="文本占位符 2"/>
              <p:cNvSpPr txBox="1"/>
              <p:nvPr/>
            </p:nvSpPr>
            <p:spPr>
              <a:xfrm>
                <a:off x="894514" y="292685"/>
                <a:ext cx="5082105" cy="42518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zh-CN" altLang="en-US" sz="3200" dirty="0">
                    <a:solidFill>
                      <a:srgbClr val="005188"/>
                    </a:solidFill>
                    <a:latin typeface="宋体" panose="02010600030101010101" pitchFamily="2" charset="-122"/>
                    <a:ea typeface="宋体" panose="02010600030101010101" pitchFamily="2" charset="-122"/>
                  </a:rPr>
                  <a:t>备考</a:t>
                </a:r>
                <a:r>
                  <a:rPr lang="zh-CN" altLang="en-US" sz="3200" dirty="0" smtClean="0">
                    <a:solidFill>
                      <a:srgbClr val="005188"/>
                    </a:solidFill>
                    <a:latin typeface="宋体" panose="02010600030101010101" pitchFamily="2" charset="-122"/>
                    <a:ea typeface="宋体" panose="02010600030101010101" pitchFamily="2" charset="-122"/>
                  </a:rPr>
                  <a:t>训练</a:t>
                </a:r>
                <a:r>
                  <a:rPr lang="en-US" altLang="zh-CN" sz="3200" dirty="0" smtClean="0">
                    <a:solidFill>
                      <a:srgbClr val="005188"/>
                    </a:solidFill>
                    <a:latin typeface="宋体" panose="02010600030101010101" pitchFamily="2" charset="-122"/>
                    <a:ea typeface="宋体" panose="02010600030101010101" pitchFamily="2" charset="-122"/>
                  </a:rPr>
                  <a:t>·</a:t>
                </a:r>
                <a:r>
                  <a:rPr lang="zh-CN" altLang="en-US" sz="3200" dirty="0" smtClean="0">
                    <a:solidFill>
                      <a:srgbClr val="005188"/>
                    </a:solidFill>
                    <a:latin typeface="宋体" panose="02010600030101010101" pitchFamily="2" charset="-122"/>
                    <a:ea typeface="宋体" panose="02010600030101010101" pitchFamily="2" charset="-122"/>
                  </a:rPr>
                  <a:t>能力提升</a:t>
                </a:r>
                <a:endParaRPr lang="zh-CN" altLang="en-US" sz="3200" dirty="0">
                  <a:solidFill>
                    <a:srgbClr val="005188"/>
                  </a:solidFill>
                  <a:latin typeface="宋体" panose="02010600030101010101" pitchFamily="2" charset="-122"/>
                  <a:ea typeface="宋体" panose="02010600030101010101" pitchFamily="2" charset="-122"/>
                </a:endParaRPr>
              </a:p>
            </p:txBody>
          </p:sp>
          <p:sp>
            <p:nvSpPr>
              <p:cNvPr id="17" name="矩形 16"/>
              <p:cNvSpPr/>
              <p:nvPr/>
            </p:nvSpPr>
            <p:spPr>
              <a:xfrm>
                <a:off x="457232" y="178382"/>
                <a:ext cx="495935" cy="768350"/>
              </a:xfrm>
              <a:prstGeom prst="rect">
                <a:avLst/>
              </a:prstGeom>
              <a:noFill/>
            </p:spPr>
            <p:txBody>
              <a:bodyPr wrap="none" lIns="91440" tIns="45720" rIns="91440" bIns="45720">
                <a:spAutoFit/>
              </a:bodyPr>
              <a:lstStyle/>
              <a:p>
                <a:pPr algn="ctr"/>
                <a:r>
                  <a:rPr lang="en-US" altLang="zh-CN" sz="4400" b="1" cap="none" spc="0" dirty="0">
                    <a:ln w="10541" cmpd="sng">
                      <a:solidFill>
                        <a:schemeClr val="accent1">
                          <a:shade val="88000"/>
                          <a:satMod val="110000"/>
                        </a:schemeClr>
                      </a:solidFill>
                      <a:prstDash val="solid"/>
                    </a:ln>
                    <a:solidFill>
                      <a:srgbClr val="005188"/>
                    </a:solidFill>
                    <a:effectLst/>
                  </a:rPr>
                  <a:t>B</a:t>
                </a:r>
                <a:endParaRPr lang="zh-CN" altLang="en-US" sz="4400" b="1" cap="none" spc="0" dirty="0">
                  <a:ln w="10541" cmpd="sng">
                    <a:solidFill>
                      <a:schemeClr val="accent1">
                        <a:shade val="88000"/>
                        <a:satMod val="110000"/>
                      </a:schemeClr>
                    </a:solidFill>
                    <a:prstDash val="solid"/>
                  </a:ln>
                  <a:solidFill>
                    <a:srgbClr val="005188"/>
                  </a:solidFill>
                  <a:effectLst/>
                </a:endParaRPr>
              </a:p>
            </p:txBody>
          </p:sp>
        </p:grpSp>
      </p:grpSp>
      <p:sp>
        <p:nvSpPr>
          <p:cNvPr id="18" name="矩形 17"/>
          <p:cNvSpPr/>
          <p:nvPr/>
        </p:nvSpPr>
        <p:spPr>
          <a:xfrm>
            <a:off x="4159324" y="1684269"/>
            <a:ext cx="906017" cy="523220"/>
          </a:xfrm>
          <a:prstGeom prst="rect">
            <a:avLst/>
          </a:prstGeom>
        </p:spPr>
        <p:txBody>
          <a:bodyPr wrap="none">
            <a:spAutoFit/>
          </a:bodyPr>
          <a:lstStyle/>
          <a:p>
            <a:r>
              <a:rPr lang="zh-CN" altLang="en-US" sz="2800" b="1" dirty="0">
                <a:solidFill>
                  <a:srgbClr val="FF0000"/>
                </a:solidFill>
                <a:latin typeface="Times New Roman" panose="02020603050405020304"/>
                <a:ea typeface="楷体" panose="02010609060101010101" pitchFamily="49" charset="-122"/>
              </a:rPr>
              <a:t>凝华</a:t>
            </a:r>
            <a:endParaRPr lang="en-US" dirty="0">
              <a:ea typeface="楷体" panose="02010609060101010101" pitchFamily="49" charset="-122"/>
            </a:endParaRPr>
          </a:p>
        </p:txBody>
      </p:sp>
      <p:sp>
        <p:nvSpPr>
          <p:cNvPr id="19" name="矩形 18"/>
          <p:cNvSpPr/>
          <p:nvPr/>
        </p:nvSpPr>
        <p:spPr>
          <a:xfrm>
            <a:off x="5949200" y="3599332"/>
            <a:ext cx="906017" cy="523220"/>
          </a:xfrm>
          <a:prstGeom prst="rect">
            <a:avLst/>
          </a:prstGeom>
        </p:spPr>
        <p:txBody>
          <a:bodyPr wrap="none">
            <a:spAutoFit/>
          </a:bodyPr>
          <a:lstStyle/>
          <a:p>
            <a:r>
              <a:rPr lang="zh-CN" altLang="en-US" sz="2800" b="1" dirty="0">
                <a:solidFill>
                  <a:srgbClr val="FF0000"/>
                </a:solidFill>
                <a:latin typeface="Times New Roman" panose="02020603050405020304"/>
                <a:ea typeface="楷体" panose="02010609060101010101" pitchFamily="49" charset="-122"/>
              </a:rPr>
              <a:t>凝固</a:t>
            </a:r>
            <a:endParaRPr lang="en-US" dirty="0">
              <a:ea typeface="楷体" panose="02010609060101010101" pitchFamily="49" charset="-122"/>
            </a:endParaRPr>
          </a:p>
        </p:txBody>
      </p:sp>
    </p:spTree>
  </p:cSld>
  <p:clrMapOvr>
    <a:masterClrMapping/>
  </p:clrMapOvr>
  <mc:AlternateContent xmlns:mc="http://schemas.openxmlformats.org/markup-compatibility/2006" xmlns:p14="http://schemas.microsoft.com/office/powerpoint/2010/main">
    <mc:Choice Requires="p14">
      <p:transition p14:dur="10" advTm="0">
        <p:dissolve/>
      </p:transition>
    </mc:Choice>
    <mc:Fallback xmlns="">
      <p:transition advTm="0">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p:cNvSpPr txBox="1"/>
          <p:nvPr/>
        </p:nvSpPr>
        <p:spPr>
          <a:xfrm>
            <a:off x="501996" y="957916"/>
            <a:ext cx="8247727" cy="5262979"/>
          </a:xfrm>
          <a:prstGeom prst="rect">
            <a:avLst/>
          </a:prstGeom>
          <a:noFill/>
        </p:spPr>
        <p:txBody>
          <a:bodyPr wrap="square" lIns="0" rIns="0" rtlCol="0">
            <a:spAutoFit/>
          </a:bodyPr>
          <a:lstStyle/>
          <a:p>
            <a:pPr fontAlgn="auto">
              <a:lnSpc>
                <a:spcPct val="150000"/>
              </a:lnSpc>
            </a:pPr>
            <a:r>
              <a:rPr lang="en-US" altLang="zh-CN" sz="2800" dirty="0" smtClean="0">
                <a:latin typeface="宋体" panose="02010600030101010101" pitchFamily="2" charset="-122"/>
                <a:cs typeface="方正静蕾简体" panose="03000509000000000000" pitchFamily="65" charset="-122"/>
              </a:rPr>
              <a:t>5</a:t>
            </a:r>
            <a:r>
              <a:rPr lang="zh-CN" altLang="en-US" sz="2800" dirty="0" smtClean="0">
                <a:latin typeface="宋体" panose="02010600030101010101" pitchFamily="2" charset="-122"/>
                <a:cs typeface="方正静蕾简体" panose="03000509000000000000" pitchFamily="65" charset="-122"/>
              </a:rPr>
              <a:t>．如</a:t>
            </a:r>
            <a:r>
              <a:rPr lang="zh-CN" altLang="en-US" sz="2800" dirty="0">
                <a:latin typeface="宋体" panose="02010600030101010101" pitchFamily="2" charset="-122"/>
                <a:cs typeface="方正静蕾简体" panose="03000509000000000000" pitchFamily="65" charset="-122"/>
              </a:rPr>
              <a:t>图</a:t>
            </a:r>
            <a:r>
              <a:rPr lang="en-US" altLang="zh-CN" sz="2800" dirty="0">
                <a:latin typeface="宋体" panose="02010600030101010101" pitchFamily="2" charset="-122"/>
                <a:cs typeface="方正静蕾简体" panose="03000509000000000000" pitchFamily="65" charset="-122"/>
              </a:rPr>
              <a:t>3</a:t>
            </a:r>
            <a:r>
              <a:rPr lang="zh-CN" altLang="en-US" sz="2800" dirty="0">
                <a:latin typeface="宋体" panose="02010600030101010101" pitchFamily="2" charset="-122"/>
                <a:cs typeface="方正静蕾简体" panose="03000509000000000000" pitchFamily="65" charset="-122"/>
              </a:rPr>
              <a:t>－</a:t>
            </a:r>
            <a:r>
              <a:rPr lang="en-US" altLang="zh-CN" sz="2800" dirty="0" smtClean="0">
                <a:latin typeface="宋体" panose="02010600030101010101" pitchFamily="2" charset="-122"/>
                <a:cs typeface="方正静蕾简体" panose="03000509000000000000" pitchFamily="65" charset="-122"/>
              </a:rPr>
              <a:t>22</a:t>
            </a:r>
            <a:r>
              <a:rPr lang="zh-CN" altLang="en-US" sz="2800" dirty="0" smtClean="0">
                <a:latin typeface="宋体" panose="02010600030101010101" pitchFamily="2" charset="-122"/>
                <a:cs typeface="方正静蕾简体" panose="03000509000000000000" pitchFamily="65" charset="-122"/>
              </a:rPr>
              <a:t>是</a:t>
            </a:r>
            <a:r>
              <a:rPr lang="zh-CN" altLang="en-US" sz="2800" dirty="0">
                <a:latin typeface="宋体" panose="02010600030101010101" pitchFamily="2" charset="-122"/>
                <a:cs typeface="方正静蕾简体" panose="03000509000000000000" pitchFamily="65" charset="-122"/>
              </a:rPr>
              <a:t>加热固体碘的实验。在加热过程中，我们会看见杯内产生紫色的气体，这是因为固体碘吸热发生</a:t>
            </a:r>
            <a:r>
              <a:rPr lang="zh-CN" altLang="en-US" sz="2800" dirty="0" smtClean="0">
                <a:latin typeface="宋体" panose="02010600030101010101" pitchFamily="2" charset="-122"/>
                <a:cs typeface="方正静蕾简体" panose="03000509000000000000" pitchFamily="65" charset="-122"/>
              </a:rPr>
              <a:t>了</a:t>
            </a:r>
            <a:r>
              <a:rPr lang="en-US" altLang="zh-CN" sz="2800" u="sng" dirty="0">
                <a:latin typeface="宋体" panose="02010600030101010101" pitchFamily="2" charset="-122"/>
                <a:cs typeface="方正静蕾简体" panose="03000509000000000000" pitchFamily="65" charset="-122"/>
              </a:rPr>
              <a:t> </a:t>
            </a:r>
            <a:r>
              <a:rPr lang="en-US" altLang="zh-CN" sz="2800" u="sng" dirty="0" smtClean="0">
                <a:latin typeface="宋体" panose="02010600030101010101" pitchFamily="2" charset="-122"/>
                <a:cs typeface="方正静蕾简体" panose="03000509000000000000" pitchFamily="65" charset="-122"/>
              </a:rPr>
              <a:t>      </a:t>
            </a:r>
            <a:r>
              <a:rPr lang="en-US" altLang="zh-CN" sz="2800" dirty="0" smtClean="0">
                <a:latin typeface="宋体" panose="02010600030101010101" pitchFamily="2" charset="-122"/>
                <a:cs typeface="方正静蕾简体" panose="03000509000000000000" pitchFamily="65" charset="-122"/>
              </a:rPr>
              <a:t>(</a:t>
            </a:r>
            <a:r>
              <a:rPr lang="zh-CN" altLang="en-US" sz="2800" dirty="0">
                <a:latin typeface="宋体" panose="02010600030101010101" pitchFamily="2" charset="-122"/>
                <a:cs typeface="方正静蕾简体" panose="03000509000000000000" pitchFamily="65" charset="-122"/>
              </a:rPr>
              <a:t>填物态变化名称</a:t>
            </a:r>
            <a:r>
              <a:rPr lang="en-US" altLang="zh-CN" sz="2800" dirty="0">
                <a:latin typeface="宋体" panose="02010600030101010101" pitchFamily="2" charset="-122"/>
                <a:cs typeface="方正静蕾简体" panose="03000509000000000000" pitchFamily="65" charset="-122"/>
              </a:rPr>
              <a:t>)</a:t>
            </a:r>
            <a:r>
              <a:rPr lang="zh-CN" altLang="en-US" sz="2800" dirty="0">
                <a:latin typeface="宋体" panose="02010600030101010101" pitchFamily="2" charset="-122"/>
                <a:cs typeface="方正静蕾简体" panose="03000509000000000000" pitchFamily="65" charset="-122"/>
              </a:rPr>
              <a:t>。停止加热待冷却后，在干净的玻璃片上出现了黑色颗粒，这是因为气态碘又发生</a:t>
            </a:r>
            <a:r>
              <a:rPr lang="zh-CN" altLang="en-US" sz="2800" dirty="0" smtClean="0">
                <a:latin typeface="宋体" panose="02010600030101010101" pitchFamily="2" charset="-122"/>
                <a:cs typeface="方正静蕾简体" panose="03000509000000000000" pitchFamily="65" charset="-122"/>
              </a:rPr>
              <a:t>了</a:t>
            </a:r>
            <a:r>
              <a:rPr lang="en-US" altLang="zh-CN" sz="2800" u="sng" dirty="0">
                <a:latin typeface="宋体" panose="02010600030101010101" pitchFamily="2" charset="-122"/>
                <a:cs typeface="方正静蕾简体" panose="03000509000000000000" pitchFamily="65" charset="-122"/>
              </a:rPr>
              <a:t> </a:t>
            </a:r>
            <a:r>
              <a:rPr lang="en-US" altLang="zh-CN" sz="2800" u="sng" dirty="0" smtClean="0">
                <a:latin typeface="宋体" panose="02010600030101010101" pitchFamily="2" charset="-122"/>
                <a:cs typeface="方正静蕾简体" panose="03000509000000000000" pitchFamily="65" charset="-122"/>
              </a:rPr>
              <a:t>      </a:t>
            </a:r>
            <a:r>
              <a:rPr lang="en-US" altLang="zh-CN" sz="2800" dirty="0" smtClean="0">
                <a:latin typeface="宋体" panose="02010600030101010101" pitchFamily="2" charset="-122"/>
                <a:cs typeface="方正静蕾简体" panose="03000509000000000000" pitchFamily="65" charset="-122"/>
              </a:rPr>
              <a:t>(</a:t>
            </a:r>
            <a:r>
              <a:rPr lang="zh-CN" altLang="en-US" sz="2800" dirty="0">
                <a:latin typeface="宋体" panose="02010600030101010101" pitchFamily="2" charset="-122"/>
                <a:cs typeface="方正静蕾简体" panose="03000509000000000000" pitchFamily="65" charset="-122"/>
              </a:rPr>
              <a:t>填物态变化名称</a:t>
            </a:r>
            <a:r>
              <a:rPr lang="en-US" altLang="zh-CN" sz="2800" dirty="0" smtClean="0">
                <a:latin typeface="宋体" panose="02010600030101010101" pitchFamily="2" charset="-122"/>
                <a:cs typeface="方正静蕾简体" panose="03000509000000000000" pitchFamily="65" charset="-122"/>
              </a:rPr>
              <a:t>)</a:t>
            </a:r>
          </a:p>
          <a:p>
            <a:pPr fontAlgn="auto">
              <a:lnSpc>
                <a:spcPct val="150000"/>
              </a:lnSpc>
            </a:pPr>
            <a:r>
              <a:rPr lang="zh-CN" altLang="en-US" sz="2800" dirty="0" smtClean="0">
                <a:latin typeface="宋体" panose="02010600030101010101" pitchFamily="2" charset="-122"/>
                <a:cs typeface="方正静蕾简体" panose="03000509000000000000" pitchFamily="65" charset="-122"/>
              </a:rPr>
              <a:t>的</a:t>
            </a:r>
            <a:r>
              <a:rPr lang="zh-CN" altLang="en-US" sz="2800" dirty="0">
                <a:latin typeface="宋体" panose="02010600030101010101" pitchFamily="2" charset="-122"/>
                <a:cs typeface="方正静蕾简体" panose="03000509000000000000" pitchFamily="65" charset="-122"/>
              </a:rPr>
              <a:t>原因，生活</a:t>
            </a:r>
            <a:r>
              <a:rPr lang="zh-CN" altLang="en-US" sz="2800" dirty="0" smtClean="0">
                <a:latin typeface="宋体" panose="02010600030101010101" pitchFamily="2" charset="-122"/>
                <a:cs typeface="方正静蕾简体" panose="03000509000000000000" pitchFamily="65" charset="-122"/>
              </a:rPr>
              <a:t>中</a:t>
            </a:r>
            <a:r>
              <a:rPr lang="en-US" altLang="zh-CN" sz="2800" u="sng" dirty="0">
                <a:latin typeface="宋体" panose="02010600030101010101" pitchFamily="2" charset="-122"/>
                <a:cs typeface="方正静蕾简体" panose="03000509000000000000" pitchFamily="65" charset="-122"/>
              </a:rPr>
              <a:t> </a:t>
            </a:r>
            <a:r>
              <a:rPr lang="en-US" altLang="zh-CN" sz="2800" u="sng" dirty="0" smtClean="0">
                <a:latin typeface="宋体" panose="02010600030101010101" pitchFamily="2" charset="-122"/>
                <a:cs typeface="方正静蕾简体" panose="03000509000000000000" pitchFamily="65" charset="-122"/>
              </a:rPr>
              <a:t>    </a:t>
            </a:r>
            <a:r>
              <a:rPr lang="en-US" altLang="zh-CN" sz="2800" dirty="0" smtClean="0">
                <a:latin typeface="宋体" panose="02010600030101010101" pitchFamily="2" charset="-122"/>
                <a:cs typeface="方正静蕾简体" panose="03000509000000000000" pitchFamily="65" charset="-122"/>
              </a:rPr>
              <a:t> (</a:t>
            </a:r>
            <a:r>
              <a:rPr lang="zh-CN" altLang="en-US" sz="2800" dirty="0">
                <a:latin typeface="宋体" panose="02010600030101010101" pitchFamily="2" charset="-122"/>
                <a:cs typeface="方正静蕾简体" panose="03000509000000000000" pitchFamily="65" charset="-122"/>
              </a:rPr>
              <a:t>选填“露”</a:t>
            </a:r>
            <a:r>
              <a:rPr lang="zh-CN" altLang="en-US" sz="2800" dirty="0" smtClean="0">
                <a:latin typeface="宋体" panose="02010600030101010101" pitchFamily="2" charset="-122"/>
                <a:cs typeface="方正静蕾简体" panose="03000509000000000000" pitchFamily="65" charset="-122"/>
              </a:rPr>
              <a:t>“ 冰”</a:t>
            </a:r>
            <a:endParaRPr lang="en-US" altLang="zh-CN" sz="2800" dirty="0" smtClean="0">
              <a:latin typeface="宋体" panose="02010600030101010101" pitchFamily="2" charset="-122"/>
              <a:cs typeface="方正静蕾简体" panose="03000509000000000000" pitchFamily="65" charset="-122"/>
            </a:endParaRPr>
          </a:p>
          <a:p>
            <a:pPr fontAlgn="auto">
              <a:lnSpc>
                <a:spcPct val="150000"/>
              </a:lnSpc>
            </a:pPr>
            <a:r>
              <a:rPr lang="zh-CN" altLang="en-US" sz="2800" dirty="0" smtClean="0">
                <a:latin typeface="宋体" panose="02010600030101010101" pitchFamily="2" charset="-122"/>
                <a:cs typeface="方正静蕾简体" panose="03000509000000000000" pitchFamily="65" charset="-122"/>
              </a:rPr>
              <a:t>或</a:t>
            </a:r>
            <a:r>
              <a:rPr lang="zh-CN" altLang="en-US" sz="2800" dirty="0">
                <a:latin typeface="宋体" panose="02010600030101010101" pitchFamily="2" charset="-122"/>
                <a:cs typeface="方正静蕾简体" panose="03000509000000000000" pitchFamily="65" charset="-122"/>
              </a:rPr>
              <a:t>“霜”</a:t>
            </a:r>
            <a:r>
              <a:rPr lang="en-US" altLang="zh-CN" sz="2800" dirty="0">
                <a:latin typeface="宋体" panose="02010600030101010101" pitchFamily="2" charset="-122"/>
                <a:cs typeface="方正静蕾简体" panose="03000509000000000000" pitchFamily="65" charset="-122"/>
              </a:rPr>
              <a:t>)</a:t>
            </a:r>
            <a:r>
              <a:rPr lang="zh-CN" altLang="en-US" sz="2800" dirty="0">
                <a:latin typeface="宋体" panose="02010600030101010101" pitchFamily="2" charset="-122"/>
                <a:cs typeface="方正静蕾简体" panose="03000509000000000000" pitchFamily="65" charset="-122"/>
              </a:rPr>
              <a:t>的形成与这一物态变化相同。</a:t>
            </a:r>
            <a:endParaRPr lang="en-US" altLang="zh-CN" sz="2800" dirty="0">
              <a:latin typeface="宋体" panose="02010600030101010101" pitchFamily="2" charset="-122"/>
              <a:cs typeface="方正静蕾简体" panose="03000509000000000000" pitchFamily="65" charset="-122"/>
            </a:endParaRPr>
          </a:p>
          <a:p>
            <a:pPr>
              <a:lnSpc>
                <a:spcPct val="150000"/>
              </a:lnSpc>
            </a:pPr>
            <a:endParaRPr lang="zh-CN" altLang="en-US" sz="2800" dirty="0">
              <a:solidFill>
                <a:schemeClr val="tx1"/>
              </a:solidFill>
              <a:latin typeface="宋体" panose="02010600030101010101" pitchFamily="2" charset="-122"/>
              <a:ea typeface="宋体" panose="02010600030101010101" pitchFamily="2" charset="-122"/>
              <a:cs typeface="方正静蕾简体" panose="03000509000000000000" pitchFamily="65" charset="-122"/>
            </a:endParaRPr>
          </a:p>
        </p:txBody>
      </p:sp>
      <p:sp>
        <p:nvSpPr>
          <p:cNvPr id="4" name="矩形 3"/>
          <p:cNvSpPr/>
          <p:nvPr/>
        </p:nvSpPr>
        <p:spPr>
          <a:xfrm>
            <a:off x="1998303" y="2305371"/>
            <a:ext cx="906017" cy="523220"/>
          </a:xfrm>
          <a:prstGeom prst="rect">
            <a:avLst/>
          </a:prstGeom>
        </p:spPr>
        <p:txBody>
          <a:bodyPr wrap="none">
            <a:spAutoFit/>
          </a:bodyPr>
          <a:lstStyle/>
          <a:p>
            <a:r>
              <a:rPr lang="zh-CN" altLang="en-US" sz="2800" b="1" dirty="0">
                <a:solidFill>
                  <a:srgbClr val="FF0000"/>
                </a:solidFill>
                <a:latin typeface="Times New Roman" panose="02020603050405020304"/>
                <a:ea typeface="楷体" panose="02010609060101010101" pitchFamily="49" charset="-122"/>
              </a:rPr>
              <a:t>升华</a:t>
            </a:r>
            <a:endParaRPr lang="en-US" dirty="0">
              <a:ea typeface="楷体" panose="02010609060101010101" pitchFamily="49" charset="-122"/>
            </a:endParaRPr>
          </a:p>
        </p:txBody>
      </p:sp>
      <p:sp>
        <p:nvSpPr>
          <p:cNvPr id="16" name="矩形 15"/>
          <p:cNvSpPr/>
          <p:nvPr/>
        </p:nvSpPr>
        <p:spPr>
          <a:xfrm>
            <a:off x="3206375" y="3639563"/>
            <a:ext cx="906017" cy="523220"/>
          </a:xfrm>
          <a:prstGeom prst="rect">
            <a:avLst/>
          </a:prstGeom>
        </p:spPr>
        <p:txBody>
          <a:bodyPr wrap="none">
            <a:spAutoFit/>
          </a:bodyPr>
          <a:lstStyle/>
          <a:p>
            <a:r>
              <a:rPr lang="zh-CN" altLang="en-US" sz="2800" b="1" dirty="0">
                <a:solidFill>
                  <a:srgbClr val="FF0000"/>
                </a:solidFill>
                <a:latin typeface="Times New Roman" panose="02020603050405020304"/>
                <a:ea typeface="楷体" panose="02010609060101010101" pitchFamily="49" charset="-122"/>
              </a:rPr>
              <a:t>凝华</a:t>
            </a:r>
            <a:endParaRPr lang="en-US" dirty="0">
              <a:ea typeface="楷体" panose="02010609060101010101" pitchFamily="49" charset="-122"/>
            </a:endParaRPr>
          </a:p>
        </p:txBody>
      </p:sp>
      <p:sp>
        <p:nvSpPr>
          <p:cNvPr id="17" name="矩形 16"/>
          <p:cNvSpPr/>
          <p:nvPr/>
        </p:nvSpPr>
        <p:spPr>
          <a:xfrm>
            <a:off x="3206375" y="4186997"/>
            <a:ext cx="545342" cy="523220"/>
          </a:xfrm>
          <a:prstGeom prst="rect">
            <a:avLst/>
          </a:prstGeom>
        </p:spPr>
        <p:txBody>
          <a:bodyPr wrap="none">
            <a:spAutoFit/>
          </a:bodyPr>
          <a:lstStyle/>
          <a:p>
            <a:r>
              <a:rPr lang="zh-CN" altLang="en-US" sz="2800" b="1" dirty="0">
                <a:solidFill>
                  <a:srgbClr val="FF0000"/>
                </a:solidFill>
                <a:latin typeface="Times New Roman" panose="02020603050405020304"/>
                <a:ea typeface="楷体" panose="02010609060101010101" pitchFamily="49" charset="-122"/>
              </a:rPr>
              <a:t>霜</a:t>
            </a:r>
            <a:endParaRPr lang="en-US" dirty="0">
              <a:ea typeface="楷体" panose="02010609060101010101" pitchFamily="49" charset="-122"/>
            </a:endParaRPr>
          </a:p>
        </p:txBody>
      </p:sp>
      <p:grpSp>
        <p:nvGrpSpPr>
          <p:cNvPr id="18" name="组合 17"/>
          <p:cNvGrpSpPr/>
          <p:nvPr/>
        </p:nvGrpSpPr>
        <p:grpSpPr>
          <a:xfrm>
            <a:off x="474943" y="0"/>
            <a:ext cx="8274780" cy="768350"/>
            <a:chOff x="431463" y="178382"/>
            <a:chExt cx="8274780" cy="768350"/>
          </a:xfrm>
        </p:grpSpPr>
        <p:cxnSp>
          <p:nvCxnSpPr>
            <p:cNvPr id="19" name="直接连接符 18"/>
            <p:cNvCxnSpPr/>
            <p:nvPr/>
          </p:nvCxnSpPr>
          <p:spPr>
            <a:xfrm>
              <a:off x="431463" y="913135"/>
              <a:ext cx="827478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20" name="组合 19"/>
            <p:cNvGrpSpPr/>
            <p:nvPr/>
          </p:nvGrpSpPr>
          <p:grpSpPr>
            <a:xfrm>
              <a:off x="457232" y="178382"/>
              <a:ext cx="5519387" cy="768350"/>
              <a:chOff x="457232" y="178382"/>
              <a:chExt cx="5519387" cy="768350"/>
            </a:xfrm>
          </p:grpSpPr>
          <p:sp>
            <p:nvSpPr>
              <p:cNvPr id="21" name="文本占位符 2"/>
              <p:cNvSpPr txBox="1"/>
              <p:nvPr/>
            </p:nvSpPr>
            <p:spPr>
              <a:xfrm>
                <a:off x="894514" y="292685"/>
                <a:ext cx="5082105" cy="42518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zh-CN" altLang="en-US" sz="3200" dirty="0">
                    <a:solidFill>
                      <a:srgbClr val="005188"/>
                    </a:solidFill>
                    <a:latin typeface="宋体" panose="02010600030101010101" pitchFamily="2" charset="-122"/>
                    <a:ea typeface="宋体" panose="02010600030101010101" pitchFamily="2" charset="-122"/>
                  </a:rPr>
                  <a:t>备考</a:t>
                </a:r>
                <a:r>
                  <a:rPr lang="zh-CN" altLang="en-US" sz="3200" dirty="0" smtClean="0">
                    <a:solidFill>
                      <a:srgbClr val="005188"/>
                    </a:solidFill>
                    <a:latin typeface="宋体" panose="02010600030101010101" pitchFamily="2" charset="-122"/>
                    <a:ea typeface="宋体" panose="02010600030101010101" pitchFamily="2" charset="-122"/>
                  </a:rPr>
                  <a:t>训练</a:t>
                </a:r>
                <a:r>
                  <a:rPr lang="en-US" altLang="zh-CN" sz="3200" dirty="0" smtClean="0">
                    <a:solidFill>
                      <a:srgbClr val="005188"/>
                    </a:solidFill>
                    <a:latin typeface="宋体" panose="02010600030101010101" pitchFamily="2" charset="-122"/>
                    <a:ea typeface="宋体" panose="02010600030101010101" pitchFamily="2" charset="-122"/>
                  </a:rPr>
                  <a:t>·</a:t>
                </a:r>
                <a:r>
                  <a:rPr lang="zh-CN" altLang="en-US" sz="3200" dirty="0" smtClean="0">
                    <a:solidFill>
                      <a:srgbClr val="005188"/>
                    </a:solidFill>
                    <a:latin typeface="宋体" panose="02010600030101010101" pitchFamily="2" charset="-122"/>
                    <a:ea typeface="宋体" panose="02010600030101010101" pitchFamily="2" charset="-122"/>
                  </a:rPr>
                  <a:t>能力提升</a:t>
                </a:r>
                <a:endParaRPr lang="zh-CN" altLang="en-US" sz="3200" dirty="0">
                  <a:solidFill>
                    <a:srgbClr val="005188"/>
                  </a:solidFill>
                  <a:latin typeface="宋体" panose="02010600030101010101" pitchFamily="2" charset="-122"/>
                  <a:ea typeface="宋体" panose="02010600030101010101" pitchFamily="2" charset="-122"/>
                </a:endParaRPr>
              </a:p>
            </p:txBody>
          </p:sp>
          <p:sp>
            <p:nvSpPr>
              <p:cNvPr id="22" name="矩形 21"/>
              <p:cNvSpPr/>
              <p:nvPr/>
            </p:nvSpPr>
            <p:spPr>
              <a:xfrm>
                <a:off x="457232" y="178382"/>
                <a:ext cx="495935" cy="768350"/>
              </a:xfrm>
              <a:prstGeom prst="rect">
                <a:avLst/>
              </a:prstGeom>
              <a:noFill/>
            </p:spPr>
            <p:txBody>
              <a:bodyPr wrap="none" lIns="91440" tIns="45720" rIns="91440" bIns="45720">
                <a:spAutoFit/>
              </a:bodyPr>
              <a:lstStyle/>
              <a:p>
                <a:pPr algn="ctr"/>
                <a:r>
                  <a:rPr lang="en-US" altLang="zh-CN" sz="4400" b="1" cap="none" spc="0" dirty="0">
                    <a:ln w="10541" cmpd="sng">
                      <a:solidFill>
                        <a:schemeClr val="accent1">
                          <a:shade val="88000"/>
                          <a:satMod val="110000"/>
                        </a:schemeClr>
                      </a:solidFill>
                      <a:prstDash val="solid"/>
                    </a:ln>
                    <a:solidFill>
                      <a:srgbClr val="005188"/>
                    </a:solidFill>
                    <a:effectLst/>
                  </a:rPr>
                  <a:t>B</a:t>
                </a:r>
                <a:endParaRPr lang="zh-CN" altLang="en-US" sz="4400" b="1" cap="none" spc="0" dirty="0">
                  <a:ln w="10541" cmpd="sng">
                    <a:solidFill>
                      <a:schemeClr val="accent1">
                        <a:shade val="88000"/>
                        <a:satMod val="110000"/>
                      </a:schemeClr>
                    </a:solidFill>
                    <a:prstDash val="solid"/>
                  </a:ln>
                  <a:solidFill>
                    <a:srgbClr val="005188"/>
                  </a:solidFill>
                  <a:effectLst/>
                </a:endParaRPr>
              </a:p>
            </p:txBody>
          </p:sp>
        </p:grpSp>
      </p:grpSp>
      <p:pic>
        <p:nvPicPr>
          <p:cNvPr id="2" name="图片 1"/>
          <p:cNvPicPr>
            <a:picLocks noChangeAspect="1"/>
          </p:cNvPicPr>
          <p:nvPr/>
        </p:nvPicPr>
        <p:blipFill>
          <a:blip r:embed="rId3"/>
          <a:stretch>
            <a:fillRect/>
          </a:stretch>
        </p:blipFill>
        <p:spPr>
          <a:xfrm>
            <a:off x="7331869" y="3575711"/>
            <a:ext cx="1597769" cy="283475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Tm="0">
        <p:dissolve/>
      </p:transition>
    </mc:Choice>
    <mc:Fallback xmlns="">
      <p:transition advTm="0">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6" grpId="0"/>
      <p:bldP spid="17"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p:cNvSpPr txBox="1"/>
          <p:nvPr/>
        </p:nvSpPr>
        <p:spPr>
          <a:xfrm>
            <a:off x="236883" y="2672642"/>
            <a:ext cx="8663940" cy="1836400"/>
          </a:xfrm>
          <a:prstGeom prst="rect">
            <a:avLst/>
          </a:prstGeom>
          <a:noFill/>
        </p:spPr>
        <p:txBody>
          <a:bodyPr wrap="square" lIns="0" rIns="0" rtlCol="0">
            <a:spAutoFit/>
          </a:bodyPr>
          <a:lstStyle/>
          <a:p>
            <a:pPr fontAlgn="auto">
              <a:lnSpc>
                <a:spcPts val="3360"/>
              </a:lnSpc>
            </a:pPr>
            <a:r>
              <a:rPr lang="en-US" altLang="zh-CN" sz="2800" dirty="0">
                <a:latin typeface="宋体" panose="02010600030101010101" pitchFamily="2" charset="-122"/>
                <a:cs typeface="方正静蕾简体" panose="03000509000000000000" pitchFamily="65" charset="-122"/>
              </a:rPr>
              <a:t>6</a:t>
            </a:r>
            <a:r>
              <a:rPr lang="en-US" altLang="zh-CN" sz="2800" dirty="0" smtClean="0">
                <a:latin typeface="宋体" panose="02010600030101010101" pitchFamily="2" charset="-122"/>
                <a:cs typeface="方正静蕾简体" panose="03000509000000000000" pitchFamily="65" charset="-122"/>
              </a:rPr>
              <a:t>.</a:t>
            </a:r>
            <a:r>
              <a:rPr lang="zh-CN" altLang="en-US" sz="2800" dirty="0">
                <a:latin typeface="宋体" panose="02010600030101010101" pitchFamily="2" charset="-122"/>
                <a:cs typeface="方正静蕾简体" panose="03000509000000000000" pitchFamily="65" charset="-122"/>
              </a:rPr>
              <a:t> </a:t>
            </a:r>
            <a:r>
              <a:rPr lang="en-US" altLang="zh-CN" sz="2800" dirty="0">
                <a:latin typeface="宋体" panose="02010600030101010101" pitchFamily="2" charset="-122"/>
                <a:cs typeface="方正静蕾简体" panose="03000509000000000000" pitchFamily="65" charset="-122"/>
              </a:rPr>
              <a:t>(2018·</a:t>
            </a:r>
            <a:r>
              <a:rPr lang="zh-CN" altLang="en-US" sz="2800" dirty="0">
                <a:latin typeface="宋体" panose="02010600030101010101" pitchFamily="2" charset="-122"/>
                <a:cs typeface="方正静蕾简体" panose="03000509000000000000" pitchFamily="65" charset="-122"/>
              </a:rPr>
              <a:t>眉山市</a:t>
            </a:r>
            <a:r>
              <a:rPr lang="en-US" altLang="zh-CN" sz="2800" dirty="0">
                <a:latin typeface="宋体" panose="02010600030101010101" pitchFamily="2" charset="-122"/>
                <a:cs typeface="方正静蕾简体" panose="03000509000000000000" pitchFamily="65" charset="-122"/>
              </a:rPr>
              <a:t>)</a:t>
            </a:r>
            <a:r>
              <a:rPr lang="zh-CN" altLang="en-US" sz="2800" dirty="0">
                <a:latin typeface="宋体" panose="02010600030101010101" pitchFamily="2" charset="-122"/>
                <a:cs typeface="方正静蕾简体" panose="03000509000000000000" pitchFamily="65" charset="-122"/>
              </a:rPr>
              <a:t>春节联欢晚会为了打造舞台效果</a:t>
            </a:r>
            <a:r>
              <a:rPr lang="zh-CN" altLang="en-US" sz="2800" dirty="0" smtClean="0">
                <a:latin typeface="宋体" panose="02010600030101010101" pitchFamily="2" charset="-122"/>
                <a:cs typeface="方正静蕾简体" panose="03000509000000000000" pitchFamily="65" charset="-122"/>
              </a:rPr>
              <a:t>，</a:t>
            </a:r>
            <a:endParaRPr lang="en-US" altLang="zh-CN" sz="2800" dirty="0" smtClean="0">
              <a:latin typeface="宋体" panose="02010600030101010101" pitchFamily="2" charset="-122"/>
              <a:cs typeface="方正静蕾简体" panose="03000509000000000000" pitchFamily="65" charset="-122"/>
            </a:endParaRPr>
          </a:p>
          <a:p>
            <a:pPr fontAlgn="auto">
              <a:lnSpc>
                <a:spcPts val="3360"/>
              </a:lnSpc>
            </a:pPr>
            <a:r>
              <a:rPr lang="en-US" altLang="zh-CN" sz="2800" dirty="0">
                <a:latin typeface="宋体" panose="02010600030101010101" pitchFamily="2" charset="-122"/>
                <a:cs typeface="方正静蕾简体" panose="03000509000000000000" pitchFamily="65" charset="-122"/>
              </a:rPr>
              <a:t> </a:t>
            </a:r>
            <a:r>
              <a:rPr lang="en-US" altLang="zh-CN" sz="2800" dirty="0" smtClean="0">
                <a:latin typeface="宋体" panose="02010600030101010101" pitchFamily="2" charset="-122"/>
                <a:cs typeface="方正静蕾简体" panose="03000509000000000000" pitchFamily="65" charset="-122"/>
              </a:rPr>
              <a:t>  </a:t>
            </a:r>
            <a:r>
              <a:rPr lang="zh-CN" altLang="en-US" sz="2800" dirty="0" smtClean="0">
                <a:latin typeface="宋体" panose="02010600030101010101" pitchFamily="2" charset="-122"/>
                <a:cs typeface="方正静蕾简体" panose="03000509000000000000" pitchFamily="65" charset="-122"/>
              </a:rPr>
              <a:t>常用</a:t>
            </a:r>
            <a:r>
              <a:rPr lang="zh-CN" altLang="en-US" sz="2800" dirty="0">
                <a:latin typeface="宋体" panose="02010600030101010101" pitchFamily="2" charset="-122"/>
                <a:cs typeface="方正静蕾简体" panose="03000509000000000000" pitchFamily="65" charset="-122"/>
              </a:rPr>
              <a:t>干冰</a:t>
            </a:r>
            <a:r>
              <a:rPr lang="en-US" altLang="zh-CN" sz="2800" dirty="0">
                <a:latin typeface="宋体" panose="02010600030101010101" pitchFamily="2" charset="-122"/>
                <a:cs typeface="方正静蕾简体" panose="03000509000000000000" pitchFamily="65" charset="-122"/>
              </a:rPr>
              <a:t>(</a:t>
            </a:r>
            <a:r>
              <a:rPr lang="zh-CN" altLang="en-US" sz="2800" dirty="0">
                <a:latin typeface="宋体" panose="02010600030101010101" pitchFamily="2" charset="-122"/>
                <a:cs typeface="方正静蕾简体" panose="03000509000000000000" pitchFamily="65" charset="-122"/>
              </a:rPr>
              <a:t>固态</a:t>
            </a:r>
            <a:r>
              <a:rPr lang="en-US" altLang="zh-CN" sz="2800" dirty="0">
                <a:latin typeface="宋体" panose="02010600030101010101" pitchFamily="2" charset="-122"/>
                <a:cs typeface="方正静蕾简体" panose="03000509000000000000" pitchFamily="65" charset="-122"/>
              </a:rPr>
              <a:t>CO</a:t>
            </a:r>
            <a:r>
              <a:rPr lang="en-US" altLang="zh-CN" sz="2800" baseline="-25000" dirty="0">
                <a:latin typeface="宋体" panose="02010600030101010101" pitchFamily="2" charset="-122"/>
                <a:cs typeface="方正静蕾简体" panose="03000509000000000000" pitchFamily="65" charset="-122"/>
              </a:rPr>
              <a:t>2</a:t>
            </a:r>
            <a:r>
              <a:rPr lang="en-US" altLang="zh-CN" sz="2800" dirty="0">
                <a:latin typeface="宋体" panose="02010600030101010101" pitchFamily="2" charset="-122"/>
                <a:cs typeface="方正静蕾简体" panose="03000509000000000000" pitchFamily="65" charset="-122"/>
              </a:rPr>
              <a:t>)</a:t>
            </a:r>
            <a:r>
              <a:rPr lang="zh-CN" altLang="en-US" sz="2800" dirty="0">
                <a:latin typeface="宋体" panose="02010600030101010101" pitchFamily="2" charset="-122"/>
                <a:cs typeface="方正静蕾简体" panose="03000509000000000000" pitchFamily="65" charset="-122"/>
              </a:rPr>
              <a:t>在舞台上产生淡淡的白雾，是</a:t>
            </a:r>
            <a:r>
              <a:rPr lang="zh-CN" altLang="en-US" sz="2800" dirty="0" smtClean="0">
                <a:latin typeface="宋体" panose="02010600030101010101" pitchFamily="2" charset="-122"/>
                <a:cs typeface="方正静蕾简体" panose="03000509000000000000" pitchFamily="65" charset="-122"/>
              </a:rPr>
              <a:t>由</a:t>
            </a:r>
            <a:endParaRPr lang="en-US" altLang="zh-CN" sz="2800" dirty="0" smtClean="0">
              <a:latin typeface="宋体" panose="02010600030101010101" pitchFamily="2" charset="-122"/>
              <a:cs typeface="方正静蕾简体" panose="03000509000000000000" pitchFamily="65" charset="-122"/>
            </a:endParaRPr>
          </a:p>
          <a:p>
            <a:pPr fontAlgn="auto">
              <a:lnSpc>
                <a:spcPts val="3360"/>
              </a:lnSpc>
            </a:pPr>
            <a:r>
              <a:rPr lang="en-US" altLang="zh-CN" sz="2800" dirty="0">
                <a:latin typeface="宋体" panose="02010600030101010101" pitchFamily="2" charset="-122"/>
                <a:cs typeface="方正静蕾简体" panose="03000509000000000000" pitchFamily="65" charset="-122"/>
              </a:rPr>
              <a:t> </a:t>
            </a:r>
            <a:r>
              <a:rPr lang="en-US" altLang="zh-CN" sz="2800" dirty="0" smtClean="0">
                <a:latin typeface="宋体" panose="02010600030101010101" pitchFamily="2" charset="-122"/>
                <a:cs typeface="方正静蕾简体" panose="03000509000000000000" pitchFamily="65" charset="-122"/>
              </a:rPr>
              <a:t>  </a:t>
            </a:r>
            <a:r>
              <a:rPr lang="zh-CN" altLang="en-US" sz="2800" dirty="0" smtClean="0">
                <a:latin typeface="宋体" panose="02010600030101010101" pitchFamily="2" charset="-122"/>
                <a:cs typeface="方正静蕾简体" panose="03000509000000000000" pitchFamily="65" charset="-122"/>
              </a:rPr>
              <a:t>于</a:t>
            </a:r>
            <a:r>
              <a:rPr lang="zh-CN" altLang="en-US" sz="2800" dirty="0">
                <a:latin typeface="宋体" panose="02010600030101010101" pitchFamily="2" charset="-122"/>
                <a:cs typeface="方正静蕾简体" panose="03000509000000000000" pitchFamily="65" charset="-122"/>
              </a:rPr>
              <a:t>干冰</a:t>
            </a:r>
            <a:r>
              <a:rPr lang="zh-CN" altLang="en-US" sz="2800" dirty="0" smtClean="0">
                <a:latin typeface="宋体" panose="02010600030101010101" pitchFamily="2" charset="-122"/>
                <a:cs typeface="方正静蕾简体" panose="03000509000000000000" pitchFamily="65" charset="-122"/>
              </a:rPr>
              <a:t>的</a:t>
            </a:r>
            <a:r>
              <a:rPr lang="en-US" altLang="zh-CN" sz="2800" u="sng" dirty="0">
                <a:latin typeface="宋体" panose="02010600030101010101" pitchFamily="2" charset="-122"/>
                <a:cs typeface="方正静蕾简体" panose="03000509000000000000" pitchFamily="65" charset="-122"/>
              </a:rPr>
              <a:t> </a:t>
            </a:r>
            <a:r>
              <a:rPr lang="en-US" altLang="zh-CN" sz="2800" u="sng" dirty="0" smtClean="0">
                <a:latin typeface="宋体" panose="02010600030101010101" pitchFamily="2" charset="-122"/>
                <a:cs typeface="方正静蕾简体" panose="03000509000000000000" pitchFamily="65" charset="-122"/>
              </a:rPr>
              <a:t>     </a:t>
            </a:r>
            <a:r>
              <a:rPr lang="zh-CN" altLang="en-US" sz="2800" dirty="0" smtClean="0">
                <a:latin typeface="宋体" panose="02010600030101010101" pitchFamily="2" charset="-122"/>
                <a:cs typeface="方正静蕾简体" panose="03000509000000000000" pitchFamily="65" charset="-122"/>
              </a:rPr>
              <a:t>吸热</a:t>
            </a:r>
            <a:r>
              <a:rPr lang="zh-CN" altLang="en-US" sz="2800" dirty="0">
                <a:latin typeface="宋体" panose="02010600030101010101" pitchFamily="2" charset="-122"/>
                <a:cs typeface="方正静蕾简体" panose="03000509000000000000" pitchFamily="65" charset="-122"/>
              </a:rPr>
              <a:t>，使周围空气温度降低，</a:t>
            </a:r>
            <a:r>
              <a:rPr lang="zh-CN" altLang="en-US" sz="2800" dirty="0" smtClean="0">
                <a:latin typeface="宋体" panose="02010600030101010101" pitchFamily="2" charset="-122"/>
                <a:cs typeface="方正静蕾简体" panose="03000509000000000000" pitchFamily="65" charset="-122"/>
              </a:rPr>
              <a:t>空</a:t>
            </a:r>
            <a:endParaRPr lang="en-US" altLang="zh-CN" sz="2800" dirty="0" smtClean="0">
              <a:latin typeface="宋体" panose="02010600030101010101" pitchFamily="2" charset="-122"/>
              <a:cs typeface="方正静蕾简体" panose="03000509000000000000" pitchFamily="65" charset="-122"/>
            </a:endParaRPr>
          </a:p>
          <a:p>
            <a:pPr fontAlgn="auto">
              <a:lnSpc>
                <a:spcPts val="3360"/>
              </a:lnSpc>
            </a:pPr>
            <a:r>
              <a:rPr lang="en-US" altLang="zh-CN" sz="2800" dirty="0">
                <a:latin typeface="宋体" panose="02010600030101010101" pitchFamily="2" charset="-122"/>
                <a:cs typeface="方正静蕾简体" panose="03000509000000000000" pitchFamily="65" charset="-122"/>
              </a:rPr>
              <a:t> </a:t>
            </a:r>
            <a:r>
              <a:rPr lang="en-US" altLang="zh-CN" sz="2800" dirty="0" smtClean="0">
                <a:latin typeface="宋体" panose="02010600030101010101" pitchFamily="2" charset="-122"/>
                <a:cs typeface="方正静蕾简体" panose="03000509000000000000" pitchFamily="65" charset="-122"/>
              </a:rPr>
              <a:t>  </a:t>
            </a:r>
            <a:r>
              <a:rPr lang="zh-CN" altLang="en-US" sz="2800" dirty="0" smtClean="0">
                <a:latin typeface="宋体" panose="02010600030101010101" pitchFamily="2" charset="-122"/>
                <a:cs typeface="方正静蕾简体" panose="03000509000000000000" pitchFamily="65" charset="-122"/>
              </a:rPr>
              <a:t>气</a:t>
            </a:r>
            <a:r>
              <a:rPr lang="zh-CN" altLang="en-US" sz="2800" dirty="0">
                <a:latin typeface="宋体" panose="02010600030101010101" pitchFamily="2" charset="-122"/>
                <a:cs typeface="方正静蕾简体" panose="03000509000000000000" pitchFamily="65" charset="-122"/>
              </a:rPr>
              <a:t>中的水蒸气遇</a:t>
            </a:r>
            <a:r>
              <a:rPr lang="zh-CN" altLang="en-US" sz="2800" dirty="0" smtClean="0">
                <a:latin typeface="宋体" panose="02010600030101010101" pitchFamily="2" charset="-122"/>
                <a:cs typeface="方正静蕾简体" panose="03000509000000000000" pitchFamily="65" charset="-122"/>
              </a:rPr>
              <a:t>冷</a:t>
            </a:r>
            <a:r>
              <a:rPr lang="en-US" altLang="zh-CN" sz="2800" u="sng" dirty="0" smtClean="0">
                <a:latin typeface="宋体" panose="02010600030101010101" pitchFamily="2" charset="-122"/>
                <a:cs typeface="方正静蕾简体" panose="03000509000000000000" pitchFamily="65" charset="-122"/>
              </a:rPr>
              <a:t>      </a:t>
            </a:r>
            <a:r>
              <a:rPr lang="zh-CN" altLang="en-US" sz="2800" dirty="0" smtClean="0">
                <a:latin typeface="宋体" panose="02010600030101010101" pitchFamily="2" charset="-122"/>
                <a:cs typeface="方正静蕾简体" panose="03000509000000000000" pitchFamily="65" charset="-122"/>
              </a:rPr>
              <a:t>形成</a:t>
            </a:r>
            <a:r>
              <a:rPr lang="zh-CN" altLang="en-US" sz="2800" dirty="0">
                <a:latin typeface="宋体" panose="02010600030101010101" pitchFamily="2" charset="-122"/>
                <a:cs typeface="方正静蕾简体" panose="03000509000000000000" pitchFamily="65" charset="-122"/>
              </a:rPr>
              <a:t>的。</a:t>
            </a:r>
            <a:endParaRPr lang="zh-CN" altLang="en-US" sz="2800" dirty="0">
              <a:solidFill>
                <a:schemeClr val="tx1"/>
              </a:solidFill>
              <a:latin typeface="宋体" panose="02010600030101010101" pitchFamily="2" charset="-122"/>
              <a:ea typeface="宋体" panose="02010600030101010101" pitchFamily="2" charset="-122"/>
              <a:cs typeface="方正静蕾简体" panose="03000509000000000000" pitchFamily="65" charset="-122"/>
            </a:endParaRPr>
          </a:p>
        </p:txBody>
      </p:sp>
      <p:sp>
        <p:nvSpPr>
          <p:cNvPr id="4" name="矩形 3"/>
          <p:cNvSpPr/>
          <p:nvPr/>
        </p:nvSpPr>
        <p:spPr>
          <a:xfrm>
            <a:off x="2276065" y="3476963"/>
            <a:ext cx="906017" cy="523220"/>
          </a:xfrm>
          <a:prstGeom prst="rect">
            <a:avLst/>
          </a:prstGeom>
        </p:spPr>
        <p:txBody>
          <a:bodyPr wrap="none">
            <a:spAutoFit/>
          </a:bodyPr>
          <a:lstStyle/>
          <a:p>
            <a:r>
              <a:rPr lang="zh-CN" altLang="en-US" sz="2800" b="1" dirty="0">
                <a:solidFill>
                  <a:srgbClr val="FF0000"/>
                </a:solidFill>
                <a:latin typeface="Times New Roman" panose="02020603050405020304"/>
                <a:ea typeface="楷体" panose="02010609060101010101" pitchFamily="49" charset="-122"/>
              </a:rPr>
              <a:t>升华</a:t>
            </a:r>
            <a:endParaRPr lang="en-US" dirty="0">
              <a:ea typeface="楷体" panose="02010609060101010101" pitchFamily="49" charset="-122"/>
            </a:endParaRPr>
          </a:p>
        </p:txBody>
      </p:sp>
      <p:sp>
        <p:nvSpPr>
          <p:cNvPr id="10" name="矩形 9"/>
          <p:cNvSpPr/>
          <p:nvPr/>
        </p:nvSpPr>
        <p:spPr>
          <a:xfrm>
            <a:off x="3752440" y="3896063"/>
            <a:ext cx="906017" cy="523220"/>
          </a:xfrm>
          <a:prstGeom prst="rect">
            <a:avLst/>
          </a:prstGeom>
        </p:spPr>
        <p:txBody>
          <a:bodyPr wrap="none">
            <a:spAutoFit/>
          </a:bodyPr>
          <a:lstStyle/>
          <a:p>
            <a:r>
              <a:rPr lang="zh-CN" altLang="en-US" sz="2800" b="1" dirty="0">
                <a:solidFill>
                  <a:srgbClr val="FF0000"/>
                </a:solidFill>
                <a:latin typeface="Times New Roman" panose="02020603050405020304"/>
                <a:ea typeface="楷体" panose="02010609060101010101" pitchFamily="49" charset="-122"/>
              </a:rPr>
              <a:t>液化</a:t>
            </a:r>
            <a:endParaRPr lang="en-US" dirty="0">
              <a:ea typeface="楷体" panose="02010609060101010101" pitchFamily="49" charset="-122"/>
            </a:endParaRPr>
          </a:p>
        </p:txBody>
      </p:sp>
      <p:grpSp>
        <p:nvGrpSpPr>
          <p:cNvPr id="12" name="组合 11"/>
          <p:cNvGrpSpPr/>
          <p:nvPr/>
        </p:nvGrpSpPr>
        <p:grpSpPr>
          <a:xfrm>
            <a:off x="474943" y="0"/>
            <a:ext cx="8274780" cy="768350"/>
            <a:chOff x="431463" y="178382"/>
            <a:chExt cx="8274780" cy="768350"/>
          </a:xfrm>
        </p:grpSpPr>
        <p:cxnSp>
          <p:nvCxnSpPr>
            <p:cNvPr id="16" name="直接连接符 15"/>
            <p:cNvCxnSpPr/>
            <p:nvPr/>
          </p:nvCxnSpPr>
          <p:spPr>
            <a:xfrm>
              <a:off x="431463" y="913135"/>
              <a:ext cx="827478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17" name="组合 16"/>
            <p:cNvGrpSpPr/>
            <p:nvPr/>
          </p:nvGrpSpPr>
          <p:grpSpPr>
            <a:xfrm>
              <a:off x="457232" y="178382"/>
              <a:ext cx="5519387" cy="768350"/>
              <a:chOff x="457232" y="178382"/>
              <a:chExt cx="5519387" cy="768350"/>
            </a:xfrm>
          </p:grpSpPr>
          <p:sp>
            <p:nvSpPr>
              <p:cNvPr id="18" name="文本占位符 2"/>
              <p:cNvSpPr txBox="1"/>
              <p:nvPr/>
            </p:nvSpPr>
            <p:spPr>
              <a:xfrm>
                <a:off x="894514" y="292685"/>
                <a:ext cx="5082105" cy="42518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zh-CN" altLang="en-US" sz="3200" dirty="0">
                    <a:solidFill>
                      <a:srgbClr val="005188"/>
                    </a:solidFill>
                    <a:latin typeface="宋体" panose="02010600030101010101" pitchFamily="2" charset="-122"/>
                    <a:ea typeface="宋体" panose="02010600030101010101" pitchFamily="2" charset="-122"/>
                  </a:rPr>
                  <a:t>备考</a:t>
                </a:r>
                <a:r>
                  <a:rPr lang="zh-CN" altLang="en-US" sz="3200" dirty="0" smtClean="0">
                    <a:solidFill>
                      <a:srgbClr val="005188"/>
                    </a:solidFill>
                    <a:latin typeface="宋体" panose="02010600030101010101" pitchFamily="2" charset="-122"/>
                    <a:ea typeface="宋体" panose="02010600030101010101" pitchFamily="2" charset="-122"/>
                  </a:rPr>
                  <a:t>训练</a:t>
                </a:r>
                <a:r>
                  <a:rPr lang="en-US" altLang="zh-CN" sz="3200" dirty="0" smtClean="0">
                    <a:solidFill>
                      <a:srgbClr val="005188"/>
                    </a:solidFill>
                    <a:latin typeface="宋体" panose="02010600030101010101" pitchFamily="2" charset="-122"/>
                    <a:ea typeface="宋体" panose="02010600030101010101" pitchFamily="2" charset="-122"/>
                  </a:rPr>
                  <a:t>·</a:t>
                </a:r>
                <a:r>
                  <a:rPr lang="zh-CN" altLang="en-US" sz="3200" dirty="0" smtClean="0">
                    <a:solidFill>
                      <a:srgbClr val="005188"/>
                    </a:solidFill>
                    <a:latin typeface="宋体" panose="02010600030101010101" pitchFamily="2" charset="-122"/>
                    <a:ea typeface="宋体" panose="02010600030101010101" pitchFamily="2" charset="-122"/>
                  </a:rPr>
                  <a:t>能力提升</a:t>
                </a:r>
                <a:endParaRPr lang="zh-CN" altLang="en-US" sz="3200" dirty="0">
                  <a:solidFill>
                    <a:srgbClr val="005188"/>
                  </a:solidFill>
                  <a:latin typeface="宋体" panose="02010600030101010101" pitchFamily="2" charset="-122"/>
                  <a:ea typeface="宋体" panose="02010600030101010101" pitchFamily="2" charset="-122"/>
                </a:endParaRPr>
              </a:p>
            </p:txBody>
          </p:sp>
          <p:sp>
            <p:nvSpPr>
              <p:cNvPr id="19" name="矩形 18"/>
              <p:cNvSpPr/>
              <p:nvPr/>
            </p:nvSpPr>
            <p:spPr>
              <a:xfrm>
                <a:off x="457232" y="178382"/>
                <a:ext cx="495935" cy="768350"/>
              </a:xfrm>
              <a:prstGeom prst="rect">
                <a:avLst/>
              </a:prstGeom>
              <a:noFill/>
            </p:spPr>
            <p:txBody>
              <a:bodyPr wrap="none" lIns="91440" tIns="45720" rIns="91440" bIns="45720">
                <a:spAutoFit/>
              </a:bodyPr>
              <a:lstStyle/>
              <a:p>
                <a:pPr algn="ctr"/>
                <a:r>
                  <a:rPr lang="en-US" altLang="zh-CN" sz="4400" b="1" cap="none" spc="0" dirty="0">
                    <a:ln w="10541" cmpd="sng">
                      <a:solidFill>
                        <a:schemeClr val="accent1">
                          <a:shade val="88000"/>
                          <a:satMod val="110000"/>
                        </a:schemeClr>
                      </a:solidFill>
                      <a:prstDash val="solid"/>
                    </a:ln>
                    <a:solidFill>
                      <a:srgbClr val="005188"/>
                    </a:solidFill>
                    <a:effectLst/>
                  </a:rPr>
                  <a:t>B</a:t>
                </a:r>
                <a:endParaRPr lang="zh-CN" altLang="en-US" sz="4400" b="1" cap="none" spc="0" dirty="0">
                  <a:ln w="10541" cmpd="sng">
                    <a:solidFill>
                      <a:schemeClr val="accent1">
                        <a:shade val="88000"/>
                        <a:satMod val="110000"/>
                      </a:schemeClr>
                    </a:solidFill>
                    <a:prstDash val="solid"/>
                  </a:ln>
                  <a:solidFill>
                    <a:srgbClr val="005188"/>
                  </a:solidFill>
                  <a:effectLst/>
                </a:endParaRPr>
              </a:p>
            </p:txBody>
          </p:sp>
        </p:grpSp>
      </p:grpSp>
    </p:spTree>
  </p:cSld>
  <p:clrMapOvr>
    <a:masterClrMapping/>
  </p:clrMapOvr>
  <mc:AlternateContent xmlns:mc="http://schemas.openxmlformats.org/markup-compatibility/2006" xmlns:p14="http://schemas.microsoft.com/office/powerpoint/2010/main">
    <mc:Choice Requires="p14">
      <p:transition p14:dur="10" advTm="0">
        <p:dissolve/>
      </p:transition>
    </mc:Choice>
    <mc:Fallback xmlns="">
      <p:transition advTm="0">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9" descr="https://timgsa.baidu.com/timg?image&amp;quality=80&amp;size=b9999_10000&amp;sec=1543050428763&amp;di=96e9a22cdfcd2b71565e06c8a91967bb&amp;imgtype=0&amp;src=http%3A%2F%2Fwww.51pptmoban.com%2Fd%2Ffile%2F2015%2F10%2F13%2F04180d602697c3b975ec7f81ddea00af.jpg"/>
          <p:cNvPicPr>
            <a:picLocks noChangeAspect="1" noChangeArrowheads="1"/>
          </p:cNvPicPr>
          <p:nvPr/>
        </p:nvPicPr>
        <p:blipFill>
          <a:blip r:embed="rId3">
            <a:extLst>
              <a:ext uri="{28A0092B-C50C-407E-A947-70E740481C1C}">
                <a14:useLocalDpi xmlns:a14="http://schemas.microsoft.com/office/drawing/2010/main" val="0"/>
              </a:ext>
            </a:extLst>
          </a:blip>
          <a:srcRect l="50000"/>
          <a:stretch>
            <a:fillRect/>
          </a:stretch>
        </p:blipFill>
        <p:spPr bwMode="auto">
          <a:xfrm>
            <a:off x="6269038" y="2259013"/>
            <a:ext cx="2513012" cy="450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横卷形 12"/>
          <p:cNvSpPr/>
          <p:nvPr/>
        </p:nvSpPr>
        <p:spPr>
          <a:xfrm>
            <a:off x="612775" y="1514475"/>
            <a:ext cx="5724525" cy="3043238"/>
          </a:xfrm>
          <a:prstGeom prst="horizontalScroll">
            <a:avLst/>
          </a:prstGeom>
          <a:noFill/>
          <a:ln w="76200">
            <a:solidFill>
              <a:srgbClr val="005188"/>
            </a:solidFill>
            <a:prstDash val="sysDash"/>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r>
              <a:rPr lang="zh-CN" altLang="en-US" sz="3200" b="1" dirty="0" smtClean="0">
                <a:solidFill>
                  <a:schemeClr val="tx1"/>
                </a:solidFill>
                <a:latin typeface="+mn-ea"/>
              </a:rPr>
              <a:t>考点五</a:t>
            </a:r>
            <a:r>
              <a:rPr lang="en-US" altLang="zh-CN" sz="3200" b="1" dirty="0" smtClean="0">
                <a:solidFill>
                  <a:schemeClr val="tx1"/>
                </a:solidFill>
                <a:latin typeface="+mn-ea"/>
              </a:rPr>
              <a:t>  </a:t>
            </a:r>
            <a:endParaRPr lang="en-US" altLang="zh-CN" sz="3200" b="1" dirty="0">
              <a:solidFill>
                <a:schemeClr val="tx1"/>
              </a:solidFill>
              <a:latin typeface="+mn-ea"/>
            </a:endParaRPr>
          </a:p>
          <a:p>
            <a:pPr algn="ctr">
              <a:defRPr/>
            </a:pPr>
            <a:r>
              <a:rPr lang="zh-CN" altLang="en-US" sz="3200" b="1" dirty="0" smtClean="0">
                <a:solidFill>
                  <a:schemeClr val="tx1"/>
                </a:solidFill>
                <a:latin typeface="+mn-ea"/>
              </a:rPr>
              <a:t>水的三态变化及水循环现象</a:t>
            </a:r>
            <a:endParaRPr lang="zh-CN" altLang="en-US" sz="3200" b="1" dirty="0">
              <a:solidFill>
                <a:schemeClr val="tx1"/>
              </a:solidFill>
              <a:latin typeface="+mn-ea"/>
            </a:endParaRPr>
          </a:p>
        </p:txBody>
      </p:sp>
      <p:grpSp>
        <p:nvGrpSpPr>
          <p:cNvPr id="16" name="组合 15"/>
          <p:cNvGrpSpPr/>
          <p:nvPr/>
        </p:nvGrpSpPr>
        <p:grpSpPr>
          <a:xfrm>
            <a:off x="474943" y="0"/>
            <a:ext cx="8274780" cy="768350"/>
            <a:chOff x="431463" y="178382"/>
            <a:chExt cx="8274780" cy="768350"/>
          </a:xfrm>
        </p:grpSpPr>
        <p:cxnSp>
          <p:nvCxnSpPr>
            <p:cNvPr id="17" name="直接连接符 16"/>
            <p:cNvCxnSpPr/>
            <p:nvPr/>
          </p:nvCxnSpPr>
          <p:spPr>
            <a:xfrm>
              <a:off x="431463" y="913135"/>
              <a:ext cx="827478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23" name="组合 22"/>
            <p:cNvGrpSpPr/>
            <p:nvPr/>
          </p:nvGrpSpPr>
          <p:grpSpPr>
            <a:xfrm>
              <a:off x="457232" y="178382"/>
              <a:ext cx="5519387" cy="768350"/>
              <a:chOff x="457232" y="178382"/>
              <a:chExt cx="5519387" cy="768350"/>
            </a:xfrm>
          </p:grpSpPr>
          <p:sp>
            <p:nvSpPr>
              <p:cNvPr id="24" name="文本占位符 2"/>
              <p:cNvSpPr txBox="1"/>
              <p:nvPr/>
            </p:nvSpPr>
            <p:spPr>
              <a:xfrm>
                <a:off x="894514" y="292685"/>
                <a:ext cx="5082105" cy="42518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zh-CN" altLang="en-US" sz="3200" dirty="0">
                    <a:solidFill>
                      <a:srgbClr val="005188"/>
                    </a:solidFill>
                    <a:latin typeface="宋体" panose="02010600030101010101" pitchFamily="2" charset="-122"/>
                    <a:ea typeface="宋体" panose="02010600030101010101" pitchFamily="2" charset="-122"/>
                  </a:rPr>
                  <a:t>备考</a:t>
                </a:r>
                <a:r>
                  <a:rPr lang="zh-CN" altLang="en-US" sz="3200" dirty="0" smtClean="0">
                    <a:solidFill>
                      <a:srgbClr val="005188"/>
                    </a:solidFill>
                    <a:latin typeface="宋体" panose="02010600030101010101" pitchFamily="2" charset="-122"/>
                    <a:ea typeface="宋体" panose="02010600030101010101" pitchFamily="2" charset="-122"/>
                  </a:rPr>
                  <a:t>训练</a:t>
                </a:r>
                <a:endParaRPr lang="zh-CN" altLang="en-US" sz="3200" dirty="0">
                  <a:solidFill>
                    <a:srgbClr val="005188"/>
                  </a:solidFill>
                  <a:latin typeface="宋体" panose="02010600030101010101" pitchFamily="2" charset="-122"/>
                  <a:ea typeface="宋体" panose="02010600030101010101" pitchFamily="2" charset="-122"/>
                </a:endParaRPr>
              </a:p>
            </p:txBody>
          </p:sp>
          <p:sp>
            <p:nvSpPr>
              <p:cNvPr id="25" name="矩形 24"/>
              <p:cNvSpPr/>
              <p:nvPr/>
            </p:nvSpPr>
            <p:spPr>
              <a:xfrm>
                <a:off x="457232" y="178382"/>
                <a:ext cx="495935" cy="768350"/>
              </a:xfrm>
              <a:prstGeom prst="rect">
                <a:avLst/>
              </a:prstGeom>
              <a:noFill/>
            </p:spPr>
            <p:txBody>
              <a:bodyPr wrap="none" lIns="91440" tIns="45720" rIns="91440" bIns="45720">
                <a:spAutoFit/>
              </a:bodyPr>
              <a:lstStyle/>
              <a:p>
                <a:pPr algn="ctr"/>
                <a:r>
                  <a:rPr lang="en-US" altLang="zh-CN" sz="4400" b="1" cap="none" spc="0" dirty="0">
                    <a:ln w="10541" cmpd="sng">
                      <a:solidFill>
                        <a:schemeClr val="accent1">
                          <a:shade val="88000"/>
                          <a:satMod val="110000"/>
                        </a:schemeClr>
                      </a:solidFill>
                      <a:prstDash val="solid"/>
                    </a:ln>
                    <a:solidFill>
                      <a:srgbClr val="005188"/>
                    </a:solidFill>
                    <a:effectLst/>
                  </a:rPr>
                  <a:t>B</a:t>
                </a:r>
                <a:endParaRPr lang="zh-CN" altLang="en-US" sz="4400" b="1" cap="none" spc="0" dirty="0">
                  <a:ln w="10541" cmpd="sng">
                    <a:solidFill>
                      <a:schemeClr val="accent1">
                        <a:shade val="88000"/>
                        <a:satMod val="110000"/>
                      </a:schemeClr>
                    </a:solidFill>
                    <a:prstDash val="solid"/>
                  </a:ln>
                  <a:solidFill>
                    <a:srgbClr val="005188"/>
                  </a:solidFill>
                  <a:effectLst/>
                </a:endParaRPr>
              </a:p>
            </p:txBody>
          </p:sp>
        </p:grpSp>
      </p:grpSp>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p:cNvSpPr txBox="1"/>
          <p:nvPr/>
        </p:nvSpPr>
        <p:spPr>
          <a:xfrm>
            <a:off x="310898" y="946732"/>
            <a:ext cx="8834690" cy="2464777"/>
          </a:xfrm>
          <a:prstGeom prst="rect">
            <a:avLst/>
          </a:prstGeom>
          <a:noFill/>
        </p:spPr>
        <p:txBody>
          <a:bodyPr wrap="square" lIns="0" rIns="0" rtlCol="0">
            <a:spAutoFit/>
          </a:bodyPr>
          <a:lstStyle/>
          <a:p>
            <a:pPr>
              <a:lnSpc>
                <a:spcPts val="3660"/>
              </a:lnSpc>
            </a:pPr>
            <a:r>
              <a:rPr lang="zh-CN" altLang="en-US" sz="2800" dirty="0">
                <a:solidFill>
                  <a:schemeClr val="tx1"/>
                </a:solidFill>
                <a:latin typeface="宋体" panose="02010600030101010101" pitchFamily="2" charset="-122"/>
                <a:ea typeface="宋体" panose="02010600030101010101" pitchFamily="2" charset="-122"/>
                <a:cs typeface="方正静蕾简体" panose="03000509000000000000" pitchFamily="65" charset="-122"/>
              </a:rPr>
              <a:t>【</a:t>
            </a:r>
            <a:r>
              <a:rPr lang="zh-CN" altLang="en-US" sz="2800" b="1" dirty="0">
                <a:solidFill>
                  <a:schemeClr val="tx1"/>
                </a:solidFill>
                <a:latin typeface="宋体" panose="02010600030101010101" pitchFamily="2" charset="-122"/>
                <a:ea typeface="宋体" panose="02010600030101010101" pitchFamily="2" charset="-122"/>
                <a:cs typeface="方正静蕾简体" panose="03000509000000000000" pitchFamily="65" charset="-122"/>
              </a:rPr>
              <a:t>例</a:t>
            </a:r>
            <a:r>
              <a:rPr lang="en-US" altLang="zh-CN" sz="2800" b="1" dirty="0">
                <a:solidFill>
                  <a:schemeClr val="tx1"/>
                </a:solidFill>
                <a:latin typeface="宋体" panose="02010600030101010101" pitchFamily="2" charset="-122"/>
                <a:ea typeface="宋体" panose="02010600030101010101" pitchFamily="2" charset="-122"/>
                <a:cs typeface="方正静蕾简体" panose="03000509000000000000" pitchFamily="65" charset="-122"/>
              </a:rPr>
              <a:t>5</a:t>
            </a:r>
            <a:r>
              <a:rPr lang="zh-CN" altLang="en-US" sz="2800" dirty="0">
                <a:latin typeface="宋体" panose="02010600030101010101" pitchFamily="2" charset="-122"/>
                <a:ea typeface="宋体" panose="02010600030101010101" pitchFamily="2" charset="-122"/>
                <a:cs typeface="方正静蕾简体" panose="03000509000000000000" pitchFamily="65" charset="-122"/>
              </a:rPr>
              <a:t>】关于水的物态变化，下列说法中正确的是（   ）</a:t>
            </a:r>
          </a:p>
          <a:p>
            <a:pPr>
              <a:lnSpc>
                <a:spcPts val="3660"/>
              </a:lnSpc>
            </a:pPr>
            <a:r>
              <a:rPr lang="en-US" altLang="zh-CN" sz="2800" dirty="0">
                <a:latin typeface="宋体" panose="02010600030101010101" pitchFamily="2" charset="-122"/>
                <a:ea typeface="宋体" panose="02010600030101010101" pitchFamily="2" charset="-122"/>
                <a:cs typeface="方正静蕾简体" panose="03000509000000000000" pitchFamily="65" charset="-122"/>
              </a:rPr>
              <a:t> A</a:t>
            </a:r>
            <a:r>
              <a:rPr lang="zh-CN" altLang="en-US" sz="2800" dirty="0">
                <a:latin typeface="宋体" panose="02010600030101010101" pitchFamily="2" charset="-122"/>
                <a:ea typeface="宋体" panose="02010600030101010101" pitchFamily="2" charset="-122"/>
                <a:cs typeface="方正静蕾简体" panose="03000509000000000000" pitchFamily="65" charset="-122"/>
              </a:rPr>
              <a:t>．冰雹在下落过程中表面熔化成水需要吸收热量</a:t>
            </a:r>
          </a:p>
          <a:p>
            <a:pPr>
              <a:lnSpc>
                <a:spcPts val="3660"/>
              </a:lnSpc>
            </a:pPr>
            <a:r>
              <a:rPr lang="en-US" altLang="zh-CN" sz="2800" dirty="0">
                <a:latin typeface="宋体" panose="02010600030101010101" pitchFamily="2" charset="-122"/>
                <a:ea typeface="宋体" panose="02010600030101010101" pitchFamily="2" charset="-122"/>
                <a:cs typeface="方正静蕾简体" panose="03000509000000000000" pitchFamily="65" charset="-122"/>
              </a:rPr>
              <a:t> B</a:t>
            </a:r>
            <a:r>
              <a:rPr lang="zh-CN" altLang="en-US" sz="2800" dirty="0">
                <a:latin typeface="宋体" panose="02010600030101010101" pitchFamily="2" charset="-122"/>
                <a:ea typeface="宋体" panose="02010600030101010101" pitchFamily="2" charset="-122"/>
                <a:cs typeface="方正静蕾简体" panose="03000509000000000000" pitchFamily="65" charset="-122"/>
              </a:rPr>
              <a:t>．从冰箱里拿出的冰块周围出现“白气”是升华现象</a:t>
            </a:r>
          </a:p>
          <a:p>
            <a:pPr>
              <a:lnSpc>
                <a:spcPts val="3660"/>
              </a:lnSpc>
            </a:pPr>
            <a:r>
              <a:rPr lang="en-US" altLang="zh-CN" sz="2800" dirty="0">
                <a:latin typeface="宋体" panose="02010600030101010101" pitchFamily="2" charset="-122"/>
                <a:ea typeface="宋体" panose="02010600030101010101" pitchFamily="2" charset="-122"/>
                <a:cs typeface="方正静蕾简体" panose="03000509000000000000" pitchFamily="65" charset="-122"/>
              </a:rPr>
              <a:t> C</a:t>
            </a:r>
            <a:r>
              <a:rPr lang="zh-CN" altLang="en-US" sz="2800" dirty="0">
                <a:latin typeface="宋体" panose="02010600030101010101" pitchFamily="2" charset="-122"/>
                <a:ea typeface="宋体" panose="02010600030101010101" pitchFamily="2" charset="-122"/>
                <a:cs typeface="方正静蕾简体" panose="03000509000000000000" pitchFamily="65" charset="-122"/>
              </a:rPr>
              <a:t>．水蒸气液化成水，分子间距离增大</a:t>
            </a:r>
          </a:p>
          <a:p>
            <a:pPr>
              <a:lnSpc>
                <a:spcPts val="3660"/>
              </a:lnSpc>
            </a:pPr>
            <a:r>
              <a:rPr lang="en-US" altLang="zh-CN" sz="2800" dirty="0">
                <a:latin typeface="宋体" panose="02010600030101010101" pitchFamily="2" charset="-122"/>
                <a:ea typeface="宋体" panose="02010600030101010101" pitchFamily="2" charset="-122"/>
                <a:cs typeface="方正静蕾简体" panose="03000509000000000000" pitchFamily="65" charset="-122"/>
              </a:rPr>
              <a:t> D</a:t>
            </a:r>
            <a:r>
              <a:rPr lang="zh-CN" altLang="en-US" sz="2800" dirty="0">
                <a:latin typeface="宋体" panose="02010600030101010101" pitchFamily="2" charset="-122"/>
                <a:ea typeface="宋体" panose="02010600030101010101" pitchFamily="2" charset="-122"/>
                <a:cs typeface="方正静蕾简体" panose="03000509000000000000" pitchFamily="65" charset="-122"/>
              </a:rPr>
              <a:t>．水沸腾时温度不变，内能不变</a:t>
            </a:r>
            <a:endParaRPr lang="zh-CN" altLang="en-US" sz="2800" dirty="0">
              <a:solidFill>
                <a:schemeClr val="tx1"/>
              </a:solidFill>
              <a:latin typeface="宋体" panose="02010600030101010101" pitchFamily="2" charset="-122"/>
              <a:ea typeface="宋体" panose="02010600030101010101" pitchFamily="2" charset="-122"/>
              <a:cs typeface="方正静蕾简体" panose="03000509000000000000" pitchFamily="65" charset="-122"/>
            </a:endParaRPr>
          </a:p>
        </p:txBody>
      </p:sp>
      <p:sp>
        <p:nvSpPr>
          <p:cNvPr id="9" name="文本框 16"/>
          <p:cNvSpPr txBox="1"/>
          <p:nvPr/>
        </p:nvSpPr>
        <p:spPr>
          <a:xfrm>
            <a:off x="439181" y="3411509"/>
            <a:ext cx="8352790" cy="2939266"/>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pPr fontAlgn="auto">
              <a:lnSpc>
                <a:spcPts val="3660"/>
              </a:lnSpc>
            </a:pPr>
            <a:r>
              <a:rPr lang="zh-CN" altLang="en-US" sz="2400" b="1" dirty="0">
                <a:latin typeface="Times New Roman" panose="02020603050405020304" pitchFamily="18" charset="0"/>
                <a:ea typeface="宋体" panose="02010600030101010101" pitchFamily="2" charset="-122"/>
                <a:cs typeface="Times New Roman" panose="02020603050405020304" pitchFamily="18" charset="0"/>
              </a:rPr>
              <a:t>解析</a:t>
            </a:r>
            <a:r>
              <a:rPr lang="zh-CN" altLang="en-US" sz="2400" b="1"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A.</a:t>
            </a:r>
            <a:r>
              <a:rPr lang="zh-CN" altLang="zh-CN" sz="2400" dirty="0">
                <a:latin typeface="Times New Roman" panose="02020603050405020304" pitchFamily="18" charset="0"/>
                <a:cs typeface="Times New Roman" panose="02020603050405020304" pitchFamily="18" charset="0"/>
              </a:rPr>
              <a:t>冰雹在下落过程中表面熔化成水是熔化现象，需要吸收热量；</a:t>
            </a:r>
            <a:r>
              <a:rPr lang="en-US" altLang="zh-CN" sz="2400" dirty="0">
                <a:latin typeface="Times New Roman" panose="02020603050405020304" pitchFamily="18" charset="0"/>
                <a:cs typeface="Times New Roman" panose="02020603050405020304" pitchFamily="18" charset="0"/>
              </a:rPr>
              <a:t>B.</a:t>
            </a:r>
            <a:r>
              <a:rPr lang="zh-CN" altLang="zh-CN" sz="2400" dirty="0">
                <a:latin typeface="Times New Roman" panose="02020603050405020304" pitchFamily="18" charset="0"/>
                <a:cs typeface="Times New Roman" panose="02020603050405020304" pitchFamily="18" charset="0"/>
              </a:rPr>
              <a:t>从冰箱里拿出的冰块周围</a:t>
            </a:r>
            <a:r>
              <a:rPr lang="zh-CN" altLang="zh-CN" sz="2400" dirty="0">
                <a:latin typeface="+mn-ea"/>
                <a:cs typeface="Times New Roman" panose="02020603050405020304" pitchFamily="18" charset="0"/>
              </a:rPr>
              <a:t>出现</a:t>
            </a:r>
            <a:r>
              <a:rPr lang="en-US" altLang="zh-CN" sz="2400" dirty="0">
                <a:latin typeface="+mn-ea"/>
                <a:cs typeface="Times New Roman" panose="02020603050405020304" pitchFamily="18" charset="0"/>
              </a:rPr>
              <a:t>“</a:t>
            </a:r>
            <a:r>
              <a:rPr lang="zh-CN" altLang="zh-CN" sz="2400" dirty="0">
                <a:latin typeface="+mn-ea"/>
                <a:cs typeface="Times New Roman" panose="02020603050405020304" pitchFamily="18" charset="0"/>
              </a:rPr>
              <a:t>白气</a:t>
            </a:r>
            <a:r>
              <a:rPr lang="en-US" altLang="zh-CN" sz="2400" dirty="0">
                <a:latin typeface="+mn-ea"/>
                <a:cs typeface="Times New Roman" panose="02020603050405020304" pitchFamily="18" charset="0"/>
              </a:rPr>
              <a:t>”</a:t>
            </a:r>
            <a:r>
              <a:rPr lang="zh-CN" altLang="zh-CN" sz="2400" dirty="0">
                <a:latin typeface="+mn-ea"/>
                <a:cs typeface="Times New Roman" panose="02020603050405020304" pitchFamily="18" charset="0"/>
              </a:rPr>
              <a:t>，</a:t>
            </a:r>
            <a:r>
              <a:rPr lang="zh-CN" altLang="zh-CN" sz="2400" dirty="0">
                <a:latin typeface="Times New Roman" panose="02020603050405020304" pitchFamily="18" charset="0"/>
                <a:cs typeface="Times New Roman" panose="02020603050405020304" pitchFamily="18" charset="0"/>
              </a:rPr>
              <a:t>是空气中的水蒸气遇到温度较低的冰块液化成小水珠形成的，是液化现象；</a:t>
            </a:r>
            <a:r>
              <a:rPr lang="en-US" altLang="zh-CN" sz="2400" dirty="0">
                <a:latin typeface="Times New Roman" panose="02020603050405020304" pitchFamily="18" charset="0"/>
                <a:cs typeface="Times New Roman" panose="02020603050405020304" pitchFamily="18" charset="0"/>
              </a:rPr>
              <a:t>C.</a:t>
            </a:r>
            <a:r>
              <a:rPr lang="zh-CN" altLang="zh-CN" sz="2400" dirty="0">
                <a:latin typeface="Times New Roman" panose="02020603050405020304" pitchFamily="18" charset="0"/>
                <a:cs typeface="Times New Roman" panose="02020603050405020304" pitchFamily="18" charset="0"/>
              </a:rPr>
              <a:t>水蒸气液化成水，分子间距离变小，一般液态物质的体积小于气态；</a:t>
            </a:r>
            <a:r>
              <a:rPr lang="en-US" altLang="zh-CN" sz="2400" dirty="0">
                <a:latin typeface="Times New Roman" panose="02020603050405020304" pitchFamily="18" charset="0"/>
                <a:cs typeface="Times New Roman" panose="02020603050405020304" pitchFamily="18" charset="0"/>
              </a:rPr>
              <a:t>D.</a:t>
            </a:r>
            <a:r>
              <a:rPr lang="zh-CN" altLang="zh-CN" sz="2400" dirty="0">
                <a:latin typeface="Times New Roman" panose="02020603050405020304" pitchFamily="18" charset="0"/>
                <a:cs typeface="Times New Roman" panose="02020603050405020304" pitchFamily="18" charset="0"/>
              </a:rPr>
              <a:t>水沸腾时吸热，温度不变，内能变大。</a:t>
            </a:r>
            <a:endParaRPr lang="zh-CN" altLang="en-US" sz="2400"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10" name="矩形 9"/>
          <p:cNvSpPr/>
          <p:nvPr/>
        </p:nvSpPr>
        <p:spPr>
          <a:xfrm>
            <a:off x="8347619" y="946732"/>
            <a:ext cx="444352" cy="523220"/>
          </a:xfrm>
          <a:prstGeom prst="rect">
            <a:avLst/>
          </a:prstGeom>
        </p:spPr>
        <p:txBody>
          <a:bodyPr wrap="none">
            <a:spAutoFit/>
          </a:bodyPr>
          <a:lstStyle/>
          <a:p>
            <a:r>
              <a:rPr lang="en-US" altLang="zh-CN" sz="2800" b="1" dirty="0">
                <a:solidFill>
                  <a:srgbClr val="FF0000"/>
                </a:solidFill>
                <a:latin typeface="Times New Roman" panose="02020603050405020304"/>
              </a:rPr>
              <a:t>A</a:t>
            </a:r>
            <a:endParaRPr lang="zh-CN" altLang="en-US" dirty="0"/>
          </a:p>
        </p:txBody>
      </p:sp>
      <p:grpSp>
        <p:nvGrpSpPr>
          <p:cNvPr id="12" name="组合 11"/>
          <p:cNvGrpSpPr/>
          <p:nvPr/>
        </p:nvGrpSpPr>
        <p:grpSpPr>
          <a:xfrm>
            <a:off x="474943" y="0"/>
            <a:ext cx="8274780" cy="768350"/>
            <a:chOff x="431463" y="178382"/>
            <a:chExt cx="8274780" cy="768350"/>
          </a:xfrm>
        </p:grpSpPr>
        <p:cxnSp>
          <p:nvCxnSpPr>
            <p:cNvPr id="16" name="直接连接符 15"/>
            <p:cNvCxnSpPr/>
            <p:nvPr/>
          </p:nvCxnSpPr>
          <p:spPr>
            <a:xfrm>
              <a:off x="431463" y="913135"/>
              <a:ext cx="827478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17" name="组合 16"/>
            <p:cNvGrpSpPr/>
            <p:nvPr/>
          </p:nvGrpSpPr>
          <p:grpSpPr>
            <a:xfrm>
              <a:off x="457232" y="178382"/>
              <a:ext cx="5519387" cy="768350"/>
              <a:chOff x="457232" y="178382"/>
              <a:chExt cx="5519387" cy="768350"/>
            </a:xfrm>
          </p:grpSpPr>
          <p:sp>
            <p:nvSpPr>
              <p:cNvPr id="18" name="文本占位符 2"/>
              <p:cNvSpPr txBox="1"/>
              <p:nvPr/>
            </p:nvSpPr>
            <p:spPr>
              <a:xfrm>
                <a:off x="894514" y="292685"/>
                <a:ext cx="5082105" cy="42518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zh-CN" altLang="en-US" sz="3200" dirty="0">
                    <a:solidFill>
                      <a:srgbClr val="005188"/>
                    </a:solidFill>
                    <a:latin typeface="宋体" panose="02010600030101010101" pitchFamily="2" charset="-122"/>
                    <a:ea typeface="宋体" panose="02010600030101010101" pitchFamily="2" charset="-122"/>
                  </a:rPr>
                  <a:t>备考</a:t>
                </a:r>
                <a:r>
                  <a:rPr lang="zh-CN" altLang="en-US" sz="3200" dirty="0" smtClean="0">
                    <a:solidFill>
                      <a:srgbClr val="005188"/>
                    </a:solidFill>
                    <a:latin typeface="宋体" panose="02010600030101010101" pitchFamily="2" charset="-122"/>
                    <a:ea typeface="宋体" panose="02010600030101010101" pitchFamily="2" charset="-122"/>
                  </a:rPr>
                  <a:t>训练</a:t>
                </a:r>
                <a:r>
                  <a:rPr lang="en-US" altLang="zh-CN" sz="3200" dirty="0" smtClean="0">
                    <a:solidFill>
                      <a:srgbClr val="005188"/>
                    </a:solidFill>
                    <a:latin typeface="宋体" panose="02010600030101010101" pitchFamily="2" charset="-122"/>
                    <a:ea typeface="宋体" panose="02010600030101010101" pitchFamily="2" charset="-122"/>
                  </a:rPr>
                  <a:t>·</a:t>
                </a:r>
                <a:r>
                  <a:rPr lang="zh-CN" altLang="en-US" sz="3200" dirty="0" smtClean="0">
                    <a:solidFill>
                      <a:srgbClr val="005188"/>
                    </a:solidFill>
                    <a:latin typeface="宋体" panose="02010600030101010101" pitchFamily="2" charset="-122"/>
                    <a:ea typeface="宋体" panose="02010600030101010101" pitchFamily="2" charset="-122"/>
                  </a:rPr>
                  <a:t>典型例题</a:t>
                </a:r>
                <a:endParaRPr lang="zh-CN" altLang="en-US" sz="3200" dirty="0">
                  <a:solidFill>
                    <a:srgbClr val="005188"/>
                  </a:solidFill>
                  <a:latin typeface="宋体" panose="02010600030101010101" pitchFamily="2" charset="-122"/>
                  <a:ea typeface="宋体" panose="02010600030101010101" pitchFamily="2" charset="-122"/>
                </a:endParaRPr>
              </a:p>
            </p:txBody>
          </p:sp>
          <p:sp>
            <p:nvSpPr>
              <p:cNvPr id="19" name="矩形 18"/>
              <p:cNvSpPr/>
              <p:nvPr/>
            </p:nvSpPr>
            <p:spPr>
              <a:xfrm>
                <a:off x="457232" y="178382"/>
                <a:ext cx="495935" cy="768350"/>
              </a:xfrm>
              <a:prstGeom prst="rect">
                <a:avLst/>
              </a:prstGeom>
              <a:noFill/>
            </p:spPr>
            <p:txBody>
              <a:bodyPr wrap="none" lIns="91440" tIns="45720" rIns="91440" bIns="45720">
                <a:spAutoFit/>
              </a:bodyPr>
              <a:lstStyle/>
              <a:p>
                <a:pPr algn="ctr"/>
                <a:r>
                  <a:rPr lang="en-US" altLang="zh-CN" sz="4400" b="1" cap="none" spc="0" dirty="0">
                    <a:ln w="10541" cmpd="sng">
                      <a:solidFill>
                        <a:schemeClr val="accent1">
                          <a:shade val="88000"/>
                          <a:satMod val="110000"/>
                        </a:schemeClr>
                      </a:solidFill>
                      <a:prstDash val="solid"/>
                    </a:ln>
                    <a:solidFill>
                      <a:srgbClr val="005188"/>
                    </a:solidFill>
                    <a:effectLst/>
                  </a:rPr>
                  <a:t>B</a:t>
                </a:r>
                <a:endParaRPr lang="zh-CN" altLang="en-US" sz="4400" b="1" cap="none" spc="0" dirty="0">
                  <a:ln w="10541" cmpd="sng">
                    <a:solidFill>
                      <a:schemeClr val="accent1">
                        <a:shade val="88000"/>
                        <a:satMod val="110000"/>
                      </a:schemeClr>
                    </a:solidFill>
                    <a:prstDash val="solid"/>
                  </a:ln>
                  <a:solidFill>
                    <a:srgbClr val="005188"/>
                  </a:solidFill>
                  <a:effectLst/>
                </a:endParaRPr>
              </a:p>
            </p:txBody>
          </p:sp>
        </p:grpSp>
      </p:grpSp>
      <p:sp>
        <p:nvSpPr>
          <p:cNvPr id="20" name="文本框 19"/>
          <p:cNvSpPr txBox="1"/>
          <p:nvPr/>
        </p:nvSpPr>
        <p:spPr>
          <a:xfrm>
            <a:off x="310898" y="3865479"/>
            <a:ext cx="8534273" cy="2031325"/>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0"/>
            <a:tileRect/>
          </a:gradFill>
        </p:spPr>
        <p:txBody>
          <a:bodyPr wrap="square" rtlCol="0">
            <a:spAutoFit/>
          </a:bodyPr>
          <a:lstStyle/>
          <a:p>
            <a:pPr>
              <a:lnSpc>
                <a:spcPct val="150000"/>
              </a:lnSpc>
            </a:pPr>
            <a:r>
              <a:rPr lang="zh-CN" altLang="zh-CN" sz="2800" b="1" dirty="0"/>
              <a:t>思维点拨</a:t>
            </a:r>
            <a:r>
              <a:rPr lang="zh-CN" altLang="zh-CN" sz="2800" b="1" dirty="0" smtClean="0"/>
              <a:t>：</a:t>
            </a:r>
            <a:r>
              <a:rPr lang="zh-CN" altLang="zh-CN" sz="2800" dirty="0"/>
              <a:t>该题通过日常生活中的实例考查学生对物态变化的理解，难度不大，关键是搞清楚物质物态变化前后的状态。</a:t>
            </a:r>
          </a:p>
        </p:txBody>
      </p:sp>
    </p:spTree>
  </p:cSld>
  <p:clrMapOvr>
    <a:masterClrMapping/>
  </p:clrMapOvr>
  <mc:AlternateContent xmlns:mc="http://schemas.openxmlformats.org/markup-compatibility/2006" xmlns:p14="http://schemas.microsoft.com/office/powerpoint/2010/main">
    <mc:Choice Requires="p14">
      <p:transition p14:dur="10" advTm="0">
        <p:dissolve/>
      </p:transition>
    </mc:Choice>
    <mc:Fallback xmlns="">
      <p:transition advTm="0">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xit" presetSubtype="4" fill="hold" grpId="1" nodeType="clickEffect">
                                  <p:stCondLst>
                                    <p:cond delay="0"/>
                                  </p:stCondLst>
                                  <p:childTnLst>
                                    <p:anim calcmode="lin" valueType="num">
                                      <p:cBhvr additive="base">
                                        <p:cTn id="17" dur="500"/>
                                        <p:tgtEl>
                                          <p:spTgt spid="9"/>
                                        </p:tgtEl>
                                        <p:attrNameLst>
                                          <p:attrName>ppt_x</p:attrName>
                                        </p:attrNameLst>
                                      </p:cBhvr>
                                      <p:tavLst>
                                        <p:tav tm="0">
                                          <p:val>
                                            <p:strVal val="ppt_x"/>
                                          </p:val>
                                        </p:tav>
                                        <p:tav tm="100000">
                                          <p:val>
                                            <p:strVal val="ppt_x"/>
                                          </p:val>
                                        </p:tav>
                                      </p:tavLst>
                                    </p:anim>
                                    <p:anim calcmode="lin" valueType="num">
                                      <p:cBhvr additive="base">
                                        <p:cTn id="18" dur="500"/>
                                        <p:tgtEl>
                                          <p:spTgt spid="9"/>
                                        </p:tgtEl>
                                        <p:attrNameLst>
                                          <p:attrName>ppt_y</p:attrName>
                                        </p:attrNameLst>
                                      </p:cBhvr>
                                      <p:tavLst>
                                        <p:tav tm="0">
                                          <p:val>
                                            <p:strVal val="ppt_y"/>
                                          </p:val>
                                        </p:tav>
                                        <p:tav tm="100000">
                                          <p:val>
                                            <p:strVal val="1+ppt_h/2"/>
                                          </p:val>
                                        </p:tav>
                                      </p:tavLst>
                                    </p:anim>
                                    <p:set>
                                      <p:cBhvr>
                                        <p:cTn id="19" dur="1" fill="hold">
                                          <p:stCondLst>
                                            <p:cond delay="499"/>
                                          </p:stCondLst>
                                        </p:cTn>
                                        <p:tgtEl>
                                          <p:spTgt spid="9"/>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wipe(left)">
                                      <p:cBhvr>
                                        <p:cTn id="2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p:bldP spid="20"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p:cNvSpPr txBox="1"/>
          <p:nvPr/>
        </p:nvSpPr>
        <p:spPr>
          <a:xfrm>
            <a:off x="440125" y="996363"/>
            <a:ext cx="8309598" cy="5181162"/>
          </a:xfrm>
          <a:prstGeom prst="rect">
            <a:avLst/>
          </a:prstGeom>
          <a:noFill/>
        </p:spPr>
        <p:txBody>
          <a:bodyPr wrap="square" lIns="0" rIns="0" rtlCol="0">
            <a:spAutoFit/>
          </a:bodyPr>
          <a:lstStyle/>
          <a:p>
            <a:pPr>
              <a:lnSpc>
                <a:spcPct val="150000"/>
              </a:lnSpc>
            </a:pPr>
            <a:r>
              <a:rPr lang="en-US" altLang="zh-CN" sz="2800" dirty="0">
                <a:latin typeface="Times New Roman" panose="02020603050405020304" pitchFamily="18" charset="0"/>
                <a:cs typeface="Times New Roman" panose="02020603050405020304" pitchFamily="18" charset="0"/>
              </a:rPr>
              <a:t>1</a:t>
            </a:r>
            <a:r>
              <a:rPr lang="zh-CN" altLang="zh-CN" sz="2800" dirty="0">
                <a:latin typeface="Times New Roman" panose="02020603050405020304" pitchFamily="18" charset="0"/>
                <a:cs typeface="Times New Roman" panose="02020603050405020304" pitchFamily="18" charset="0"/>
              </a:rPr>
              <a:t>．</a:t>
            </a:r>
            <a:r>
              <a:rPr lang="en-US" altLang="zh-CN" sz="2800" dirty="0">
                <a:latin typeface="+mn-ea"/>
                <a:cs typeface="Times New Roman" panose="02020603050405020304" pitchFamily="18" charset="0"/>
              </a:rPr>
              <a:t>(2019·</a:t>
            </a:r>
            <a:r>
              <a:rPr lang="zh-CN" altLang="zh-CN" sz="2800" dirty="0">
                <a:latin typeface="+mn-ea"/>
                <a:cs typeface="Times New Roman" panose="02020603050405020304" pitchFamily="18" charset="0"/>
              </a:rPr>
              <a:t>眉山市</a:t>
            </a:r>
            <a:r>
              <a:rPr lang="en-US" altLang="zh-CN" sz="2800" dirty="0">
                <a:latin typeface="+mn-ea"/>
                <a:cs typeface="Times New Roman" panose="02020603050405020304" pitchFamily="18" charset="0"/>
              </a:rPr>
              <a:t>)</a:t>
            </a:r>
            <a:r>
              <a:rPr lang="en-US" altLang="zh-CN" sz="2800" dirty="0">
                <a:latin typeface="Times New Roman" panose="02020603050405020304" pitchFamily="18" charset="0"/>
                <a:cs typeface="Times New Roman" panose="02020603050405020304" pitchFamily="18" charset="0"/>
              </a:rPr>
              <a:t>2019</a:t>
            </a:r>
            <a:r>
              <a:rPr lang="zh-CN" altLang="zh-CN" sz="2800" dirty="0">
                <a:latin typeface="Times New Roman" panose="02020603050405020304" pitchFamily="18" charset="0"/>
                <a:cs typeface="Times New Roman" panose="02020603050405020304" pitchFamily="18" charset="0"/>
              </a:rPr>
              <a:t>年</a:t>
            </a:r>
            <a:r>
              <a:rPr lang="en-US" altLang="zh-CN" sz="2800" dirty="0">
                <a:latin typeface="Times New Roman" panose="02020603050405020304" pitchFamily="18" charset="0"/>
                <a:cs typeface="Times New Roman" panose="02020603050405020304" pitchFamily="18" charset="0"/>
              </a:rPr>
              <a:t>3</a:t>
            </a:r>
            <a:r>
              <a:rPr lang="zh-CN" altLang="zh-CN" sz="2800" dirty="0">
                <a:latin typeface="Times New Roman" panose="02020603050405020304" pitchFamily="18" charset="0"/>
                <a:cs typeface="Times New Roman" panose="02020603050405020304" pitchFamily="18" charset="0"/>
              </a:rPr>
              <a:t>月</a:t>
            </a:r>
            <a:r>
              <a:rPr lang="en-US" altLang="zh-CN" sz="2800" dirty="0">
                <a:latin typeface="Times New Roman" panose="02020603050405020304" pitchFamily="18" charset="0"/>
                <a:cs typeface="Times New Roman" panose="02020603050405020304" pitchFamily="18" charset="0"/>
              </a:rPr>
              <a:t>22</a:t>
            </a:r>
            <a:r>
              <a:rPr lang="zh-CN" altLang="zh-CN" sz="2800" dirty="0">
                <a:latin typeface="Times New Roman" panose="02020603050405020304" pitchFamily="18" charset="0"/>
                <a:cs typeface="Times New Roman" panose="02020603050405020304" pitchFamily="18" charset="0"/>
              </a:rPr>
              <a:t>日是第二十七届</a:t>
            </a:r>
            <a:r>
              <a:rPr lang="en-US" altLang="zh-CN" sz="2800" dirty="0">
                <a:latin typeface="+mn-ea"/>
                <a:cs typeface="Times New Roman" panose="02020603050405020304" pitchFamily="18" charset="0"/>
              </a:rPr>
              <a:t>“</a:t>
            </a:r>
            <a:r>
              <a:rPr lang="zh-CN" altLang="zh-CN" sz="2800" dirty="0">
                <a:latin typeface="+mn-ea"/>
                <a:cs typeface="Times New Roman" panose="02020603050405020304" pitchFamily="18" charset="0"/>
              </a:rPr>
              <a:t>世界水日</a:t>
            </a:r>
            <a:r>
              <a:rPr lang="en-US" altLang="zh-CN" sz="2800" dirty="0">
                <a:latin typeface="+mn-ea"/>
                <a:cs typeface="Times New Roman" panose="02020603050405020304" pitchFamily="18" charset="0"/>
              </a:rPr>
              <a:t>”</a:t>
            </a:r>
            <a:r>
              <a:rPr lang="zh-CN" altLang="zh-CN" sz="2800" dirty="0">
                <a:latin typeface="+mn-ea"/>
                <a:cs typeface="Times New Roman" panose="02020603050405020304" pitchFamily="18" charset="0"/>
              </a:rPr>
              <a:t>，提高节水意识，培养良好的用水习惯，</a:t>
            </a:r>
            <a:r>
              <a:rPr lang="zh-CN" altLang="zh-CN" sz="2800" dirty="0">
                <a:latin typeface="Times New Roman" panose="02020603050405020304" pitchFamily="18" charset="0"/>
                <a:cs typeface="Times New Roman" panose="02020603050405020304" pitchFamily="18" charset="0"/>
              </a:rPr>
              <a:t>是我们每个公民的义务和责任。关于水的物态变化，下列说法中正确的是</a:t>
            </a:r>
            <a:r>
              <a:rPr lang="en-US" altLang="zh-CN" sz="2800" dirty="0">
                <a:latin typeface="Times New Roman" panose="02020603050405020304" pitchFamily="18" charset="0"/>
                <a:cs typeface="Times New Roman" panose="02020603050405020304" pitchFamily="18" charset="0"/>
              </a:rPr>
              <a:t>(</a:t>
            </a:r>
            <a:r>
              <a:rPr lang="zh-CN" altLang="zh-CN" sz="2800" dirty="0">
                <a:latin typeface="Times New Roman" panose="02020603050405020304" pitchFamily="18" charset="0"/>
                <a:cs typeface="Times New Roman" panose="02020603050405020304" pitchFamily="18" charset="0"/>
              </a:rPr>
              <a:t>　　</a:t>
            </a:r>
            <a:r>
              <a:rPr lang="en-US" altLang="zh-CN" sz="2800" dirty="0">
                <a:latin typeface="Times New Roman" panose="02020603050405020304" pitchFamily="18" charset="0"/>
                <a:cs typeface="Times New Roman" panose="02020603050405020304" pitchFamily="18" charset="0"/>
              </a:rPr>
              <a:t>)</a:t>
            </a:r>
            <a:endParaRPr lang="zh-CN" altLang="zh-CN" sz="2800" dirty="0">
              <a:latin typeface="Times New Roman" panose="02020603050405020304" pitchFamily="18" charset="0"/>
              <a:cs typeface="Times New Roman" panose="02020603050405020304" pitchFamily="18" charset="0"/>
            </a:endParaRPr>
          </a:p>
          <a:p>
            <a:pPr>
              <a:lnSpc>
                <a:spcPct val="150000"/>
              </a:lnSpc>
            </a:pPr>
            <a:r>
              <a:rPr lang="en-US" altLang="zh-CN" sz="2800" dirty="0">
                <a:latin typeface="Times New Roman" panose="02020603050405020304" pitchFamily="18" charset="0"/>
                <a:cs typeface="Times New Roman" panose="02020603050405020304" pitchFamily="18" charset="0"/>
              </a:rPr>
              <a:t>A</a:t>
            </a:r>
            <a:r>
              <a:rPr lang="zh-CN" altLang="zh-CN" sz="2800" dirty="0">
                <a:latin typeface="Times New Roman" panose="02020603050405020304" pitchFamily="18" charset="0"/>
                <a:cs typeface="Times New Roman" panose="02020603050405020304" pitchFamily="18" charset="0"/>
              </a:rPr>
              <a:t>．地球表面上的水可汽化成水蒸气</a:t>
            </a:r>
            <a:r>
              <a:rPr lang="en-US" altLang="zh-CN" sz="2800" dirty="0">
                <a:latin typeface="Times New Roman" panose="02020603050405020304" pitchFamily="18" charset="0"/>
                <a:cs typeface="Times New Roman" panose="02020603050405020304" pitchFamily="18" charset="0"/>
              </a:rPr>
              <a:t>  </a:t>
            </a:r>
            <a:endParaRPr lang="en-US" altLang="zh-CN" sz="2800" dirty="0" smtClean="0">
              <a:latin typeface="Times New Roman" panose="02020603050405020304" pitchFamily="18" charset="0"/>
              <a:cs typeface="Times New Roman" panose="02020603050405020304" pitchFamily="18" charset="0"/>
            </a:endParaRPr>
          </a:p>
          <a:p>
            <a:pPr>
              <a:lnSpc>
                <a:spcPct val="150000"/>
              </a:lnSpc>
            </a:pPr>
            <a:r>
              <a:rPr lang="en-US" altLang="zh-CN" sz="2800" dirty="0" smtClean="0">
                <a:latin typeface="Times New Roman" panose="02020603050405020304" pitchFamily="18" charset="0"/>
                <a:cs typeface="Times New Roman" panose="02020603050405020304" pitchFamily="18" charset="0"/>
              </a:rPr>
              <a:t>B</a:t>
            </a:r>
            <a:r>
              <a:rPr lang="zh-CN" altLang="zh-CN" sz="2800" dirty="0">
                <a:latin typeface="Times New Roman" panose="02020603050405020304" pitchFamily="18" charset="0"/>
                <a:cs typeface="Times New Roman" panose="02020603050405020304" pitchFamily="18" charset="0"/>
              </a:rPr>
              <a:t>．水蒸气与冷空气接触，熔化成水滴</a:t>
            </a:r>
          </a:p>
          <a:p>
            <a:pPr>
              <a:lnSpc>
                <a:spcPct val="150000"/>
              </a:lnSpc>
            </a:pPr>
            <a:r>
              <a:rPr lang="en-US" altLang="zh-CN" sz="2800" dirty="0">
                <a:latin typeface="Times New Roman" panose="02020603050405020304" pitchFamily="18" charset="0"/>
                <a:cs typeface="Times New Roman" panose="02020603050405020304" pitchFamily="18" charset="0"/>
              </a:rPr>
              <a:t>C</a:t>
            </a:r>
            <a:r>
              <a:rPr lang="zh-CN" altLang="zh-CN" sz="2800" dirty="0">
                <a:latin typeface="Times New Roman" panose="02020603050405020304" pitchFamily="18" charset="0"/>
                <a:cs typeface="Times New Roman" panose="02020603050405020304" pitchFamily="18" charset="0"/>
              </a:rPr>
              <a:t>．小冰晶在降落过程中，液化成雨水</a:t>
            </a:r>
            <a:r>
              <a:rPr lang="en-US" altLang="zh-CN" sz="2800" dirty="0">
                <a:latin typeface="Times New Roman" panose="02020603050405020304" pitchFamily="18" charset="0"/>
                <a:cs typeface="Times New Roman" panose="02020603050405020304" pitchFamily="18" charset="0"/>
              </a:rPr>
              <a:t>  </a:t>
            </a:r>
            <a:endParaRPr lang="en-US" altLang="zh-CN" sz="2800" dirty="0" smtClean="0">
              <a:latin typeface="Times New Roman" panose="02020603050405020304" pitchFamily="18" charset="0"/>
              <a:cs typeface="Times New Roman" panose="02020603050405020304" pitchFamily="18" charset="0"/>
            </a:endParaRPr>
          </a:p>
          <a:p>
            <a:pPr>
              <a:lnSpc>
                <a:spcPct val="150000"/>
              </a:lnSpc>
            </a:pPr>
            <a:r>
              <a:rPr lang="en-US" altLang="zh-CN" sz="2800" dirty="0" smtClean="0">
                <a:latin typeface="Times New Roman" panose="02020603050405020304" pitchFamily="18" charset="0"/>
                <a:cs typeface="Times New Roman" panose="02020603050405020304" pitchFamily="18" charset="0"/>
              </a:rPr>
              <a:t>D</a:t>
            </a:r>
            <a:r>
              <a:rPr lang="zh-CN" altLang="zh-CN" sz="2800" dirty="0">
                <a:latin typeface="Times New Roman" panose="02020603050405020304" pitchFamily="18" charset="0"/>
                <a:cs typeface="Times New Roman" panose="02020603050405020304" pitchFamily="18" charset="0"/>
              </a:rPr>
              <a:t>．河面上的水凝华成冰，封住了</a:t>
            </a:r>
            <a:r>
              <a:rPr lang="zh-CN" altLang="zh-CN" sz="2800" dirty="0" smtClean="0">
                <a:latin typeface="Times New Roman" panose="02020603050405020304" pitchFamily="18" charset="0"/>
                <a:cs typeface="Times New Roman" panose="02020603050405020304" pitchFamily="18" charset="0"/>
              </a:rPr>
              <a:t>河道</a:t>
            </a:r>
            <a:endParaRPr lang="zh-CN" altLang="zh-CN" sz="2800" dirty="0">
              <a:latin typeface="Times New Roman" panose="02020603050405020304" pitchFamily="18" charset="0"/>
              <a:cs typeface="Times New Roman" panose="02020603050405020304" pitchFamily="18" charset="0"/>
            </a:endParaRPr>
          </a:p>
        </p:txBody>
      </p:sp>
      <p:sp>
        <p:nvSpPr>
          <p:cNvPr id="4" name="矩形 3"/>
          <p:cNvSpPr/>
          <p:nvPr/>
        </p:nvSpPr>
        <p:spPr>
          <a:xfrm>
            <a:off x="3479046" y="3079815"/>
            <a:ext cx="444352" cy="523220"/>
          </a:xfrm>
          <a:prstGeom prst="rect">
            <a:avLst/>
          </a:prstGeom>
        </p:spPr>
        <p:txBody>
          <a:bodyPr wrap="none">
            <a:spAutoFit/>
          </a:bodyPr>
          <a:lstStyle/>
          <a:p>
            <a:r>
              <a:rPr lang="en-US" altLang="zh-CN" sz="2800" b="1" dirty="0" smtClean="0">
                <a:solidFill>
                  <a:srgbClr val="FF0000"/>
                </a:solidFill>
                <a:latin typeface="Times New Roman" panose="02020603050405020304"/>
              </a:rPr>
              <a:t>A</a:t>
            </a:r>
          </a:p>
        </p:txBody>
      </p:sp>
      <p:grpSp>
        <p:nvGrpSpPr>
          <p:cNvPr id="10" name="组合 9"/>
          <p:cNvGrpSpPr/>
          <p:nvPr/>
        </p:nvGrpSpPr>
        <p:grpSpPr>
          <a:xfrm>
            <a:off x="474943" y="0"/>
            <a:ext cx="8274780" cy="768350"/>
            <a:chOff x="431463" y="178382"/>
            <a:chExt cx="8274780" cy="768350"/>
          </a:xfrm>
        </p:grpSpPr>
        <p:cxnSp>
          <p:nvCxnSpPr>
            <p:cNvPr id="12" name="直接连接符 11"/>
            <p:cNvCxnSpPr/>
            <p:nvPr/>
          </p:nvCxnSpPr>
          <p:spPr>
            <a:xfrm>
              <a:off x="431463" y="913135"/>
              <a:ext cx="827478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16" name="组合 15"/>
            <p:cNvGrpSpPr/>
            <p:nvPr/>
          </p:nvGrpSpPr>
          <p:grpSpPr>
            <a:xfrm>
              <a:off x="457232" y="178382"/>
              <a:ext cx="5519387" cy="768350"/>
              <a:chOff x="457232" y="178382"/>
              <a:chExt cx="5519387" cy="768350"/>
            </a:xfrm>
          </p:grpSpPr>
          <p:sp>
            <p:nvSpPr>
              <p:cNvPr id="17" name="文本占位符 2"/>
              <p:cNvSpPr txBox="1"/>
              <p:nvPr/>
            </p:nvSpPr>
            <p:spPr>
              <a:xfrm>
                <a:off x="894514" y="292685"/>
                <a:ext cx="5082105" cy="42518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zh-CN" altLang="en-US" sz="3200" dirty="0">
                    <a:solidFill>
                      <a:srgbClr val="005188"/>
                    </a:solidFill>
                    <a:latin typeface="宋体" panose="02010600030101010101" pitchFamily="2" charset="-122"/>
                    <a:ea typeface="宋体" panose="02010600030101010101" pitchFamily="2" charset="-122"/>
                  </a:rPr>
                  <a:t>备考</a:t>
                </a:r>
                <a:r>
                  <a:rPr lang="zh-CN" altLang="en-US" sz="3200" dirty="0" smtClean="0">
                    <a:solidFill>
                      <a:srgbClr val="005188"/>
                    </a:solidFill>
                    <a:latin typeface="宋体" panose="02010600030101010101" pitchFamily="2" charset="-122"/>
                    <a:ea typeface="宋体" panose="02010600030101010101" pitchFamily="2" charset="-122"/>
                  </a:rPr>
                  <a:t>训练</a:t>
                </a:r>
                <a:r>
                  <a:rPr lang="en-US" altLang="zh-CN" sz="3200" dirty="0" smtClean="0">
                    <a:solidFill>
                      <a:srgbClr val="005188"/>
                    </a:solidFill>
                    <a:latin typeface="宋体" panose="02010600030101010101" pitchFamily="2" charset="-122"/>
                    <a:ea typeface="宋体" panose="02010600030101010101" pitchFamily="2" charset="-122"/>
                  </a:rPr>
                  <a:t>·</a:t>
                </a:r>
                <a:r>
                  <a:rPr lang="zh-CN" altLang="en-US" sz="3200" dirty="0" smtClean="0">
                    <a:solidFill>
                      <a:srgbClr val="005188"/>
                    </a:solidFill>
                    <a:latin typeface="宋体" panose="02010600030101010101" pitchFamily="2" charset="-122"/>
                    <a:ea typeface="宋体" panose="02010600030101010101" pitchFamily="2" charset="-122"/>
                  </a:rPr>
                  <a:t>针对训练</a:t>
                </a:r>
                <a:endParaRPr lang="zh-CN" altLang="en-US" sz="3200" dirty="0">
                  <a:solidFill>
                    <a:srgbClr val="005188"/>
                  </a:solidFill>
                  <a:latin typeface="宋体" panose="02010600030101010101" pitchFamily="2" charset="-122"/>
                  <a:ea typeface="宋体" panose="02010600030101010101" pitchFamily="2" charset="-122"/>
                </a:endParaRPr>
              </a:p>
            </p:txBody>
          </p:sp>
          <p:sp>
            <p:nvSpPr>
              <p:cNvPr id="18" name="矩形 17"/>
              <p:cNvSpPr/>
              <p:nvPr/>
            </p:nvSpPr>
            <p:spPr>
              <a:xfrm>
                <a:off x="457232" y="178382"/>
                <a:ext cx="495935" cy="768350"/>
              </a:xfrm>
              <a:prstGeom prst="rect">
                <a:avLst/>
              </a:prstGeom>
              <a:noFill/>
            </p:spPr>
            <p:txBody>
              <a:bodyPr wrap="none" lIns="91440" tIns="45720" rIns="91440" bIns="45720">
                <a:spAutoFit/>
              </a:bodyPr>
              <a:lstStyle/>
              <a:p>
                <a:pPr algn="ctr"/>
                <a:r>
                  <a:rPr lang="en-US" altLang="zh-CN" sz="4400" b="1" cap="none" spc="0" dirty="0">
                    <a:ln w="10541" cmpd="sng">
                      <a:solidFill>
                        <a:schemeClr val="accent1">
                          <a:shade val="88000"/>
                          <a:satMod val="110000"/>
                        </a:schemeClr>
                      </a:solidFill>
                      <a:prstDash val="solid"/>
                    </a:ln>
                    <a:solidFill>
                      <a:srgbClr val="005188"/>
                    </a:solidFill>
                    <a:effectLst/>
                  </a:rPr>
                  <a:t>B</a:t>
                </a:r>
                <a:endParaRPr lang="zh-CN" altLang="en-US" sz="4400" b="1" cap="none" spc="0" dirty="0">
                  <a:ln w="10541" cmpd="sng">
                    <a:solidFill>
                      <a:schemeClr val="accent1">
                        <a:shade val="88000"/>
                        <a:satMod val="110000"/>
                      </a:schemeClr>
                    </a:solidFill>
                    <a:prstDash val="solid"/>
                  </a:ln>
                  <a:solidFill>
                    <a:srgbClr val="005188"/>
                  </a:solidFill>
                  <a:effectLst/>
                </a:endParaRPr>
              </a:p>
            </p:txBody>
          </p:sp>
        </p:grpSp>
      </p:grpSp>
    </p:spTree>
  </p:cSld>
  <p:clrMapOvr>
    <a:masterClrMapping/>
  </p:clrMapOvr>
  <mc:AlternateContent xmlns:mc="http://schemas.openxmlformats.org/markup-compatibility/2006" xmlns:p14="http://schemas.microsoft.com/office/powerpoint/2010/main">
    <mc:Choice Requires="p14">
      <p:transition p14:dur="10" advTm="0">
        <p:dissolve/>
      </p:transition>
    </mc:Choice>
    <mc:Fallback xmlns="">
      <p:transition advTm="0">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p:cNvSpPr txBox="1"/>
          <p:nvPr/>
        </p:nvSpPr>
        <p:spPr>
          <a:xfrm>
            <a:off x="496353" y="1094633"/>
            <a:ext cx="8231960" cy="5262979"/>
          </a:xfrm>
          <a:prstGeom prst="rect">
            <a:avLst/>
          </a:prstGeom>
          <a:noFill/>
        </p:spPr>
        <p:txBody>
          <a:bodyPr wrap="square" lIns="0" rIns="0" rtlCol="0">
            <a:spAutoFit/>
          </a:bodyPr>
          <a:lstStyle/>
          <a:p>
            <a:r>
              <a:rPr lang="en-US" altLang="zh-CN" sz="2800" dirty="0" smtClean="0">
                <a:latin typeface="Times New Roman" panose="02020603050405020304" pitchFamily="18" charset="0"/>
                <a:cs typeface="Times New Roman" panose="02020603050405020304" pitchFamily="18" charset="0"/>
              </a:rPr>
              <a:t>2</a:t>
            </a:r>
            <a:r>
              <a:rPr lang="zh-CN" altLang="zh-CN" sz="2800" dirty="0">
                <a:latin typeface="Times New Roman" panose="02020603050405020304" pitchFamily="18" charset="0"/>
                <a:cs typeface="Times New Roman" panose="02020603050405020304" pitchFamily="18" charset="0"/>
              </a:rPr>
              <a:t>．</a:t>
            </a:r>
            <a:r>
              <a:rPr lang="en-US" altLang="zh-CN" sz="2800" dirty="0">
                <a:latin typeface="+mn-ea"/>
                <a:cs typeface="Times New Roman" panose="02020603050405020304" pitchFamily="18" charset="0"/>
              </a:rPr>
              <a:t>(2019·</a:t>
            </a:r>
            <a:r>
              <a:rPr lang="zh-CN" altLang="zh-CN" sz="2800" dirty="0">
                <a:latin typeface="+mn-ea"/>
                <a:cs typeface="Times New Roman" panose="02020603050405020304" pitchFamily="18" charset="0"/>
              </a:rPr>
              <a:t>长沙市</a:t>
            </a:r>
            <a:r>
              <a:rPr lang="en-US" altLang="zh-CN" sz="2800" dirty="0">
                <a:latin typeface="+mn-ea"/>
                <a:cs typeface="Times New Roman" panose="02020603050405020304" pitchFamily="18" charset="0"/>
              </a:rPr>
              <a:t>)“</a:t>
            </a:r>
            <a:r>
              <a:rPr lang="zh-CN" altLang="zh-CN" sz="2800" dirty="0">
                <a:latin typeface="+mn-ea"/>
                <a:cs typeface="Times New Roman" panose="02020603050405020304" pitchFamily="18" charset="0"/>
              </a:rPr>
              <a:t>二十四节气</a:t>
            </a:r>
            <a:r>
              <a:rPr lang="en-US" altLang="zh-CN" sz="2800" dirty="0">
                <a:latin typeface="+mn-ea"/>
                <a:cs typeface="Times New Roman" panose="02020603050405020304" pitchFamily="18" charset="0"/>
              </a:rPr>
              <a:t>”</a:t>
            </a:r>
            <a:r>
              <a:rPr lang="zh-CN" altLang="zh-CN" sz="2800" dirty="0">
                <a:latin typeface="Times New Roman" panose="02020603050405020304" pitchFamily="18" charset="0"/>
                <a:cs typeface="Times New Roman" panose="02020603050405020304" pitchFamily="18" charset="0"/>
              </a:rPr>
              <a:t>是中华民族智慧的结晶，有关节气的谚语，下列分析正确的是</a:t>
            </a:r>
            <a:r>
              <a:rPr lang="en-US" altLang="zh-CN" sz="2800" dirty="0">
                <a:latin typeface="Times New Roman" panose="02020603050405020304" pitchFamily="18" charset="0"/>
                <a:cs typeface="Times New Roman" panose="02020603050405020304" pitchFamily="18" charset="0"/>
              </a:rPr>
              <a:t>(</a:t>
            </a:r>
            <a:r>
              <a:rPr lang="zh-CN" altLang="zh-CN" sz="2800" dirty="0">
                <a:latin typeface="Times New Roman" panose="02020603050405020304" pitchFamily="18" charset="0"/>
                <a:cs typeface="Times New Roman" panose="02020603050405020304" pitchFamily="18" charset="0"/>
              </a:rPr>
              <a:t>　　</a:t>
            </a:r>
            <a:r>
              <a:rPr lang="en-US" altLang="zh-CN" sz="2800" dirty="0">
                <a:latin typeface="Times New Roman" panose="02020603050405020304" pitchFamily="18" charset="0"/>
                <a:cs typeface="Times New Roman" panose="02020603050405020304" pitchFamily="18" charset="0"/>
              </a:rPr>
              <a:t>)</a:t>
            </a:r>
            <a:endParaRPr lang="zh-CN" altLang="zh-CN" sz="2800" dirty="0">
              <a:latin typeface="Times New Roman" panose="02020603050405020304" pitchFamily="18" charset="0"/>
              <a:cs typeface="Times New Roman" panose="02020603050405020304" pitchFamily="18" charset="0"/>
            </a:endParaRPr>
          </a:p>
          <a:p>
            <a:r>
              <a:rPr lang="en-US" altLang="zh-CN" sz="2800" dirty="0">
                <a:latin typeface="Times New Roman" panose="02020603050405020304" pitchFamily="18" charset="0"/>
                <a:cs typeface="Times New Roman" panose="02020603050405020304" pitchFamily="18" charset="0"/>
              </a:rPr>
              <a:t>A</a:t>
            </a:r>
            <a:r>
              <a:rPr lang="zh-CN" altLang="zh-CN" sz="2800" dirty="0">
                <a:latin typeface="Times New Roman" panose="02020603050405020304" pitchFamily="18" charset="0"/>
                <a:cs typeface="Times New Roman" panose="02020603050405020304" pitchFamily="18" charset="0"/>
              </a:rPr>
              <a:t>．“惊蛰云不停，寒到</a:t>
            </a:r>
            <a:r>
              <a:rPr lang="zh-CN" altLang="zh-CN" sz="2800" dirty="0">
                <a:latin typeface="+mn-ea"/>
                <a:cs typeface="Times New Roman" panose="02020603050405020304" pitchFamily="18" charset="0"/>
              </a:rPr>
              <a:t>五月中</a:t>
            </a:r>
            <a:r>
              <a:rPr lang="en-US" altLang="zh-CN" sz="2800" dirty="0">
                <a:latin typeface="+mn-ea"/>
                <a:cs typeface="Times New Roman" panose="02020603050405020304" pitchFamily="18" charset="0"/>
              </a:rPr>
              <a:t>”</a:t>
            </a:r>
            <a:r>
              <a:rPr lang="zh-CN" altLang="zh-CN" sz="2800" dirty="0">
                <a:latin typeface="+mn-ea"/>
                <a:cs typeface="Times New Roman" panose="02020603050405020304" pitchFamily="18" charset="0"/>
              </a:rPr>
              <a:t>，</a:t>
            </a:r>
            <a:r>
              <a:rPr lang="zh-CN" altLang="zh-CN" sz="2800" dirty="0">
                <a:latin typeface="Times New Roman" panose="02020603050405020304" pitchFamily="18" charset="0"/>
                <a:cs typeface="Times New Roman" panose="02020603050405020304" pitchFamily="18" charset="0"/>
              </a:rPr>
              <a:t>云的形成是</a:t>
            </a:r>
            <a:r>
              <a:rPr lang="zh-CN" altLang="zh-CN" sz="2800" dirty="0" smtClean="0">
                <a:latin typeface="Times New Roman" panose="02020603050405020304" pitchFamily="18" charset="0"/>
                <a:cs typeface="Times New Roman" panose="02020603050405020304" pitchFamily="18" charset="0"/>
              </a:rPr>
              <a:t>升华</a:t>
            </a:r>
            <a:endParaRPr lang="en-US" altLang="zh-CN" sz="2800" dirty="0" smtClean="0">
              <a:latin typeface="Times New Roman" panose="02020603050405020304" pitchFamily="18" charset="0"/>
              <a:cs typeface="Times New Roman" panose="02020603050405020304" pitchFamily="18" charset="0"/>
            </a:endParaRPr>
          </a:p>
          <a:p>
            <a:r>
              <a:rPr lang="en-US" altLang="zh-CN" sz="2800" dirty="0">
                <a:latin typeface="Times New Roman" panose="02020603050405020304" pitchFamily="18" charset="0"/>
                <a:cs typeface="Times New Roman" panose="02020603050405020304" pitchFamily="18" charset="0"/>
              </a:rPr>
              <a:t> </a:t>
            </a:r>
            <a:r>
              <a:rPr lang="en-US" altLang="zh-CN" sz="2800" dirty="0" smtClean="0">
                <a:latin typeface="Times New Roman" panose="02020603050405020304" pitchFamily="18" charset="0"/>
                <a:cs typeface="Times New Roman" panose="02020603050405020304" pitchFamily="18" charset="0"/>
              </a:rPr>
              <a:t>       </a:t>
            </a:r>
            <a:r>
              <a:rPr lang="zh-CN" altLang="zh-CN" sz="2800" dirty="0" smtClean="0">
                <a:latin typeface="Times New Roman" panose="02020603050405020304" pitchFamily="18" charset="0"/>
                <a:cs typeface="Times New Roman" panose="02020603050405020304" pitchFamily="18" charset="0"/>
              </a:rPr>
              <a:t>现象</a:t>
            </a:r>
            <a:endParaRPr lang="zh-CN" altLang="zh-CN" sz="2800" dirty="0">
              <a:latin typeface="Times New Roman" panose="02020603050405020304" pitchFamily="18" charset="0"/>
              <a:cs typeface="Times New Roman" panose="02020603050405020304" pitchFamily="18" charset="0"/>
            </a:endParaRPr>
          </a:p>
          <a:p>
            <a:r>
              <a:rPr lang="en-US" altLang="zh-CN" sz="2800" dirty="0">
                <a:latin typeface="Times New Roman" panose="02020603050405020304" pitchFamily="18" charset="0"/>
                <a:cs typeface="Times New Roman" panose="02020603050405020304" pitchFamily="18" charset="0"/>
              </a:rPr>
              <a:t>B</a:t>
            </a:r>
            <a:r>
              <a:rPr lang="zh-CN" altLang="zh-CN" sz="2800" dirty="0">
                <a:latin typeface="Times New Roman" panose="02020603050405020304" pitchFamily="18" charset="0"/>
                <a:cs typeface="Times New Roman" panose="02020603050405020304" pitchFamily="18" charset="0"/>
              </a:rPr>
              <a:t>．“伏天三场雨，薄地长好</a:t>
            </a:r>
            <a:r>
              <a:rPr lang="zh-CN" altLang="zh-CN" sz="2800" dirty="0">
                <a:latin typeface="+mn-ea"/>
                <a:cs typeface="Times New Roman" panose="02020603050405020304" pitchFamily="18" charset="0"/>
              </a:rPr>
              <a:t>麻</a:t>
            </a:r>
            <a:r>
              <a:rPr lang="en-US" altLang="zh-CN" sz="2800" dirty="0">
                <a:latin typeface="+mn-ea"/>
                <a:cs typeface="Times New Roman" panose="02020603050405020304" pitchFamily="18" charset="0"/>
              </a:rPr>
              <a:t>”</a:t>
            </a:r>
            <a:r>
              <a:rPr lang="zh-CN" altLang="zh-CN" sz="2800" dirty="0">
                <a:latin typeface="+mn-ea"/>
                <a:cs typeface="Times New Roman" panose="02020603050405020304" pitchFamily="18" charset="0"/>
              </a:rPr>
              <a:t>，</a:t>
            </a:r>
            <a:r>
              <a:rPr lang="zh-CN" altLang="zh-CN" sz="2800" dirty="0">
                <a:latin typeface="Times New Roman" panose="02020603050405020304" pitchFamily="18" charset="0"/>
                <a:cs typeface="Times New Roman" panose="02020603050405020304" pitchFamily="18" charset="0"/>
              </a:rPr>
              <a:t>雨的形成是</a:t>
            </a:r>
            <a:r>
              <a:rPr lang="zh-CN" altLang="zh-CN" sz="2800" dirty="0" smtClean="0">
                <a:latin typeface="Times New Roman" panose="02020603050405020304" pitchFamily="18" charset="0"/>
                <a:cs typeface="Times New Roman" panose="02020603050405020304" pitchFamily="18" charset="0"/>
              </a:rPr>
              <a:t>凝固</a:t>
            </a:r>
            <a:endParaRPr lang="en-US" altLang="zh-CN" sz="2800" dirty="0" smtClean="0">
              <a:latin typeface="Times New Roman" panose="02020603050405020304" pitchFamily="18" charset="0"/>
              <a:cs typeface="Times New Roman" panose="02020603050405020304" pitchFamily="18" charset="0"/>
            </a:endParaRPr>
          </a:p>
          <a:p>
            <a:r>
              <a:rPr lang="en-US" altLang="zh-CN" sz="2800" dirty="0">
                <a:latin typeface="Times New Roman" panose="02020603050405020304" pitchFamily="18" charset="0"/>
                <a:cs typeface="Times New Roman" panose="02020603050405020304" pitchFamily="18" charset="0"/>
              </a:rPr>
              <a:t> </a:t>
            </a:r>
            <a:r>
              <a:rPr lang="en-US" altLang="zh-CN" sz="2800" dirty="0" smtClean="0">
                <a:latin typeface="Times New Roman" panose="02020603050405020304" pitchFamily="18" charset="0"/>
                <a:cs typeface="Times New Roman" panose="02020603050405020304" pitchFamily="18" charset="0"/>
              </a:rPr>
              <a:t>      </a:t>
            </a:r>
            <a:r>
              <a:rPr lang="zh-CN" altLang="zh-CN" sz="2800" dirty="0" smtClean="0">
                <a:latin typeface="Times New Roman" panose="02020603050405020304" pitchFamily="18" charset="0"/>
                <a:cs typeface="Times New Roman" panose="02020603050405020304" pitchFamily="18" charset="0"/>
              </a:rPr>
              <a:t>现象</a:t>
            </a:r>
            <a:endParaRPr lang="zh-CN" altLang="zh-CN" sz="2800" dirty="0">
              <a:latin typeface="Times New Roman" panose="02020603050405020304" pitchFamily="18" charset="0"/>
              <a:cs typeface="Times New Roman" panose="02020603050405020304" pitchFamily="18" charset="0"/>
            </a:endParaRPr>
          </a:p>
          <a:p>
            <a:r>
              <a:rPr lang="en-US" altLang="zh-CN" sz="2800" dirty="0">
                <a:latin typeface="Times New Roman" panose="02020603050405020304" pitchFamily="18" charset="0"/>
                <a:cs typeface="Times New Roman" panose="02020603050405020304" pitchFamily="18" charset="0"/>
              </a:rPr>
              <a:t>C</a:t>
            </a:r>
            <a:r>
              <a:rPr lang="zh-CN" altLang="zh-CN" sz="2800" dirty="0">
                <a:latin typeface="Times New Roman" panose="02020603050405020304" pitchFamily="18" charset="0"/>
                <a:cs typeface="Times New Roman" panose="02020603050405020304" pitchFamily="18" charset="0"/>
              </a:rPr>
              <a:t>．“霜降有霜，米谷满仓</a:t>
            </a:r>
            <a:r>
              <a:rPr lang="en-US" altLang="zh-CN" sz="2800" dirty="0">
                <a:latin typeface="+mn-ea"/>
                <a:cs typeface="Times New Roman" panose="02020603050405020304" pitchFamily="18" charset="0"/>
              </a:rPr>
              <a:t>”</a:t>
            </a:r>
            <a:r>
              <a:rPr lang="zh-CN" altLang="zh-CN" sz="2800" dirty="0">
                <a:latin typeface="+mn-ea"/>
                <a:cs typeface="Times New Roman" panose="02020603050405020304" pitchFamily="18" charset="0"/>
              </a:rPr>
              <a:t>，霜</a:t>
            </a:r>
            <a:r>
              <a:rPr lang="zh-CN" altLang="zh-CN" sz="2800" dirty="0">
                <a:latin typeface="Times New Roman" panose="02020603050405020304" pitchFamily="18" charset="0"/>
                <a:cs typeface="Times New Roman" panose="02020603050405020304" pitchFamily="18" charset="0"/>
              </a:rPr>
              <a:t>的形成是凝华现象</a:t>
            </a:r>
          </a:p>
          <a:p>
            <a:r>
              <a:rPr lang="en-US" altLang="zh-CN" sz="2800" dirty="0">
                <a:latin typeface="Times New Roman" panose="02020603050405020304" pitchFamily="18" charset="0"/>
                <a:cs typeface="Times New Roman" panose="02020603050405020304" pitchFamily="18" charset="0"/>
              </a:rPr>
              <a:t>D</a:t>
            </a:r>
            <a:r>
              <a:rPr lang="zh-CN" altLang="zh-CN" sz="2800" dirty="0">
                <a:latin typeface="Times New Roman" panose="02020603050405020304" pitchFamily="18" charset="0"/>
                <a:cs typeface="Times New Roman" panose="02020603050405020304" pitchFamily="18" charset="0"/>
              </a:rPr>
              <a:t>．</a:t>
            </a:r>
            <a:r>
              <a:rPr lang="en-US" altLang="zh-CN" sz="2800" dirty="0">
                <a:latin typeface="+mn-ea"/>
                <a:cs typeface="Times New Roman" panose="02020603050405020304" pitchFamily="18" charset="0"/>
              </a:rPr>
              <a:t>“</a:t>
            </a:r>
            <a:r>
              <a:rPr lang="zh-CN" altLang="zh-CN" sz="2800" dirty="0">
                <a:latin typeface="+mn-ea"/>
                <a:cs typeface="Times New Roman" panose="02020603050405020304" pitchFamily="18" charset="0"/>
              </a:rPr>
              <a:t>小寒冻土，大寒冻河</a:t>
            </a:r>
            <a:r>
              <a:rPr lang="en-US" altLang="zh-CN" sz="2800" dirty="0">
                <a:latin typeface="+mn-ea"/>
                <a:cs typeface="Times New Roman" panose="02020603050405020304" pitchFamily="18" charset="0"/>
              </a:rPr>
              <a:t>”</a:t>
            </a:r>
            <a:r>
              <a:rPr lang="zh-CN" altLang="zh-CN" sz="2800" dirty="0">
                <a:latin typeface="+mn-ea"/>
                <a:cs typeface="Times New Roman" panose="02020603050405020304" pitchFamily="18" charset="0"/>
              </a:rPr>
              <a:t>，河水</a:t>
            </a:r>
            <a:r>
              <a:rPr lang="zh-CN" altLang="zh-CN" sz="2800" dirty="0">
                <a:latin typeface="Times New Roman" panose="02020603050405020304" pitchFamily="18" charset="0"/>
                <a:cs typeface="Times New Roman" panose="02020603050405020304" pitchFamily="18" charset="0"/>
              </a:rPr>
              <a:t>结冰是熔化现象</a:t>
            </a:r>
          </a:p>
          <a:p>
            <a:r>
              <a:rPr lang="en-US" altLang="zh-CN" sz="2800" dirty="0">
                <a:latin typeface="Times New Roman" panose="02020603050405020304" pitchFamily="18" charset="0"/>
                <a:cs typeface="Times New Roman" panose="02020603050405020304" pitchFamily="18" charset="0"/>
              </a:rPr>
              <a:t>3</a:t>
            </a:r>
            <a:r>
              <a:rPr lang="zh-CN" altLang="zh-CN" sz="2800" dirty="0">
                <a:latin typeface="Times New Roman" panose="02020603050405020304" pitchFamily="18" charset="0"/>
                <a:cs typeface="Times New Roman" panose="02020603050405020304" pitchFamily="18" charset="0"/>
              </a:rPr>
              <a:t>．</a:t>
            </a:r>
            <a:r>
              <a:rPr lang="en-US" altLang="zh-CN" sz="2800" dirty="0">
                <a:latin typeface="+mn-ea"/>
                <a:cs typeface="Times New Roman" panose="02020603050405020304" pitchFamily="18" charset="0"/>
              </a:rPr>
              <a:t>(2019·</a:t>
            </a:r>
            <a:r>
              <a:rPr lang="zh-CN" altLang="zh-CN" sz="2800" dirty="0">
                <a:latin typeface="+mn-ea"/>
                <a:cs typeface="Times New Roman" panose="02020603050405020304" pitchFamily="18" charset="0"/>
              </a:rPr>
              <a:t>德阳市</a:t>
            </a:r>
            <a:r>
              <a:rPr lang="en-US" altLang="zh-CN" sz="2800" dirty="0">
                <a:latin typeface="+mn-ea"/>
                <a:cs typeface="Times New Roman" panose="02020603050405020304" pitchFamily="18" charset="0"/>
              </a:rPr>
              <a:t>)</a:t>
            </a:r>
            <a:r>
              <a:rPr lang="zh-CN" altLang="zh-CN" sz="2800" dirty="0">
                <a:latin typeface="+mn-ea"/>
                <a:cs typeface="Times New Roman" panose="02020603050405020304" pitchFamily="18" charset="0"/>
              </a:rPr>
              <a:t>对</a:t>
            </a:r>
            <a:r>
              <a:rPr lang="zh-CN" altLang="zh-CN" sz="2800" dirty="0">
                <a:latin typeface="Times New Roman" panose="02020603050405020304" pitchFamily="18" charset="0"/>
                <a:cs typeface="Times New Roman" panose="02020603050405020304" pitchFamily="18" charset="0"/>
              </a:rPr>
              <a:t>下面的热现象，下列解释</a:t>
            </a:r>
            <a:r>
              <a:rPr lang="zh-CN" altLang="zh-CN" sz="2800" dirty="0" smtClean="0">
                <a:latin typeface="Times New Roman" panose="02020603050405020304" pitchFamily="18" charset="0"/>
                <a:cs typeface="Times New Roman" panose="02020603050405020304" pitchFamily="18" charset="0"/>
              </a:rPr>
              <a:t>正确</a:t>
            </a:r>
            <a:endParaRPr lang="en-US" altLang="zh-CN" sz="2800" dirty="0" smtClean="0">
              <a:latin typeface="Times New Roman" panose="02020603050405020304" pitchFamily="18" charset="0"/>
              <a:cs typeface="Times New Roman" panose="02020603050405020304" pitchFamily="18" charset="0"/>
            </a:endParaRPr>
          </a:p>
          <a:p>
            <a:r>
              <a:rPr lang="zh-CN" altLang="zh-CN" sz="2800" dirty="0" smtClean="0">
                <a:latin typeface="Times New Roman" panose="02020603050405020304" pitchFamily="18" charset="0"/>
                <a:cs typeface="Times New Roman" panose="02020603050405020304" pitchFamily="18" charset="0"/>
              </a:rPr>
              <a:t>的</a:t>
            </a:r>
            <a:r>
              <a:rPr lang="zh-CN" altLang="zh-CN" sz="2800" dirty="0">
                <a:latin typeface="Times New Roman" panose="02020603050405020304" pitchFamily="18" charset="0"/>
                <a:cs typeface="Times New Roman" panose="02020603050405020304" pitchFamily="18" charset="0"/>
              </a:rPr>
              <a:t>是</a:t>
            </a:r>
            <a:r>
              <a:rPr lang="en-US" altLang="zh-CN" sz="2800" dirty="0">
                <a:latin typeface="Times New Roman" panose="02020603050405020304" pitchFamily="18" charset="0"/>
                <a:cs typeface="Times New Roman" panose="02020603050405020304" pitchFamily="18" charset="0"/>
              </a:rPr>
              <a:t>(</a:t>
            </a:r>
            <a:r>
              <a:rPr lang="zh-CN" altLang="zh-CN" sz="2800" dirty="0">
                <a:latin typeface="Times New Roman" panose="02020603050405020304" pitchFamily="18" charset="0"/>
                <a:cs typeface="Times New Roman" panose="02020603050405020304" pitchFamily="18" charset="0"/>
              </a:rPr>
              <a:t>　　</a:t>
            </a:r>
            <a:r>
              <a:rPr lang="en-US" altLang="zh-CN" sz="2800" dirty="0">
                <a:latin typeface="Times New Roman" panose="02020603050405020304" pitchFamily="18" charset="0"/>
                <a:cs typeface="Times New Roman" panose="02020603050405020304" pitchFamily="18" charset="0"/>
              </a:rPr>
              <a:t>)</a:t>
            </a:r>
            <a:endParaRPr lang="zh-CN" altLang="zh-CN" sz="2800" dirty="0">
              <a:latin typeface="Times New Roman" panose="02020603050405020304" pitchFamily="18" charset="0"/>
              <a:cs typeface="Times New Roman" panose="02020603050405020304" pitchFamily="18" charset="0"/>
            </a:endParaRPr>
          </a:p>
          <a:p>
            <a:r>
              <a:rPr lang="en-US" altLang="zh-CN" sz="2800" dirty="0">
                <a:latin typeface="Times New Roman" panose="02020603050405020304" pitchFamily="18" charset="0"/>
                <a:cs typeface="Times New Roman" panose="02020603050405020304" pitchFamily="18" charset="0"/>
              </a:rPr>
              <a:t>A</a:t>
            </a:r>
            <a:r>
              <a:rPr lang="zh-CN" altLang="zh-CN" sz="2800" dirty="0">
                <a:latin typeface="Times New Roman" panose="02020603050405020304" pitchFamily="18" charset="0"/>
                <a:cs typeface="Times New Roman" panose="02020603050405020304" pitchFamily="18" charset="0"/>
              </a:rPr>
              <a:t>．冰的形成是凝华现象</a:t>
            </a:r>
            <a:r>
              <a:rPr lang="en-US" altLang="zh-CN" sz="2800" dirty="0">
                <a:latin typeface="Times New Roman" panose="02020603050405020304" pitchFamily="18" charset="0"/>
                <a:cs typeface="Times New Roman" panose="02020603050405020304" pitchFamily="18" charset="0"/>
              </a:rPr>
              <a:t>  </a:t>
            </a:r>
            <a:r>
              <a:rPr lang="en-US" altLang="zh-CN" sz="2800" dirty="0" smtClean="0">
                <a:latin typeface="Times New Roman" panose="02020603050405020304" pitchFamily="18" charset="0"/>
                <a:cs typeface="Times New Roman" panose="02020603050405020304" pitchFamily="18" charset="0"/>
              </a:rPr>
              <a:t>  B</a:t>
            </a:r>
            <a:r>
              <a:rPr lang="zh-CN" altLang="zh-CN" sz="2800" dirty="0">
                <a:latin typeface="Times New Roman" panose="02020603050405020304" pitchFamily="18" charset="0"/>
                <a:cs typeface="Times New Roman" panose="02020603050405020304" pitchFamily="18" charset="0"/>
              </a:rPr>
              <a:t>．雾的形成是汽化现象</a:t>
            </a:r>
          </a:p>
          <a:p>
            <a:r>
              <a:rPr lang="en-US" altLang="zh-CN" sz="2800" dirty="0">
                <a:latin typeface="Times New Roman" panose="02020603050405020304" pitchFamily="18" charset="0"/>
                <a:cs typeface="Times New Roman" panose="02020603050405020304" pitchFamily="18" charset="0"/>
              </a:rPr>
              <a:t>C</a:t>
            </a:r>
            <a:r>
              <a:rPr lang="zh-CN" altLang="zh-CN" sz="2800" dirty="0">
                <a:latin typeface="Times New Roman" panose="02020603050405020304" pitchFamily="18" charset="0"/>
                <a:cs typeface="Times New Roman" panose="02020603050405020304" pitchFamily="18" charset="0"/>
              </a:rPr>
              <a:t>．露的形成是液化现象</a:t>
            </a:r>
            <a:r>
              <a:rPr lang="en-US" altLang="zh-CN" sz="2800" dirty="0">
                <a:latin typeface="Times New Roman" panose="02020603050405020304" pitchFamily="18" charset="0"/>
                <a:cs typeface="Times New Roman" panose="02020603050405020304" pitchFamily="18" charset="0"/>
              </a:rPr>
              <a:t>  </a:t>
            </a:r>
            <a:r>
              <a:rPr lang="en-US" altLang="zh-CN" sz="2800" dirty="0" smtClean="0">
                <a:latin typeface="Times New Roman" panose="02020603050405020304" pitchFamily="18" charset="0"/>
                <a:cs typeface="Times New Roman" panose="02020603050405020304" pitchFamily="18" charset="0"/>
              </a:rPr>
              <a:t>  D</a:t>
            </a:r>
            <a:r>
              <a:rPr lang="zh-CN" altLang="zh-CN" sz="2800" dirty="0">
                <a:latin typeface="Times New Roman" panose="02020603050405020304" pitchFamily="18" charset="0"/>
                <a:cs typeface="Times New Roman" panose="02020603050405020304" pitchFamily="18" charset="0"/>
              </a:rPr>
              <a:t>．霜的形成是凝固现象</a:t>
            </a:r>
          </a:p>
        </p:txBody>
      </p:sp>
      <p:sp>
        <p:nvSpPr>
          <p:cNvPr id="4" name="矩形 3"/>
          <p:cNvSpPr/>
          <p:nvPr/>
        </p:nvSpPr>
        <p:spPr>
          <a:xfrm>
            <a:off x="7843355" y="1589091"/>
            <a:ext cx="444352" cy="523220"/>
          </a:xfrm>
          <a:prstGeom prst="rect">
            <a:avLst/>
          </a:prstGeom>
        </p:spPr>
        <p:txBody>
          <a:bodyPr wrap="none">
            <a:spAutoFit/>
          </a:bodyPr>
          <a:lstStyle/>
          <a:p>
            <a:r>
              <a:rPr lang="en-US" altLang="zh-CN" sz="2800" b="1" dirty="0">
                <a:solidFill>
                  <a:srgbClr val="FF0000"/>
                </a:solidFill>
                <a:latin typeface="Times New Roman" panose="02020603050405020304"/>
              </a:rPr>
              <a:t>C</a:t>
            </a:r>
            <a:endParaRPr lang="zh-CN" altLang="en-US" dirty="0"/>
          </a:p>
        </p:txBody>
      </p:sp>
      <p:sp>
        <p:nvSpPr>
          <p:cNvPr id="9" name="矩形 8"/>
          <p:cNvSpPr/>
          <p:nvPr/>
        </p:nvSpPr>
        <p:spPr>
          <a:xfrm>
            <a:off x="1426460" y="4996173"/>
            <a:ext cx="444352" cy="523220"/>
          </a:xfrm>
          <a:prstGeom prst="rect">
            <a:avLst/>
          </a:prstGeom>
        </p:spPr>
        <p:txBody>
          <a:bodyPr wrap="none">
            <a:spAutoFit/>
          </a:bodyPr>
          <a:lstStyle/>
          <a:p>
            <a:r>
              <a:rPr lang="en-US" altLang="zh-CN" sz="2800" b="1" dirty="0">
                <a:solidFill>
                  <a:srgbClr val="FF0000"/>
                </a:solidFill>
                <a:latin typeface="Times New Roman" panose="02020603050405020304"/>
              </a:rPr>
              <a:t>C</a:t>
            </a:r>
            <a:endParaRPr lang="zh-CN" altLang="en-US" dirty="0"/>
          </a:p>
        </p:txBody>
      </p:sp>
      <p:grpSp>
        <p:nvGrpSpPr>
          <p:cNvPr id="10" name="组合 9"/>
          <p:cNvGrpSpPr/>
          <p:nvPr/>
        </p:nvGrpSpPr>
        <p:grpSpPr>
          <a:xfrm>
            <a:off x="474943" y="0"/>
            <a:ext cx="8274780" cy="768350"/>
            <a:chOff x="431463" y="178382"/>
            <a:chExt cx="8274780" cy="768350"/>
          </a:xfrm>
        </p:grpSpPr>
        <p:cxnSp>
          <p:nvCxnSpPr>
            <p:cNvPr id="12" name="直接连接符 11"/>
            <p:cNvCxnSpPr/>
            <p:nvPr/>
          </p:nvCxnSpPr>
          <p:spPr>
            <a:xfrm>
              <a:off x="431463" y="913135"/>
              <a:ext cx="827478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16" name="组合 15"/>
            <p:cNvGrpSpPr/>
            <p:nvPr/>
          </p:nvGrpSpPr>
          <p:grpSpPr>
            <a:xfrm>
              <a:off x="457232" y="178382"/>
              <a:ext cx="5519387" cy="768350"/>
              <a:chOff x="457232" y="178382"/>
              <a:chExt cx="5519387" cy="768350"/>
            </a:xfrm>
          </p:grpSpPr>
          <p:sp>
            <p:nvSpPr>
              <p:cNvPr id="17" name="文本占位符 2"/>
              <p:cNvSpPr txBox="1"/>
              <p:nvPr/>
            </p:nvSpPr>
            <p:spPr>
              <a:xfrm>
                <a:off x="894514" y="292685"/>
                <a:ext cx="5082105" cy="42518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zh-CN" altLang="en-US" sz="3200" dirty="0">
                    <a:solidFill>
                      <a:srgbClr val="005188"/>
                    </a:solidFill>
                    <a:latin typeface="宋体" panose="02010600030101010101" pitchFamily="2" charset="-122"/>
                    <a:ea typeface="宋体" panose="02010600030101010101" pitchFamily="2" charset="-122"/>
                  </a:rPr>
                  <a:t>备考</a:t>
                </a:r>
                <a:r>
                  <a:rPr lang="zh-CN" altLang="en-US" sz="3200" dirty="0" smtClean="0">
                    <a:solidFill>
                      <a:srgbClr val="005188"/>
                    </a:solidFill>
                    <a:latin typeface="宋体" panose="02010600030101010101" pitchFamily="2" charset="-122"/>
                    <a:ea typeface="宋体" panose="02010600030101010101" pitchFamily="2" charset="-122"/>
                  </a:rPr>
                  <a:t>训练</a:t>
                </a:r>
                <a:r>
                  <a:rPr lang="en-US" altLang="zh-CN" sz="3200" dirty="0" smtClean="0">
                    <a:solidFill>
                      <a:srgbClr val="005188"/>
                    </a:solidFill>
                    <a:latin typeface="宋体" panose="02010600030101010101" pitchFamily="2" charset="-122"/>
                    <a:ea typeface="宋体" panose="02010600030101010101" pitchFamily="2" charset="-122"/>
                  </a:rPr>
                  <a:t>·</a:t>
                </a:r>
                <a:r>
                  <a:rPr lang="zh-CN" altLang="en-US" sz="3200" dirty="0" smtClean="0">
                    <a:solidFill>
                      <a:srgbClr val="005188"/>
                    </a:solidFill>
                    <a:latin typeface="宋体" panose="02010600030101010101" pitchFamily="2" charset="-122"/>
                    <a:ea typeface="宋体" panose="02010600030101010101" pitchFamily="2" charset="-122"/>
                  </a:rPr>
                  <a:t>针对训练</a:t>
                </a:r>
                <a:endParaRPr lang="zh-CN" altLang="en-US" sz="3200" dirty="0">
                  <a:solidFill>
                    <a:srgbClr val="005188"/>
                  </a:solidFill>
                  <a:latin typeface="宋体" panose="02010600030101010101" pitchFamily="2" charset="-122"/>
                  <a:ea typeface="宋体" panose="02010600030101010101" pitchFamily="2" charset="-122"/>
                </a:endParaRPr>
              </a:p>
            </p:txBody>
          </p:sp>
          <p:sp>
            <p:nvSpPr>
              <p:cNvPr id="18" name="矩形 17"/>
              <p:cNvSpPr/>
              <p:nvPr/>
            </p:nvSpPr>
            <p:spPr>
              <a:xfrm>
                <a:off x="457232" y="178382"/>
                <a:ext cx="495935" cy="768350"/>
              </a:xfrm>
              <a:prstGeom prst="rect">
                <a:avLst/>
              </a:prstGeom>
              <a:noFill/>
            </p:spPr>
            <p:txBody>
              <a:bodyPr wrap="none" lIns="91440" tIns="45720" rIns="91440" bIns="45720">
                <a:spAutoFit/>
              </a:bodyPr>
              <a:lstStyle/>
              <a:p>
                <a:pPr algn="ctr"/>
                <a:r>
                  <a:rPr lang="en-US" altLang="zh-CN" sz="4400" b="1" cap="none" spc="0" dirty="0">
                    <a:ln w="10541" cmpd="sng">
                      <a:solidFill>
                        <a:schemeClr val="accent1">
                          <a:shade val="88000"/>
                          <a:satMod val="110000"/>
                        </a:schemeClr>
                      </a:solidFill>
                      <a:prstDash val="solid"/>
                    </a:ln>
                    <a:solidFill>
                      <a:srgbClr val="005188"/>
                    </a:solidFill>
                    <a:effectLst/>
                  </a:rPr>
                  <a:t>B</a:t>
                </a:r>
                <a:endParaRPr lang="zh-CN" altLang="en-US" sz="4400" b="1" cap="none" spc="0" dirty="0">
                  <a:ln w="10541" cmpd="sng">
                    <a:solidFill>
                      <a:schemeClr val="accent1">
                        <a:shade val="88000"/>
                        <a:satMod val="110000"/>
                      </a:schemeClr>
                    </a:solidFill>
                    <a:prstDash val="solid"/>
                  </a:ln>
                  <a:solidFill>
                    <a:srgbClr val="005188"/>
                  </a:solidFill>
                  <a:effectLst/>
                </a:endParaRPr>
              </a:p>
            </p:txBody>
          </p:sp>
        </p:grpSp>
      </p:grpSp>
    </p:spTree>
  </p:cSld>
  <p:clrMapOvr>
    <a:masterClrMapping/>
  </p:clrMapOvr>
  <mc:AlternateContent xmlns:mc="http://schemas.openxmlformats.org/markup-compatibility/2006" xmlns:p14="http://schemas.microsoft.com/office/powerpoint/2010/main">
    <mc:Choice Requires="p14">
      <p:transition p14:dur="10" advTm="0">
        <p:dissolve/>
      </p:transition>
    </mc:Choice>
    <mc:Fallback xmlns="">
      <p:transition advTm="0">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p:cNvSpPr txBox="1"/>
          <p:nvPr/>
        </p:nvSpPr>
        <p:spPr>
          <a:xfrm>
            <a:off x="306138" y="1037030"/>
            <a:ext cx="8668310" cy="5760551"/>
          </a:xfrm>
          <a:prstGeom prst="rect">
            <a:avLst/>
          </a:prstGeom>
          <a:noFill/>
        </p:spPr>
        <p:txBody>
          <a:bodyPr wrap="square" lIns="0" rIns="0" rtlCol="0">
            <a:spAutoFit/>
          </a:bodyPr>
          <a:lstStyle/>
          <a:p>
            <a:pPr>
              <a:lnSpc>
                <a:spcPts val="3360"/>
              </a:lnSpc>
            </a:pPr>
            <a:r>
              <a:rPr lang="en-US" altLang="zh-CN" sz="2800" dirty="0">
                <a:latin typeface="宋体" panose="02010600030101010101" pitchFamily="2" charset="-122"/>
                <a:ea typeface="宋体" panose="02010600030101010101" pitchFamily="2" charset="-122"/>
                <a:cs typeface="方正静蕾简体" panose="03000509000000000000" pitchFamily="65" charset="-122"/>
              </a:rPr>
              <a:t>2</a:t>
            </a:r>
            <a:r>
              <a:rPr lang="zh-CN" altLang="en-US" sz="2800" dirty="0">
                <a:latin typeface="宋体" panose="02010600030101010101" pitchFamily="2" charset="-122"/>
                <a:ea typeface="宋体" panose="02010600030101010101" pitchFamily="2" charset="-122"/>
                <a:cs typeface="方正静蕾简体" panose="03000509000000000000" pitchFamily="65" charset="-122"/>
              </a:rPr>
              <a:t>．物态变化</a:t>
            </a:r>
          </a:p>
          <a:p>
            <a:pPr fontAlgn="auto">
              <a:lnSpc>
                <a:spcPts val="3360"/>
              </a:lnSpc>
            </a:pPr>
            <a:r>
              <a:rPr lang="zh-CN" altLang="en-US" sz="2800" dirty="0">
                <a:latin typeface="宋体" panose="02010600030101010101" pitchFamily="2" charset="-122"/>
                <a:ea typeface="宋体" panose="02010600030101010101" pitchFamily="2" charset="-122"/>
                <a:cs typeface="方正静蕾简体" panose="03000509000000000000" pitchFamily="65" charset="-122"/>
              </a:rPr>
              <a:t>  （</a:t>
            </a:r>
            <a:r>
              <a:rPr lang="en-US" altLang="zh-CN" sz="2800" dirty="0">
                <a:latin typeface="宋体" panose="02010600030101010101" pitchFamily="2" charset="-122"/>
                <a:ea typeface="宋体" panose="02010600030101010101" pitchFamily="2" charset="-122"/>
                <a:cs typeface="方正静蕾简体" panose="03000509000000000000" pitchFamily="65" charset="-122"/>
              </a:rPr>
              <a:t>2</a:t>
            </a:r>
            <a:r>
              <a:rPr lang="zh-CN" altLang="en-US" sz="2800" dirty="0">
                <a:latin typeface="宋体" panose="02010600030101010101" pitchFamily="2" charset="-122"/>
                <a:ea typeface="宋体" panose="02010600030101010101" pitchFamily="2" charset="-122"/>
                <a:cs typeface="方正静蕾简体" panose="03000509000000000000" pitchFamily="65" charset="-122"/>
              </a:rPr>
              <a:t>）汽化和液化</a:t>
            </a:r>
          </a:p>
          <a:p>
            <a:pPr fontAlgn="auto">
              <a:lnSpc>
                <a:spcPts val="3360"/>
              </a:lnSpc>
            </a:pPr>
            <a:r>
              <a:rPr lang="zh-CN" altLang="en-US" sz="2800" dirty="0">
                <a:latin typeface="宋体" panose="02010600030101010101" pitchFamily="2" charset="-122"/>
                <a:ea typeface="宋体" panose="02010600030101010101" pitchFamily="2" charset="-122"/>
                <a:cs typeface="方正静蕾简体" panose="03000509000000000000" pitchFamily="65" charset="-122"/>
              </a:rPr>
              <a:t>   ①物质由液态变成气态的过程叫</a:t>
            </a:r>
            <a:r>
              <a:rPr lang="zh-CN" altLang="en-US" sz="2800" u="sng" dirty="0">
                <a:latin typeface="宋体" panose="02010600030101010101" pitchFamily="2" charset="-122"/>
                <a:ea typeface="宋体" panose="02010600030101010101" pitchFamily="2" charset="-122"/>
                <a:cs typeface="方正静蕾简体" panose="03000509000000000000" pitchFamily="65" charset="-122"/>
              </a:rPr>
              <a:t>     </a:t>
            </a:r>
            <a:r>
              <a:rPr lang="zh-CN" altLang="en-US" sz="2800" dirty="0">
                <a:latin typeface="宋体" panose="02010600030101010101" pitchFamily="2" charset="-122"/>
                <a:ea typeface="宋体" panose="02010600030101010101" pitchFamily="2" charset="-122"/>
                <a:cs typeface="方正静蕾简体" panose="03000509000000000000" pitchFamily="65" charset="-122"/>
              </a:rPr>
              <a:t>。汽化过程  </a:t>
            </a:r>
          </a:p>
          <a:p>
            <a:pPr fontAlgn="auto">
              <a:lnSpc>
                <a:spcPts val="3360"/>
              </a:lnSpc>
            </a:pPr>
            <a:r>
              <a:rPr lang="zh-CN" altLang="en-US" sz="2800" dirty="0">
                <a:latin typeface="宋体" panose="02010600030101010101" pitchFamily="2" charset="-122"/>
                <a:ea typeface="宋体" panose="02010600030101010101" pitchFamily="2" charset="-122"/>
                <a:cs typeface="方正静蕾简体" panose="03000509000000000000" pitchFamily="65" charset="-122"/>
              </a:rPr>
              <a:t>   要</a:t>
            </a:r>
            <a:r>
              <a:rPr lang="zh-CN" altLang="en-US" sz="2800" u="sng" dirty="0">
                <a:latin typeface="宋体" panose="02010600030101010101" pitchFamily="2" charset="-122"/>
                <a:ea typeface="宋体" panose="02010600030101010101" pitchFamily="2" charset="-122"/>
                <a:cs typeface="方正静蕾简体" panose="03000509000000000000" pitchFamily="65" charset="-122"/>
              </a:rPr>
              <a:t>     </a:t>
            </a:r>
            <a:r>
              <a:rPr lang="zh-CN" altLang="en-US" sz="2800" dirty="0">
                <a:latin typeface="宋体" panose="02010600030101010101" pitchFamily="2" charset="-122"/>
                <a:ea typeface="宋体" panose="02010600030101010101" pitchFamily="2" charset="-122"/>
                <a:cs typeface="方正静蕾简体" panose="03000509000000000000" pitchFamily="65" charset="-122"/>
              </a:rPr>
              <a:t>；汽化的两种方式是</a:t>
            </a:r>
            <a:r>
              <a:rPr lang="zh-CN" altLang="en-US" sz="2800" u="sng" dirty="0">
                <a:latin typeface="宋体" panose="02010600030101010101" pitchFamily="2" charset="-122"/>
                <a:ea typeface="宋体" panose="02010600030101010101" pitchFamily="2" charset="-122"/>
                <a:cs typeface="方正静蕾简体" panose="03000509000000000000" pitchFamily="65" charset="-122"/>
              </a:rPr>
              <a:t>     </a:t>
            </a:r>
            <a:r>
              <a:rPr lang="zh-CN" altLang="en-US" sz="2800" dirty="0">
                <a:latin typeface="宋体" panose="02010600030101010101" pitchFamily="2" charset="-122"/>
                <a:ea typeface="宋体" panose="02010600030101010101" pitchFamily="2" charset="-122"/>
                <a:cs typeface="方正静蕾简体" panose="03000509000000000000" pitchFamily="65" charset="-122"/>
              </a:rPr>
              <a:t>和</a:t>
            </a:r>
            <a:r>
              <a:rPr lang="zh-CN" altLang="en-US" sz="2800" u="sng" dirty="0">
                <a:latin typeface="宋体" panose="02010600030101010101" pitchFamily="2" charset="-122"/>
                <a:ea typeface="宋体" panose="02010600030101010101" pitchFamily="2" charset="-122"/>
                <a:cs typeface="方正静蕾简体" panose="03000509000000000000" pitchFamily="65" charset="-122"/>
              </a:rPr>
              <a:t>     </a:t>
            </a:r>
            <a:r>
              <a:rPr lang="zh-CN" altLang="en-US" sz="2800" dirty="0">
                <a:latin typeface="宋体" panose="02010600030101010101" pitchFamily="2" charset="-122"/>
                <a:ea typeface="宋体" panose="02010600030101010101" pitchFamily="2" charset="-122"/>
                <a:cs typeface="方正静蕾简体" panose="03000509000000000000" pitchFamily="65" charset="-122"/>
              </a:rPr>
              <a:t>。</a:t>
            </a:r>
          </a:p>
          <a:p>
            <a:pPr fontAlgn="auto">
              <a:lnSpc>
                <a:spcPts val="3360"/>
              </a:lnSpc>
            </a:pPr>
            <a:r>
              <a:rPr lang="en-US" altLang="zh-CN" sz="2800" dirty="0">
                <a:latin typeface="宋体" panose="02010600030101010101" pitchFamily="2" charset="-122"/>
                <a:ea typeface="宋体" panose="02010600030101010101" pitchFamily="2" charset="-122"/>
                <a:cs typeface="方正静蕾简体" panose="03000509000000000000" pitchFamily="65" charset="-122"/>
              </a:rPr>
              <a:t>   a.</a:t>
            </a:r>
            <a:r>
              <a:rPr lang="zh-CN" altLang="en-US" sz="2800" dirty="0">
                <a:latin typeface="宋体" panose="02010600030101010101" pitchFamily="2" charset="-122"/>
                <a:ea typeface="宋体" panose="02010600030101010101" pitchFamily="2" charset="-122"/>
                <a:cs typeface="方正静蕾简体" panose="03000509000000000000" pitchFamily="65" charset="-122"/>
              </a:rPr>
              <a:t>蒸发过程要</a:t>
            </a:r>
            <a:r>
              <a:rPr lang="zh-CN" altLang="en-US" sz="2800" u="sng" dirty="0">
                <a:latin typeface="宋体" panose="02010600030101010101" pitchFamily="2" charset="-122"/>
                <a:ea typeface="宋体" panose="02010600030101010101" pitchFamily="2" charset="-122"/>
                <a:cs typeface="方正静蕾简体" panose="03000509000000000000" pitchFamily="65" charset="-122"/>
              </a:rPr>
              <a:t>     </a:t>
            </a:r>
            <a:r>
              <a:rPr lang="zh-CN" altLang="en-US" sz="2800" dirty="0">
                <a:latin typeface="宋体" panose="02010600030101010101" pitchFamily="2" charset="-122"/>
                <a:ea typeface="宋体" panose="02010600030101010101" pitchFamily="2" charset="-122"/>
                <a:cs typeface="方正静蕾简体" panose="03000509000000000000" pitchFamily="65" charset="-122"/>
              </a:rPr>
              <a:t>，因此蒸发有</a:t>
            </a:r>
            <a:r>
              <a:rPr lang="zh-CN" altLang="en-US" sz="2800" u="sng" dirty="0">
                <a:latin typeface="宋体" panose="02010600030101010101" pitchFamily="2" charset="-122"/>
                <a:ea typeface="宋体" panose="02010600030101010101" pitchFamily="2" charset="-122"/>
                <a:cs typeface="方正静蕾简体" panose="03000509000000000000" pitchFamily="65" charset="-122"/>
              </a:rPr>
              <a:t>    </a:t>
            </a:r>
            <a:r>
              <a:rPr lang="zh-CN" altLang="en-US" sz="2800" dirty="0">
                <a:latin typeface="宋体" panose="02010600030101010101" pitchFamily="2" charset="-122"/>
                <a:ea typeface="宋体" panose="02010600030101010101" pitchFamily="2" charset="-122"/>
                <a:cs typeface="方正静蕾简体" panose="03000509000000000000" pitchFamily="65" charset="-122"/>
              </a:rPr>
              <a:t>作用。影响蒸</a:t>
            </a:r>
          </a:p>
          <a:p>
            <a:pPr fontAlgn="auto">
              <a:lnSpc>
                <a:spcPts val="3360"/>
              </a:lnSpc>
            </a:pPr>
            <a:r>
              <a:rPr lang="zh-CN" altLang="en-US" sz="2800" dirty="0">
                <a:latin typeface="宋体" panose="02010600030101010101" pitchFamily="2" charset="-122"/>
                <a:ea typeface="宋体" panose="02010600030101010101" pitchFamily="2" charset="-122"/>
                <a:cs typeface="方正静蕾简体" panose="03000509000000000000" pitchFamily="65" charset="-122"/>
              </a:rPr>
              <a:t>     发快慢的因素有</a:t>
            </a:r>
            <a:r>
              <a:rPr lang="zh-CN" altLang="en-US" sz="2800" u="sng" dirty="0">
                <a:latin typeface="宋体" panose="02010600030101010101" pitchFamily="2" charset="-122"/>
                <a:ea typeface="宋体" panose="02010600030101010101" pitchFamily="2" charset="-122"/>
                <a:cs typeface="方正静蕾简体" panose="03000509000000000000" pitchFamily="65" charset="-122"/>
              </a:rPr>
              <a:t>     </a:t>
            </a:r>
            <a:r>
              <a:rPr lang="zh-CN" altLang="en-US" sz="2800" dirty="0">
                <a:latin typeface="宋体" panose="02010600030101010101" pitchFamily="2" charset="-122"/>
                <a:ea typeface="宋体" panose="02010600030101010101" pitchFamily="2" charset="-122"/>
                <a:cs typeface="方正静蕾简体" panose="03000509000000000000" pitchFamily="65" charset="-122"/>
              </a:rPr>
              <a:t>、</a:t>
            </a:r>
            <a:r>
              <a:rPr lang="zh-CN" altLang="en-US" sz="2800" u="sng" dirty="0">
                <a:latin typeface="宋体" panose="02010600030101010101" pitchFamily="2" charset="-122"/>
                <a:ea typeface="宋体" panose="02010600030101010101" pitchFamily="2" charset="-122"/>
                <a:cs typeface="方正静蕾简体" panose="03000509000000000000" pitchFamily="65" charset="-122"/>
              </a:rPr>
              <a:t>       </a:t>
            </a:r>
            <a:r>
              <a:rPr lang="zh-CN" altLang="en-US" sz="2800" dirty="0">
                <a:latin typeface="宋体" panose="02010600030101010101" pitchFamily="2" charset="-122"/>
                <a:ea typeface="宋体" panose="02010600030101010101" pitchFamily="2" charset="-122"/>
                <a:cs typeface="方正静蕾简体" panose="03000509000000000000" pitchFamily="65" charset="-122"/>
              </a:rPr>
              <a:t>和</a:t>
            </a:r>
            <a:r>
              <a:rPr lang="zh-CN" altLang="en-US" sz="2800" u="sng" dirty="0">
                <a:latin typeface="宋体" panose="02010600030101010101" pitchFamily="2" charset="-122"/>
                <a:ea typeface="宋体" panose="02010600030101010101" pitchFamily="2" charset="-122"/>
                <a:cs typeface="方正静蕾简体" panose="03000509000000000000" pitchFamily="65" charset="-122"/>
              </a:rPr>
              <a:t>             </a:t>
            </a:r>
            <a:r>
              <a:rPr lang="zh-CN" altLang="en-US" sz="2800" dirty="0">
                <a:latin typeface="宋体" panose="02010600030101010101" pitchFamily="2" charset="-122"/>
                <a:ea typeface="宋体" panose="02010600030101010101" pitchFamily="2" charset="-122"/>
                <a:cs typeface="方正静蕾简体" panose="03000509000000000000" pitchFamily="65" charset="-122"/>
              </a:rPr>
              <a:t>。</a:t>
            </a:r>
          </a:p>
          <a:p>
            <a:pPr fontAlgn="auto">
              <a:lnSpc>
                <a:spcPts val="3360"/>
              </a:lnSpc>
            </a:pPr>
            <a:r>
              <a:rPr lang="en-US" altLang="zh-CN" sz="2800" dirty="0">
                <a:latin typeface="宋体" panose="02010600030101010101" pitchFamily="2" charset="-122"/>
                <a:ea typeface="宋体" panose="02010600030101010101" pitchFamily="2" charset="-122"/>
                <a:cs typeface="方正静蕾简体" panose="03000509000000000000" pitchFamily="65" charset="-122"/>
              </a:rPr>
              <a:t>   b.</a:t>
            </a:r>
            <a:r>
              <a:rPr lang="zh-CN" altLang="en-US" sz="2800" dirty="0">
                <a:latin typeface="宋体" panose="02010600030101010101" pitchFamily="2" charset="-122"/>
                <a:ea typeface="宋体" panose="02010600030101010101" pitchFamily="2" charset="-122"/>
                <a:cs typeface="方正静蕾简体" panose="03000509000000000000" pitchFamily="65" charset="-122"/>
              </a:rPr>
              <a:t>液体沸腾时温度</a:t>
            </a:r>
            <a:r>
              <a:rPr lang="zh-CN" altLang="en-US" sz="2800" u="sng" dirty="0">
                <a:latin typeface="宋体" panose="02010600030101010101" pitchFamily="2" charset="-122"/>
                <a:ea typeface="宋体" panose="02010600030101010101" pitchFamily="2" charset="-122"/>
                <a:cs typeface="方正静蕾简体" panose="03000509000000000000" pitchFamily="65" charset="-122"/>
              </a:rPr>
              <a:t>     </a:t>
            </a:r>
            <a:r>
              <a:rPr lang="zh-CN" altLang="en-US" sz="2800" dirty="0">
                <a:latin typeface="宋体" panose="02010600030101010101" pitchFamily="2" charset="-122"/>
                <a:ea typeface="宋体" panose="02010600030101010101" pitchFamily="2" charset="-122"/>
                <a:cs typeface="方正静蕾简体" panose="03000509000000000000" pitchFamily="65" charset="-122"/>
              </a:rPr>
              <a:t>，但要继续</a:t>
            </a:r>
            <a:r>
              <a:rPr lang="zh-CN" altLang="en-US" sz="2800" u="sng" dirty="0">
                <a:latin typeface="宋体" panose="02010600030101010101" pitchFamily="2" charset="-122"/>
                <a:ea typeface="宋体" panose="02010600030101010101" pitchFamily="2" charset="-122"/>
                <a:cs typeface="方正静蕾简体" panose="03000509000000000000" pitchFamily="65" charset="-122"/>
              </a:rPr>
              <a:t>     </a:t>
            </a:r>
            <a:r>
              <a:rPr lang="zh-CN" altLang="en-US" sz="2800" dirty="0">
                <a:latin typeface="宋体" panose="02010600030101010101" pitchFamily="2" charset="-122"/>
                <a:ea typeface="宋体" panose="02010600030101010101" pitchFamily="2" charset="-122"/>
                <a:cs typeface="方正静蕾简体" panose="03000509000000000000" pitchFamily="65" charset="-122"/>
              </a:rPr>
              <a:t>。不同液</a:t>
            </a:r>
          </a:p>
          <a:p>
            <a:pPr fontAlgn="auto">
              <a:lnSpc>
                <a:spcPts val="3360"/>
              </a:lnSpc>
            </a:pPr>
            <a:r>
              <a:rPr lang="zh-CN" altLang="en-US" sz="2800" dirty="0">
                <a:latin typeface="宋体" panose="02010600030101010101" pitchFamily="2" charset="-122"/>
                <a:ea typeface="宋体" panose="02010600030101010101" pitchFamily="2" charset="-122"/>
                <a:cs typeface="方正静蕾简体" panose="03000509000000000000" pitchFamily="65" charset="-122"/>
              </a:rPr>
              <a:t>     体沸点是不同的。液体的沸点与</a:t>
            </a:r>
            <a:r>
              <a:rPr lang="zh-CN" altLang="en-US" sz="2800" u="sng" dirty="0">
                <a:latin typeface="宋体" panose="02010600030101010101" pitchFamily="2" charset="-122"/>
                <a:ea typeface="宋体" panose="02010600030101010101" pitchFamily="2" charset="-122"/>
                <a:cs typeface="方正静蕾简体" panose="03000509000000000000" pitchFamily="65" charset="-122"/>
              </a:rPr>
              <a:t>     </a:t>
            </a:r>
            <a:r>
              <a:rPr lang="zh-CN" altLang="en-US" sz="2800" dirty="0">
                <a:latin typeface="宋体" panose="02010600030101010101" pitchFamily="2" charset="-122"/>
                <a:ea typeface="宋体" panose="02010600030101010101" pitchFamily="2" charset="-122"/>
                <a:cs typeface="方正静蕾简体" panose="03000509000000000000" pitchFamily="65" charset="-122"/>
              </a:rPr>
              <a:t>有关，气压</a:t>
            </a:r>
          </a:p>
          <a:p>
            <a:pPr fontAlgn="auto">
              <a:lnSpc>
                <a:spcPts val="3360"/>
              </a:lnSpc>
            </a:pPr>
            <a:r>
              <a:rPr lang="zh-CN" altLang="en-US" sz="2800" dirty="0">
                <a:latin typeface="宋体" panose="02010600030101010101" pitchFamily="2" charset="-122"/>
                <a:ea typeface="宋体" panose="02010600030101010101" pitchFamily="2" charset="-122"/>
                <a:cs typeface="方正静蕾简体" panose="03000509000000000000" pitchFamily="65" charset="-122"/>
              </a:rPr>
              <a:t>     越大，沸点</a:t>
            </a:r>
            <a:r>
              <a:rPr lang="zh-CN" altLang="en-US" sz="2800" u="sng" dirty="0">
                <a:latin typeface="宋体" panose="02010600030101010101" pitchFamily="2" charset="-122"/>
                <a:ea typeface="宋体" panose="02010600030101010101" pitchFamily="2" charset="-122"/>
                <a:cs typeface="方正静蕾简体" panose="03000509000000000000" pitchFamily="65" charset="-122"/>
              </a:rPr>
              <a:t>     </a:t>
            </a:r>
            <a:r>
              <a:rPr lang="zh-CN" altLang="en-US" sz="2800" dirty="0">
                <a:latin typeface="宋体" panose="02010600030101010101" pitchFamily="2" charset="-122"/>
                <a:ea typeface="宋体" panose="02010600030101010101" pitchFamily="2" charset="-122"/>
                <a:cs typeface="方正静蕾简体" panose="03000509000000000000" pitchFamily="65" charset="-122"/>
              </a:rPr>
              <a:t>。（如高压锅原理）</a:t>
            </a:r>
          </a:p>
          <a:p>
            <a:pPr fontAlgn="auto">
              <a:lnSpc>
                <a:spcPts val="3360"/>
              </a:lnSpc>
            </a:pPr>
            <a:r>
              <a:rPr lang="zh-CN" altLang="en-US" sz="2800" dirty="0">
                <a:latin typeface="宋体" panose="02010600030101010101" pitchFamily="2" charset="-122"/>
                <a:ea typeface="宋体" panose="02010600030101010101" pitchFamily="2" charset="-122"/>
                <a:cs typeface="方正静蕾简体" panose="03000509000000000000" pitchFamily="65" charset="-122"/>
              </a:rPr>
              <a:t>   ②物质由气态变成液态的过程叫</a:t>
            </a:r>
            <a:r>
              <a:rPr lang="zh-CN" altLang="en-US" sz="2800" u="sng" dirty="0">
                <a:latin typeface="宋体" panose="02010600030101010101" pitchFamily="2" charset="-122"/>
                <a:ea typeface="宋体" panose="02010600030101010101" pitchFamily="2" charset="-122"/>
                <a:cs typeface="方正静蕾简体" panose="03000509000000000000" pitchFamily="65" charset="-122"/>
              </a:rPr>
              <a:t>      </a:t>
            </a:r>
            <a:r>
              <a:rPr lang="zh-CN" altLang="en-US" sz="2800" dirty="0">
                <a:latin typeface="宋体" panose="02010600030101010101" pitchFamily="2" charset="-122"/>
                <a:ea typeface="宋体" panose="02010600030101010101" pitchFamily="2" charset="-122"/>
                <a:cs typeface="方正静蕾简体" panose="03000509000000000000" pitchFamily="65" charset="-122"/>
              </a:rPr>
              <a:t>。液化过程</a:t>
            </a:r>
          </a:p>
          <a:p>
            <a:pPr fontAlgn="auto">
              <a:lnSpc>
                <a:spcPts val="3360"/>
              </a:lnSpc>
            </a:pPr>
            <a:r>
              <a:rPr lang="zh-CN" altLang="en-US" sz="2800" dirty="0">
                <a:latin typeface="宋体" panose="02010600030101010101" pitchFamily="2" charset="-122"/>
                <a:ea typeface="宋体" panose="02010600030101010101" pitchFamily="2" charset="-122"/>
                <a:cs typeface="方正静蕾简体" panose="03000509000000000000" pitchFamily="65" charset="-122"/>
              </a:rPr>
              <a:t>   要</a:t>
            </a:r>
            <a:r>
              <a:rPr lang="zh-CN" altLang="en-US" sz="2800" u="sng" dirty="0">
                <a:latin typeface="宋体" panose="02010600030101010101" pitchFamily="2" charset="-122"/>
                <a:ea typeface="宋体" panose="02010600030101010101" pitchFamily="2" charset="-122"/>
                <a:cs typeface="方正静蕾简体" panose="03000509000000000000" pitchFamily="65" charset="-122"/>
              </a:rPr>
              <a:t>    </a:t>
            </a:r>
            <a:r>
              <a:rPr lang="zh-CN" altLang="en-US" sz="2800" dirty="0">
                <a:latin typeface="宋体" panose="02010600030101010101" pitchFamily="2" charset="-122"/>
                <a:ea typeface="宋体" panose="02010600030101010101" pitchFamily="2" charset="-122"/>
                <a:cs typeface="方正静蕾简体" panose="03000509000000000000" pitchFamily="65" charset="-122"/>
              </a:rPr>
              <a:t>；液化的两种途径是</a:t>
            </a:r>
            <a:r>
              <a:rPr lang="zh-CN" altLang="en-US" sz="2800" u="sng" dirty="0">
                <a:latin typeface="宋体" panose="02010600030101010101" pitchFamily="2" charset="-122"/>
                <a:ea typeface="宋体" panose="02010600030101010101" pitchFamily="2" charset="-122"/>
                <a:cs typeface="方正静蕾简体" panose="03000509000000000000" pitchFamily="65" charset="-122"/>
              </a:rPr>
              <a:t>         </a:t>
            </a:r>
            <a:r>
              <a:rPr lang="zh-CN" altLang="en-US" sz="2800" dirty="0">
                <a:latin typeface="宋体" panose="02010600030101010101" pitchFamily="2" charset="-122"/>
                <a:ea typeface="宋体" panose="02010600030101010101" pitchFamily="2" charset="-122"/>
                <a:cs typeface="方正静蕾简体" panose="03000509000000000000" pitchFamily="65" charset="-122"/>
              </a:rPr>
              <a:t>和</a:t>
            </a:r>
            <a:r>
              <a:rPr lang="zh-CN" altLang="en-US" sz="2800" u="sng" dirty="0">
                <a:latin typeface="宋体" panose="02010600030101010101" pitchFamily="2" charset="-122"/>
                <a:ea typeface="宋体" panose="02010600030101010101" pitchFamily="2" charset="-122"/>
                <a:cs typeface="方正静蕾简体" panose="03000509000000000000" pitchFamily="65" charset="-122"/>
              </a:rPr>
              <a:t>         </a:t>
            </a:r>
            <a:r>
              <a:rPr lang="zh-CN" altLang="en-US" sz="2800" dirty="0">
                <a:latin typeface="宋体" panose="02010600030101010101" pitchFamily="2" charset="-122"/>
                <a:ea typeface="宋体" panose="02010600030101010101" pitchFamily="2" charset="-122"/>
                <a:cs typeface="方正静蕾简体" panose="03000509000000000000" pitchFamily="65" charset="-122"/>
              </a:rPr>
              <a:t>。 </a:t>
            </a:r>
          </a:p>
          <a:p>
            <a:pPr fontAlgn="auto">
              <a:lnSpc>
                <a:spcPts val="3360"/>
              </a:lnSpc>
            </a:pPr>
            <a:r>
              <a:rPr lang="zh-CN" altLang="en-US" sz="2800" dirty="0">
                <a:latin typeface="宋体" panose="02010600030101010101" pitchFamily="2" charset="-122"/>
                <a:ea typeface="宋体" panose="02010600030101010101" pitchFamily="2" charset="-122"/>
                <a:cs typeface="方正静蕾简体" panose="03000509000000000000" pitchFamily="65" charset="-122"/>
              </a:rPr>
              <a:t>  （生活中常见的“白气”是水蒸气液化成的</a:t>
            </a:r>
            <a:r>
              <a:rPr lang="zh-CN" altLang="en-US" sz="2800" u="sng" dirty="0">
                <a:latin typeface="宋体" panose="02010600030101010101" pitchFamily="2" charset="-122"/>
                <a:ea typeface="宋体" panose="02010600030101010101" pitchFamily="2" charset="-122"/>
                <a:cs typeface="方正静蕾简体" panose="03000509000000000000" pitchFamily="65" charset="-122"/>
              </a:rPr>
              <a:t>       </a:t>
            </a:r>
            <a:r>
              <a:rPr lang="zh-CN" altLang="en-US" sz="2800" dirty="0" smtClean="0">
                <a:latin typeface="宋体" panose="02010600030101010101" pitchFamily="2" charset="-122"/>
                <a:cs typeface="方正静蕾简体" panose="03000509000000000000" pitchFamily="65" charset="-122"/>
              </a:rPr>
              <a:t>；</a:t>
            </a:r>
            <a:endParaRPr lang="en-US" altLang="zh-CN" sz="2800" dirty="0" smtClean="0">
              <a:latin typeface="宋体" panose="02010600030101010101" pitchFamily="2" charset="-122"/>
              <a:cs typeface="方正静蕾简体" panose="03000509000000000000" pitchFamily="65" charset="-122"/>
            </a:endParaRPr>
          </a:p>
          <a:p>
            <a:pPr fontAlgn="auto">
              <a:lnSpc>
                <a:spcPts val="3360"/>
              </a:lnSpc>
            </a:pPr>
            <a:r>
              <a:rPr lang="en-US" altLang="zh-CN" sz="2800" dirty="0">
                <a:latin typeface="宋体" panose="02010600030101010101" pitchFamily="2" charset="-122"/>
                <a:cs typeface="方正静蕾简体" panose="03000509000000000000" pitchFamily="65" charset="-122"/>
              </a:rPr>
              <a:t> </a:t>
            </a:r>
            <a:r>
              <a:rPr lang="en-US" altLang="zh-CN" sz="2800" dirty="0" smtClean="0">
                <a:latin typeface="宋体" panose="02010600030101010101" pitchFamily="2" charset="-122"/>
                <a:cs typeface="方正静蕾简体" panose="03000509000000000000" pitchFamily="65" charset="-122"/>
              </a:rPr>
              <a:t>  </a:t>
            </a:r>
            <a:r>
              <a:rPr lang="zh-CN" altLang="en-US" sz="2800" dirty="0" smtClean="0">
                <a:latin typeface="宋体" panose="02010600030101010101" pitchFamily="2" charset="-122"/>
                <a:cs typeface="方正静蕾简体" panose="03000509000000000000" pitchFamily="65" charset="-122"/>
              </a:rPr>
              <a:t>自然现象</a:t>
            </a:r>
            <a:r>
              <a:rPr lang="zh-CN" altLang="en-US" sz="2800" dirty="0">
                <a:latin typeface="宋体" panose="02010600030101010101" pitchFamily="2" charset="-122"/>
                <a:cs typeface="方正静蕾简体" panose="03000509000000000000" pitchFamily="65" charset="-122"/>
              </a:rPr>
              <a:t>中的云、雾、露属于液化</a:t>
            </a:r>
            <a:r>
              <a:rPr lang="zh-CN" altLang="en-US" sz="2800" dirty="0" smtClean="0">
                <a:latin typeface="宋体" panose="02010600030101010101" pitchFamily="2" charset="-122"/>
                <a:ea typeface="宋体" panose="02010600030101010101" pitchFamily="2" charset="-122"/>
                <a:cs typeface="方正静蕾简体" panose="03000509000000000000" pitchFamily="65" charset="-122"/>
              </a:rPr>
              <a:t>）</a:t>
            </a:r>
            <a:endParaRPr sz="2800" dirty="0">
              <a:latin typeface="宋体" panose="02010600030101010101" pitchFamily="2" charset="-122"/>
              <a:ea typeface="宋体" panose="02010600030101010101" pitchFamily="2" charset="-122"/>
              <a:cs typeface="方正静蕾简体" panose="03000509000000000000" pitchFamily="65" charset="-122"/>
            </a:endParaRPr>
          </a:p>
        </p:txBody>
      </p:sp>
      <p:sp>
        <p:nvSpPr>
          <p:cNvPr id="3" name="TextBox 16"/>
          <p:cNvSpPr txBox="1"/>
          <p:nvPr/>
        </p:nvSpPr>
        <p:spPr>
          <a:xfrm>
            <a:off x="5540029" y="1727593"/>
            <a:ext cx="1437985" cy="523220"/>
          </a:xfrm>
          <a:prstGeom prst="rect">
            <a:avLst/>
          </a:prstGeom>
          <a:noFill/>
        </p:spPr>
        <p:txBody>
          <a:bodyPr wrap="square" rtlCol="0">
            <a:spAutoFit/>
          </a:bodyPr>
          <a:lstStyle/>
          <a:p>
            <a:pPr algn="ctr"/>
            <a:r>
              <a:rPr lang="zh-CN" altLang="en-US" sz="2800" b="1" dirty="0">
                <a:solidFill>
                  <a:srgbClr val="FF0000"/>
                </a:solidFill>
                <a:latin typeface="楷体" panose="02010609060101010101" pitchFamily="49" charset="-122"/>
                <a:ea typeface="楷体" panose="02010609060101010101" pitchFamily="49" charset="-122"/>
              </a:rPr>
              <a:t>汽化</a:t>
            </a:r>
          </a:p>
        </p:txBody>
      </p:sp>
      <p:sp>
        <p:nvSpPr>
          <p:cNvPr id="16" name="TextBox 16"/>
          <p:cNvSpPr txBox="1"/>
          <p:nvPr/>
        </p:nvSpPr>
        <p:spPr>
          <a:xfrm>
            <a:off x="891966" y="2251141"/>
            <a:ext cx="1437985" cy="523220"/>
          </a:xfrm>
          <a:prstGeom prst="rect">
            <a:avLst/>
          </a:prstGeom>
          <a:noFill/>
        </p:spPr>
        <p:txBody>
          <a:bodyPr wrap="square" rtlCol="0">
            <a:spAutoFit/>
          </a:bodyPr>
          <a:lstStyle/>
          <a:p>
            <a:pPr algn="ctr"/>
            <a:r>
              <a:rPr lang="zh-CN" altLang="en-US" sz="2800" b="1" dirty="0">
                <a:solidFill>
                  <a:srgbClr val="FF0000"/>
                </a:solidFill>
                <a:latin typeface="楷体" panose="02010609060101010101" pitchFamily="49" charset="-122"/>
                <a:ea typeface="楷体" panose="02010609060101010101" pitchFamily="49" charset="-122"/>
              </a:rPr>
              <a:t>吸热</a:t>
            </a:r>
          </a:p>
        </p:txBody>
      </p:sp>
      <p:sp>
        <p:nvSpPr>
          <p:cNvPr id="17" name="TextBox 16"/>
          <p:cNvSpPr txBox="1"/>
          <p:nvPr/>
        </p:nvSpPr>
        <p:spPr>
          <a:xfrm>
            <a:off x="4991540" y="2258163"/>
            <a:ext cx="1437985" cy="523220"/>
          </a:xfrm>
          <a:prstGeom prst="rect">
            <a:avLst/>
          </a:prstGeom>
          <a:noFill/>
        </p:spPr>
        <p:txBody>
          <a:bodyPr wrap="square" rtlCol="0">
            <a:spAutoFit/>
          </a:bodyPr>
          <a:lstStyle/>
          <a:p>
            <a:pPr algn="ctr"/>
            <a:r>
              <a:rPr lang="zh-CN" altLang="en-US" sz="2800" b="1" dirty="0">
                <a:solidFill>
                  <a:srgbClr val="FF0000"/>
                </a:solidFill>
                <a:latin typeface="楷体" panose="02010609060101010101" pitchFamily="49" charset="-122"/>
                <a:ea typeface="楷体" panose="02010609060101010101" pitchFamily="49" charset="-122"/>
              </a:rPr>
              <a:t>蒸发</a:t>
            </a:r>
          </a:p>
        </p:txBody>
      </p:sp>
      <p:sp>
        <p:nvSpPr>
          <p:cNvPr id="18" name="TextBox 17"/>
          <p:cNvSpPr txBox="1"/>
          <p:nvPr/>
        </p:nvSpPr>
        <p:spPr>
          <a:xfrm>
            <a:off x="6308090" y="2259330"/>
            <a:ext cx="1216660" cy="521970"/>
          </a:xfrm>
          <a:prstGeom prst="rect">
            <a:avLst/>
          </a:prstGeom>
          <a:noFill/>
        </p:spPr>
        <p:txBody>
          <a:bodyPr wrap="square" rtlCol="0">
            <a:spAutoFit/>
          </a:bodyPr>
          <a:lstStyle/>
          <a:p>
            <a:pPr algn="ctr"/>
            <a:r>
              <a:rPr lang="zh-CN" altLang="en-US" sz="2800" b="1" dirty="0">
                <a:solidFill>
                  <a:srgbClr val="FF0000"/>
                </a:solidFill>
                <a:latin typeface="楷体" panose="02010609060101010101" pitchFamily="49" charset="-122"/>
                <a:ea typeface="楷体" panose="02010609060101010101" pitchFamily="49" charset="-122"/>
              </a:rPr>
              <a:t>沸腾</a:t>
            </a:r>
          </a:p>
        </p:txBody>
      </p:sp>
      <p:sp>
        <p:nvSpPr>
          <p:cNvPr id="19" name="TextBox 18"/>
          <p:cNvSpPr txBox="1"/>
          <p:nvPr/>
        </p:nvSpPr>
        <p:spPr>
          <a:xfrm>
            <a:off x="2879725" y="2713355"/>
            <a:ext cx="1116965" cy="521970"/>
          </a:xfrm>
          <a:prstGeom prst="rect">
            <a:avLst/>
          </a:prstGeom>
          <a:noFill/>
        </p:spPr>
        <p:txBody>
          <a:bodyPr wrap="square" rtlCol="0">
            <a:spAutoFit/>
          </a:bodyPr>
          <a:lstStyle/>
          <a:p>
            <a:pPr algn="ctr"/>
            <a:r>
              <a:rPr lang="zh-CN" altLang="en-US" sz="2800" b="1" dirty="0">
                <a:solidFill>
                  <a:srgbClr val="FF0000"/>
                </a:solidFill>
                <a:latin typeface="楷体" panose="02010609060101010101" pitchFamily="49" charset="-122"/>
                <a:ea typeface="楷体" panose="02010609060101010101" pitchFamily="49" charset="-122"/>
              </a:rPr>
              <a:t>吸热</a:t>
            </a:r>
          </a:p>
        </p:txBody>
      </p:sp>
      <p:sp>
        <p:nvSpPr>
          <p:cNvPr id="21" name="TextBox 20"/>
          <p:cNvSpPr txBox="1"/>
          <p:nvPr/>
        </p:nvSpPr>
        <p:spPr>
          <a:xfrm>
            <a:off x="5836285" y="2717165"/>
            <a:ext cx="934085" cy="521970"/>
          </a:xfrm>
          <a:prstGeom prst="rect">
            <a:avLst/>
          </a:prstGeom>
          <a:noFill/>
        </p:spPr>
        <p:txBody>
          <a:bodyPr wrap="square" rtlCol="0">
            <a:spAutoFit/>
          </a:bodyPr>
          <a:lstStyle/>
          <a:p>
            <a:pPr algn="ctr"/>
            <a:r>
              <a:rPr lang="zh-CN" altLang="en-US" sz="2800" b="1" dirty="0">
                <a:solidFill>
                  <a:srgbClr val="FF0000"/>
                </a:solidFill>
                <a:latin typeface="楷体" panose="02010609060101010101" pitchFamily="49" charset="-122"/>
                <a:ea typeface="楷体" panose="02010609060101010101" pitchFamily="49" charset="-122"/>
              </a:rPr>
              <a:t>致冷</a:t>
            </a:r>
          </a:p>
        </p:txBody>
      </p:sp>
      <p:sp>
        <p:nvSpPr>
          <p:cNvPr id="22" name="TextBox 21"/>
          <p:cNvSpPr txBox="1"/>
          <p:nvPr/>
        </p:nvSpPr>
        <p:spPr>
          <a:xfrm>
            <a:off x="3539490" y="3160395"/>
            <a:ext cx="1062990" cy="521970"/>
          </a:xfrm>
          <a:prstGeom prst="rect">
            <a:avLst/>
          </a:prstGeom>
          <a:noFill/>
        </p:spPr>
        <p:txBody>
          <a:bodyPr wrap="square" rtlCol="0">
            <a:spAutoFit/>
          </a:bodyPr>
          <a:lstStyle/>
          <a:p>
            <a:pPr algn="ctr"/>
            <a:r>
              <a:rPr lang="zh-CN" altLang="en-US" sz="2800" b="1" dirty="0">
                <a:solidFill>
                  <a:srgbClr val="FF0000"/>
                </a:solidFill>
                <a:latin typeface="楷体" panose="02010609060101010101" pitchFamily="49" charset="-122"/>
                <a:ea typeface="楷体" panose="02010609060101010101" pitchFamily="49" charset="-122"/>
              </a:rPr>
              <a:t>温度</a:t>
            </a:r>
          </a:p>
        </p:txBody>
      </p:sp>
      <p:sp>
        <p:nvSpPr>
          <p:cNvPr id="23" name="TextBox 22"/>
          <p:cNvSpPr txBox="1"/>
          <p:nvPr/>
        </p:nvSpPr>
        <p:spPr>
          <a:xfrm>
            <a:off x="4750988" y="3153221"/>
            <a:ext cx="1437985" cy="523220"/>
          </a:xfrm>
          <a:prstGeom prst="rect">
            <a:avLst/>
          </a:prstGeom>
          <a:noFill/>
        </p:spPr>
        <p:txBody>
          <a:bodyPr wrap="square" rtlCol="0">
            <a:spAutoFit/>
          </a:bodyPr>
          <a:lstStyle/>
          <a:p>
            <a:pPr algn="ctr"/>
            <a:r>
              <a:rPr lang="zh-CN" altLang="en-US" sz="2800" b="1" dirty="0">
                <a:solidFill>
                  <a:srgbClr val="FF0000"/>
                </a:solidFill>
                <a:latin typeface="楷体" panose="02010609060101010101" pitchFamily="49" charset="-122"/>
                <a:ea typeface="楷体" panose="02010609060101010101" pitchFamily="49" charset="-122"/>
              </a:rPr>
              <a:t>表面积</a:t>
            </a:r>
          </a:p>
        </p:txBody>
      </p:sp>
      <p:sp>
        <p:nvSpPr>
          <p:cNvPr id="24" name="TextBox 23"/>
          <p:cNvSpPr txBox="1"/>
          <p:nvPr/>
        </p:nvSpPr>
        <p:spPr>
          <a:xfrm>
            <a:off x="6218037" y="3148135"/>
            <a:ext cx="2889968" cy="523220"/>
          </a:xfrm>
          <a:prstGeom prst="rect">
            <a:avLst/>
          </a:prstGeom>
          <a:noFill/>
        </p:spPr>
        <p:txBody>
          <a:bodyPr wrap="square" rtlCol="0">
            <a:spAutoFit/>
          </a:bodyPr>
          <a:lstStyle/>
          <a:p>
            <a:pPr algn="ctr"/>
            <a:r>
              <a:rPr lang="zh-CN" altLang="en-US" sz="2800" b="1" dirty="0">
                <a:solidFill>
                  <a:srgbClr val="FF0000"/>
                </a:solidFill>
                <a:latin typeface="楷体" panose="02010609060101010101" pitchFamily="49" charset="-122"/>
                <a:ea typeface="楷体" panose="02010609060101010101" pitchFamily="49" charset="-122"/>
              </a:rPr>
              <a:t>空气流动速度</a:t>
            </a:r>
          </a:p>
        </p:txBody>
      </p:sp>
      <p:sp>
        <p:nvSpPr>
          <p:cNvPr id="25" name="TextBox 24"/>
          <p:cNvSpPr txBox="1"/>
          <p:nvPr/>
        </p:nvSpPr>
        <p:spPr>
          <a:xfrm>
            <a:off x="3352030" y="3564672"/>
            <a:ext cx="1437985" cy="523220"/>
          </a:xfrm>
          <a:prstGeom prst="rect">
            <a:avLst/>
          </a:prstGeom>
          <a:noFill/>
        </p:spPr>
        <p:txBody>
          <a:bodyPr wrap="square" rtlCol="0">
            <a:spAutoFit/>
          </a:bodyPr>
          <a:lstStyle/>
          <a:p>
            <a:pPr algn="ctr"/>
            <a:r>
              <a:rPr lang="zh-CN" altLang="en-US" sz="2800" b="1" dirty="0">
                <a:solidFill>
                  <a:srgbClr val="FF0000"/>
                </a:solidFill>
                <a:latin typeface="楷体" panose="02010609060101010101" pitchFamily="49" charset="-122"/>
                <a:ea typeface="楷体" panose="02010609060101010101" pitchFamily="49" charset="-122"/>
              </a:rPr>
              <a:t>不变</a:t>
            </a:r>
          </a:p>
        </p:txBody>
      </p:sp>
      <p:sp>
        <p:nvSpPr>
          <p:cNvPr id="26" name="TextBox 25"/>
          <p:cNvSpPr txBox="1"/>
          <p:nvPr/>
        </p:nvSpPr>
        <p:spPr>
          <a:xfrm>
            <a:off x="6033349" y="3564777"/>
            <a:ext cx="1437985" cy="523220"/>
          </a:xfrm>
          <a:prstGeom prst="rect">
            <a:avLst/>
          </a:prstGeom>
          <a:noFill/>
        </p:spPr>
        <p:txBody>
          <a:bodyPr wrap="square" rtlCol="0">
            <a:spAutoFit/>
          </a:bodyPr>
          <a:lstStyle/>
          <a:p>
            <a:pPr algn="ctr"/>
            <a:r>
              <a:rPr lang="zh-CN" altLang="en-US" sz="2800" b="1" dirty="0">
                <a:solidFill>
                  <a:srgbClr val="FF0000"/>
                </a:solidFill>
                <a:latin typeface="楷体" panose="02010609060101010101" pitchFamily="49" charset="-122"/>
                <a:ea typeface="楷体" panose="02010609060101010101" pitchFamily="49" charset="-122"/>
              </a:rPr>
              <a:t>吸热</a:t>
            </a:r>
          </a:p>
        </p:txBody>
      </p:sp>
      <p:sp>
        <p:nvSpPr>
          <p:cNvPr id="27" name="TextBox 26"/>
          <p:cNvSpPr txBox="1"/>
          <p:nvPr/>
        </p:nvSpPr>
        <p:spPr>
          <a:xfrm>
            <a:off x="5819623" y="3992744"/>
            <a:ext cx="1437985" cy="523220"/>
          </a:xfrm>
          <a:prstGeom prst="rect">
            <a:avLst/>
          </a:prstGeom>
          <a:noFill/>
        </p:spPr>
        <p:txBody>
          <a:bodyPr wrap="square" rtlCol="0">
            <a:spAutoFit/>
          </a:bodyPr>
          <a:lstStyle/>
          <a:p>
            <a:pPr algn="ctr"/>
            <a:r>
              <a:rPr lang="zh-CN" altLang="en-US" sz="2800" b="1" dirty="0">
                <a:solidFill>
                  <a:srgbClr val="FF0000"/>
                </a:solidFill>
                <a:latin typeface="楷体" panose="02010609060101010101" pitchFamily="49" charset="-122"/>
                <a:ea typeface="楷体" panose="02010609060101010101" pitchFamily="49" charset="-122"/>
              </a:rPr>
              <a:t>气压</a:t>
            </a:r>
          </a:p>
        </p:txBody>
      </p:sp>
      <p:sp>
        <p:nvSpPr>
          <p:cNvPr id="28" name="TextBox 27"/>
          <p:cNvSpPr txBox="1"/>
          <p:nvPr/>
        </p:nvSpPr>
        <p:spPr>
          <a:xfrm>
            <a:off x="2652108" y="4430104"/>
            <a:ext cx="1437985" cy="523220"/>
          </a:xfrm>
          <a:prstGeom prst="rect">
            <a:avLst/>
          </a:prstGeom>
          <a:noFill/>
        </p:spPr>
        <p:txBody>
          <a:bodyPr wrap="square" rtlCol="0">
            <a:spAutoFit/>
          </a:bodyPr>
          <a:lstStyle/>
          <a:p>
            <a:pPr algn="ctr"/>
            <a:r>
              <a:rPr lang="zh-CN" altLang="en-US" sz="2800" b="1" dirty="0">
                <a:solidFill>
                  <a:srgbClr val="FF0000"/>
                </a:solidFill>
                <a:latin typeface="楷体" panose="02010609060101010101" pitchFamily="49" charset="-122"/>
                <a:ea typeface="楷体" panose="02010609060101010101" pitchFamily="49" charset="-122"/>
              </a:rPr>
              <a:t>越高</a:t>
            </a:r>
          </a:p>
        </p:txBody>
      </p:sp>
      <p:sp>
        <p:nvSpPr>
          <p:cNvPr id="29" name="TextBox 28"/>
          <p:cNvSpPr txBox="1"/>
          <p:nvPr/>
        </p:nvSpPr>
        <p:spPr>
          <a:xfrm>
            <a:off x="5582856" y="4873311"/>
            <a:ext cx="1437985" cy="523220"/>
          </a:xfrm>
          <a:prstGeom prst="rect">
            <a:avLst/>
          </a:prstGeom>
          <a:noFill/>
        </p:spPr>
        <p:txBody>
          <a:bodyPr wrap="square" rtlCol="0">
            <a:spAutoFit/>
          </a:bodyPr>
          <a:lstStyle/>
          <a:p>
            <a:pPr algn="ctr"/>
            <a:r>
              <a:rPr lang="zh-CN" altLang="en-US" sz="2800" b="1" dirty="0">
                <a:solidFill>
                  <a:srgbClr val="FF0000"/>
                </a:solidFill>
                <a:latin typeface="楷体" panose="02010609060101010101" pitchFamily="49" charset="-122"/>
                <a:ea typeface="楷体" panose="02010609060101010101" pitchFamily="49" charset="-122"/>
              </a:rPr>
              <a:t>液化</a:t>
            </a:r>
          </a:p>
        </p:txBody>
      </p:sp>
      <p:sp>
        <p:nvSpPr>
          <p:cNvPr id="30" name="TextBox 29"/>
          <p:cNvSpPr txBox="1"/>
          <p:nvPr/>
        </p:nvSpPr>
        <p:spPr>
          <a:xfrm>
            <a:off x="774730" y="5266049"/>
            <a:ext cx="1437985" cy="523220"/>
          </a:xfrm>
          <a:prstGeom prst="rect">
            <a:avLst/>
          </a:prstGeom>
          <a:noFill/>
        </p:spPr>
        <p:txBody>
          <a:bodyPr wrap="square" rtlCol="0">
            <a:spAutoFit/>
          </a:bodyPr>
          <a:lstStyle/>
          <a:p>
            <a:pPr algn="ctr"/>
            <a:r>
              <a:rPr lang="zh-CN" altLang="en-US" sz="2800" b="1" dirty="0">
                <a:solidFill>
                  <a:srgbClr val="FF0000"/>
                </a:solidFill>
                <a:latin typeface="楷体" panose="02010609060101010101" pitchFamily="49" charset="-122"/>
                <a:ea typeface="楷体" panose="02010609060101010101" pitchFamily="49" charset="-122"/>
              </a:rPr>
              <a:t>放热</a:t>
            </a:r>
          </a:p>
        </p:txBody>
      </p:sp>
      <p:sp>
        <p:nvSpPr>
          <p:cNvPr id="31" name="TextBox 30"/>
          <p:cNvSpPr txBox="1"/>
          <p:nvPr/>
        </p:nvSpPr>
        <p:spPr>
          <a:xfrm>
            <a:off x="4991735" y="5280660"/>
            <a:ext cx="1764030" cy="521970"/>
          </a:xfrm>
          <a:prstGeom prst="rect">
            <a:avLst/>
          </a:prstGeom>
          <a:noFill/>
        </p:spPr>
        <p:txBody>
          <a:bodyPr wrap="square" rtlCol="0">
            <a:spAutoFit/>
          </a:bodyPr>
          <a:lstStyle/>
          <a:p>
            <a:pPr algn="ctr"/>
            <a:r>
              <a:rPr lang="zh-CN" altLang="en-US" sz="2800" b="1" dirty="0">
                <a:solidFill>
                  <a:srgbClr val="FF0000"/>
                </a:solidFill>
                <a:latin typeface="楷体" panose="02010609060101010101" pitchFamily="49" charset="-122"/>
                <a:ea typeface="楷体" panose="02010609060101010101" pitchFamily="49" charset="-122"/>
              </a:rPr>
              <a:t>降低温度</a:t>
            </a:r>
          </a:p>
        </p:txBody>
      </p:sp>
      <p:sp>
        <p:nvSpPr>
          <p:cNvPr id="32" name="TextBox 31"/>
          <p:cNvSpPr txBox="1"/>
          <p:nvPr/>
        </p:nvSpPr>
        <p:spPr>
          <a:xfrm>
            <a:off x="7021131" y="5280806"/>
            <a:ext cx="2207757" cy="523220"/>
          </a:xfrm>
          <a:prstGeom prst="rect">
            <a:avLst/>
          </a:prstGeom>
          <a:noFill/>
        </p:spPr>
        <p:txBody>
          <a:bodyPr wrap="square" rtlCol="0">
            <a:spAutoFit/>
          </a:bodyPr>
          <a:lstStyle/>
          <a:p>
            <a:pPr algn="ctr"/>
            <a:r>
              <a:rPr lang="zh-CN" altLang="en-US" sz="2800" b="1" dirty="0">
                <a:solidFill>
                  <a:srgbClr val="FF0000"/>
                </a:solidFill>
                <a:latin typeface="楷体" panose="02010609060101010101" pitchFamily="49" charset="-122"/>
                <a:ea typeface="楷体" panose="02010609060101010101" pitchFamily="49" charset="-122"/>
              </a:rPr>
              <a:t>压缩体积</a:t>
            </a:r>
          </a:p>
        </p:txBody>
      </p:sp>
      <p:sp>
        <p:nvSpPr>
          <p:cNvPr id="33" name="TextBox 32"/>
          <p:cNvSpPr txBox="1"/>
          <p:nvPr/>
        </p:nvSpPr>
        <p:spPr>
          <a:xfrm>
            <a:off x="7271604" y="5704649"/>
            <a:ext cx="1437985" cy="523220"/>
          </a:xfrm>
          <a:prstGeom prst="rect">
            <a:avLst/>
          </a:prstGeom>
          <a:noFill/>
        </p:spPr>
        <p:txBody>
          <a:bodyPr wrap="square" rtlCol="0">
            <a:spAutoFit/>
          </a:bodyPr>
          <a:lstStyle/>
          <a:p>
            <a:pPr algn="ctr"/>
            <a:r>
              <a:rPr lang="zh-CN" altLang="en-US" sz="2800" b="1" dirty="0">
                <a:solidFill>
                  <a:srgbClr val="FF0000"/>
                </a:solidFill>
                <a:latin typeface="楷体" panose="02010609060101010101" pitchFamily="49" charset="-122"/>
                <a:ea typeface="楷体" panose="02010609060101010101" pitchFamily="49" charset="-122"/>
              </a:rPr>
              <a:t>小水珠</a:t>
            </a:r>
          </a:p>
        </p:txBody>
      </p:sp>
      <p:grpSp>
        <p:nvGrpSpPr>
          <p:cNvPr id="34" name="组合 33"/>
          <p:cNvGrpSpPr/>
          <p:nvPr/>
        </p:nvGrpSpPr>
        <p:grpSpPr>
          <a:xfrm>
            <a:off x="474943" y="0"/>
            <a:ext cx="8274780" cy="768350"/>
            <a:chOff x="431463" y="178382"/>
            <a:chExt cx="8274780" cy="768350"/>
          </a:xfrm>
        </p:grpSpPr>
        <p:cxnSp>
          <p:nvCxnSpPr>
            <p:cNvPr id="35" name="直接连接符 34"/>
            <p:cNvCxnSpPr/>
            <p:nvPr/>
          </p:nvCxnSpPr>
          <p:spPr>
            <a:xfrm>
              <a:off x="431463" y="913135"/>
              <a:ext cx="827478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36" name="组合 35"/>
            <p:cNvGrpSpPr/>
            <p:nvPr/>
          </p:nvGrpSpPr>
          <p:grpSpPr>
            <a:xfrm>
              <a:off x="457232" y="178382"/>
              <a:ext cx="5519387" cy="768350"/>
              <a:chOff x="457232" y="178382"/>
              <a:chExt cx="5519387" cy="768350"/>
            </a:xfrm>
          </p:grpSpPr>
          <p:sp>
            <p:nvSpPr>
              <p:cNvPr id="37" name="文本占位符 2"/>
              <p:cNvSpPr txBox="1"/>
              <p:nvPr/>
            </p:nvSpPr>
            <p:spPr>
              <a:xfrm>
                <a:off x="894514" y="292685"/>
                <a:ext cx="5082105" cy="42518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zh-CN" altLang="en-US" sz="3200" dirty="0" smtClean="0">
                    <a:solidFill>
                      <a:srgbClr val="005188"/>
                    </a:solidFill>
                    <a:latin typeface="宋体" panose="02010600030101010101" pitchFamily="2" charset="-122"/>
                    <a:ea typeface="宋体" panose="02010600030101010101" pitchFamily="2" charset="-122"/>
                  </a:rPr>
                  <a:t>必备知识</a:t>
                </a:r>
                <a:endParaRPr lang="zh-CN" altLang="en-US" sz="3200" dirty="0">
                  <a:solidFill>
                    <a:srgbClr val="005188"/>
                  </a:solidFill>
                  <a:latin typeface="宋体" panose="02010600030101010101" pitchFamily="2" charset="-122"/>
                  <a:ea typeface="宋体" panose="02010600030101010101" pitchFamily="2" charset="-122"/>
                </a:endParaRPr>
              </a:p>
            </p:txBody>
          </p:sp>
          <p:sp>
            <p:nvSpPr>
              <p:cNvPr id="38" name="矩形 37"/>
              <p:cNvSpPr/>
              <p:nvPr/>
            </p:nvSpPr>
            <p:spPr>
              <a:xfrm>
                <a:off x="457232" y="178382"/>
                <a:ext cx="495935" cy="768350"/>
              </a:xfrm>
              <a:prstGeom prst="rect">
                <a:avLst/>
              </a:prstGeom>
              <a:noFill/>
            </p:spPr>
            <p:txBody>
              <a:bodyPr wrap="none" lIns="91440" tIns="45720" rIns="91440" bIns="45720">
                <a:spAutoFit/>
              </a:bodyPr>
              <a:lstStyle/>
              <a:p>
                <a:pPr algn="ctr"/>
                <a:r>
                  <a:rPr lang="en-US" altLang="zh-CN" sz="4400" b="1" cap="none" spc="0" dirty="0">
                    <a:ln w="10541" cmpd="sng">
                      <a:solidFill>
                        <a:schemeClr val="accent1">
                          <a:shade val="88000"/>
                          <a:satMod val="110000"/>
                        </a:schemeClr>
                      </a:solidFill>
                      <a:prstDash val="solid"/>
                    </a:ln>
                    <a:solidFill>
                      <a:srgbClr val="005188"/>
                    </a:solidFill>
                    <a:effectLst/>
                  </a:rPr>
                  <a:t>B</a:t>
                </a:r>
                <a:endParaRPr lang="zh-CN" altLang="en-US" sz="4400" b="1" cap="none" spc="0" dirty="0">
                  <a:ln w="10541" cmpd="sng">
                    <a:solidFill>
                      <a:schemeClr val="accent1">
                        <a:shade val="88000"/>
                        <a:satMod val="110000"/>
                      </a:schemeClr>
                    </a:solidFill>
                    <a:prstDash val="solid"/>
                  </a:ln>
                  <a:solidFill>
                    <a:srgbClr val="005188"/>
                  </a:solidFill>
                  <a:effectLst/>
                </a:endParaRPr>
              </a:p>
            </p:txBody>
          </p:sp>
        </p:grpSp>
      </p:grpSp>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down)">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down)">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down)">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wipe(down)">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wipe(down)">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down)">
                                      <p:cBhvr>
                                        <p:cTn id="42" dur="500"/>
                                        <p:tgtEl>
                                          <p:spTgt spid="2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ipe(down)">
                                      <p:cBhvr>
                                        <p:cTn id="47" dur="500"/>
                                        <p:tgtEl>
                                          <p:spTgt spid="24"/>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wipe(down)">
                                      <p:cBhvr>
                                        <p:cTn id="52" dur="500"/>
                                        <p:tgtEl>
                                          <p:spTgt spid="25"/>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down)">
                                      <p:cBhvr>
                                        <p:cTn id="57" dur="500"/>
                                        <p:tgtEl>
                                          <p:spTgt spid="26"/>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27"/>
                                        </p:tgtEl>
                                        <p:attrNameLst>
                                          <p:attrName>style.visibility</p:attrName>
                                        </p:attrNameLst>
                                      </p:cBhvr>
                                      <p:to>
                                        <p:strVal val="visible"/>
                                      </p:to>
                                    </p:set>
                                    <p:animEffect transition="in" filter="wipe(down)">
                                      <p:cBhvr>
                                        <p:cTn id="62" dur="500"/>
                                        <p:tgtEl>
                                          <p:spTgt spid="27"/>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wipe(down)">
                                      <p:cBhvr>
                                        <p:cTn id="67" dur="500"/>
                                        <p:tgtEl>
                                          <p:spTgt spid="28"/>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wipe(down)">
                                      <p:cBhvr>
                                        <p:cTn id="77" dur="500"/>
                                        <p:tgtEl>
                                          <p:spTgt spid="30"/>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grpId="0" nodeType="click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ipe(down)">
                                      <p:cBhvr>
                                        <p:cTn id="82" dur="500"/>
                                        <p:tgtEl>
                                          <p:spTgt spid="31"/>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4" fill="hold" grpId="0" nodeType="clickEffect">
                                  <p:stCondLst>
                                    <p:cond delay="0"/>
                                  </p:stCondLst>
                                  <p:childTnLst>
                                    <p:set>
                                      <p:cBhvr>
                                        <p:cTn id="86" dur="1" fill="hold">
                                          <p:stCondLst>
                                            <p:cond delay="0"/>
                                          </p:stCondLst>
                                        </p:cTn>
                                        <p:tgtEl>
                                          <p:spTgt spid="32"/>
                                        </p:tgtEl>
                                        <p:attrNameLst>
                                          <p:attrName>style.visibility</p:attrName>
                                        </p:attrNameLst>
                                      </p:cBhvr>
                                      <p:to>
                                        <p:strVal val="visible"/>
                                      </p:to>
                                    </p:set>
                                    <p:animEffect transition="in" filter="wipe(down)">
                                      <p:cBhvr>
                                        <p:cTn id="87" dur="500"/>
                                        <p:tgtEl>
                                          <p:spTgt spid="32"/>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4" fill="hold" grpId="0" nodeType="click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wipe(down)">
                                      <p:cBhvr>
                                        <p:cTn id="9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6" grpId="0"/>
      <p:bldP spid="17" grpId="0"/>
      <p:bldP spid="18" grpId="0"/>
      <p:bldP spid="19" grpId="0"/>
      <p:bldP spid="21" grpId="0"/>
      <p:bldP spid="22" grpId="0"/>
      <p:bldP spid="23" grpId="0"/>
      <p:bldP spid="24" grpId="0"/>
      <p:bldP spid="25" grpId="0"/>
      <p:bldP spid="26" grpId="0"/>
      <p:bldP spid="27" grpId="0"/>
      <p:bldP spid="28" grpId="0"/>
      <p:bldP spid="29" grpId="0"/>
      <p:bldP spid="30" grpId="0"/>
      <p:bldP spid="31" grpId="0"/>
      <p:bldP spid="32" grpId="0"/>
      <p:bldP spid="33"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p:cNvSpPr txBox="1"/>
          <p:nvPr/>
        </p:nvSpPr>
        <p:spPr>
          <a:xfrm>
            <a:off x="240665" y="1060763"/>
            <a:ext cx="8663940" cy="5262979"/>
          </a:xfrm>
          <a:prstGeom prst="rect">
            <a:avLst/>
          </a:prstGeom>
          <a:noFill/>
        </p:spPr>
        <p:txBody>
          <a:bodyPr wrap="square" lIns="0" rIns="0" rtlCol="0">
            <a:spAutoFit/>
          </a:bodyPr>
          <a:lstStyle/>
          <a:p>
            <a:r>
              <a:rPr lang="en-US" altLang="zh-CN" sz="2800" dirty="0">
                <a:latin typeface="+mn-ea"/>
              </a:rPr>
              <a:t>4</a:t>
            </a:r>
            <a:r>
              <a:rPr lang="zh-CN" altLang="zh-CN" sz="2800" dirty="0">
                <a:latin typeface="+mn-ea"/>
              </a:rPr>
              <a:t>．</a:t>
            </a:r>
            <a:r>
              <a:rPr lang="en-US" altLang="zh-CN" sz="2800" dirty="0">
                <a:latin typeface="+mn-ea"/>
              </a:rPr>
              <a:t>(2019·</a:t>
            </a:r>
            <a:r>
              <a:rPr lang="zh-CN" altLang="zh-CN" sz="2800" dirty="0">
                <a:latin typeface="+mn-ea"/>
              </a:rPr>
              <a:t>泰安市</a:t>
            </a:r>
            <a:r>
              <a:rPr lang="en-US" altLang="zh-CN" sz="2800" dirty="0">
                <a:latin typeface="+mn-ea"/>
              </a:rPr>
              <a:t>)</a:t>
            </a:r>
            <a:r>
              <a:rPr lang="zh-CN" altLang="zh-CN" sz="2800" dirty="0">
                <a:latin typeface="+mn-ea"/>
              </a:rPr>
              <a:t>下列自然现象</a:t>
            </a:r>
            <a:r>
              <a:rPr lang="zh-CN" altLang="zh-CN" sz="2800" dirty="0"/>
              <a:t>中的物态变化，需要吸热的是</a:t>
            </a:r>
            <a:r>
              <a:rPr lang="en-US" altLang="zh-CN" sz="2800" dirty="0">
                <a:latin typeface="Times New Roman" panose="02020603050405020304" pitchFamily="18" charset="0"/>
                <a:cs typeface="Times New Roman" panose="02020603050405020304" pitchFamily="18" charset="0"/>
              </a:rPr>
              <a:t>(</a:t>
            </a:r>
            <a:r>
              <a:rPr lang="zh-CN" altLang="zh-CN" sz="2800" dirty="0">
                <a:latin typeface="Times New Roman" panose="02020603050405020304" pitchFamily="18" charset="0"/>
                <a:cs typeface="Times New Roman" panose="02020603050405020304" pitchFamily="18" charset="0"/>
              </a:rPr>
              <a:t>　　</a:t>
            </a:r>
            <a:r>
              <a:rPr lang="en-US" altLang="zh-CN" sz="2800" dirty="0">
                <a:latin typeface="Times New Roman" panose="02020603050405020304" pitchFamily="18" charset="0"/>
                <a:cs typeface="Times New Roman" panose="02020603050405020304" pitchFamily="18" charset="0"/>
              </a:rPr>
              <a:t>)</a:t>
            </a:r>
            <a:endParaRPr lang="zh-CN" altLang="zh-CN" sz="2800" dirty="0">
              <a:latin typeface="Times New Roman" panose="02020603050405020304" pitchFamily="18" charset="0"/>
              <a:cs typeface="Times New Roman" panose="02020603050405020304" pitchFamily="18" charset="0"/>
            </a:endParaRPr>
          </a:p>
          <a:p>
            <a:r>
              <a:rPr lang="en-US" altLang="zh-CN" sz="2800" dirty="0">
                <a:latin typeface="Times New Roman" panose="02020603050405020304" pitchFamily="18" charset="0"/>
                <a:cs typeface="Times New Roman" panose="02020603050405020304" pitchFamily="18" charset="0"/>
              </a:rPr>
              <a:t>A</a:t>
            </a:r>
            <a:r>
              <a:rPr lang="zh-CN" altLang="zh-CN" sz="2800" dirty="0">
                <a:latin typeface="Times New Roman" panose="02020603050405020304" pitchFamily="18" charset="0"/>
                <a:cs typeface="Times New Roman" panose="02020603050405020304" pitchFamily="18" charset="0"/>
              </a:rPr>
              <a:t>．春天，河道冰雪消融</a:t>
            </a:r>
            <a:r>
              <a:rPr lang="en-US" altLang="zh-CN" sz="2800" dirty="0">
                <a:latin typeface="Times New Roman" panose="02020603050405020304" pitchFamily="18" charset="0"/>
                <a:cs typeface="Times New Roman" panose="02020603050405020304" pitchFamily="18" charset="0"/>
              </a:rPr>
              <a:t>   </a:t>
            </a:r>
            <a:r>
              <a:rPr lang="en-US" altLang="zh-CN" sz="2800" dirty="0" smtClean="0">
                <a:latin typeface="Times New Roman" panose="02020603050405020304" pitchFamily="18" charset="0"/>
                <a:cs typeface="Times New Roman" panose="02020603050405020304" pitchFamily="18" charset="0"/>
              </a:rPr>
              <a:t>  B</a:t>
            </a:r>
            <a:r>
              <a:rPr lang="zh-CN" altLang="zh-CN" sz="2800" dirty="0">
                <a:latin typeface="Times New Roman" panose="02020603050405020304" pitchFamily="18" charset="0"/>
                <a:cs typeface="Times New Roman" panose="02020603050405020304" pitchFamily="18" charset="0"/>
              </a:rPr>
              <a:t>．夏天，山间云雾蒸腾</a:t>
            </a:r>
          </a:p>
          <a:p>
            <a:r>
              <a:rPr lang="en-US" altLang="zh-CN" sz="2800" dirty="0">
                <a:latin typeface="Times New Roman" panose="02020603050405020304" pitchFamily="18" charset="0"/>
                <a:cs typeface="Times New Roman" panose="02020603050405020304" pitchFamily="18" charset="0"/>
              </a:rPr>
              <a:t>C</a:t>
            </a:r>
            <a:r>
              <a:rPr lang="zh-CN" altLang="zh-CN" sz="2800" dirty="0">
                <a:latin typeface="Times New Roman" panose="02020603050405020304" pitchFamily="18" charset="0"/>
                <a:cs typeface="Times New Roman" panose="02020603050405020304" pitchFamily="18" charset="0"/>
              </a:rPr>
              <a:t>．秋天，花草凝结露珠</a:t>
            </a:r>
            <a:r>
              <a:rPr lang="en-US" altLang="zh-CN" sz="2800" dirty="0">
                <a:latin typeface="Times New Roman" panose="02020603050405020304" pitchFamily="18" charset="0"/>
                <a:cs typeface="Times New Roman" panose="02020603050405020304" pitchFamily="18" charset="0"/>
              </a:rPr>
              <a:t>  </a:t>
            </a:r>
            <a:r>
              <a:rPr lang="en-US" altLang="zh-CN" sz="2800" dirty="0" smtClean="0">
                <a:latin typeface="Times New Roman" panose="02020603050405020304" pitchFamily="18" charset="0"/>
                <a:cs typeface="Times New Roman" panose="02020603050405020304" pitchFamily="18" charset="0"/>
              </a:rPr>
              <a:t>   D</a:t>
            </a:r>
            <a:r>
              <a:rPr lang="zh-CN" altLang="zh-CN" sz="2800" dirty="0">
                <a:latin typeface="Times New Roman" panose="02020603050405020304" pitchFamily="18" charset="0"/>
                <a:cs typeface="Times New Roman" panose="02020603050405020304" pitchFamily="18" charset="0"/>
              </a:rPr>
              <a:t>．冬天，草木挂满白</a:t>
            </a:r>
            <a:r>
              <a:rPr lang="zh-CN" altLang="zh-CN" sz="2800" dirty="0" smtClean="0"/>
              <a:t>霜</a:t>
            </a:r>
            <a:endParaRPr lang="en-US" altLang="zh-CN" sz="2800" dirty="0" smtClean="0"/>
          </a:p>
          <a:p>
            <a:endParaRPr lang="zh-CN" altLang="zh-CN" sz="2800" dirty="0"/>
          </a:p>
          <a:p>
            <a:r>
              <a:rPr lang="en-US" altLang="zh-CN" sz="2800" dirty="0">
                <a:latin typeface="+mn-ea"/>
              </a:rPr>
              <a:t>5</a:t>
            </a:r>
            <a:r>
              <a:rPr lang="zh-CN" altLang="zh-CN" sz="2800" dirty="0">
                <a:latin typeface="+mn-ea"/>
              </a:rPr>
              <a:t>．</a:t>
            </a:r>
            <a:r>
              <a:rPr lang="en-US" altLang="zh-CN" sz="2800" dirty="0">
                <a:latin typeface="+mn-ea"/>
              </a:rPr>
              <a:t>(2019·</a:t>
            </a:r>
            <a:r>
              <a:rPr lang="zh-CN" altLang="zh-CN" sz="2800" dirty="0">
                <a:latin typeface="+mn-ea"/>
              </a:rPr>
              <a:t>贵港市</a:t>
            </a:r>
            <a:r>
              <a:rPr lang="en-US" altLang="zh-CN" sz="2800" dirty="0">
                <a:latin typeface="+mn-ea"/>
              </a:rPr>
              <a:t>)</a:t>
            </a:r>
            <a:r>
              <a:rPr lang="zh-CN" altLang="zh-CN" sz="2800" dirty="0">
                <a:latin typeface="+mn-ea"/>
              </a:rPr>
              <a:t>雨、云、雪</a:t>
            </a:r>
            <a:r>
              <a:rPr lang="en-US" altLang="zh-CN" sz="2800" dirty="0">
                <a:latin typeface="+mn-ea"/>
              </a:rPr>
              <a:t>……</a:t>
            </a:r>
            <a:r>
              <a:rPr lang="zh-CN" altLang="zh-CN" sz="2800" dirty="0">
                <a:latin typeface="+mn-ea"/>
              </a:rPr>
              <a:t>实质上</a:t>
            </a:r>
            <a:r>
              <a:rPr lang="zh-CN" altLang="zh-CN" sz="2800" dirty="0"/>
              <a:t>都是水，只是形态各异罢了。当含有很多水蒸气的热空气升上高空时，水蒸气的温度降低变成小水滴或小冰晶，就形成了云。云</a:t>
            </a:r>
            <a:r>
              <a:rPr lang="zh-CN" altLang="zh-CN" sz="2800" dirty="0">
                <a:latin typeface="Times New Roman" panose="02020603050405020304" pitchFamily="18" charset="0"/>
                <a:cs typeface="Times New Roman" panose="02020603050405020304" pitchFamily="18" charset="0"/>
              </a:rPr>
              <a:t>是空气中的水蒸气经过下列哪些物态变化形成的</a:t>
            </a:r>
            <a:r>
              <a:rPr lang="en-US" altLang="zh-CN" sz="2800" dirty="0">
                <a:latin typeface="Times New Roman" panose="02020603050405020304" pitchFamily="18" charset="0"/>
                <a:cs typeface="Times New Roman" panose="02020603050405020304" pitchFamily="18" charset="0"/>
              </a:rPr>
              <a:t>(</a:t>
            </a:r>
            <a:r>
              <a:rPr lang="zh-CN" altLang="zh-CN" sz="2800" dirty="0">
                <a:latin typeface="Times New Roman" panose="02020603050405020304" pitchFamily="18" charset="0"/>
                <a:cs typeface="Times New Roman" panose="02020603050405020304" pitchFamily="18" charset="0"/>
              </a:rPr>
              <a:t>　　</a:t>
            </a:r>
            <a:r>
              <a:rPr lang="en-US" altLang="zh-CN" sz="2800" dirty="0">
                <a:latin typeface="Times New Roman" panose="02020603050405020304" pitchFamily="18" charset="0"/>
                <a:cs typeface="Times New Roman" panose="02020603050405020304" pitchFamily="18" charset="0"/>
              </a:rPr>
              <a:t>)</a:t>
            </a:r>
            <a:endParaRPr lang="zh-CN" altLang="zh-CN" sz="2800" dirty="0">
              <a:latin typeface="Times New Roman" panose="02020603050405020304" pitchFamily="18" charset="0"/>
              <a:cs typeface="Times New Roman" panose="02020603050405020304" pitchFamily="18" charset="0"/>
            </a:endParaRPr>
          </a:p>
          <a:p>
            <a:r>
              <a:rPr lang="en-US" altLang="zh-CN" sz="2800" dirty="0">
                <a:latin typeface="Times New Roman" panose="02020603050405020304" pitchFamily="18" charset="0"/>
                <a:cs typeface="Times New Roman" panose="02020603050405020304" pitchFamily="18" charset="0"/>
              </a:rPr>
              <a:t>A</a:t>
            </a:r>
            <a:r>
              <a:rPr lang="zh-CN" altLang="zh-CN" sz="2800" dirty="0">
                <a:latin typeface="Times New Roman" panose="02020603050405020304" pitchFamily="18" charset="0"/>
                <a:cs typeface="Times New Roman" panose="02020603050405020304" pitchFamily="18" charset="0"/>
              </a:rPr>
              <a:t>．汽化或升华</a:t>
            </a:r>
            <a:r>
              <a:rPr lang="en-US" altLang="zh-CN" sz="2800" dirty="0">
                <a:latin typeface="Times New Roman" panose="02020603050405020304" pitchFamily="18" charset="0"/>
                <a:cs typeface="Times New Roman" panose="02020603050405020304" pitchFamily="18" charset="0"/>
              </a:rPr>
              <a:t>  </a:t>
            </a:r>
            <a:r>
              <a:rPr lang="en-US" altLang="zh-CN" sz="2800" dirty="0" smtClean="0">
                <a:latin typeface="Times New Roman" panose="02020603050405020304" pitchFamily="18" charset="0"/>
                <a:cs typeface="Times New Roman" panose="02020603050405020304" pitchFamily="18" charset="0"/>
              </a:rPr>
              <a:t>		     B</a:t>
            </a:r>
            <a:r>
              <a:rPr lang="zh-CN" altLang="zh-CN" sz="2800" dirty="0">
                <a:latin typeface="Times New Roman" panose="02020603050405020304" pitchFamily="18" charset="0"/>
                <a:cs typeface="Times New Roman" panose="02020603050405020304" pitchFamily="18" charset="0"/>
              </a:rPr>
              <a:t>．汽化或凝固</a:t>
            </a:r>
          </a:p>
          <a:p>
            <a:r>
              <a:rPr lang="en-US" altLang="zh-CN" sz="2800" dirty="0">
                <a:latin typeface="Times New Roman" panose="02020603050405020304" pitchFamily="18" charset="0"/>
                <a:cs typeface="Times New Roman" panose="02020603050405020304" pitchFamily="18" charset="0"/>
              </a:rPr>
              <a:t>C</a:t>
            </a:r>
            <a:r>
              <a:rPr lang="zh-CN" altLang="zh-CN" sz="2800" dirty="0">
                <a:latin typeface="Times New Roman" panose="02020603050405020304" pitchFamily="18" charset="0"/>
                <a:cs typeface="Times New Roman" panose="02020603050405020304" pitchFamily="18" charset="0"/>
              </a:rPr>
              <a:t>．液化或凝华</a:t>
            </a:r>
            <a:r>
              <a:rPr lang="en-US" altLang="zh-CN" sz="2800" dirty="0">
                <a:latin typeface="Times New Roman" panose="02020603050405020304" pitchFamily="18" charset="0"/>
                <a:cs typeface="Times New Roman" panose="02020603050405020304" pitchFamily="18" charset="0"/>
              </a:rPr>
              <a:t>  </a:t>
            </a:r>
            <a:r>
              <a:rPr lang="en-US" altLang="zh-CN" sz="2800" dirty="0" smtClean="0">
                <a:latin typeface="Times New Roman" panose="02020603050405020304" pitchFamily="18" charset="0"/>
                <a:cs typeface="Times New Roman" panose="02020603050405020304" pitchFamily="18" charset="0"/>
              </a:rPr>
              <a:t>                    D</a:t>
            </a:r>
            <a:r>
              <a:rPr lang="zh-CN" altLang="zh-CN" sz="2800" dirty="0">
                <a:latin typeface="Times New Roman" panose="02020603050405020304" pitchFamily="18" charset="0"/>
                <a:cs typeface="Times New Roman" panose="02020603050405020304" pitchFamily="18" charset="0"/>
              </a:rPr>
              <a:t>．液化或凝固</a:t>
            </a:r>
          </a:p>
        </p:txBody>
      </p:sp>
      <p:sp>
        <p:nvSpPr>
          <p:cNvPr id="4" name="矩形 3"/>
          <p:cNvSpPr/>
          <p:nvPr/>
        </p:nvSpPr>
        <p:spPr>
          <a:xfrm>
            <a:off x="1846031" y="1474155"/>
            <a:ext cx="444352" cy="523220"/>
          </a:xfrm>
          <a:prstGeom prst="rect">
            <a:avLst/>
          </a:prstGeom>
        </p:spPr>
        <p:txBody>
          <a:bodyPr wrap="none">
            <a:spAutoFit/>
          </a:bodyPr>
          <a:lstStyle/>
          <a:p>
            <a:r>
              <a:rPr lang="en-US" sz="2800" b="1" dirty="0" smtClean="0">
                <a:solidFill>
                  <a:srgbClr val="FF0000"/>
                </a:solidFill>
                <a:latin typeface="Times New Roman" panose="02020603050405020304"/>
                <a:ea typeface="楷体" panose="02010609060101010101" pitchFamily="49" charset="-122"/>
              </a:rPr>
              <a:t>A</a:t>
            </a:r>
          </a:p>
        </p:txBody>
      </p:sp>
      <p:grpSp>
        <p:nvGrpSpPr>
          <p:cNvPr id="9" name="组合 8"/>
          <p:cNvGrpSpPr/>
          <p:nvPr/>
        </p:nvGrpSpPr>
        <p:grpSpPr>
          <a:xfrm>
            <a:off x="474943" y="0"/>
            <a:ext cx="8274780" cy="768350"/>
            <a:chOff x="431463" y="178382"/>
            <a:chExt cx="8274780" cy="768350"/>
          </a:xfrm>
        </p:grpSpPr>
        <p:cxnSp>
          <p:nvCxnSpPr>
            <p:cNvPr id="10" name="直接连接符 9"/>
            <p:cNvCxnSpPr/>
            <p:nvPr/>
          </p:nvCxnSpPr>
          <p:spPr>
            <a:xfrm>
              <a:off x="431463" y="913135"/>
              <a:ext cx="827478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12" name="组合 11"/>
            <p:cNvGrpSpPr/>
            <p:nvPr/>
          </p:nvGrpSpPr>
          <p:grpSpPr>
            <a:xfrm>
              <a:off x="457232" y="178382"/>
              <a:ext cx="5519387" cy="768350"/>
              <a:chOff x="457232" y="178382"/>
              <a:chExt cx="5519387" cy="768350"/>
            </a:xfrm>
          </p:grpSpPr>
          <p:sp>
            <p:nvSpPr>
              <p:cNvPr id="16" name="文本占位符 2"/>
              <p:cNvSpPr txBox="1"/>
              <p:nvPr/>
            </p:nvSpPr>
            <p:spPr>
              <a:xfrm>
                <a:off x="894514" y="292685"/>
                <a:ext cx="5082105" cy="42518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zh-CN" altLang="en-US" sz="3200" dirty="0">
                    <a:solidFill>
                      <a:srgbClr val="005188"/>
                    </a:solidFill>
                    <a:latin typeface="宋体" panose="02010600030101010101" pitchFamily="2" charset="-122"/>
                    <a:ea typeface="宋体" panose="02010600030101010101" pitchFamily="2" charset="-122"/>
                  </a:rPr>
                  <a:t>备考</a:t>
                </a:r>
                <a:r>
                  <a:rPr lang="zh-CN" altLang="en-US" sz="3200" dirty="0" smtClean="0">
                    <a:solidFill>
                      <a:srgbClr val="005188"/>
                    </a:solidFill>
                    <a:latin typeface="宋体" panose="02010600030101010101" pitchFamily="2" charset="-122"/>
                    <a:ea typeface="宋体" panose="02010600030101010101" pitchFamily="2" charset="-122"/>
                  </a:rPr>
                  <a:t>训练</a:t>
                </a:r>
                <a:r>
                  <a:rPr lang="en-US" altLang="zh-CN" sz="3200" dirty="0" smtClean="0">
                    <a:solidFill>
                      <a:srgbClr val="005188"/>
                    </a:solidFill>
                    <a:latin typeface="宋体" panose="02010600030101010101" pitchFamily="2" charset="-122"/>
                    <a:ea typeface="宋体" panose="02010600030101010101" pitchFamily="2" charset="-122"/>
                  </a:rPr>
                  <a:t>·</a:t>
                </a:r>
                <a:r>
                  <a:rPr lang="zh-CN" altLang="en-US" sz="3200" dirty="0" smtClean="0">
                    <a:solidFill>
                      <a:srgbClr val="005188"/>
                    </a:solidFill>
                    <a:latin typeface="宋体" panose="02010600030101010101" pitchFamily="2" charset="-122"/>
                    <a:ea typeface="宋体" panose="02010600030101010101" pitchFamily="2" charset="-122"/>
                  </a:rPr>
                  <a:t>能力提升</a:t>
                </a:r>
                <a:endParaRPr lang="zh-CN" altLang="en-US" sz="3200" dirty="0">
                  <a:solidFill>
                    <a:srgbClr val="005188"/>
                  </a:solidFill>
                  <a:latin typeface="宋体" panose="02010600030101010101" pitchFamily="2" charset="-122"/>
                  <a:ea typeface="宋体" panose="02010600030101010101" pitchFamily="2" charset="-122"/>
                </a:endParaRPr>
              </a:p>
            </p:txBody>
          </p:sp>
          <p:sp>
            <p:nvSpPr>
              <p:cNvPr id="17" name="矩形 16"/>
              <p:cNvSpPr/>
              <p:nvPr/>
            </p:nvSpPr>
            <p:spPr>
              <a:xfrm>
                <a:off x="457232" y="178382"/>
                <a:ext cx="495935" cy="768350"/>
              </a:xfrm>
              <a:prstGeom prst="rect">
                <a:avLst/>
              </a:prstGeom>
              <a:noFill/>
            </p:spPr>
            <p:txBody>
              <a:bodyPr wrap="none" lIns="91440" tIns="45720" rIns="91440" bIns="45720">
                <a:spAutoFit/>
              </a:bodyPr>
              <a:lstStyle/>
              <a:p>
                <a:pPr algn="ctr"/>
                <a:r>
                  <a:rPr lang="en-US" altLang="zh-CN" sz="4400" b="1" cap="none" spc="0" dirty="0">
                    <a:ln w="10541" cmpd="sng">
                      <a:solidFill>
                        <a:schemeClr val="accent1">
                          <a:shade val="88000"/>
                          <a:satMod val="110000"/>
                        </a:schemeClr>
                      </a:solidFill>
                      <a:prstDash val="solid"/>
                    </a:ln>
                    <a:solidFill>
                      <a:srgbClr val="005188"/>
                    </a:solidFill>
                    <a:effectLst/>
                  </a:rPr>
                  <a:t>B</a:t>
                </a:r>
                <a:endParaRPr lang="zh-CN" altLang="en-US" sz="4400" b="1" cap="none" spc="0" dirty="0">
                  <a:ln w="10541" cmpd="sng">
                    <a:solidFill>
                      <a:schemeClr val="accent1">
                        <a:shade val="88000"/>
                        <a:satMod val="110000"/>
                      </a:schemeClr>
                    </a:solidFill>
                    <a:prstDash val="solid"/>
                  </a:ln>
                  <a:solidFill>
                    <a:srgbClr val="005188"/>
                  </a:solidFill>
                  <a:effectLst/>
                </a:endParaRPr>
              </a:p>
            </p:txBody>
          </p:sp>
        </p:grpSp>
      </p:grpSp>
      <p:sp>
        <p:nvSpPr>
          <p:cNvPr id="18" name="矩形 17"/>
          <p:cNvSpPr/>
          <p:nvPr/>
        </p:nvSpPr>
        <p:spPr>
          <a:xfrm>
            <a:off x="552295" y="4964977"/>
            <a:ext cx="444352" cy="523220"/>
          </a:xfrm>
          <a:prstGeom prst="rect">
            <a:avLst/>
          </a:prstGeom>
        </p:spPr>
        <p:txBody>
          <a:bodyPr wrap="none">
            <a:spAutoFit/>
          </a:bodyPr>
          <a:lstStyle/>
          <a:p>
            <a:r>
              <a:rPr lang="en-US" sz="2800" b="1" dirty="0" smtClean="0">
                <a:solidFill>
                  <a:srgbClr val="FF0000"/>
                </a:solidFill>
                <a:latin typeface="Times New Roman" panose="02020603050405020304"/>
                <a:ea typeface="楷体" panose="02010609060101010101" pitchFamily="49" charset="-122"/>
              </a:rPr>
              <a:t>C</a:t>
            </a:r>
          </a:p>
        </p:txBody>
      </p:sp>
    </p:spTree>
  </p:cSld>
  <p:clrMapOvr>
    <a:masterClrMapping/>
  </p:clrMapOvr>
  <mc:AlternateContent xmlns:mc="http://schemas.openxmlformats.org/markup-compatibility/2006" xmlns:p14="http://schemas.microsoft.com/office/powerpoint/2010/main">
    <mc:Choice Requires="p14">
      <p:transition p14:dur="10" advTm="0">
        <p:dissolve/>
      </p:transition>
    </mc:Choice>
    <mc:Fallback xmlns="">
      <p:transition advTm="0">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8"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p:cNvSpPr txBox="1"/>
          <p:nvPr/>
        </p:nvSpPr>
        <p:spPr>
          <a:xfrm>
            <a:off x="391687" y="979315"/>
            <a:ext cx="8441291" cy="5786199"/>
          </a:xfrm>
          <a:prstGeom prst="rect">
            <a:avLst/>
          </a:prstGeom>
          <a:noFill/>
        </p:spPr>
        <p:txBody>
          <a:bodyPr wrap="square" lIns="0" rIns="0" rtlCol="0">
            <a:spAutoFit/>
          </a:bodyPr>
          <a:lstStyle/>
          <a:p>
            <a:pPr>
              <a:lnSpc>
                <a:spcPts val="3660"/>
              </a:lnSpc>
            </a:pPr>
            <a:r>
              <a:rPr lang="en-US" altLang="zh-CN" sz="2800" dirty="0" smtClean="0">
                <a:latin typeface="宋体" panose="02010600030101010101" pitchFamily="2" charset="-122"/>
                <a:cs typeface="方正静蕾简体" panose="03000509000000000000" pitchFamily="65" charset="-122"/>
              </a:rPr>
              <a:t>6.</a:t>
            </a:r>
            <a:r>
              <a:rPr lang="zh-CN" altLang="en-US" sz="2800" dirty="0">
                <a:latin typeface="宋体" panose="02010600030101010101" pitchFamily="2" charset="-122"/>
                <a:cs typeface="方正静蕾简体" panose="03000509000000000000" pitchFamily="65" charset="-122"/>
              </a:rPr>
              <a:t> </a:t>
            </a:r>
            <a:r>
              <a:rPr lang="en-US" altLang="zh-CN" sz="2800" dirty="0">
                <a:latin typeface="宋体" panose="02010600030101010101" pitchFamily="2" charset="-122"/>
                <a:cs typeface="方正静蕾简体" panose="03000509000000000000" pitchFamily="65" charset="-122"/>
              </a:rPr>
              <a:t>(2018·</a:t>
            </a:r>
            <a:r>
              <a:rPr lang="zh-CN" altLang="en-US" sz="2800" dirty="0">
                <a:latin typeface="宋体" panose="02010600030101010101" pitchFamily="2" charset="-122"/>
                <a:cs typeface="方正静蕾简体" panose="03000509000000000000" pitchFamily="65" charset="-122"/>
              </a:rPr>
              <a:t>广州市</a:t>
            </a:r>
            <a:r>
              <a:rPr lang="en-US" altLang="zh-CN" sz="2800" dirty="0">
                <a:latin typeface="宋体" panose="02010600030101010101" pitchFamily="2" charset="-122"/>
                <a:cs typeface="方正静蕾简体" panose="03000509000000000000" pitchFamily="65" charset="-122"/>
              </a:rPr>
              <a:t>)</a:t>
            </a:r>
            <a:r>
              <a:rPr lang="zh-CN" altLang="en-US" sz="2800" dirty="0">
                <a:latin typeface="宋体" panose="02010600030101010101" pitchFamily="2" charset="-122"/>
                <a:cs typeface="方正静蕾简体" panose="03000509000000000000" pitchFamily="65" charset="-122"/>
              </a:rPr>
              <a:t>物质</a:t>
            </a:r>
            <a:r>
              <a:rPr lang="en-US" altLang="zh-CN" sz="2800" dirty="0">
                <a:latin typeface="宋体" panose="02010600030101010101" pitchFamily="2" charset="-122"/>
                <a:cs typeface="方正静蕾简体" panose="03000509000000000000" pitchFamily="65" charset="-122"/>
              </a:rPr>
              <a:t>M</a:t>
            </a:r>
            <a:r>
              <a:rPr lang="zh-CN" altLang="en-US" sz="2800" dirty="0">
                <a:latin typeface="宋体" panose="02010600030101010101" pitchFamily="2" charset="-122"/>
                <a:cs typeface="方正静蕾简体" panose="03000509000000000000" pitchFamily="65" charset="-122"/>
              </a:rPr>
              <a:t>通过吸、放热，出现三种不同物态，如图</a:t>
            </a:r>
            <a:r>
              <a:rPr lang="en-US" altLang="zh-CN" sz="2800" dirty="0">
                <a:latin typeface="宋体" panose="02010600030101010101" pitchFamily="2" charset="-122"/>
                <a:cs typeface="方正静蕾简体" panose="03000509000000000000" pitchFamily="65" charset="-122"/>
              </a:rPr>
              <a:t>3</a:t>
            </a:r>
            <a:r>
              <a:rPr lang="zh-CN" altLang="en-US" sz="2800" dirty="0">
                <a:latin typeface="宋体" panose="02010600030101010101" pitchFamily="2" charset="-122"/>
                <a:cs typeface="方正静蕾简体" panose="03000509000000000000" pitchFamily="65" charset="-122"/>
              </a:rPr>
              <a:t>－</a:t>
            </a:r>
            <a:r>
              <a:rPr lang="en-US" altLang="zh-CN" sz="2800" dirty="0" smtClean="0">
                <a:latin typeface="宋体" panose="02010600030101010101" pitchFamily="2" charset="-122"/>
                <a:cs typeface="方正静蕾简体" panose="03000509000000000000" pitchFamily="65" charset="-122"/>
              </a:rPr>
              <a:t>23</a:t>
            </a:r>
            <a:r>
              <a:rPr lang="zh-CN" altLang="en-US" sz="2800" dirty="0" smtClean="0">
                <a:latin typeface="宋体" panose="02010600030101010101" pitchFamily="2" charset="-122"/>
                <a:cs typeface="方正静蕾简体" panose="03000509000000000000" pitchFamily="65" charset="-122"/>
              </a:rPr>
              <a:t>所</a:t>
            </a:r>
            <a:r>
              <a:rPr lang="zh-CN" altLang="en-US" sz="2800" dirty="0">
                <a:latin typeface="宋体" panose="02010600030101010101" pitchFamily="2" charset="-122"/>
                <a:cs typeface="方正静蕾简体" panose="03000509000000000000" pitchFamily="65" charset="-122"/>
              </a:rPr>
              <a:t>示，甲、乙、丙物态依次为</a:t>
            </a:r>
            <a:r>
              <a:rPr lang="en-US" altLang="zh-CN" sz="2800" dirty="0">
                <a:latin typeface="宋体" panose="02010600030101010101" pitchFamily="2" charset="-122"/>
                <a:cs typeface="方正静蕾简体" panose="03000509000000000000" pitchFamily="65" charset="-122"/>
              </a:rPr>
              <a:t>( </a:t>
            </a:r>
            <a:r>
              <a:rPr lang="en-US" altLang="zh-CN" sz="2800" dirty="0" smtClean="0">
                <a:latin typeface="宋体" panose="02010600030101010101" pitchFamily="2" charset="-122"/>
                <a:cs typeface="方正静蕾简体" panose="03000509000000000000" pitchFamily="65" charset="-122"/>
              </a:rPr>
              <a:t>  )</a:t>
            </a:r>
          </a:p>
          <a:p>
            <a:pPr>
              <a:lnSpc>
                <a:spcPts val="3660"/>
              </a:lnSpc>
            </a:pPr>
            <a:r>
              <a:rPr lang="en-US" altLang="zh-CN" sz="2800" dirty="0">
                <a:latin typeface="宋体" panose="02010600030101010101" pitchFamily="2" charset="-122"/>
                <a:cs typeface="方正静蕾简体" panose="03000509000000000000" pitchFamily="65" charset="-122"/>
              </a:rPr>
              <a:t>A</a:t>
            </a:r>
            <a:r>
              <a:rPr lang="zh-CN" altLang="en-US" sz="2800" dirty="0">
                <a:latin typeface="宋体" panose="02010600030101010101" pitchFamily="2" charset="-122"/>
                <a:cs typeface="方正静蕾简体" panose="03000509000000000000" pitchFamily="65" charset="-122"/>
              </a:rPr>
              <a:t>．固　液　气  </a:t>
            </a:r>
            <a:endParaRPr lang="en-US" altLang="zh-CN" sz="2800" dirty="0" smtClean="0">
              <a:latin typeface="宋体" panose="02010600030101010101" pitchFamily="2" charset="-122"/>
              <a:cs typeface="方正静蕾简体" panose="03000509000000000000" pitchFamily="65" charset="-122"/>
            </a:endParaRPr>
          </a:p>
          <a:p>
            <a:pPr>
              <a:lnSpc>
                <a:spcPts val="3660"/>
              </a:lnSpc>
            </a:pPr>
            <a:r>
              <a:rPr lang="en-US" altLang="zh-CN" sz="2800" dirty="0" smtClean="0">
                <a:latin typeface="宋体" panose="02010600030101010101" pitchFamily="2" charset="-122"/>
                <a:cs typeface="方正静蕾简体" panose="03000509000000000000" pitchFamily="65" charset="-122"/>
              </a:rPr>
              <a:t>B</a:t>
            </a:r>
            <a:r>
              <a:rPr lang="zh-CN" altLang="en-US" sz="2800" dirty="0">
                <a:latin typeface="宋体" panose="02010600030101010101" pitchFamily="2" charset="-122"/>
                <a:cs typeface="方正静蕾简体" panose="03000509000000000000" pitchFamily="65" charset="-122"/>
              </a:rPr>
              <a:t>．气　液　固  </a:t>
            </a:r>
            <a:endParaRPr lang="en-US" altLang="zh-CN" sz="2800" dirty="0" smtClean="0">
              <a:latin typeface="宋体" panose="02010600030101010101" pitchFamily="2" charset="-122"/>
              <a:cs typeface="方正静蕾简体" panose="03000509000000000000" pitchFamily="65" charset="-122"/>
            </a:endParaRPr>
          </a:p>
          <a:p>
            <a:pPr>
              <a:lnSpc>
                <a:spcPts val="3660"/>
              </a:lnSpc>
            </a:pPr>
            <a:r>
              <a:rPr lang="en-US" altLang="zh-CN" sz="2800" dirty="0" smtClean="0">
                <a:latin typeface="宋体" panose="02010600030101010101" pitchFamily="2" charset="-122"/>
                <a:cs typeface="方正静蕾简体" panose="03000509000000000000" pitchFamily="65" charset="-122"/>
              </a:rPr>
              <a:t>C</a:t>
            </a:r>
            <a:r>
              <a:rPr lang="zh-CN" altLang="en-US" sz="2800" dirty="0">
                <a:latin typeface="宋体" panose="02010600030101010101" pitchFamily="2" charset="-122"/>
                <a:cs typeface="方正静蕾简体" panose="03000509000000000000" pitchFamily="65" charset="-122"/>
              </a:rPr>
              <a:t>．气　固　液  </a:t>
            </a:r>
            <a:endParaRPr lang="en-US" altLang="zh-CN" sz="2800" dirty="0" smtClean="0">
              <a:latin typeface="宋体" panose="02010600030101010101" pitchFamily="2" charset="-122"/>
              <a:cs typeface="方正静蕾简体" panose="03000509000000000000" pitchFamily="65" charset="-122"/>
            </a:endParaRPr>
          </a:p>
          <a:p>
            <a:pPr>
              <a:lnSpc>
                <a:spcPts val="3660"/>
              </a:lnSpc>
            </a:pPr>
            <a:r>
              <a:rPr lang="en-US" altLang="zh-CN" sz="2800" dirty="0" smtClean="0">
                <a:latin typeface="宋体" panose="02010600030101010101" pitchFamily="2" charset="-122"/>
                <a:cs typeface="方正静蕾简体" panose="03000509000000000000" pitchFamily="65" charset="-122"/>
              </a:rPr>
              <a:t>D</a:t>
            </a:r>
            <a:r>
              <a:rPr lang="zh-CN" altLang="en-US" sz="2800" dirty="0">
                <a:latin typeface="宋体" panose="02010600030101010101" pitchFamily="2" charset="-122"/>
                <a:cs typeface="方正静蕾简体" panose="03000509000000000000" pitchFamily="65" charset="-122"/>
              </a:rPr>
              <a:t>．液　固　</a:t>
            </a:r>
            <a:r>
              <a:rPr lang="zh-CN" altLang="en-US" sz="2800" dirty="0" smtClean="0">
                <a:latin typeface="宋体" panose="02010600030101010101" pitchFamily="2" charset="-122"/>
                <a:cs typeface="方正静蕾简体" panose="03000509000000000000" pitchFamily="65" charset="-122"/>
              </a:rPr>
              <a:t>气</a:t>
            </a:r>
            <a:endParaRPr lang="en-US" altLang="zh-CN" sz="2800" dirty="0" smtClean="0">
              <a:latin typeface="宋体" panose="02010600030101010101" pitchFamily="2" charset="-122"/>
              <a:cs typeface="方正静蕾简体" panose="03000509000000000000" pitchFamily="65" charset="-122"/>
            </a:endParaRPr>
          </a:p>
          <a:p>
            <a:pPr>
              <a:lnSpc>
                <a:spcPts val="3660"/>
              </a:lnSpc>
            </a:pPr>
            <a:r>
              <a:rPr lang="en-US" altLang="zh-CN" sz="2800" dirty="0">
                <a:latin typeface="宋体" panose="02010600030101010101" pitchFamily="2" charset="-122"/>
                <a:cs typeface="方正静蕾简体" panose="03000509000000000000" pitchFamily="65" charset="-122"/>
              </a:rPr>
              <a:t>7</a:t>
            </a:r>
            <a:r>
              <a:rPr lang="zh-CN" altLang="en-US" sz="2800" dirty="0" smtClean="0">
                <a:latin typeface="宋体" panose="02010600030101010101" pitchFamily="2" charset="-122"/>
                <a:cs typeface="方正静蕾简体" panose="03000509000000000000" pitchFamily="65" charset="-122"/>
              </a:rPr>
              <a:t>．自然界</a:t>
            </a:r>
            <a:r>
              <a:rPr lang="zh-CN" altLang="en-US" sz="2800" dirty="0">
                <a:latin typeface="宋体" panose="02010600030101010101" pitchFamily="2" charset="-122"/>
                <a:cs typeface="方正静蕾简体" panose="03000509000000000000" pitchFamily="65" charset="-122"/>
              </a:rPr>
              <a:t>中的水循环是通过水的物态变化实现的。地面上江、河、湖、海中的水在太阳的照射下</a:t>
            </a:r>
            <a:r>
              <a:rPr lang="zh-CN" altLang="en-US" sz="2800" dirty="0" smtClean="0">
                <a:latin typeface="宋体" panose="02010600030101010101" pitchFamily="2" charset="-122"/>
                <a:cs typeface="方正静蕾简体" panose="03000509000000000000" pitchFamily="65" charset="-122"/>
              </a:rPr>
              <a:t>不断</a:t>
            </a:r>
            <a:r>
              <a:rPr lang="en-US" altLang="zh-CN" sz="2800" dirty="0" smtClean="0">
                <a:latin typeface="宋体" panose="02010600030101010101" pitchFamily="2" charset="-122"/>
                <a:cs typeface="方正静蕾简体" panose="03000509000000000000" pitchFamily="65" charset="-122"/>
              </a:rPr>
              <a:t>_____</a:t>
            </a:r>
            <a:r>
              <a:rPr lang="en-US" altLang="zh-CN" sz="2800" u="sng" dirty="0" smtClean="0">
                <a:latin typeface="宋体" panose="02010600030101010101" pitchFamily="2" charset="-122"/>
                <a:cs typeface="方正静蕾简体" panose="03000509000000000000" pitchFamily="65" charset="-122"/>
              </a:rPr>
              <a:t>   </a:t>
            </a:r>
          </a:p>
          <a:p>
            <a:pPr>
              <a:lnSpc>
                <a:spcPts val="3660"/>
              </a:lnSpc>
            </a:pPr>
            <a:r>
              <a:rPr lang="zh-CN" altLang="en-US" sz="2800" dirty="0" smtClean="0">
                <a:latin typeface="宋体" panose="02010600030101010101" pitchFamily="2" charset="-122"/>
                <a:cs typeface="方正静蕾简体" panose="03000509000000000000" pitchFamily="65" charset="-122"/>
              </a:rPr>
              <a:t>成</a:t>
            </a:r>
            <a:r>
              <a:rPr lang="zh-CN" altLang="en-US" sz="2800" dirty="0">
                <a:latin typeface="宋体" panose="02010600030101010101" pitchFamily="2" charset="-122"/>
                <a:cs typeface="方正静蕾简体" panose="03000509000000000000" pitchFamily="65" charset="-122"/>
              </a:rPr>
              <a:t>水蒸气，流动的水蒸气遇到冷的空气后</a:t>
            </a:r>
            <a:r>
              <a:rPr lang="en-US" altLang="zh-CN" sz="2800" u="sng" dirty="0">
                <a:latin typeface="宋体" panose="02010600030101010101" pitchFamily="2" charset="-122"/>
                <a:cs typeface="方正静蕾简体" panose="03000509000000000000" pitchFamily="65" charset="-122"/>
              </a:rPr>
              <a:t>      </a:t>
            </a:r>
            <a:r>
              <a:rPr lang="zh-CN" altLang="en-US" sz="2800" dirty="0">
                <a:latin typeface="宋体" panose="02010600030101010101" pitchFamily="2" charset="-122"/>
                <a:cs typeface="方正静蕾简体" panose="03000509000000000000" pitchFamily="65" charset="-122"/>
              </a:rPr>
              <a:t>成小水滴或直接</a:t>
            </a:r>
            <a:r>
              <a:rPr lang="en-US" altLang="zh-CN" sz="2800" u="sng" dirty="0">
                <a:latin typeface="宋体" panose="02010600030101010101" pitchFamily="2" charset="-122"/>
                <a:cs typeface="方正静蕾简体" panose="03000509000000000000" pitchFamily="65" charset="-122"/>
              </a:rPr>
              <a:t>    </a:t>
            </a:r>
            <a:r>
              <a:rPr lang="en-US" altLang="zh-CN" sz="2800" u="sng" dirty="0" smtClean="0">
                <a:latin typeface="宋体" panose="02010600030101010101" pitchFamily="2" charset="-122"/>
                <a:cs typeface="方正静蕾简体" panose="03000509000000000000" pitchFamily="65" charset="-122"/>
              </a:rPr>
              <a:t> </a:t>
            </a:r>
            <a:r>
              <a:rPr lang="zh-CN" altLang="en-US" sz="2800" dirty="0">
                <a:latin typeface="宋体" panose="02010600030101010101" pitchFamily="2" charset="-122"/>
                <a:cs typeface="方正静蕾简体" panose="03000509000000000000" pitchFamily="65" charset="-122"/>
              </a:rPr>
              <a:t>成小冰晶，就形成了云。在一定的条件下，小冰晶熔化成水与原来的小水滴一同下落，形成雨水，汇集到江、河、湖、海中</a:t>
            </a:r>
            <a:r>
              <a:rPr lang="zh-CN" altLang="en-US" sz="2800" dirty="0" smtClean="0">
                <a:latin typeface="宋体" panose="02010600030101010101" pitchFamily="2" charset="-122"/>
                <a:cs typeface="方正静蕾简体" panose="03000509000000000000" pitchFamily="65" charset="-122"/>
              </a:rPr>
              <a:t>。</a:t>
            </a:r>
            <a:endParaRPr lang="zh-CN" altLang="en-US" sz="2800" dirty="0">
              <a:latin typeface="宋体" panose="02010600030101010101" pitchFamily="2" charset="-122"/>
              <a:cs typeface="方正静蕾简体" panose="03000509000000000000" pitchFamily="65" charset="-122"/>
            </a:endParaRPr>
          </a:p>
        </p:txBody>
      </p:sp>
      <p:sp>
        <p:nvSpPr>
          <p:cNvPr id="9" name="矩形 8"/>
          <p:cNvSpPr/>
          <p:nvPr/>
        </p:nvSpPr>
        <p:spPr>
          <a:xfrm>
            <a:off x="8305371" y="1469507"/>
            <a:ext cx="444352" cy="523220"/>
          </a:xfrm>
          <a:prstGeom prst="rect">
            <a:avLst/>
          </a:prstGeom>
        </p:spPr>
        <p:txBody>
          <a:bodyPr wrap="none">
            <a:spAutoFit/>
          </a:bodyPr>
          <a:lstStyle/>
          <a:p>
            <a:r>
              <a:rPr lang="en-US" altLang="zh-CN" sz="2800" b="1" dirty="0" smtClean="0">
                <a:solidFill>
                  <a:srgbClr val="FF0000"/>
                </a:solidFill>
                <a:latin typeface="Times New Roman" panose="02020603050405020304"/>
                <a:ea typeface="楷体" panose="02010609060101010101" pitchFamily="49" charset="-122"/>
              </a:rPr>
              <a:t>C</a:t>
            </a:r>
            <a:endParaRPr lang="en-US" dirty="0">
              <a:ea typeface="楷体" panose="02010609060101010101" pitchFamily="49" charset="-122"/>
            </a:endParaRPr>
          </a:p>
        </p:txBody>
      </p:sp>
      <p:grpSp>
        <p:nvGrpSpPr>
          <p:cNvPr id="12" name="组合 11"/>
          <p:cNvGrpSpPr/>
          <p:nvPr/>
        </p:nvGrpSpPr>
        <p:grpSpPr>
          <a:xfrm>
            <a:off x="474943" y="0"/>
            <a:ext cx="8274780" cy="768350"/>
            <a:chOff x="431463" y="178382"/>
            <a:chExt cx="8274780" cy="768350"/>
          </a:xfrm>
        </p:grpSpPr>
        <p:cxnSp>
          <p:nvCxnSpPr>
            <p:cNvPr id="16" name="直接连接符 15"/>
            <p:cNvCxnSpPr/>
            <p:nvPr/>
          </p:nvCxnSpPr>
          <p:spPr>
            <a:xfrm>
              <a:off x="431463" y="913135"/>
              <a:ext cx="827478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17" name="组合 16"/>
            <p:cNvGrpSpPr/>
            <p:nvPr/>
          </p:nvGrpSpPr>
          <p:grpSpPr>
            <a:xfrm>
              <a:off x="457232" y="178382"/>
              <a:ext cx="5519387" cy="768350"/>
              <a:chOff x="457232" y="178382"/>
              <a:chExt cx="5519387" cy="768350"/>
            </a:xfrm>
          </p:grpSpPr>
          <p:sp>
            <p:nvSpPr>
              <p:cNvPr id="18" name="文本占位符 2"/>
              <p:cNvSpPr txBox="1"/>
              <p:nvPr/>
            </p:nvSpPr>
            <p:spPr>
              <a:xfrm>
                <a:off x="894514" y="292685"/>
                <a:ext cx="5082105" cy="42518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zh-CN" altLang="en-US" sz="3200" dirty="0">
                    <a:solidFill>
                      <a:srgbClr val="005188"/>
                    </a:solidFill>
                    <a:latin typeface="宋体" panose="02010600030101010101" pitchFamily="2" charset="-122"/>
                    <a:ea typeface="宋体" panose="02010600030101010101" pitchFamily="2" charset="-122"/>
                  </a:rPr>
                  <a:t>备考</a:t>
                </a:r>
                <a:r>
                  <a:rPr lang="zh-CN" altLang="en-US" sz="3200" dirty="0" smtClean="0">
                    <a:solidFill>
                      <a:srgbClr val="005188"/>
                    </a:solidFill>
                    <a:latin typeface="宋体" panose="02010600030101010101" pitchFamily="2" charset="-122"/>
                    <a:ea typeface="宋体" panose="02010600030101010101" pitchFamily="2" charset="-122"/>
                  </a:rPr>
                  <a:t>训练</a:t>
                </a:r>
                <a:r>
                  <a:rPr lang="en-US" altLang="zh-CN" sz="3200" dirty="0" smtClean="0">
                    <a:solidFill>
                      <a:srgbClr val="005188"/>
                    </a:solidFill>
                    <a:latin typeface="宋体" panose="02010600030101010101" pitchFamily="2" charset="-122"/>
                    <a:ea typeface="宋体" panose="02010600030101010101" pitchFamily="2" charset="-122"/>
                  </a:rPr>
                  <a:t>·</a:t>
                </a:r>
                <a:r>
                  <a:rPr lang="zh-CN" altLang="en-US" sz="3200" dirty="0" smtClean="0">
                    <a:solidFill>
                      <a:srgbClr val="005188"/>
                    </a:solidFill>
                    <a:latin typeface="宋体" panose="02010600030101010101" pitchFamily="2" charset="-122"/>
                    <a:ea typeface="宋体" panose="02010600030101010101" pitchFamily="2" charset="-122"/>
                  </a:rPr>
                  <a:t>能力提升</a:t>
                </a:r>
                <a:endParaRPr lang="zh-CN" altLang="en-US" sz="3200" dirty="0">
                  <a:solidFill>
                    <a:srgbClr val="005188"/>
                  </a:solidFill>
                  <a:latin typeface="宋体" panose="02010600030101010101" pitchFamily="2" charset="-122"/>
                  <a:ea typeface="宋体" panose="02010600030101010101" pitchFamily="2" charset="-122"/>
                </a:endParaRPr>
              </a:p>
            </p:txBody>
          </p:sp>
          <p:sp>
            <p:nvSpPr>
              <p:cNvPr id="19" name="矩形 18"/>
              <p:cNvSpPr/>
              <p:nvPr/>
            </p:nvSpPr>
            <p:spPr>
              <a:xfrm>
                <a:off x="457232" y="178382"/>
                <a:ext cx="495935" cy="768350"/>
              </a:xfrm>
              <a:prstGeom prst="rect">
                <a:avLst/>
              </a:prstGeom>
              <a:noFill/>
            </p:spPr>
            <p:txBody>
              <a:bodyPr wrap="none" lIns="91440" tIns="45720" rIns="91440" bIns="45720">
                <a:spAutoFit/>
              </a:bodyPr>
              <a:lstStyle/>
              <a:p>
                <a:pPr algn="ctr"/>
                <a:r>
                  <a:rPr lang="en-US" altLang="zh-CN" sz="4400" b="1" cap="none" spc="0" dirty="0">
                    <a:ln w="10541" cmpd="sng">
                      <a:solidFill>
                        <a:schemeClr val="accent1">
                          <a:shade val="88000"/>
                          <a:satMod val="110000"/>
                        </a:schemeClr>
                      </a:solidFill>
                      <a:prstDash val="solid"/>
                    </a:ln>
                    <a:solidFill>
                      <a:srgbClr val="005188"/>
                    </a:solidFill>
                    <a:effectLst/>
                  </a:rPr>
                  <a:t>B</a:t>
                </a:r>
                <a:endParaRPr lang="zh-CN" altLang="en-US" sz="4400" b="1" cap="none" spc="0" dirty="0">
                  <a:ln w="10541" cmpd="sng">
                    <a:solidFill>
                      <a:schemeClr val="accent1">
                        <a:shade val="88000"/>
                        <a:satMod val="110000"/>
                      </a:schemeClr>
                    </a:solidFill>
                    <a:prstDash val="solid"/>
                  </a:ln>
                  <a:solidFill>
                    <a:srgbClr val="005188"/>
                  </a:solidFill>
                  <a:effectLst/>
                </a:endParaRPr>
              </a:p>
            </p:txBody>
          </p:sp>
        </p:grpSp>
      </p:grpSp>
      <p:pic>
        <p:nvPicPr>
          <p:cNvPr id="3" name="图片 2"/>
          <p:cNvPicPr>
            <a:picLocks noChangeAspect="1"/>
          </p:cNvPicPr>
          <p:nvPr/>
        </p:nvPicPr>
        <p:blipFill>
          <a:blip r:embed="rId3"/>
          <a:stretch>
            <a:fillRect/>
          </a:stretch>
        </p:blipFill>
        <p:spPr>
          <a:xfrm>
            <a:off x="3560004" y="2254206"/>
            <a:ext cx="4745367" cy="1429160"/>
          </a:xfrm>
          <a:prstGeom prst="rect">
            <a:avLst/>
          </a:prstGeom>
        </p:spPr>
      </p:pic>
      <p:sp>
        <p:nvSpPr>
          <p:cNvPr id="20" name="矩形 19"/>
          <p:cNvSpPr/>
          <p:nvPr/>
        </p:nvSpPr>
        <p:spPr>
          <a:xfrm>
            <a:off x="7852362" y="4205624"/>
            <a:ext cx="906017" cy="523220"/>
          </a:xfrm>
          <a:prstGeom prst="rect">
            <a:avLst/>
          </a:prstGeom>
        </p:spPr>
        <p:txBody>
          <a:bodyPr wrap="none">
            <a:spAutoFit/>
          </a:bodyPr>
          <a:lstStyle/>
          <a:p>
            <a:r>
              <a:rPr lang="zh-CN" altLang="en-US" sz="2800" b="1" dirty="0">
                <a:solidFill>
                  <a:srgbClr val="FF0000"/>
                </a:solidFill>
                <a:latin typeface="Times New Roman" panose="02020603050405020304"/>
                <a:ea typeface="楷体" panose="02010609060101010101" pitchFamily="49" charset="-122"/>
              </a:rPr>
              <a:t>汽化</a:t>
            </a:r>
            <a:endParaRPr lang="en-US" dirty="0">
              <a:ea typeface="楷体" panose="02010609060101010101" pitchFamily="49" charset="-122"/>
            </a:endParaRPr>
          </a:p>
        </p:txBody>
      </p:sp>
      <p:sp>
        <p:nvSpPr>
          <p:cNvPr id="21" name="矩形 20"/>
          <p:cNvSpPr/>
          <p:nvPr/>
        </p:nvSpPr>
        <p:spPr>
          <a:xfrm>
            <a:off x="6871746" y="4728844"/>
            <a:ext cx="906017" cy="523220"/>
          </a:xfrm>
          <a:prstGeom prst="rect">
            <a:avLst/>
          </a:prstGeom>
        </p:spPr>
        <p:txBody>
          <a:bodyPr wrap="none">
            <a:spAutoFit/>
          </a:bodyPr>
          <a:lstStyle/>
          <a:p>
            <a:r>
              <a:rPr lang="zh-CN" altLang="en-US" sz="2800" b="1" dirty="0">
                <a:solidFill>
                  <a:srgbClr val="FF0000"/>
                </a:solidFill>
                <a:latin typeface="Times New Roman" panose="02020603050405020304"/>
                <a:ea typeface="楷体" panose="02010609060101010101" pitchFamily="49" charset="-122"/>
              </a:rPr>
              <a:t>液化</a:t>
            </a:r>
            <a:endParaRPr lang="en-US" dirty="0">
              <a:ea typeface="楷体" panose="02010609060101010101" pitchFamily="49" charset="-122"/>
            </a:endParaRPr>
          </a:p>
        </p:txBody>
      </p:sp>
      <p:sp>
        <p:nvSpPr>
          <p:cNvPr id="22" name="矩形 21"/>
          <p:cNvSpPr/>
          <p:nvPr/>
        </p:nvSpPr>
        <p:spPr>
          <a:xfrm>
            <a:off x="2152807" y="5176206"/>
            <a:ext cx="906017" cy="523220"/>
          </a:xfrm>
          <a:prstGeom prst="rect">
            <a:avLst/>
          </a:prstGeom>
        </p:spPr>
        <p:txBody>
          <a:bodyPr wrap="none">
            <a:spAutoFit/>
          </a:bodyPr>
          <a:lstStyle/>
          <a:p>
            <a:r>
              <a:rPr lang="zh-CN" altLang="en-US" sz="2800" b="1" dirty="0">
                <a:solidFill>
                  <a:srgbClr val="FF0000"/>
                </a:solidFill>
                <a:latin typeface="Times New Roman" panose="02020603050405020304"/>
                <a:ea typeface="楷体" panose="02010609060101010101" pitchFamily="49" charset="-122"/>
              </a:rPr>
              <a:t>凝华</a:t>
            </a:r>
            <a:endParaRPr lang="en-US" dirty="0">
              <a:ea typeface="楷体" panose="02010609060101010101" pitchFamily="49" charset="-122"/>
            </a:endParaRPr>
          </a:p>
        </p:txBody>
      </p:sp>
    </p:spTree>
  </p:cSld>
  <p:clrMapOvr>
    <a:masterClrMapping/>
  </p:clrMapOvr>
  <mc:AlternateContent xmlns:mc="http://schemas.openxmlformats.org/markup-compatibility/2006" xmlns:p14="http://schemas.microsoft.com/office/powerpoint/2010/main">
    <mc:Choice Requires="p14">
      <p:transition p14:dur="10" advTm="0">
        <p:dissolve/>
      </p:transition>
    </mc:Choice>
    <mc:Fallback xmlns="">
      <p:transition advTm="0">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ppt_x"/>
                                          </p:val>
                                        </p:tav>
                                        <p:tav tm="100000">
                                          <p:val>
                                            <p:strVal val="#ppt_x"/>
                                          </p:val>
                                        </p:tav>
                                      </p:tavLst>
                                    </p:anim>
                                    <p:anim calcmode="lin" valueType="num">
                                      <p:cBhvr additive="base">
                                        <p:cTn id="2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fill="hold"/>
                                        <p:tgtEl>
                                          <p:spTgt spid="22"/>
                                        </p:tgtEl>
                                        <p:attrNameLst>
                                          <p:attrName>ppt_x</p:attrName>
                                        </p:attrNameLst>
                                      </p:cBhvr>
                                      <p:tavLst>
                                        <p:tav tm="0">
                                          <p:val>
                                            <p:strVal val="#ppt_x"/>
                                          </p:val>
                                        </p:tav>
                                        <p:tav tm="100000">
                                          <p:val>
                                            <p:strVal val="#ppt_x"/>
                                          </p:val>
                                        </p:tav>
                                      </p:tavLst>
                                    </p:anim>
                                    <p:anim calcmode="lin" valueType="num">
                                      <p:cBhvr additive="base">
                                        <p:cTn id="2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0" grpId="0"/>
      <p:bldP spid="21" grpId="0"/>
      <p:bldP spid="22"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p:cNvSpPr txBox="1"/>
          <p:nvPr/>
        </p:nvSpPr>
        <p:spPr>
          <a:xfrm>
            <a:off x="431463" y="1060763"/>
            <a:ext cx="8473142" cy="3413755"/>
          </a:xfrm>
          <a:prstGeom prst="rect">
            <a:avLst/>
          </a:prstGeom>
          <a:noFill/>
        </p:spPr>
        <p:txBody>
          <a:bodyPr wrap="square" lIns="0" rIns="0" rtlCol="0">
            <a:spAutoFit/>
          </a:bodyPr>
          <a:lstStyle/>
          <a:p>
            <a:pPr>
              <a:lnSpc>
                <a:spcPts val="3660"/>
              </a:lnSpc>
            </a:pPr>
            <a:r>
              <a:rPr lang="en-US" altLang="zh-CN" sz="2800" dirty="0" smtClean="0">
                <a:latin typeface="宋体" panose="02010600030101010101" pitchFamily="2" charset="-122"/>
                <a:cs typeface="方正静蕾简体" panose="03000509000000000000" pitchFamily="65" charset="-122"/>
              </a:rPr>
              <a:t>8.</a:t>
            </a:r>
            <a:r>
              <a:rPr lang="zh-CN" altLang="en-US" sz="2800" dirty="0">
                <a:latin typeface="宋体" panose="02010600030101010101" pitchFamily="2" charset="-122"/>
                <a:cs typeface="方正静蕾简体" panose="03000509000000000000" pitchFamily="65" charset="-122"/>
              </a:rPr>
              <a:t>把干冰（固态二氧化碳）放入铝罐里一段时间，罐</a:t>
            </a:r>
            <a:endParaRPr lang="en-US" altLang="zh-CN" sz="2800" dirty="0">
              <a:latin typeface="宋体" panose="02010600030101010101" pitchFamily="2" charset="-122"/>
              <a:cs typeface="方正静蕾简体" panose="03000509000000000000" pitchFamily="65" charset="-122"/>
            </a:endParaRPr>
          </a:p>
          <a:p>
            <a:pPr>
              <a:lnSpc>
                <a:spcPts val="3660"/>
              </a:lnSpc>
            </a:pPr>
            <a:r>
              <a:rPr lang="en-US" altLang="zh-CN" sz="2800" dirty="0">
                <a:latin typeface="宋体" panose="02010600030101010101" pitchFamily="2" charset="-122"/>
                <a:cs typeface="方正静蕾简体" panose="03000509000000000000" pitchFamily="65" charset="-122"/>
              </a:rPr>
              <a:t>  </a:t>
            </a:r>
            <a:r>
              <a:rPr lang="zh-CN" altLang="en-US" sz="2800" dirty="0">
                <a:latin typeface="宋体" panose="02010600030101010101" pitchFamily="2" charset="-122"/>
                <a:cs typeface="方正静蕾简体" panose="03000509000000000000" pitchFamily="65" charset="-122"/>
              </a:rPr>
              <a:t>外壁结了一层霜，如图</a:t>
            </a:r>
            <a:r>
              <a:rPr lang="en-US" altLang="zh-CN" sz="2800" dirty="0" smtClean="0">
                <a:latin typeface="宋体" panose="02010600030101010101" pitchFamily="2" charset="-122"/>
                <a:cs typeface="方正静蕾简体" panose="03000509000000000000" pitchFamily="65" charset="-122"/>
              </a:rPr>
              <a:t>3-24</a:t>
            </a:r>
            <a:r>
              <a:rPr lang="zh-CN" altLang="en-US" sz="2800" dirty="0" smtClean="0">
                <a:latin typeface="宋体" panose="02010600030101010101" pitchFamily="2" charset="-122"/>
                <a:cs typeface="方正静蕾简体" panose="03000509000000000000" pitchFamily="65" charset="-122"/>
              </a:rPr>
              <a:t>，</a:t>
            </a:r>
            <a:r>
              <a:rPr lang="zh-CN" altLang="en-US" sz="2800" dirty="0">
                <a:latin typeface="宋体" panose="02010600030101010101" pitchFamily="2" charset="-122"/>
                <a:cs typeface="方正静蕾简体" panose="03000509000000000000" pitchFamily="65" charset="-122"/>
              </a:rPr>
              <a:t>这层霜是由</a:t>
            </a:r>
            <a:r>
              <a:rPr lang="zh-CN" altLang="en-US" sz="2800" u="sng" dirty="0">
                <a:latin typeface="宋体" panose="02010600030101010101" pitchFamily="2" charset="-122"/>
                <a:cs typeface="方正静蕾简体" panose="03000509000000000000" pitchFamily="65" charset="-122"/>
              </a:rPr>
              <a:t>      </a:t>
            </a:r>
            <a:r>
              <a:rPr lang="zh-CN" altLang="en-US" sz="2800" dirty="0">
                <a:latin typeface="宋体" panose="02010600030101010101" pitchFamily="2" charset="-122"/>
                <a:cs typeface="方正静蕾简体" panose="03000509000000000000" pitchFamily="65" charset="-122"/>
              </a:rPr>
              <a:t>经</a:t>
            </a:r>
            <a:endParaRPr lang="en-US" altLang="zh-CN" sz="2800" dirty="0">
              <a:latin typeface="宋体" panose="02010600030101010101" pitchFamily="2" charset="-122"/>
              <a:cs typeface="方正静蕾简体" panose="03000509000000000000" pitchFamily="65" charset="-122"/>
            </a:endParaRPr>
          </a:p>
          <a:p>
            <a:pPr>
              <a:lnSpc>
                <a:spcPts val="3660"/>
              </a:lnSpc>
            </a:pPr>
            <a:r>
              <a:rPr lang="en-US" altLang="zh-CN" sz="2800" dirty="0">
                <a:latin typeface="宋体" panose="02010600030101010101" pitchFamily="2" charset="-122"/>
                <a:cs typeface="方正静蕾简体" panose="03000509000000000000" pitchFamily="65" charset="-122"/>
              </a:rPr>
              <a:t>  </a:t>
            </a:r>
            <a:r>
              <a:rPr lang="zh-CN" altLang="en-US" sz="2800" dirty="0">
                <a:latin typeface="宋体" panose="02010600030101010101" pitchFamily="2" charset="-122"/>
                <a:cs typeface="方正静蕾简体" panose="03000509000000000000" pitchFamily="65" charset="-122"/>
              </a:rPr>
              <a:t>过</a:t>
            </a:r>
            <a:r>
              <a:rPr lang="zh-CN" altLang="en-US" sz="2800" u="sng" dirty="0">
                <a:latin typeface="宋体" panose="02010600030101010101" pitchFamily="2" charset="-122"/>
                <a:cs typeface="方正静蕾简体" panose="03000509000000000000" pitchFamily="65" charset="-122"/>
              </a:rPr>
              <a:t>    </a:t>
            </a:r>
            <a:r>
              <a:rPr lang="zh-CN" altLang="en-US" sz="2800" dirty="0">
                <a:latin typeface="宋体" panose="02010600030101010101" pitchFamily="2" charset="-122"/>
                <a:cs typeface="方正静蕾简体" panose="03000509000000000000" pitchFamily="65" charset="-122"/>
              </a:rPr>
              <a:t>这种物态变化形成的。寒冬，坐满人的汽车</a:t>
            </a:r>
            <a:endParaRPr lang="en-US" altLang="zh-CN" sz="2800" dirty="0">
              <a:latin typeface="宋体" panose="02010600030101010101" pitchFamily="2" charset="-122"/>
              <a:cs typeface="方正静蕾简体" panose="03000509000000000000" pitchFamily="65" charset="-122"/>
            </a:endParaRPr>
          </a:p>
          <a:p>
            <a:pPr>
              <a:lnSpc>
                <a:spcPts val="3660"/>
              </a:lnSpc>
            </a:pPr>
            <a:r>
              <a:rPr lang="en-US" altLang="zh-CN" sz="2800" dirty="0">
                <a:latin typeface="宋体" panose="02010600030101010101" pitchFamily="2" charset="-122"/>
                <a:cs typeface="方正静蕾简体" panose="03000509000000000000" pitchFamily="65" charset="-122"/>
              </a:rPr>
              <a:t>  </a:t>
            </a:r>
            <a:r>
              <a:rPr lang="zh-CN" altLang="en-US" sz="2800" dirty="0">
                <a:latin typeface="宋体" panose="02010600030101010101" pitchFamily="2" charset="-122"/>
                <a:cs typeface="方正静蕾简体" panose="03000509000000000000" pitchFamily="65" charset="-122"/>
              </a:rPr>
              <a:t>门窗紧闭，水蒸气液化成小水珠附着在玻璃车窗上，</a:t>
            </a:r>
            <a:endParaRPr lang="en-US" altLang="zh-CN" sz="2800" dirty="0">
              <a:latin typeface="宋体" panose="02010600030101010101" pitchFamily="2" charset="-122"/>
              <a:cs typeface="方正静蕾简体" panose="03000509000000000000" pitchFamily="65" charset="-122"/>
            </a:endParaRPr>
          </a:p>
          <a:p>
            <a:pPr>
              <a:lnSpc>
                <a:spcPts val="3660"/>
              </a:lnSpc>
            </a:pPr>
            <a:r>
              <a:rPr lang="en-US" altLang="zh-CN" sz="2800" dirty="0">
                <a:latin typeface="宋体" panose="02010600030101010101" pitchFamily="2" charset="-122"/>
                <a:cs typeface="方正静蕾简体" panose="03000509000000000000" pitchFamily="65" charset="-122"/>
              </a:rPr>
              <a:t>  </a:t>
            </a:r>
            <a:r>
              <a:rPr lang="zh-CN" altLang="en-US" sz="2800" dirty="0">
                <a:latin typeface="宋体" panose="02010600030101010101" pitchFamily="2" charset="-122"/>
                <a:cs typeface="方正静蕾简体" panose="03000509000000000000" pitchFamily="65" charset="-122"/>
              </a:rPr>
              <a:t>水蒸气变成水珠</a:t>
            </a:r>
            <a:r>
              <a:rPr lang="zh-CN" altLang="en-US" sz="2800" u="sng" dirty="0">
                <a:latin typeface="宋体" panose="02010600030101010101" pitchFamily="2" charset="-122"/>
                <a:cs typeface="方正静蕾简体" panose="03000509000000000000" pitchFamily="65" charset="-122"/>
              </a:rPr>
              <a:t>      </a:t>
            </a:r>
            <a:r>
              <a:rPr lang="zh-CN" altLang="en-US" sz="2800" dirty="0">
                <a:latin typeface="宋体" panose="02010600030101010101" pitchFamily="2" charset="-122"/>
                <a:cs typeface="方正静蕾简体" panose="03000509000000000000" pitchFamily="65" charset="-122"/>
              </a:rPr>
              <a:t>（选填“会吸热”“会放热”</a:t>
            </a:r>
            <a:endParaRPr lang="en-US" altLang="zh-CN" sz="2800" dirty="0">
              <a:latin typeface="宋体" panose="02010600030101010101" pitchFamily="2" charset="-122"/>
              <a:cs typeface="方正静蕾简体" panose="03000509000000000000" pitchFamily="65" charset="-122"/>
            </a:endParaRPr>
          </a:p>
          <a:p>
            <a:pPr>
              <a:lnSpc>
                <a:spcPts val="3660"/>
              </a:lnSpc>
            </a:pPr>
            <a:r>
              <a:rPr lang="en-US" altLang="zh-CN" sz="2800" dirty="0">
                <a:latin typeface="宋体" panose="02010600030101010101" pitchFamily="2" charset="-122"/>
                <a:cs typeface="方正静蕾简体" panose="03000509000000000000" pitchFamily="65" charset="-122"/>
              </a:rPr>
              <a:t>  </a:t>
            </a:r>
            <a:r>
              <a:rPr lang="zh-CN" altLang="en-US" sz="2800" dirty="0">
                <a:latin typeface="宋体" panose="02010600030101010101" pitchFamily="2" charset="-122"/>
                <a:cs typeface="方正静蕾简体" panose="03000509000000000000" pitchFamily="65" charset="-122"/>
              </a:rPr>
              <a:t>或“不会吸热或放热”），水珠会出现在车窗</a:t>
            </a:r>
            <a:endParaRPr lang="en-US" altLang="zh-CN" sz="2800" dirty="0">
              <a:latin typeface="宋体" panose="02010600030101010101" pitchFamily="2" charset="-122"/>
              <a:cs typeface="方正静蕾简体" panose="03000509000000000000" pitchFamily="65" charset="-122"/>
            </a:endParaRPr>
          </a:p>
          <a:p>
            <a:pPr>
              <a:lnSpc>
                <a:spcPts val="3660"/>
              </a:lnSpc>
            </a:pPr>
            <a:r>
              <a:rPr lang="en-US" altLang="zh-CN" sz="2800" dirty="0">
                <a:latin typeface="宋体" panose="02010600030101010101" pitchFamily="2" charset="-122"/>
                <a:cs typeface="方正静蕾简体" panose="03000509000000000000" pitchFamily="65" charset="-122"/>
              </a:rPr>
              <a:t>  </a:t>
            </a:r>
            <a:r>
              <a:rPr lang="zh-CN" altLang="en-US" sz="2800" dirty="0">
                <a:latin typeface="宋体" panose="02010600030101010101" pitchFamily="2" charset="-122"/>
                <a:cs typeface="方正静蕾简体" panose="03000509000000000000" pitchFamily="65" charset="-122"/>
              </a:rPr>
              <a:t>的</a:t>
            </a:r>
            <a:r>
              <a:rPr lang="zh-CN" altLang="en-US" sz="2800" u="sng" dirty="0">
                <a:latin typeface="宋体" panose="02010600030101010101" pitchFamily="2" charset="-122"/>
                <a:cs typeface="方正静蕾简体" panose="03000509000000000000" pitchFamily="65" charset="-122"/>
              </a:rPr>
              <a:t>    </a:t>
            </a:r>
            <a:r>
              <a:rPr lang="zh-CN" altLang="en-US" sz="2800" dirty="0">
                <a:latin typeface="宋体" panose="02010600030101010101" pitchFamily="2" charset="-122"/>
                <a:cs typeface="方正静蕾简体" panose="03000509000000000000" pitchFamily="65" charset="-122"/>
              </a:rPr>
              <a:t>（选填“内侧”“外侧”或“内、外侧”）。</a:t>
            </a:r>
            <a:endParaRPr lang="zh-CN" altLang="en-US" sz="2800" dirty="0">
              <a:solidFill>
                <a:schemeClr val="tx1"/>
              </a:solidFill>
              <a:latin typeface="宋体" panose="02010600030101010101" pitchFamily="2" charset="-122"/>
              <a:ea typeface="宋体" panose="02010600030101010101" pitchFamily="2" charset="-122"/>
              <a:cs typeface="方正静蕾简体" panose="03000509000000000000" pitchFamily="65" charset="-122"/>
            </a:endParaRPr>
          </a:p>
        </p:txBody>
      </p:sp>
      <p:sp>
        <p:nvSpPr>
          <p:cNvPr id="9" name="矩形 8"/>
          <p:cNvSpPr/>
          <p:nvPr/>
        </p:nvSpPr>
        <p:spPr>
          <a:xfrm>
            <a:off x="7087786" y="1507057"/>
            <a:ext cx="1266693" cy="523220"/>
          </a:xfrm>
          <a:prstGeom prst="rect">
            <a:avLst/>
          </a:prstGeom>
        </p:spPr>
        <p:txBody>
          <a:bodyPr wrap="none">
            <a:spAutoFit/>
          </a:bodyPr>
          <a:lstStyle/>
          <a:p>
            <a:r>
              <a:rPr lang="zh-CN" altLang="en-US" sz="2800" b="1" dirty="0">
                <a:solidFill>
                  <a:srgbClr val="FF0000"/>
                </a:solidFill>
                <a:latin typeface="Times New Roman" panose="02020603050405020304"/>
                <a:ea typeface="楷体" panose="02010609060101010101" pitchFamily="49" charset="-122"/>
              </a:rPr>
              <a:t>水蒸气</a:t>
            </a:r>
            <a:endParaRPr lang="en-US" dirty="0">
              <a:ea typeface="楷体" panose="02010609060101010101" pitchFamily="49" charset="-122"/>
            </a:endParaRPr>
          </a:p>
        </p:txBody>
      </p:sp>
      <p:sp>
        <p:nvSpPr>
          <p:cNvPr id="10" name="矩形 9"/>
          <p:cNvSpPr/>
          <p:nvPr/>
        </p:nvSpPr>
        <p:spPr>
          <a:xfrm>
            <a:off x="1035895" y="1959825"/>
            <a:ext cx="906017" cy="523220"/>
          </a:xfrm>
          <a:prstGeom prst="rect">
            <a:avLst/>
          </a:prstGeom>
        </p:spPr>
        <p:txBody>
          <a:bodyPr wrap="none">
            <a:spAutoFit/>
          </a:bodyPr>
          <a:lstStyle/>
          <a:p>
            <a:r>
              <a:rPr lang="zh-CN" altLang="en-US" sz="2800" b="1" dirty="0">
                <a:solidFill>
                  <a:srgbClr val="FF0000"/>
                </a:solidFill>
                <a:latin typeface="Times New Roman" panose="02020603050405020304"/>
                <a:ea typeface="楷体" panose="02010609060101010101" pitchFamily="49" charset="-122"/>
              </a:rPr>
              <a:t>凝华</a:t>
            </a:r>
            <a:endParaRPr lang="en-US" dirty="0">
              <a:ea typeface="楷体" panose="02010609060101010101" pitchFamily="49" charset="-122"/>
            </a:endParaRPr>
          </a:p>
        </p:txBody>
      </p:sp>
      <p:sp>
        <p:nvSpPr>
          <p:cNvPr id="16" name="矩形 15"/>
          <p:cNvSpPr/>
          <p:nvPr/>
        </p:nvSpPr>
        <p:spPr>
          <a:xfrm>
            <a:off x="3184755" y="2905780"/>
            <a:ext cx="1266693" cy="523220"/>
          </a:xfrm>
          <a:prstGeom prst="rect">
            <a:avLst/>
          </a:prstGeom>
        </p:spPr>
        <p:txBody>
          <a:bodyPr wrap="none">
            <a:spAutoFit/>
          </a:bodyPr>
          <a:lstStyle/>
          <a:p>
            <a:r>
              <a:rPr lang="zh-CN" altLang="en-US" sz="2800" b="1" dirty="0">
                <a:solidFill>
                  <a:srgbClr val="FF0000"/>
                </a:solidFill>
                <a:latin typeface="Times New Roman" panose="02020603050405020304"/>
                <a:ea typeface="楷体" panose="02010609060101010101" pitchFamily="49" charset="-122"/>
              </a:rPr>
              <a:t>会放热</a:t>
            </a:r>
            <a:endParaRPr lang="en-US" dirty="0">
              <a:ea typeface="楷体" panose="02010609060101010101" pitchFamily="49" charset="-122"/>
            </a:endParaRPr>
          </a:p>
        </p:txBody>
      </p:sp>
      <p:sp>
        <p:nvSpPr>
          <p:cNvPr id="17" name="矩形 16"/>
          <p:cNvSpPr/>
          <p:nvPr/>
        </p:nvSpPr>
        <p:spPr>
          <a:xfrm>
            <a:off x="1015314" y="3851736"/>
            <a:ext cx="906017" cy="523220"/>
          </a:xfrm>
          <a:prstGeom prst="rect">
            <a:avLst/>
          </a:prstGeom>
        </p:spPr>
        <p:txBody>
          <a:bodyPr wrap="none">
            <a:spAutoFit/>
          </a:bodyPr>
          <a:lstStyle/>
          <a:p>
            <a:r>
              <a:rPr lang="zh-CN" altLang="en-US" sz="2800" b="1" dirty="0">
                <a:solidFill>
                  <a:srgbClr val="FF0000"/>
                </a:solidFill>
                <a:latin typeface="Times New Roman" panose="02020603050405020304"/>
                <a:ea typeface="楷体" panose="02010609060101010101" pitchFamily="49" charset="-122"/>
              </a:rPr>
              <a:t>内侧</a:t>
            </a:r>
            <a:endParaRPr lang="en-US" dirty="0">
              <a:ea typeface="楷体" panose="02010609060101010101" pitchFamily="49" charset="-122"/>
            </a:endParaRPr>
          </a:p>
        </p:txBody>
      </p:sp>
      <p:grpSp>
        <p:nvGrpSpPr>
          <p:cNvPr id="18" name="组合 17"/>
          <p:cNvGrpSpPr/>
          <p:nvPr/>
        </p:nvGrpSpPr>
        <p:grpSpPr>
          <a:xfrm>
            <a:off x="474943" y="0"/>
            <a:ext cx="8274780" cy="768350"/>
            <a:chOff x="431463" y="178382"/>
            <a:chExt cx="8274780" cy="768350"/>
          </a:xfrm>
        </p:grpSpPr>
        <p:cxnSp>
          <p:nvCxnSpPr>
            <p:cNvPr id="19" name="直接连接符 18"/>
            <p:cNvCxnSpPr/>
            <p:nvPr/>
          </p:nvCxnSpPr>
          <p:spPr>
            <a:xfrm>
              <a:off x="431463" y="913135"/>
              <a:ext cx="827478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20" name="组合 19"/>
            <p:cNvGrpSpPr/>
            <p:nvPr/>
          </p:nvGrpSpPr>
          <p:grpSpPr>
            <a:xfrm>
              <a:off x="457232" y="178382"/>
              <a:ext cx="5519387" cy="768350"/>
              <a:chOff x="457232" y="178382"/>
              <a:chExt cx="5519387" cy="768350"/>
            </a:xfrm>
          </p:grpSpPr>
          <p:sp>
            <p:nvSpPr>
              <p:cNvPr id="21" name="文本占位符 2"/>
              <p:cNvSpPr txBox="1"/>
              <p:nvPr/>
            </p:nvSpPr>
            <p:spPr>
              <a:xfrm>
                <a:off x="894514" y="292685"/>
                <a:ext cx="5082105" cy="42518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zh-CN" altLang="en-US" sz="3200" dirty="0">
                    <a:solidFill>
                      <a:srgbClr val="005188"/>
                    </a:solidFill>
                    <a:latin typeface="宋体" panose="02010600030101010101" pitchFamily="2" charset="-122"/>
                    <a:ea typeface="宋体" panose="02010600030101010101" pitchFamily="2" charset="-122"/>
                  </a:rPr>
                  <a:t>备考</a:t>
                </a:r>
                <a:r>
                  <a:rPr lang="zh-CN" altLang="en-US" sz="3200" dirty="0" smtClean="0">
                    <a:solidFill>
                      <a:srgbClr val="005188"/>
                    </a:solidFill>
                    <a:latin typeface="宋体" panose="02010600030101010101" pitchFamily="2" charset="-122"/>
                    <a:ea typeface="宋体" panose="02010600030101010101" pitchFamily="2" charset="-122"/>
                  </a:rPr>
                  <a:t>训练</a:t>
                </a:r>
                <a:r>
                  <a:rPr lang="en-US" altLang="zh-CN" sz="3200" dirty="0" smtClean="0">
                    <a:solidFill>
                      <a:srgbClr val="005188"/>
                    </a:solidFill>
                    <a:latin typeface="宋体" panose="02010600030101010101" pitchFamily="2" charset="-122"/>
                    <a:ea typeface="宋体" panose="02010600030101010101" pitchFamily="2" charset="-122"/>
                  </a:rPr>
                  <a:t>·</a:t>
                </a:r>
                <a:r>
                  <a:rPr lang="zh-CN" altLang="en-US" sz="3200" dirty="0" smtClean="0">
                    <a:solidFill>
                      <a:srgbClr val="005188"/>
                    </a:solidFill>
                    <a:latin typeface="宋体" panose="02010600030101010101" pitchFamily="2" charset="-122"/>
                    <a:ea typeface="宋体" panose="02010600030101010101" pitchFamily="2" charset="-122"/>
                  </a:rPr>
                  <a:t>能力提升</a:t>
                </a:r>
                <a:endParaRPr lang="zh-CN" altLang="en-US" sz="3200" dirty="0">
                  <a:solidFill>
                    <a:srgbClr val="005188"/>
                  </a:solidFill>
                  <a:latin typeface="宋体" panose="02010600030101010101" pitchFamily="2" charset="-122"/>
                  <a:ea typeface="宋体" panose="02010600030101010101" pitchFamily="2" charset="-122"/>
                </a:endParaRPr>
              </a:p>
            </p:txBody>
          </p:sp>
          <p:sp>
            <p:nvSpPr>
              <p:cNvPr id="22" name="矩形 21"/>
              <p:cNvSpPr/>
              <p:nvPr/>
            </p:nvSpPr>
            <p:spPr>
              <a:xfrm>
                <a:off x="457232" y="178382"/>
                <a:ext cx="495935" cy="768350"/>
              </a:xfrm>
              <a:prstGeom prst="rect">
                <a:avLst/>
              </a:prstGeom>
              <a:noFill/>
            </p:spPr>
            <p:txBody>
              <a:bodyPr wrap="none" lIns="91440" tIns="45720" rIns="91440" bIns="45720">
                <a:spAutoFit/>
              </a:bodyPr>
              <a:lstStyle/>
              <a:p>
                <a:pPr algn="ctr"/>
                <a:r>
                  <a:rPr lang="en-US" altLang="zh-CN" sz="4400" b="1" cap="none" spc="0" dirty="0">
                    <a:ln w="10541" cmpd="sng">
                      <a:solidFill>
                        <a:schemeClr val="accent1">
                          <a:shade val="88000"/>
                          <a:satMod val="110000"/>
                        </a:schemeClr>
                      </a:solidFill>
                      <a:prstDash val="solid"/>
                    </a:ln>
                    <a:solidFill>
                      <a:srgbClr val="005188"/>
                    </a:solidFill>
                    <a:effectLst/>
                  </a:rPr>
                  <a:t>B</a:t>
                </a:r>
                <a:endParaRPr lang="zh-CN" altLang="en-US" sz="4400" b="1" cap="none" spc="0" dirty="0">
                  <a:ln w="10541" cmpd="sng">
                    <a:solidFill>
                      <a:schemeClr val="accent1">
                        <a:shade val="88000"/>
                        <a:satMod val="110000"/>
                      </a:schemeClr>
                    </a:solidFill>
                    <a:prstDash val="solid"/>
                  </a:ln>
                  <a:solidFill>
                    <a:srgbClr val="005188"/>
                  </a:solidFill>
                  <a:effectLst/>
                </a:endParaRPr>
              </a:p>
            </p:txBody>
          </p:sp>
        </p:grpSp>
      </p:grpSp>
      <p:pic>
        <p:nvPicPr>
          <p:cNvPr id="3" name="图片 2"/>
          <p:cNvPicPr>
            <a:picLocks noChangeAspect="1"/>
          </p:cNvPicPr>
          <p:nvPr/>
        </p:nvPicPr>
        <p:blipFill>
          <a:blip r:embed="rId3"/>
          <a:stretch>
            <a:fillRect/>
          </a:stretch>
        </p:blipFill>
        <p:spPr>
          <a:xfrm>
            <a:off x="3236731" y="4374956"/>
            <a:ext cx="2089787" cy="2287403"/>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Tm="0">
        <p:dissolve/>
      </p:transition>
    </mc:Choice>
    <mc:Fallback xmlns="">
      <p:transition advTm="0">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6" grpId="0"/>
      <p:bldP spid="17"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p:cNvSpPr txBox="1"/>
          <p:nvPr/>
        </p:nvSpPr>
        <p:spPr>
          <a:xfrm>
            <a:off x="431463" y="1060763"/>
            <a:ext cx="8473142" cy="3869329"/>
          </a:xfrm>
          <a:prstGeom prst="rect">
            <a:avLst/>
          </a:prstGeom>
          <a:noFill/>
        </p:spPr>
        <p:txBody>
          <a:bodyPr wrap="square" lIns="0" rIns="0" rtlCol="0">
            <a:spAutoFit/>
          </a:bodyPr>
          <a:lstStyle/>
          <a:p>
            <a:pPr>
              <a:lnSpc>
                <a:spcPct val="150000"/>
              </a:lnSpc>
            </a:pPr>
            <a:r>
              <a:rPr lang="en-US" altLang="zh-CN" sz="2800" dirty="0">
                <a:latin typeface="+mn-ea"/>
              </a:rPr>
              <a:t>9</a:t>
            </a:r>
            <a:r>
              <a:rPr lang="zh-CN" altLang="zh-CN" sz="2800" dirty="0">
                <a:latin typeface="+mn-ea"/>
              </a:rPr>
              <a:t>．</a:t>
            </a:r>
            <a:r>
              <a:rPr lang="en-US" altLang="zh-CN" sz="2800" dirty="0">
                <a:latin typeface="+mn-ea"/>
              </a:rPr>
              <a:t>(2018·</a:t>
            </a:r>
            <a:r>
              <a:rPr lang="zh-CN" altLang="zh-CN" sz="2800" dirty="0">
                <a:latin typeface="+mn-ea"/>
              </a:rPr>
              <a:t>易杰原创</a:t>
            </a:r>
            <a:r>
              <a:rPr lang="en-US" altLang="zh-CN" sz="2800" dirty="0">
                <a:latin typeface="+mn-ea"/>
              </a:rPr>
              <a:t>)2018</a:t>
            </a:r>
            <a:r>
              <a:rPr lang="zh-CN" altLang="zh-CN" sz="2800" dirty="0">
                <a:latin typeface="+mn-ea"/>
              </a:rPr>
              <a:t>年</a:t>
            </a:r>
            <a:r>
              <a:rPr lang="en-US" altLang="zh-CN" sz="2800" dirty="0">
                <a:latin typeface="+mn-ea"/>
              </a:rPr>
              <a:t>3</a:t>
            </a:r>
            <a:r>
              <a:rPr lang="zh-CN" altLang="zh-CN" sz="2800" dirty="0">
                <a:latin typeface="+mn-ea"/>
              </a:rPr>
              <a:t>月某市发生了一起森林火灾，气象部门抓住有利时机对森林火灾区域进行了四批次人工增雨作业，效果明显。作业时撒出的干冰发生</a:t>
            </a:r>
            <a:r>
              <a:rPr lang="en-US" altLang="zh-CN" sz="2800" dirty="0" smtClean="0">
                <a:latin typeface="+mn-ea"/>
              </a:rPr>
              <a:t>_______(</a:t>
            </a:r>
            <a:r>
              <a:rPr lang="zh-CN" altLang="zh-CN" sz="2800" dirty="0">
                <a:latin typeface="+mn-ea"/>
              </a:rPr>
              <a:t>填物态变化名称</a:t>
            </a:r>
            <a:r>
              <a:rPr lang="en-US" altLang="zh-CN" sz="2800" dirty="0">
                <a:latin typeface="+mn-ea"/>
              </a:rPr>
              <a:t>)</a:t>
            </a:r>
            <a:r>
              <a:rPr lang="zh-CN" altLang="zh-CN" sz="2800" dirty="0">
                <a:latin typeface="+mn-ea"/>
              </a:rPr>
              <a:t>使周围温度</a:t>
            </a:r>
            <a:r>
              <a:rPr lang="en-US" altLang="zh-CN" sz="2800" dirty="0" smtClean="0">
                <a:latin typeface="+mn-ea"/>
              </a:rPr>
              <a:t>_______(</a:t>
            </a:r>
            <a:r>
              <a:rPr lang="zh-CN" altLang="zh-CN" sz="2800" dirty="0">
                <a:latin typeface="+mn-ea"/>
              </a:rPr>
              <a:t>选填</a:t>
            </a:r>
            <a:r>
              <a:rPr lang="en-US" altLang="zh-CN" sz="2800" dirty="0">
                <a:latin typeface="+mn-ea"/>
              </a:rPr>
              <a:t>“</a:t>
            </a:r>
            <a:r>
              <a:rPr lang="zh-CN" altLang="zh-CN" sz="2800" dirty="0">
                <a:latin typeface="+mn-ea"/>
              </a:rPr>
              <a:t>降低</a:t>
            </a:r>
            <a:r>
              <a:rPr lang="en-US" altLang="zh-CN" sz="2800" dirty="0">
                <a:latin typeface="+mn-ea"/>
              </a:rPr>
              <a:t>”</a:t>
            </a:r>
            <a:r>
              <a:rPr lang="zh-CN" altLang="zh-CN" sz="2800" dirty="0">
                <a:latin typeface="+mn-ea"/>
              </a:rPr>
              <a:t>或</a:t>
            </a:r>
            <a:r>
              <a:rPr lang="en-US" altLang="zh-CN" sz="2800" dirty="0">
                <a:latin typeface="+mn-ea"/>
              </a:rPr>
              <a:t>“</a:t>
            </a:r>
            <a:r>
              <a:rPr lang="zh-CN" altLang="zh-CN" sz="2800" dirty="0">
                <a:latin typeface="+mn-ea"/>
              </a:rPr>
              <a:t>升高</a:t>
            </a:r>
            <a:r>
              <a:rPr lang="en-US" altLang="zh-CN" sz="2800" dirty="0">
                <a:latin typeface="+mn-ea"/>
              </a:rPr>
              <a:t>”)</a:t>
            </a:r>
            <a:r>
              <a:rPr lang="zh-CN" altLang="zh-CN" sz="2800" dirty="0">
                <a:latin typeface="+mn-ea"/>
              </a:rPr>
              <a:t>，空气中部分水蒸气</a:t>
            </a:r>
            <a:r>
              <a:rPr lang="en-US" altLang="zh-CN" sz="2800" dirty="0" smtClean="0">
                <a:latin typeface="+mn-ea"/>
              </a:rPr>
              <a:t>______</a:t>
            </a:r>
          </a:p>
          <a:p>
            <a:pPr>
              <a:lnSpc>
                <a:spcPct val="150000"/>
              </a:lnSpc>
            </a:pPr>
            <a:r>
              <a:rPr lang="en-US" altLang="zh-CN" sz="2800" dirty="0" smtClean="0">
                <a:latin typeface="+mn-ea"/>
              </a:rPr>
              <a:t>(</a:t>
            </a:r>
            <a:r>
              <a:rPr lang="zh-CN" altLang="zh-CN" sz="2800" dirty="0">
                <a:latin typeface="+mn-ea"/>
              </a:rPr>
              <a:t>选填</a:t>
            </a:r>
            <a:r>
              <a:rPr lang="en-US" altLang="zh-CN" sz="2800" dirty="0">
                <a:latin typeface="+mn-ea"/>
              </a:rPr>
              <a:t>“</a:t>
            </a:r>
            <a:r>
              <a:rPr lang="zh-CN" altLang="zh-CN" sz="2800" dirty="0">
                <a:latin typeface="+mn-ea"/>
              </a:rPr>
              <a:t>吸热</a:t>
            </a:r>
            <a:r>
              <a:rPr lang="en-US" altLang="zh-CN" sz="2800" dirty="0">
                <a:latin typeface="+mn-ea"/>
              </a:rPr>
              <a:t>”</a:t>
            </a:r>
            <a:r>
              <a:rPr lang="zh-CN" altLang="zh-CN" sz="2800" dirty="0">
                <a:latin typeface="+mn-ea"/>
              </a:rPr>
              <a:t>或</a:t>
            </a:r>
            <a:r>
              <a:rPr lang="en-US" altLang="zh-CN" sz="2800" dirty="0">
                <a:latin typeface="+mn-ea"/>
              </a:rPr>
              <a:t>“</a:t>
            </a:r>
            <a:r>
              <a:rPr lang="zh-CN" altLang="zh-CN" sz="2800" dirty="0">
                <a:latin typeface="+mn-ea"/>
              </a:rPr>
              <a:t>放热</a:t>
            </a:r>
            <a:r>
              <a:rPr lang="en-US" altLang="zh-CN" sz="2800" dirty="0">
                <a:latin typeface="+mn-ea"/>
              </a:rPr>
              <a:t>”)</a:t>
            </a:r>
            <a:r>
              <a:rPr lang="zh-CN" altLang="zh-CN" sz="2800" dirty="0">
                <a:latin typeface="+mn-ea"/>
              </a:rPr>
              <a:t>液化成水滴形成降雨。</a:t>
            </a:r>
          </a:p>
        </p:txBody>
      </p:sp>
      <p:sp>
        <p:nvSpPr>
          <p:cNvPr id="9" name="矩形 8"/>
          <p:cNvSpPr/>
          <p:nvPr/>
        </p:nvSpPr>
        <p:spPr>
          <a:xfrm>
            <a:off x="1243792" y="3078641"/>
            <a:ext cx="906017" cy="523220"/>
          </a:xfrm>
          <a:prstGeom prst="rect">
            <a:avLst/>
          </a:prstGeom>
        </p:spPr>
        <p:txBody>
          <a:bodyPr wrap="none">
            <a:spAutoFit/>
          </a:bodyPr>
          <a:lstStyle/>
          <a:p>
            <a:r>
              <a:rPr lang="zh-CN" altLang="en-US" sz="2800" b="1" dirty="0">
                <a:solidFill>
                  <a:srgbClr val="FF0000"/>
                </a:solidFill>
                <a:latin typeface="Times New Roman" panose="02020603050405020304"/>
                <a:ea typeface="楷体" panose="02010609060101010101" pitchFamily="49" charset="-122"/>
              </a:rPr>
              <a:t>升华</a:t>
            </a:r>
            <a:endParaRPr lang="en-US" dirty="0">
              <a:ea typeface="楷体" panose="02010609060101010101" pitchFamily="49" charset="-122"/>
            </a:endParaRPr>
          </a:p>
        </p:txBody>
      </p:sp>
      <p:grpSp>
        <p:nvGrpSpPr>
          <p:cNvPr id="18" name="组合 17"/>
          <p:cNvGrpSpPr/>
          <p:nvPr/>
        </p:nvGrpSpPr>
        <p:grpSpPr>
          <a:xfrm>
            <a:off x="474943" y="0"/>
            <a:ext cx="8274780" cy="768350"/>
            <a:chOff x="431463" y="178382"/>
            <a:chExt cx="8274780" cy="768350"/>
          </a:xfrm>
        </p:grpSpPr>
        <p:cxnSp>
          <p:nvCxnSpPr>
            <p:cNvPr id="19" name="直接连接符 18"/>
            <p:cNvCxnSpPr/>
            <p:nvPr/>
          </p:nvCxnSpPr>
          <p:spPr>
            <a:xfrm>
              <a:off x="431463" y="913135"/>
              <a:ext cx="827478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20" name="组合 19"/>
            <p:cNvGrpSpPr/>
            <p:nvPr/>
          </p:nvGrpSpPr>
          <p:grpSpPr>
            <a:xfrm>
              <a:off x="457232" y="178382"/>
              <a:ext cx="5519387" cy="768350"/>
              <a:chOff x="457232" y="178382"/>
              <a:chExt cx="5519387" cy="768350"/>
            </a:xfrm>
          </p:grpSpPr>
          <p:sp>
            <p:nvSpPr>
              <p:cNvPr id="21" name="文本占位符 2"/>
              <p:cNvSpPr txBox="1"/>
              <p:nvPr/>
            </p:nvSpPr>
            <p:spPr>
              <a:xfrm>
                <a:off x="894514" y="292685"/>
                <a:ext cx="5082105" cy="42518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zh-CN" altLang="en-US" sz="3200" dirty="0">
                    <a:solidFill>
                      <a:srgbClr val="005188"/>
                    </a:solidFill>
                    <a:latin typeface="宋体" panose="02010600030101010101" pitchFamily="2" charset="-122"/>
                    <a:ea typeface="宋体" panose="02010600030101010101" pitchFamily="2" charset="-122"/>
                  </a:rPr>
                  <a:t>备考</a:t>
                </a:r>
                <a:r>
                  <a:rPr lang="zh-CN" altLang="en-US" sz="3200" dirty="0" smtClean="0">
                    <a:solidFill>
                      <a:srgbClr val="005188"/>
                    </a:solidFill>
                    <a:latin typeface="宋体" panose="02010600030101010101" pitchFamily="2" charset="-122"/>
                    <a:ea typeface="宋体" panose="02010600030101010101" pitchFamily="2" charset="-122"/>
                  </a:rPr>
                  <a:t>训练</a:t>
                </a:r>
                <a:r>
                  <a:rPr lang="en-US" altLang="zh-CN" sz="3200" dirty="0" smtClean="0">
                    <a:solidFill>
                      <a:srgbClr val="005188"/>
                    </a:solidFill>
                    <a:latin typeface="宋体" panose="02010600030101010101" pitchFamily="2" charset="-122"/>
                    <a:ea typeface="宋体" panose="02010600030101010101" pitchFamily="2" charset="-122"/>
                  </a:rPr>
                  <a:t>·</a:t>
                </a:r>
                <a:r>
                  <a:rPr lang="zh-CN" altLang="en-US" sz="3200" dirty="0" smtClean="0">
                    <a:solidFill>
                      <a:srgbClr val="005188"/>
                    </a:solidFill>
                    <a:latin typeface="宋体" panose="02010600030101010101" pitchFamily="2" charset="-122"/>
                    <a:ea typeface="宋体" panose="02010600030101010101" pitchFamily="2" charset="-122"/>
                  </a:rPr>
                  <a:t>能力提升</a:t>
                </a:r>
                <a:endParaRPr lang="zh-CN" altLang="en-US" sz="3200" dirty="0">
                  <a:solidFill>
                    <a:srgbClr val="005188"/>
                  </a:solidFill>
                  <a:latin typeface="宋体" panose="02010600030101010101" pitchFamily="2" charset="-122"/>
                  <a:ea typeface="宋体" panose="02010600030101010101" pitchFamily="2" charset="-122"/>
                </a:endParaRPr>
              </a:p>
            </p:txBody>
          </p:sp>
          <p:sp>
            <p:nvSpPr>
              <p:cNvPr id="22" name="矩形 21"/>
              <p:cNvSpPr/>
              <p:nvPr/>
            </p:nvSpPr>
            <p:spPr>
              <a:xfrm>
                <a:off x="457232" y="178382"/>
                <a:ext cx="495935" cy="768350"/>
              </a:xfrm>
              <a:prstGeom prst="rect">
                <a:avLst/>
              </a:prstGeom>
              <a:noFill/>
            </p:spPr>
            <p:txBody>
              <a:bodyPr wrap="none" lIns="91440" tIns="45720" rIns="91440" bIns="45720">
                <a:spAutoFit/>
              </a:bodyPr>
              <a:lstStyle/>
              <a:p>
                <a:pPr algn="ctr"/>
                <a:r>
                  <a:rPr lang="en-US" altLang="zh-CN" sz="4400" b="1" cap="none" spc="0" dirty="0">
                    <a:ln w="10541" cmpd="sng">
                      <a:solidFill>
                        <a:schemeClr val="accent1">
                          <a:shade val="88000"/>
                          <a:satMod val="110000"/>
                        </a:schemeClr>
                      </a:solidFill>
                      <a:prstDash val="solid"/>
                    </a:ln>
                    <a:solidFill>
                      <a:srgbClr val="005188"/>
                    </a:solidFill>
                    <a:effectLst/>
                  </a:rPr>
                  <a:t>B</a:t>
                </a:r>
                <a:endParaRPr lang="zh-CN" altLang="en-US" sz="4400" b="1" cap="none" spc="0" dirty="0">
                  <a:ln w="10541" cmpd="sng">
                    <a:solidFill>
                      <a:schemeClr val="accent1">
                        <a:shade val="88000"/>
                        <a:satMod val="110000"/>
                      </a:schemeClr>
                    </a:solidFill>
                    <a:prstDash val="solid"/>
                  </a:ln>
                  <a:solidFill>
                    <a:srgbClr val="005188"/>
                  </a:solidFill>
                  <a:effectLst/>
                </a:endParaRPr>
              </a:p>
            </p:txBody>
          </p:sp>
        </p:grpSp>
      </p:grpSp>
      <p:sp>
        <p:nvSpPr>
          <p:cNvPr id="13" name="矩形 12"/>
          <p:cNvSpPr/>
          <p:nvPr/>
        </p:nvSpPr>
        <p:spPr>
          <a:xfrm>
            <a:off x="7193143" y="3078641"/>
            <a:ext cx="906017" cy="523220"/>
          </a:xfrm>
          <a:prstGeom prst="rect">
            <a:avLst/>
          </a:prstGeom>
        </p:spPr>
        <p:txBody>
          <a:bodyPr wrap="none">
            <a:spAutoFit/>
          </a:bodyPr>
          <a:lstStyle/>
          <a:p>
            <a:r>
              <a:rPr lang="zh-CN" altLang="en-US" sz="2800" b="1" dirty="0">
                <a:solidFill>
                  <a:srgbClr val="FF0000"/>
                </a:solidFill>
                <a:latin typeface="Times New Roman" panose="02020603050405020304"/>
                <a:ea typeface="楷体" panose="02010609060101010101" pitchFamily="49" charset="-122"/>
              </a:rPr>
              <a:t>降低</a:t>
            </a:r>
            <a:endParaRPr lang="en-US" dirty="0">
              <a:ea typeface="楷体" panose="02010609060101010101" pitchFamily="49" charset="-122"/>
            </a:endParaRPr>
          </a:p>
        </p:txBody>
      </p:sp>
      <p:sp>
        <p:nvSpPr>
          <p:cNvPr id="14" name="矩形 13"/>
          <p:cNvSpPr/>
          <p:nvPr/>
        </p:nvSpPr>
        <p:spPr>
          <a:xfrm>
            <a:off x="7469188" y="3742756"/>
            <a:ext cx="906017" cy="523220"/>
          </a:xfrm>
          <a:prstGeom prst="rect">
            <a:avLst/>
          </a:prstGeom>
        </p:spPr>
        <p:txBody>
          <a:bodyPr wrap="none">
            <a:spAutoFit/>
          </a:bodyPr>
          <a:lstStyle/>
          <a:p>
            <a:r>
              <a:rPr lang="zh-CN" altLang="en-US" sz="2800" b="1" dirty="0">
                <a:solidFill>
                  <a:srgbClr val="FF0000"/>
                </a:solidFill>
                <a:latin typeface="Times New Roman" panose="02020603050405020304"/>
                <a:ea typeface="楷体" panose="02010609060101010101" pitchFamily="49" charset="-122"/>
              </a:rPr>
              <a:t>放热</a:t>
            </a:r>
            <a:endParaRPr lang="en-US" dirty="0">
              <a:ea typeface="楷体" panose="02010609060101010101" pitchFamily="49" charset="-122"/>
            </a:endParaRPr>
          </a:p>
        </p:txBody>
      </p:sp>
    </p:spTree>
  </p:cSld>
  <p:clrMapOvr>
    <a:masterClrMapping/>
  </p:clrMapOvr>
  <mc:AlternateContent xmlns:mc="http://schemas.openxmlformats.org/markup-compatibility/2006" xmlns:p14="http://schemas.microsoft.com/office/powerpoint/2010/main">
    <mc:Choice Requires="p14">
      <p:transition p14:dur="10" advTm="0">
        <p:dissolve/>
      </p:transition>
    </mc:Choice>
    <mc:Fallback xmlns="">
      <p:transition advTm="0">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P spid="14"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431463" y="178382"/>
            <a:ext cx="8274780" cy="768350"/>
            <a:chOff x="431463" y="178382"/>
            <a:chExt cx="8274780" cy="768350"/>
          </a:xfrm>
        </p:grpSpPr>
        <p:cxnSp>
          <p:nvCxnSpPr>
            <p:cNvPr id="11" name="直接连接符 10"/>
            <p:cNvCxnSpPr/>
            <p:nvPr/>
          </p:nvCxnSpPr>
          <p:spPr>
            <a:xfrm>
              <a:off x="431463" y="913135"/>
              <a:ext cx="827478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14" name="组合 13"/>
            <p:cNvGrpSpPr/>
            <p:nvPr/>
          </p:nvGrpSpPr>
          <p:grpSpPr>
            <a:xfrm>
              <a:off x="461043" y="178382"/>
              <a:ext cx="2487106" cy="768350"/>
              <a:chOff x="461043" y="178382"/>
              <a:chExt cx="2487106" cy="768350"/>
            </a:xfrm>
          </p:grpSpPr>
          <p:sp>
            <p:nvSpPr>
              <p:cNvPr id="8" name="文本占位符 2"/>
              <p:cNvSpPr txBox="1"/>
              <p:nvPr/>
            </p:nvSpPr>
            <p:spPr>
              <a:xfrm>
                <a:off x="894514" y="292685"/>
                <a:ext cx="2053635" cy="42518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zh-CN" altLang="en-US" sz="3200" dirty="0">
                    <a:solidFill>
                      <a:srgbClr val="005188"/>
                    </a:solidFill>
                    <a:latin typeface="宋体" panose="02010600030101010101" pitchFamily="2" charset="-122"/>
                    <a:ea typeface="宋体" panose="02010600030101010101" pitchFamily="2" charset="-122"/>
                  </a:rPr>
                  <a:t>考点回顾</a:t>
                </a:r>
              </a:p>
            </p:txBody>
          </p:sp>
          <p:sp>
            <p:nvSpPr>
              <p:cNvPr id="13" name="矩形 12"/>
              <p:cNvSpPr/>
              <p:nvPr/>
            </p:nvSpPr>
            <p:spPr>
              <a:xfrm>
                <a:off x="461043" y="178382"/>
                <a:ext cx="488315" cy="768350"/>
              </a:xfrm>
              <a:prstGeom prst="rect">
                <a:avLst/>
              </a:prstGeom>
              <a:noFill/>
            </p:spPr>
            <p:txBody>
              <a:bodyPr wrap="none" lIns="91440" tIns="45720" rIns="91440" bIns="45720">
                <a:spAutoFit/>
              </a:bodyPr>
              <a:lstStyle/>
              <a:p>
                <a:pPr algn="ctr"/>
                <a:r>
                  <a:rPr lang="en-US" altLang="zh-CN" sz="4400" b="1" cap="none" spc="0" dirty="0">
                    <a:ln w="10541" cmpd="sng">
                      <a:solidFill>
                        <a:schemeClr val="accent1">
                          <a:shade val="88000"/>
                          <a:satMod val="110000"/>
                        </a:schemeClr>
                      </a:solidFill>
                      <a:prstDash val="solid"/>
                    </a:ln>
                    <a:solidFill>
                      <a:srgbClr val="005188"/>
                    </a:solidFill>
                    <a:effectLst/>
                  </a:rPr>
                  <a:t>K</a:t>
                </a:r>
              </a:p>
            </p:txBody>
          </p:sp>
        </p:grpSp>
      </p:grpSp>
      <p:sp>
        <p:nvSpPr>
          <p:cNvPr id="41" name="TextBox 40"/>
          <p:cNvSpPr txBox="1"/>
          <p:nvPr/>
        </p:nvSpPr>
        <p:spPr>
          <a:xfrm>
            <a:off x="377825" y="1285875"/>
            <a:ext cx="8328025" cy="4362733"/>
          </a:xfrm>
          <a:prstGeom prst="rect">
            <a:avLst/>
          </a:prstGeom>
          <a:noFill/>
        </p:spPr>
        <p:txBody>
          <a:bodyPr wrap="square" lIns="0" rIns="0" rtlCol="0">
            <a:spAutoFit/>
          </a:bodyPr>
          <a:lstStyle/>
          <a:p>
            <a:pPr>
              <a:lnSpc>
                <a:spcPts val="3660"/>
              </a:lnSpc>
            </a:pPr>
            <a:r>
              <a:rPr lang="zh-CN" altLang="en-US" sz="2800" dirty="0" smtClean="0">
                <a:latin typeface="宋体" panose="02010600030101010101" pitchFamily="2" charset="-122"/>
                <a:cs typeface="方正静蕾简体" panose="03000509000000000000" pitchFamily="65" charset="-122"/>
              </a:rPr>
              <a:t>    本</a:t>
            </a:r>
            <a:r>
              <a:rPr lang="zh-CN" altLang="en-US" sz="2800" dirty="0">
                <a:latin typeface="宋体" panose="02010600030101010101" pitchFamily="2" charset="-122"/>
                <a:cs typeface="方正静蕾简体" panose="03000509000000000000" pitchFamily="65" charset="-122"/>
              </a:rPr>
              <a:t>讲理解要求的考点：</a:t>
            </a:r>
            <a:r>
              <a:rPr lang="zh-CN" altLang="en-US" sz="2800" u="sng" dirty="0">
                <a:latin typeface="宋体" panose="02010600030101010101" pitchFamily="2" charset="-122"/>
                <a:cs typeface="方正静蕾简体" panose="03000509000000000000" pitchFamily="65" charset="-122"/>
              </a:rPr>
              <a:t>固、液和气三种物态及其基本特征</a:t>
            </a:r>
            <a:r>
              <a:rPr lang="zh-CN" altLang="en-US" sz="2800" dirty="0">
                <a:latin typeface="宋体" panose="02010600030101010101" pitchFamily="2" charset="-122"/>
                <a:cs typeface="方正静蕾简体" panose="03000509000000000000" pitchFamily="65" charset="-122"/>
              </a:rPr>
              <a:t>；</a:t>
            </a:r>
            <a:r>
              <a:rPr lang="zh-CN" altLang="en-US" sz="2800" u="sng" dirty="0">
                <a:latin typeface="宋体" panose="02010600030101010101" pitchFamily="2" charset="-122"/>
                <a:cs typeface="方正静蕾简体" panose="03000509000000000000" pitchFamily="65" charset="-122"/>
              </a:rPr>
              <a:t>物理现象与熔点或沸点的联系</a:t>
            </a:r>
            <a:r>
              <a:rPr lang="zh-CN" altLang="en-US" sz="2800" dirty="0">
                <a:latin typeface="宋体" panose="02010600030101010101" pitchFamily="2" charset="-122"/>
                <a:cs typeface="方正静蕾简体" panose="03000509000000000000" pitchFamily="65" charset="-122"/>
              </a:rPr>
              <a:t>；</a:t>
            </a:r>
            <a:r>
              <a:rPr lang="zh-CN" altLang="en-US" sz="2800" u="sng" dirty="0">
                <a:latin typeface="宋体" panose="02010600030101010101" pitchFamily="2" charset="-122"/>
                <a:cs typeface="方正静蕾简体" panose="03000509000000000000" pitchFamily="65" charset="-122"/>
              </a:rPr>
              <a:t>水的三态变化及水循环现象</a:t>
            </a:r>
            <a:r>
              <a:rPr lang="zh-CN" altLang="en-US" sz="2800" dirty="0">
                <a:latin typeface="宋体" panose="02010600030101010101" pitchFamily="2" charset="-122"/>
                <a:cs typeface="方正静蕾简体" panose="03000509000000000000" pitchFamily="65" charset="-122"/>
              </a:rPr>
              <a:t>。探究、操作要求的考点：</a:t>
            </a:r>
            <a:r>
              <a:rPr lang="zh-CN" altLang="en-US" sz="2800" u="sng" dirty="0">
                <a:latin typeface="宋体" panose="02010600030101010101" pitchFamily="2" charset="-122"/>
                <a:cs typeface="方正静蕾简体" panose="03000509000000000000" pitchFamily="65" charset="-122"/>
              </a:rPr>
              <a:t>物态变化过程的实验探究</a:t>
            </a:r>
            <a:r>
              <a:rPr lang="zh-CN" altLang="en-US" sz="2800" dirty="0">
                <a:latin typeface="宋体" panose="02010600030101010101" pitchFamily="2" charset="-122"/>
                <a:cs typeface="方正静蕾简体" panose="03000509000000000000" pitchFamily="65" charset="-122"/>
              </a:rPr>
              <a:t>；</a:t>
            </a:r>
            <a:r>
              <a:rPr lang="zh-CN" altLang="en-US" sz="2800" u="sng" dirty="0">
                <a:latin typeface="宋体" panose="02010600030101010101" pitchFamily="2" charset="-122"/>
                <a:cs typeface="方正静蕾简体" panose="03000509000000000000" pitchFamily="65" charset="-122"/>
              </a:rPr>
              <a:t>温度测量</a:t>
            </a:r>
            <a:r>
              <a:rPr lang="zh-CN" altLang="en-US" sz="2800" dirty="0">
                <a:latin typeface="宋体" panose="02010600030101010101" pitchFamily="2" charset="-122"/>
                <a:cs typeface="方正静蕾简体" panose="03000509000000000000" pitchFamily="65" charset="-122"/>
              </a:rPr>
              <a:t>。认识要求的考点：常见温度值；液体温度计的工作原理；节约用水。近三年中考题型以选择题、填空题、实验题为主。温度计使用、物态变化、图象为每年必考知识。本讲分值大约是</a:t>
            </a:r>
            <a:r>
              <a:rPr lang="en-US" altLang="zh-CN" sz="2800" dirty="0">
                <a:latin typeface="宋体" panose="02010600030101010101" pitchFamily="2" charset="-122"/>
                <a:cs typeface="方正静蕾简体" panose="03000509000000000000" pitchFamily="65" charset="-122"/>
              </a:rPr>
              <a:t>6</a:t>
            </a:r>
            <a:r>
              <a:rPr lang="zh-CN" altLang="en-US" sz="2800" dirty="0">
                <a:latin typeface="宋体" panose="02010600030101010101" pitchFamily="2" charset="-122"/>
                <a:cs typeface="方正静蕾简体" panose="03000509000000000000" pitchFamily="65" charset="-122"/>
              </a:rPr>
              <a:t>～</a:t>
            </a:r>
            <a:r>
              <a:rPr lang="en-US" altLang="zh-CN" sz="2800" dirty="0">
                <a:latin typeface="宋体" panose="02010600030101010101" pitchFamily="2" charset="-122"/>
                <a:cs typeface="方正静蕾简体" panose="03000509000000000000" pitchFamily="65" charset="-122"/>
              </a:rPr>
              <a:t>9</a:t>
            </a:r>
            <a:r>
              <a:rPr lang="zh-CN" altLang="en-US" sz="2800" dirty="0">
                <a:latin typeface="宋体" panose="02010600030101010101" pitchFamily="2" charset="-122"/>
                <a:cs typeface="方正静蕾简体" panose="03000509000000000000" pitchFamily="65" charset="-122"/>
              </a:rPr>
              <a:t>分。</a:t>
            </a:r>
            <a:r>
              <a:rPr lang="en-US" altLang="zh-CN" sz="2800" dirty="0" smtClean="0">
                <a:latin typeface="宋体" panose="02010600030101010101" pitchFamily="2" charset="-122"/>
                <a:cs typeface="方正静蕾简体" panose="03000509000000000000" pitchFamily="65" charset="-122"/>
              </a:rPr>
              <a:t>2020</a:t>
            </a:r>
            <a:r>
              <a:rPr lang="zh-CN" altLang="en-US" sz="2800" dirty="0" smtClean="0">
                <a:latin typeface="宋体" panose="02010600030101010101" pitchFamily="2" charset="-122"/>
                <a:cs typeface="方正静蕾简体" panose="03000509000000000000" pitchFamily="65" charset="-122"/>
              </a:rPr>
              <a:t>年</a:t>
            </a:r>
            <a:r>
              <a:rPr lang="zh-CN" altLang="en-US" sz="2800" dirty="0">
                <a:latin typeface="宋体" panose="02010600030101010101" pitchFamily="2" charset="-122"/>
                <a:cs typeface="方正静蕾简体" panose="03000509000000000000" pitchFamily="65" charset="-122"/>
              </a:rPr>
              <a:t>预测：</a:t>
            </a:r>
            <a:r>
              <a:rPr lang="zh-CN" altLang="en-US" sz="2800" u="sng" dirty="0">
                <a:latin typeface="宋体" panose="02010600030101010101" pitchFamily="2" charset="-122"/>
                <a:cs typeface="方正静蕾简体" panose="03000509000000000000" pitchFamily="65" charset="-122"/>
              </a:rPr>
              <a:t>体温计</a:t>
            </a:r>
            <a:r>
              <a:rPr lang="zh-CN" altLang="en-US" sz="2800" dirty="0">
                <a:latin typeface="宋体" panose="02010600030101010101" pitchFamily="2" charset="-122"/>
                <a:cs typeface="方正静蕾简体" panose="03000509000000000000" pitchFamily="65" charset="-122"/>
              </a:rPr>
              <a:t>、</a:t>
            </a:r>
            <a:r>
              <a:rPr lang="zh-CN" altLang="en-US" sz="2800" u="sng" dirty="0">
                <a:latin typeface="宋体" panose="02010600030101010101" pitchFamily="2" charset="-122"/>
                <a:cs typeface="方正静蕾简体" panose="03000509000000000000" pitchFamily="65" charset="-122"/>
              </a:rPr>
              <a:t>物态变化</a:t>
            </a:r>
            <a:r>
              <a:rPr lang="zh-CN" altLang="en-US" sz="2800" dirty="0">
                <a:latin typeface="宋体" panose="02010600030101010101" pitchFamily="2" charset="-122"/>
                <a:cs typeface="方正静蕾简体" panose="03000509000000000000" pitchFamily="65" charset="-122"/>
              </a:rPr>
              <a:t>、</a:t>
            </a:r>
            <a:r>
              <a:rPr lang="zh-CN" altLang="en-US" sz="2800" u="sng" dirty="0">
                <a:latin typeface="宋体" panose="02010600030101010101" pitchFamily="2" charset="-122"/>
                <a:cs typeface="方正静蕾简体" panose="03000509000000000000" pitchFamily="65" charset="-122"/>
              </a:rPr>
              <a:t>热现象综合</a:t>
            </a:r>
            <a:r>
              <a:rPr lang="en-US" altLang="zh-CN" sz="2800" u="sng" dirty="0">
                <a:latin typeface="宋体" panose="02010600030101010101" pitchFamily="2" charset="-122"/>
                <a:cs typeface="方正静蕾简体" panose="03000509000000000000" pitchFamily="65" charset="-122"/>
              </a:rPr>
              <a:t>(</a:t>
            </a:r>
            <a:r>
              <a:rPr lang="zh-CN" altLang="en-US" sz="2800" u="sng" dirty="0">
                <a:latin typeface="宋体" panose="02010600030101010101" pitchFamily="2" charset="-122"/>
                <a:cs typeface="方正静蕾简体" panose="03000509000000000000" pitchFamily="65" charset="-122"/>
              </a:rPr>
              <a:t>例子</a:t>
            </a:r>
            <a:r>
              <a:rPr lang="en-US" altLang="zh-CN" sz="2800" u="sng" dirty="0">
                <a:latin typeface="宋体" panose="02010600030101010101" pitchFamily="2" charset="-122"/>
                <a:cs typeface="方正静蕾简体" panose="03000509000000000000" pitchFamily="65" charset="-122"/>
              </a:rPr>
              <a:t>)</a:t>
            </a:r>
            <a:r>
              <a:rPr lang="zh-CN" altLang="en-US" sz="2800" dirty="0">
                <a:latin typeface="宋体" panose="02010600030101010101" pitchFamily="2" charset="-122"/>
                <a:cs typeface="方正静蕾简体" panose="03000509000000000000" pitchFamily="65" charset="-122"/>
              </a:rPr>
              <a:t>、</a:t>
            </a:r>
            <a:r>
              <a:rPr lang="zh-CN" altLang="en-US" sz="2800" u="sng" dirty="0">
                <a:latin typeface="宋体" panose="02010600030101010101" pitchFamily="2" charset="-122"/>
                <a:cs typeface="方正静蕾简体" panose="03000509000000000000" pitchFamily="65" charset="-122"/>
              </a:rPr>
              <a:t>晶体图象</a:t>
            </a:r>
            <a:r>
              <a:rPr lang="zh-CN" altLang="en-US" sz="2800" dirty="0">
                <a:latin typeface="宋体" panose="02010600030101010101" pitchFamily="2" charset="-122"/>
                <a:cs typeface="方正静蕾简体" panose="03000509000000000000" pitchFamily="65" charset="-122"/>
              </a:rPr>
              <a:t>、</a:t>
            </a:r>
            <a:r>
              <a:rPr lang="zh-CN" altLang="en-US" sz="2800" u="sng" dirty="0">
                <a:latin typeface="宋体" panose="02010600030101010101" pitchFamily="2" charset="-122"/>
                <a:cs typeface="方正静蕾简体" panose="03000509000000000000" pitchFamily="65" charset="-122"/>
              </a:rPr>
              <a:t>探究水沸腾实验</a:t>
            </a:r>
            <a:r>
              <a:rPr lang="zh-CN" altLang="en-US" sz="2800" dirty="0">
                <a:latin typeface="宋体" panose="02010600030101010101" pitchFamily="2" charset="-122"/>
                <a:cs typeface="方正静蕾简体" panose="03000509000000000000" pitchFamily="65" charset="-122"/>
              </a:rPr>
              <a:t>。</a:t>
            </a:r>
            <a:endParaRPr sz="2800" dirty="0">
              <a:solidFill>
                <a:schemeClr val="tx1"/>
              </a:solidFill>
              <a:latin typeface="宋体" panose="02010600030101010101" pitchFamily="2" charset="-122"/>
              <a:ea typeface="宋体" panose="02010600030101010101" pitchFamily="2" charset="-122"/>
              <a:cs typeface="方正静蕾简体" panose="03000509000000000000" pitchFamily="65" charset="-122"/>
            </a:endParaRPr>
          </a:p>
        </p:txBody>
      </p:sp>
    </p:spTree>
  </p:cSld>
  <p:clrMapOvr>
    <a:masterClrMapping/>
  </p:clrMapOvr>
  <mc:AlternateContent xmlns:mc="http://schemas.openxmlformats.org/markup-compatibility/2006" xmlns:p14="http://schemas.microsoft.com/office/powerpoint/2010/main">
    <mc:Choice Requires="p14">
      <p:transition p14:dur="10" advTm="0">
        <p:dissolve/>
      </p:transition>
    </mc:Choice>
    <mc:Fallback xmlns="">
      <p:transition advTm="0">
        <p:dissolv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400">
        <p:dissolve/>
      </p:transition>
    </mc:Choice>
    <mc:Fallback xmlns="">
      <p:transition>
        <p:dissolv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p:cNvSpPr txBox="1"/>
          <p:nvPr/>
        </p:nvSpPr>
        <p:spPr>
          <a:xfrm>
            <a:off x="235824" y="2120811"/>
            <a:ext cx="8668310" cy="3144451"/>
          </a:xfrm>
          <a:prstGeom prst="rect">
            <a:avLst/>
          </a:prstGeom>
          <a:noFill/>
        </p:spPr>
        <p:txBody>
          <a:bodyPr wrap="square" lIns="0" rIns="0" rtlCol="0">
            <a:spAutoFit/>
          </a:bodyPr>
          <a:lstStyle/>
          <a:p>
            <a:pPr>
              <a:lnSpc>
                <a:spcPts val="3360"/>
              </a:lnSpc>
            </a:pPr>
            <a:r>
              <a:rPr lang="en-US" altLang="zh-CN" sz="2800" dirty="0">
                <a:latin typeface="宋体" panose="02010600030101010101" pitchFamily="2" charset="-122"/>
                <a:ea typeface="宋体" panose="02010600030101010101" pitchFamily="2" charset="-122"/>
                <a:cs typeface="方正静蕾简体" panose="03000509000000000000" pitchFamily="65" charset="-122"/>
              </a:rPr>
              <a:t>2</a:t>
            </a:r>
            <a:r>
              <a:rPr lang="zh-CN" altLang="en-US" sz="2800" dirty="0">
                <a:latin typeface="宋体" panose="02010600030101010101" pitchFamily="2" charset="-122"/>
                <a:ea typeface="宋体" panose="02010600030101010101" pitchFamily="2" charset="-122"/>
                <a:cs typeface="方正静蕾简体" panose="03000509000000000000" pitchFamily="65" charset="-122"/>
              </a:rPr>
              <a:t>．物态变化</a:t>
            </a:r>
          </a:p>
          <a:p>
            <a:pPr fontAlgn="auto">
              <a:lnSpc>
                <a:spcPts val="3360"/>
              </a:lnSpc>
            </a:pPr>
            <a:r>
              <a:rPr lang="zh-CN" altLang="en-US" sz="2800" dirty="0">
                <a:latin typeface="宋体" panose="02010600030101010101" pitchFamily="2" charset="-122"/>
                <a:ea typeface="宋体" panose="02010600030101010101" pitchFamily="2" charset="-122"/>
                <a:cs typeface="方正静蕾简体" panose="03000509000000000000" pitchFamily="65" charset="-122"/>
              </a:rPr>
              <a:t>  （</a:t>
            </a:r>
            <a:r>
              <a:rPr lang="en-US" altLang="zh-CN" sz="2800" dirty="0">
                <a:latin typeface="宋体" panose="02010600030101010101" pitchFamily="2" charset="-122"/>
                <a:ea typeface="宋体" panose="02010600030101010101" pitchFamily="2" charset="-122"/>
                <a:cs typeface="方正静蕾简体" panose="03000509000000000000" pitchFamily="65" charset="-122"/>
              </a:rPr>
              <a:t>3</a:t>
            </a:r>
            <a:r>
              <a:rPr lang="zh-CN" altLang="en-US" sz="2800" dirty="0">
                <a:latin typeface="宋体" panose="02010600030101010101" pitchFamily="2" charset="-122"/>
                <a:ea typeface="宋体" panose="02010600030101010101" pitchFamily="2" charset="-122"/>
                <a:cs typeface="方正静蕾简体" panose="03000509000000000000" pitchFamily="65" charset="-122"/>
              </a:rPr>
              <a:t>）升华和凝华</a:t>
            </a:r>
          </a:p>
          <a:p>
            <a:pPr fontAlgn="auto">
              <a:lnSpc>
                <a:spcPts val="3360"/>
              </a:lnSpc>
            </a:pPr>
            <a:r>
              <a:rPr lang="zh-CN" altLang="en-US" sz="2800" dirty="0">
                <a:latin typeface="宋体" panose="02010600030101010101" pitchFamily="2" charset="-122"/>
                <a:ea typeface="宋体" panose="02010600030101010101" pitchFamily="2" charset="-122"/>
                <a:cs typeface="方正静蕾简体" panose="03000509000000000000" pitchFamily="65" charset="-122"/>
              </a:rPr>
              <a:t>   ①物质由固态直接变成气态的过程叫</a:t>
            </a:r>
            <a:r>
              <a:rPr lang="zh-CN" altLang="en-US" sz="2800" u="sng" dirty="0">
                <a:latin typeface="宋体" panose="02010600030101010101" pitchFamily="2" charset="-122"/>
                <a:ea typeface="宋体" panose="02010600030101010101" pitchFamily="2" charset="-122"/>
                <a:cs typeface="方正静蕾简体" panose="03000509000000000000" pitchFamily="65" charset="-122"/>
              </a:rPr>
              <a:t>     </a:t>
            </a:r>
            <a:r>
              <a:rPr lang="zh-CN" altLang="en-US" sz="2800" dirty="0">
                <a:latin typeface="宋体" panose="02010600030101010101" pitchFamily="2" charset="-122"/>
                <a:ea typeface="宋体" panose="02010600030101010101" pitchFamily="2" charset="-122"/>
                <a:cs typeface="方正静蕾简体" panose="03000509000000000000" pitchFamily="65" charset="-122"/>
              </a:rPr>
              <a:t>。升华过</a:t>
            </a:r>
          </a:p>
          <a:p>
            <a:pPr fontAlgn="auto">
              <a:lnSpc>
                <a:spcPts val="3360"/>
              </a:lnSpc>
            </a:pPr>
            <a:r>
              <a:rPr lang="zh-CN" altLang="en-US" sz="2800" dirty="0">
                <a:latin typeface="宋体" panose="02010600030101010101" pitchFamily="2" charset="-122"/>
                <a:ea typeface="宋体" panose="02010600030101010101" pitchFamily="2" charset="-122"/>
                <a:cs typeface="方正静蕾简体" panose="03000509000000000000" pitchFamily="65" charset="-122"/>
              </a:rPr>
              <a:t>   程要</a:t>
            </a:r>
            <a:r>
              <a:rPr lang="zh-CN" altLang="en-US" sz="2800" u="sng" dirty="0">
                <a:latin typeface="宋体" panose="02010600030101010101" pitchFamily="2" charset="-122"/>
                <a:ea typeface="宋体" panose="02010600030101010101" pitchFamily="2" charset="-122"/>
                <a:cs typeface="方正静蕾简体" panose="03000509000000000000" pitchFamily="65" charset="-122"/>
              </a:rPr>
              <a:t>     </a:t>
            </a:r>
            <a:r>
              <a:rPr lang="zh-CN" altLang="en-US" sz="2800" dirty="0">
                <a:latin typeface="宋体" panose="02010600030101010101" pitchFamily="2" charset="-122"/>
                <a:ea typeface="宋体" panose="02010600030101010101" pitchFamily="2" charset="-122"/>
                <a:cs typeface="方正静蕾简体" panose="03000509000000000000" pitchFamily="65" charset="-122"/>
              </a:rPr>
              <a:t>。（</a:t>
            </a:r>
            <a:r>
              <a:rPr lang="zh-CN" altLang="en-US" sz="2800" dirty="0" smtClean="0">
                <a:latin typeface="宋体" panose="02010600030101010101" pitchFamily="2" charset="-122"/>
                <a:ea typeface="宋体" panose="02010600030101010101" pitchFamily="2" charset="-122"/>
                <a:cs typeface="方正静蕾简体" panose="03000509000000000000" pitchFamily="65" charset="-122"/>
              </a:rPr>
              <a:t>如北方冰冻</a:t>
            </a:r>
            <a:r>
              <a:rPr lang="zh-CN" altLang="en-US" sz="2800" dirty="0">
                <a:latin typeface="宋体" panose="02010600030101010101" pitchFamily="2" charset="-122"/>
                <a:ea typeface="宋体" panose="02010600030101010101" pitchFamily="2" charset="-122"/>
                <a:cs typeface="方正静蕾简体" panose="03000509000000000000" pitchFamily="65" charset="-122"/>
              </a:rPr>
              <a:t>的衣服变干、樟脑丸消失</a:t>
            </a:r>
            <a:r>
              <a:rPr lang="zh-CN" altLang="en-US" sz="2800" dirty="0" smtClean="0">
                <a:latin typeface="宋体" panose="02010600030101010101" pitchFamily="2" charset="-122"/>
                <a:ea typeface="宋体" panose="02010600030101010101" pitchFamily="2" charset="-122"/>
                <a:cs typeface="方正静蕾简体" panose="03000509000000000000" pitchFamily="65" charset="-122"/>
              </a:rPr>
              <a:t>、</a:t>
            </a:r>
            <a:endParaRPr lang="en-US" altLang="zh-CN" sz="2800" dirty="0" smtClean="0">
              <a:latin typeface="宋体" panose="02010600030101010101" pitchFamily="2" charset="-122"/>
              <a:ea typeface="宋体" panose="02010600030101010101" pitchFamily="2" charset="-122"/>
              <a:cs typeface="方正静蕾简体" panose="03000509000000000000" pitchFamily="65" charset="-122"/>
            </a:endParaRPr>
          </a:p>
          <a:p>
            <a:pPr fontAlgn="auto">
              <a:lnSpc>
                <a:spcPts val="3360"/>
              </a:lnSpc>
            </a:pPr>
            <a:r>
              <a:rPr lang="en-US" altLang="zh-CN" sz="2800" dirty="0">
                <a:latin typeface="宋体" panose="02010600030101010101" pitchFamily="2" charset="-122"/>
                <a:ea typeface="宋体" panose="02010600030101010101" pitchFamily="2" charset="-122"/>
                <a:cs typeface="方正静蕾简体" panose="03000509000000000000" pitchFamily="65" charset="-122"/>
              </a:rPr>
              <a:t> </a:t>
            </a:r>
            <a:r>
              <a:rPr lang="en-US" altLang="zh-CN" sz="2800" dirty="0" smtClean="0">
                <a:latin typeface="宋体" panose="02010600030101010101" pitchFamily="2" charset="-122"/>
                <a:ea typeface="宋体" panose="02010600030101010101" pitchFamily="2" charset="-122"/>
                <a:cs typeface="方正静蕾简体" panose="03000509000000000000" pitchFamily="65" charset="-122"/>
              </a:rPr>
              <a:t>  </a:t>
            </a:r>
            <a:r>
              <a:rPr lang="zh-CN" altLang="en-US" sz="2800" dirty="0" smtClean="0">
                <a:latin typeface="宋体" panose="02010600030101010101" pitchFamily="2" charset="-122"/>
                <a:ea typeface="宋体" panose="02010600030101010101" pitchFamily="2" charset="-122"/>
                <a:cs typeface="方正静蕾简体" panose="03000509000000000000" pitchFamily="65" charset="-122"/>
              </a:rPr>
              <a:t>碘消失</a:t>
            </a:r>
            <a:r>
              <a:rPr lang="zh-CN" altLang="en-US" sz="2800" dirty="0">
                <a:latin typeface="宋体" panose="02010600030101010101" pitchFamily="2" charset="-122"/>
                <a:ea typeface="宋体" panose="02010600030101010101" pitchFamily="2" charset="-122"/>
                <a:cs typeface="方正静蕾简体" panose="03000509000000000000" pitchFamily="65" charset="-122"/>
              </a:rPr>
              <a:t>、干冰致冷等）</a:t>
            </a:r>
          </a:p>
          <a:p>
            <a:pPr fontAlgn="auto">
              <a:lnSpc>
                <a:spcPts val="3360"/>
              </a:lnSpc>
            </a:pPr>
            <a:r>
              <a:rPr lang="zh-CN" altLang="en-US" sz="2800" dirty="0">
                <a:latin typeface="宋体" panose="02010600030101010101" pitchFamily="2" charset="-122"/>
                <a:ea typeface="宋体" panose="02010600030101010101" pitchFamily="2" charset="-122"/>
                <a:cs typeface="方正静蕾简体" panose="03000509000000000000" pitchFamily="65" charset="-122"/>
              </a:rPr>
              <a:t>   ②物质由气态直接变成固态的过程叫</a:t>
            </a:r>
            <a:r>
              <a:rPr lang="zh-CN" altLang="en-US" sz="2800" u="sng" dirty="0">
                <a:latin typeface="宋体" panose="02010600030101010101" pitchFamily="2" charset="-122"/>
                <a:ea typeface="宋体" panose="02010600030101010101" pitchFamily="2" charset="-122"/>
                <a:cs typeface="方正静蕾简体" panose="03000509000000000000" pitchFamily="65" charset="-122"/>
              </a:rPr>
              <a:t>     </a:t>
            </a:r>
            <a:r>
              <a:rPr lang="zh-CN" altLang="en-US" sz="2800" dirty="0">
                <a:latin typeface="宋体" panose="02010600030101010101" pitchFamily="2" charset="-122"/>
                <a:ea typeface="宋体" panose="02010600030101010101" pitchFamily="2" charset="-122"/>
                <a:cs typeface="方正静蕾简体" panose="03000509000000000000" pitchFamily="65" charset="-122"/>
              </a:rPr>
              <a:t>。凝华过</a:t>
            </a:r>
          </a:p>
          <a:p>
            <a:pPr fontAlgn="auto">
              <a:lnSpc>
                <a:spcPts val="3360"/>
              </a:lnSpc>
            </a:pPr>
            <a:r>
              <a:rPr lang="zh-CN" altLang="en-US" sz="2800" dirty="0">
                <a:latin typeface="宋体" panose="02010600030101010101" pitchFamily="2" charset="-122"/>
                <a:ea typeface="宋体" panose="02010600030101010101" pitchFamily="2" charset="-122"/>
                <a:cs typeface="方正静蕾简体" panose="03000509000000000000" pitchFamily="65" charset="-122"/>
              </a:rPr>
              <a:t>   程要</a:t>
            </a:r>
            <a:r>
              <a:rPr lang="zh-CN" altLang="en-US" sz="2800" u="sng" dirty="0">
                <a:latin typeface="宋体" panose="02010600030101010101" pitchFamily="2" charset="-122"/>
                <a:ea typeface="宋体" panose="02010600030101010101" pitchFamily="2" charset="-122"/>
                <a:cs typeface="方正静蕾简体" panose="03000509000000000000" pitchFamily="65" charset="-122"/>
              </a:rPr>
              <a:t>     </a:t>
            </a:r>
            <a:r>
              <a:rPr lang="zh-CN" altLang="en-US" sz="2800" dirty="0">
                <a:latin typeface="宋体" panose="02010600030101010101" pitchFamily="2" charset="-122"/>
                <a:ea typeface="宋体" panose="02010600030101010101" pitchFamily="2" charset="-122"/>
                <a:cs typeface="方正静蕾简体" panose="03000509000000000000" pitchFamily="65" charset="-122"/>
              </a:rPr>
              <a:t>。（如霜、雪、冰花的形成等）</a:t>
            </a:r>
            <a:endParaRPr sz="2800" dirty="0">
              <a:latin typeface="宋体" panose="02010600030101010101" pitchFamily="2" charset="-122"/>
              <a:ea typeface="宋体" panose="02010600030101010101" pitchFamily="2" charset="-122"/>
              <a:cs typeface="方正静蕾简体" panose="03000509000000000000" pitchFamily="65" charset="-122"/>
            </a:endParaRPr>
          </a:p>
        </p:txBody>
      </p:sp>
      <p:sp>
        <p:nvSpPr>
          <p:cNvPr id="3" name="TextBox 16"/>
          <p:cNvSpPr txBox="1"/>
          <p:nvPr/>
        </p:nvSpPr>
        <p:spPr>
          <a:xfrm>
            <a:off x="6150277" y="2930015"/>
            <a:ext cx="1423708" cy="523220"/>
          </a:xfrm>
          <a:prstGeom prst="rect">
            <a:avLst/>
          </a:prstGeom>
          <a:noFill/>
        </p:spPr>
        <p:txBody>
          <a:bodyPr wrap="square" rtlCol="0">
            <a:spAutoFit/>
          </a:bodyPr>
          <a:lstStyle/>
          <a:p>
            <a:pPr algn="ctr"/>
            <a:r>
              <a:rPr lang="zh-CN" altLang="en-US" sz="2800" b="1" dirty="0">
                <a:solidFill>
                  <a:srgbClr val="FF0000"/>
                </a:solidFill>
                <a:latin typeface="楷体" panose="02010609060101010101" pitchFamily="49" charset="-122"/>
                <a:ea typeface="楷体" panose="02010609060101010101" pitchFamily="49" charset="-122"/>
              </a:rPr>
              <a:t>升华</a:t>
            </a:r>
          </a:p>
        </p:txBody>
      </p:sp>
      <p:sp>
        <p:nvSpPr>
          <p:cNvPr id="12" name="TextBox 16"/>
          <p:cNvSpPr txBox="1"/>
          <p:nvPr/>
        </p:nvSpPr>
        <p:spPr>
          <a:xfrm>
            <a:off x="1209969" y="3368473"/>
            <a:ext cx="1423708" cy="523220"/>
          </a:xfrm>
          <a:prstGeom prst="rect">
            <a:avLst/>
          </a:prstGeom>
          <a:noFill/>
        </p:spPr>
        <p:txBody>
          <a:bodyPr wrap="square" rtlCol="0">
            <a:spAutoFit/>
          </a:bodyPr>
          <a:lstStyle/>
          <a:p>
            <a:pPr algn="ctr"/>
            <a:r>
              <a:rPr lang="zh-CN" altLang="en-US" sz="2800" b="1" dirty="0">
                <a:solidFill>
                  <a:srgbClr val="FF0000"/>
                </a:solidFill>
                <a:latin typeface="楷体" panose="02010609060101010101" pitchFamily="49" charset="-122"/>
                <a:ea typeface="楷体" panose="02010609060101010101" pitchFamily="49" charset="-122"/>
              </a:rPr>
              <a:t>吸热</a:t>
            </a:r>
          </a:p>
        </p:txBody>
      </p:sp>
      <p:sp>
        <p:nvSpPr>
          <p:cNvPr id="16" name="TextBox 16"/>
          <p:cNvSpPr txBox="1"/>
          <p:nvPr/>
        </p:nvSpPr>
        <p:spPr>
          <a:xfrm>
            <a:off x="6163598" y="4211283"/>
            <a:ext cx="1423708" cy="523220"/>
          </a:xfrm>
          <a:prstGeom prst="rect">
            <a:avLst/>
          </a:prstGeom>
          <a:noFill/>
        </p:spPr>
        <p:txBody>
          <a:bodyPr wrap="square" rtlCol="0">
            <a:spAutoFit/>
          </a:bodyPr>
          <a:lstStyle/>
          <a:p>
            <a:pPr algn="ctr"/>
            <a:r>
              <a:rPr lang="zh-CN" altLang="en-US" sz="2800" b="1" dirty="0">
                <a:solidFill>
                  <a:srgbClr val="FF0000"/>
                </a:solidFill>
                <a:latin typeface="楷体" panose="02010609060101010101" pitchFamily="49" charset="-122"/>
                <a:ea typeface="楷体" panose="02010609060101010101" pitchFamily="49" charset="-122"/>
              </a:rPr>
              <a:t>凝华</a:t>
            </a:r>
          </a:p>
        </p:txBody>
      </p:sp>
      <p:sp>
        <p:nvSpPr>
          <p:cNvPr id="17" name="TextBox 16"/>
          <p:cNvSpPr txBox="1"/>
          <p:nvPr/>
        </p:nvSpPr>
        <p:spPr>
          <a:xfrm>
            <a:off x="1233797" y="4654833"/>
            <a:ext cx="1423708" cy="523220"/>
          </a:xfrm>
          <a:prstGeom prst="rect">
            <a:avLst/>
          </a:prstGeom>
          <a:noFill/>
        </p:spPr>
        <p:txBody>
          <a:bodyPr wrap="square" rtlCol="0">
            <a:spAutoFit/>
          </a:bodyPr>
          <a:lstStyle/>
          <a:p>
            <a:pPr algn="ctr"/>
            <a:r>
              <a:rPr lang="zh-CN" altLang="en-US" sz="2800" b="1" dirty="0">
                <a:solidFill>
                  <a:srgbClr val="FF0000"/>
                </a:solidFill>
                <a:latin typeface="楷体" panose="02010609060101010101" pitchFamily="49" charset="-122"/>
                <a:ea typeface="楷体" panose="02010609060101010101" pitchFamily="49" charset="-122"/>
              </a:rPr>
              <a:t>放热</a:t>
            </a:r>
          </a:p>
        </p:txBody>
      </p:sp>
      <p:grpSp>
        <p:nvGrpSpPr>
          <p:cNvPr id="18" name="组合 17"/>
          <p:cNvGrpSpPr/>
          <p:nvPr/>
        </p:nvGrpSpPr>
        <p:grpSpPr>
          <a:xfrm>
            <a:off x="474943" y="0"/>
            <a:ext cx="8274780" cy="768350"/>
            <a:chOff x="431463" y="178382"/>
            <a:chExt cx="8274780" cy="768350"/>
          </a:xfrm>
        </p:grpSpPr>
        <p:cxnSp>
          <p:nvCxnSpPr>
            <p:cNvPr id="19" name="直接连接符 18"/>
            <p:cNvCxnSpPr/>
            <p:nvPr/>
          </p:nvCxnSpPr>
          <p:spPr>
            <a:xfrm>
              <a:off x="431463" y="913135"/>
              <a:ext cx="827478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20" name="组合 19"/>
            <p:cNvGrpSpPr/>
            <p:nvPr/>
          </p:nvGrpSpPr>
          <p:grpSpPr>
            <a:xfrm>
              <a:off x="457232" y="178382"/>
              <a:ext cx="5519387" cy="768350"/>
              <a:chOff x="457232" y="178382"/>
              <a:chExt cx="5519387" cy="768350"/>
            </a:xfrm>
          </p:grpSpPr>
          <p:sp>
            <p:nvSpPr>
              <p:cNvPr id="21" name="文本占位符 2"/>
              <p:cNvSpPr txBox="1"/>
              <p:nvPr/>
            </p:nvSpPr>
            <p:spPr>
              <a:xfrm>
                <a:off x="894514" y="292685"/>
                <a:ext cx="5082105" cy="42518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zh-CN" altLang="en-US" sz="3200" dirty="0" smtClean="0">
                    <a:solidFill>
                      <a:srgbClr val="005188"/>
                    </a:solidFill>
                    <a:latin typeface="宋体" panose="02010600030101010101" pitchFamily="2" charset="-122"/>
                    <a:ea typeface="宋体" panose="02010600030101010101" pitchFamily="2" charset="-122"/>
                  </a:rPr>
                  <a:t>必备知识</a:t>
                </a:r>
                <a:endParaRPr lang="zh-CN" altLang="en-US" sz="3200" dirty="0">
                  <a:solidFill>
                    <a:srgbClr val="005188"/>
                  </a:solidFill>
                  <a:latin typeface="宋体" panose="02010600030101010101" pitchFamily="2" charset="-122"/>
                  <a:ea typeface="宋体" panose="02010600030101010101" pitchFamily="2" charset="-122"/>
                </a:endParaRPr>
              </a:p>
            </p:txBody>
          </p:sp>
          <p:sp>
            <p:nvSpPr>
              <p:cNvPr id="22" name="矩形 21"/>
              <p:cNvSpPr/>
              <p:nvPr/>
            </p:nvSpPr>
            <p:spPr>
              <a:xfrm>
                <a:off x="457232" y="178382"/>
                <a:ext cx="495935" cy="768350"/>
              </a:xfrm>
              <a:prstGeom prst="rect">
                <a:avLst/>
              </a:prstGeom>
              <a:noFill/>
            </p:spPr>
            <p:txBody>
              <a:bodyPr wrap="none" lIns="91440" tIns="45720" rIns="91440" bIns="45720">
                <a:spAutoFit/>
              </a:bodyPr>
              <a:lstStyle/>
              <a:p>
                <a:pPr algn="ctr"/>
                <a:r>
                  <a:rPr lang="en-US" altLang="zh-CN" sz="4400" b="1" cap="none" spc="0" dirty="0">
                    <a:ln w="10541" cmpd="sng">
                      <a:solidFill>
                        <a:schemeClr val="accent1">
                          <a:shade val="88000"/>
                          <a:satMod val="110000"/>
                        </a:schemeClr>
                      </a:solidFill>
                      <a:prstDash val="solid"/>
                    </a:ln>
                    <a:solidFill>
                      <a:srgbClr val="005188"/>
                    </a:solidFill>
                    <a:effectLst/>
                  </a:rPr>
                  <a:t>B</a:t>
                </a:r>
                <a:endParaRPr lang="zh-CN" altLang="en-US" sz="4400" b="1" cap="none" spc="0" dirty="0">
                  <a:ln w="10541" cmpd="sng">
                    <a:solidFill>
                      <a:schemeClr val="accent1">
                        <a:shade val="88000"/>
                        <a:satMod val="110000"/>
                      </a:schemeClr>
                    </a:solidFill>
                    <a:prstDash val="solid"/>
                  </a:ln>
                  <a:solidFill>
                    <a:srgbClr val="005188"/>
                  </a:solidFill>
                  <a:effectLst/>
                </a:endParaRPr>
              </a:p>
            </p:txBody>
          </p:sp>
        </p:grpSp>
      </p:grpSp>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down)">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p:cNvSpPr txBox="1"/>
          <p:nvPr/>
        </p:nvSpPr>
        <p:spPr>
          <a:xfrm>
            <a:off x="234698" y="1061035"/>
            <a:ext cx="8668310" cy="3144451"/>
          </a:xfrm>
          <a:prstGeom prst="rect">
            <a:avLst/>
          </a:prstGeom>
          <a:noFill/>
        </p:spPr>
        <p:txBody>
          <a:bodyPr wrap="square" lIns="0" rIns="0" rtlCol="0">
            <a:spAutoFit/>
          </a:bodyPr>
          <a:lstStyle/>
          <a:p>
            <a:pPr>
              <a:lnSpc>
                <a:spcPts val="3360"/>
              </a:lnSpc>
            </a:pPr>
            <a:r>
              <a:rPr lang="en-US" altLang="zh-CN" sz="2800" dirty="0">
                <a:latin typeface="宋体" panose="02010600030101010101" pitchFamily="2" charset="-122"/>
                <a:ea typeface="宋体" panose="02010600030101010101" pitchFamily="2" charset="-122"/>
                <a:cs typeface="方正静蕾简体" panose="03000509000000000000" pitchFamily="65" charset="-122"/>
              </a:rPr>
              <a:t>2</a:t>
            </a:r>
            <a:r>
              <a:rPr lang="zh-CN" altLang="en-US" sz="2800" dirty="0">
                <a:latin typeface="宋体" panose="02010600030101010101" pitchFamily="2" charset="-122"/>
                <a:ea typeface="宋体" panose="02010600030101010101" pitchFamily="2" charset="-122"/>
                <a:cs typeface="方正静蕾简体" panose="03000509000000000000" pitchFamily="65" charset="-122"/>
              </a:rPr>
              <a:t>．物态变化</a:t>
            </a:r>
          </a:p>
          <a:p>
            <a:pPr fontAlgn="auto">
              <a:lnSpc>
                <a:spcPts val="3360"/>
              </a:lnSpc>
            </a:pPr>
            <a:r>
              <a:rPr lang="zh-CN" altLang="en-US" sz="2800" dirty="0" smtClean="0">
                <a:latin typeface="宋体" panose="02010600030101010101" pitchFamily="2" charset="-122"/>
                <a:ea typeface="宋体" panose="02010600030101010101" pitchFamily="2" charset="-122"/>
                <a:cs typeface="方正静蕾简体" panose="03000509000000000000" pitchFamily="65" charset="-122"/>
              </a:rPr>
              <a:t>  </a:t>
            </a:r>
            <a:r>
              <a:rPr lang="en-US" altLang="zh-CN" sz="2800" dirty="0">
                <a:latin typeface="宋体" panose="02010600030101010101" pitchFamily="2" charset="-122"/>
                <a:cs typeface="方正静蕾简体" panose="03000509000000000000" pitchFamily="65" charset="-122"/>
              </a:rPr>
              <a:t>(4)</a:t>
            </a:r>
            <a:r>
              <a:rPr lang="zh-CN" altLang="en-US" sz="2800" dirty="0">
                <a:latin typeface="宋体" panose="02010600030101010101" pitchFamily="2" charset="-122"/>
                <a:cs typeface="方正静蕾简体" panose="03000509000000000000" pitchFamily="65" charset="-122"/>
              </a:rPr>
              <a:t>三个制冷作用</a:t>
            </a:r>
          </a:p>
          <a:p>
            <a:pPr fontAlgn="auto">
              <a:lnSpc>
                <a:spcPts val="3360"/>
              </a:lnSpc>
            </a:pPr>
            <a:r>
              <a:rPr lang="zh-CN" altLang="en-US" sz="2800" dirty="0" smtClean="0">
                <a:latin typeface="宋体" panose="02010600030101010101" pitchFamily="2" charset="-122"/>
                <a:cs typeface="方正静蕾简体" panose="03000509000000000000" pitchFamily="65" charset="-122"/>
              </a:rPr>
              <a:t>  ①</a:t>
            </a:r>
            <a:r>
              <a:rPr lang="en-US" altLang="zh-CN" sz="2800" u="sng" dirty="0" smtClean="0">
                <a:latin typeface="宋体" panose="02010600030101010101" pitchFamily="2" charset="-122"/>
                <a:cs typeface="方正静蕾简体" panose="03000509000000000000" pitchFamily="65" charset="-122"/>
              </a:rPr>
              <a:t>           </a:t>
            </a:r>
            <a:r>
              <a:rPr lang="zh-CN" altLang="en-US" sz="2800" dirty="0" smtClean="0">
                <a:latin typeface="宋体" panose="02010600030101010101" pitchFamily="2" charset="-122"/>
                <a:cs typeface="方正静蕾简体" panose="03000509000000000000" pitchFamily="65" charset="-122"/>
              </a:rPr>
              <a:t>有</a:t>
            </a:r>
            <a:r>
              <a:rPr lang="zh-CN" altLang="en-US" sz="2800" dirty="0">
                <a:latin typeface="宋体" panose="02010600030101010101" pitchFamily="2" charset="-122"/>
                <a:cs typeface="方正静蕾简体" panose="03000509000000000000" pitchFamily="65" charset="-122"/>
              </a:rPr>
              <a:t>制冷作用。</a:t>
            </a:r>
            <a:r>
              <a:rPr lang="en-US" altLang="zh-CN" sz="2800" dirty="0">
                <a:latin typeface="宋体" panose="02010600030101010101" pitchFamily="2" charset="-122"/>
                <a:cs typeface="方正静蕾简体" panose="03000509000000000000" pitchFamily="65" charset="-122"/>
              </a:rPr>
              <a:t>(</a:t>
            </a:r>
            <a:r>
              <a:rPr lang="zh-CN" altLang="en-US" sz="2800" dirty="0">
                <a:latin typeface="宋体" panose="02010600030101010101" pitchFamily="2" charset="-122"/>
                <a:cs typeface="方正静蕾简体" panose="03000509000000000000" pitchFamily="65" charset="-122"/>
              </a:rPr>
              <a:t>如洒水可以降温</a:t>
            </a:r>
            <a:r>
              <a:rPr lang="en-US" altLang="zh-CN" sz="2800" dirty="0">
                <a:latin typeface="宋体" panose="02010600030101010101" pitchFamily="2" charset="-122"/>
                <a:cs typeface="方正静蕾简体" panose="03000509000000000000" pitchFamily="65" charset="-122"/>
              </a:rPr>
              <a:t>)</a:t>
            </a:r>
          </a:p>
          <a:p>
            <a:pPr fontAlgn="auto">
              <a:lnSpc>
                <a:spcPts val="3360"/>
              </a:lnSpc>
            </a:pPr>
            <a:r>
              <a:rPr lang="en-US" altLang="zh-CN" sz="2800" dirty="0" smtClean="0">
                <a:latin typeface="宋体" panose="02010600030101010101" pitchFamily="2" charset="-122"/>
                <a:cs typeface="方正静蕾简体" panose="03000509000000000000" pitchFamily="65" charset="-122"/>
              </a:rPr>
              <a:t>  ②</a:t>
            </a:r>
            <a:r>
              <a:rPr lang="en-US" altLang="zh-CN" sz="2800" u="sng" dirty="0" smtClean="0">
                <a:latin typeface="宋体" panose="02010600030101010101" pitchFamily="2" charset="-122"/>
                <a:cs typeface="方正静蕾简体" panose="03000509000000000000" pitchFamily="65" charset="-122"/>
              </a:rPr>
              <a:t>           </a:t>
            </a:r>
            <a:r>
              <a:rPr lang="zh-CN" altLang="en-US" sz="2800" dirty="0" smtClean="0">
                <a:latin typeface="宋体" panose="02010600030101010101" pitchFamily="2" charset="-122"/>
                <a:cs typeface="方正静蕾简体" panose="03000509000000000000" pitchFamily="65" charset="-122"/>
              </a:rPr>
              <a:t>有</a:t>
            </a:r>
            <a:r>
              <a:rPr lang="zh-CN" altLang="en-US" sz="2800" dirty="0">
                <a:latin typeface="宋体" panose="02010600030101010101" pitchFamily="2" charset="-122"/>
                <a:cs typeface="方正静蕾简体" panose="03000509000000000000" pitchFamily="65" charset="-122"/>
              </a:rPr>
              <a:t>制冷作用。</a:t>
            </a:r>
            <a:r>
              <a:rPr lang="en-US" altLang="zh-CN" sz="2800" dirty="0">
                <a:latin typeface="宋体" panose="02010600030101010101" pitchFamily="2" charset="-122"/>
                <a:cs typeface="方正静蕾简体" panose="03000509000000000000" pitchFamily="65" charset="-122"/>
              </a:rPr>
              <a:t>(</a:t>
            </a:r>
            <a:r>
              <a:rPr lang="zh-CN" altLang="en-US" sz="2800" dirty="0">
                <a:latin typeface="宋体" panose="02010600030101010101" pitchFamily="2" charset="-122"/>
                <a:cs typeface="方正静蕾简体" panose="03000509000000000000" pitchFamily="65" charset="-122"/>
              </a:rPr>
              <a:t>如用干冰人工降雨</a:t>
            </a:r>
            <a:r>
              <a:rPr lang="en-US" altLang="zh-CN" sz="2800" dirty="0">
                <a:latin typeface="宋体" panose="02010600030101010101" pitchFamily="2" charset="-122"/>
                <a:cs typeface="方正静蕾简体" panose="03000509000000000000" pitchFamily="65" charset="-122"/>
              </a:rPr>
              <a:t>)</a:t>
            </a:r>
          </a:p>
          <a:p>
            <a:pPr fontAlgn="auto">
              <a:lnSpc>
                <a:spcPts val="3360"/>
              </a:lnSpc>
            </a:pPr>
            <a:r>
              <a:rPr lang="en-US" altLang="zh-CN" sz="2800" dirty="0" smtClean="0">
                <a:latin typeface="宋体" panose="02010600030101010101" pitchFamily="2" charset="-122"/>
                <a:cs typeface="方正静蕾简体" panose="03000509000000000000" pitchFamily="65" charset="-122"/>
              </a:rPr>
              <a:t>  ③</a:t>
            </a:r>
            <a:r>
              <a:rPr lang="en-US" altLang="zh-CN" sz="2800" u="sng" dirty="0" smtClean="0">
                <a:latin typeface="宋体" panose="02010600030101010101" pitchFamily="2" charset="-122"/>
                <a:cs typeface="方正静蕾简体" panose="03000509000000000000" pitchFamily="65" charset="-122"/>
              </a:rPr>
              <a:t>           </a:t>
            </a:r>
            <a:r>
              <a:rPr lang="zh-CN" altLang="en-US" sz="2800" dirty="0" smtClean="0">
                <a:latin typeface="宋体" panose="02010600030101010101" pitchFamily="2" charset="-122"/>
                <a:cs typeface="方正静蕾简体" panose="03000509000000000000" pitchFamily="65" charset="-122"/>
              </a:rPr>
              <a:t>有</a:t>
            </a:r>
            <a:r>
              <a:rPr lang="zh-CN" altLang="en-US" sz="2800" dirty="0">
                <a:latin typeface="宋体" panose="02010600030101010101" pitchFamily="2" charset="-122"/>
                <a:cs typeface="方正静蕾简体" panose="03000509000000000000" pitchFamily="65" charset="-122"/>
              </a:rPr>
              <a:t>制冷作用。</a:t>
            </a:r>
            <a:r>
              <a:rPr lang="en-US" altLang="zh-CN" sz="2800" dirty="0">
                <a:latin typeface="宋体" panose="02010600030101010101" pitchFamily="2" charset="-122"/>
                <a:cs typeface="方正静蕾简体" panose="03000509000000000000" pitchFamily="65" charset="-122"/>
              </a:rPr>
              <a:t>(</a:t>
            </a:r>
            <a:r>
              <a:rPr lang="zh-CN" altLang="en-US" sz="2800" dirty="0">
                <a:latin typeface="宋体" panose="02010600030101010101" pitchFamily="2" charset="-122"/>
                <a:cs typeface="方正静蕾简体" panose="03000509000000000000" pitchFamily="65" charset="-122"/>
              </a:rPr>
              <a:t>如用冰熔化吸热保鲜食品</a:t>
            </a:r>
            <a:r>
              <a:rPr lang="en-US" altLang="zh-CN" sz="2800" dirty="0" smtClean="0">
                <a:latin typeface="宋体" panose="02010600030101010101" pitchFamily="2" charset="-122"/>
                <a:cs typeface="方正静蕾简体" panose="03000509000000000000" pitchFamily="65" charset="-122"/>
              </a:rPr>
              <a:t>)</a:t>
            </a:r>
          </a:p>
          <a:p>
            <a:pPr fontAlgn="auto">
              <a:lnSpc>
                <a:spcPts val="3360"/>
              </a:lnSpc>
            </a:pPr>
            <a:r>
              <a:rPr lang="en-US" altLang="zh-CN" sz="2800" dirty="0" smtClean="0">
                <a:latin typeface="宋体" panose="02010600030101010101" pitchFamily="2" charset="-122"/>
                <a:cs typeface="方正静蕾简体" panose="03000509000000000000" pitchFamily="65" charset="-122"/>
              </a:rPr>
              <a:t>  (</a:t>
            </a:r>
            <a:r>
              <a:rPr lang="en-US" altLang="zh-CN" sz="2800" dirty="0">
                <a:latin typeface="宋体" panose="02010600030101010101" pitchFamily="2" charset="-122"/>
                <a:cs typeface="方正静蕾简体" panose="03000509000000000000" pitchFamily="65" charset="-122"/>
              </a:rPr>
              <a:t>5)</a:t>
            </a:r>
            <a:r>
              <a:rPr lang="zh-CN" altLang="en-US" sz="2800" dirty="0">
                <a:latin typeface="宋体" panose="02010600030101010101" pitchFamily="2" charset="-122"/>
                <a:cs typeface="方正静蕾简体" panose="03000509000000000000" pitchFamily="65" charset="-122"/>
              </a:rPr>
              <a:t>物态变化过程归纳</a:t>
            </a:r>
            <a:endParaRPr lang="en-US" altLang="zh-CN" sz="2800" dirty="0">
              <a:latin typeface="宋体" panose="02010600030101010101" pitchFamily="2" charset="-122"/>
              <a:cs typeface="方正静蕾简体" panose="03000509000000000000" pitchFamily="65" charset="-122"/>
            </a:endParaRPr>
          </a:p>
        </p:txBody>
      </p:sp>
      <p:sp>
        <p:nvSpPr>
          <p:cNvPr id="3" name="TextBox 16"/>
          <p:cNvSpPr txBox="1"/>
          <p:nvPr/>
        </p:nvSpPr>
        <p:spPr>
          <a:xfrm>
            <a:off x="1023418" y="1818600"/>
            <a:ext cx="1793573" cy="523220"/>
          </a:xfrm>
          <a:prstGeom prst="rect">
            <a:avLst/>
          </a:prstGeom>
          <a:noFill/>
        </p:spPr>
        <p:txBody>
          <a:bodyPr wrap="square" rtlCol="0">
            <a:spAutoFit/>
          </a:bodyPr>
          <a:lstStyle/>
          <a:p>
            <a:pPr algn="ctr"/>
            <a:r>
              <a:rPr lang="zh-CN" altLang="en-US" sz="2800" b="1" dirty="0">
                <a:solidFill>
                  <a:srgbClr val="FF0000"/>
                </a:solidFill>
                <a:latin typeface="楷体" panose="02010609060101010101" pitchFamily="49" charset="-122"/>
                <a:ea typeface="楷体" panose="02010609060101010101" pitchFamily="49" charset="-122"/>
              </a:rPr>
              <a:t>蒸发吸热</a:t>
            </a:r>
          </a:p>
        </p:txBody>
      </p:sp>
      <p:sp>
        <p:nvSpPr>
          <p:cNvPr id="18" name="TextBox 16"/>
          <p:cNvSpPr txBox="1"/>
          <p:nvPr/>
        </p:nvSpPr>
        <p:spPr>
          <a:xfrm>
            <a:off x="1023418" y="2272640"/>
            <a:ext cx="1793573" cy="523220"/>
          </a:xfrm>
          <a:prstGeom prst="rect">
            <a:avLst/>
          </a:prstGeom>
          <a:noFill/>
        </p:spPr>
        <p:txBody>
          <a:bodyPr wrap="square" rtlCol="0">
            <a:spAutoFit/>
          </a:bodyPr>
          <a:lstStyle/>
          <a:p>
            <a:pPr algn="ctr"/>
            <a:r>
              <a:rPr lang="zh-CN" altLang="en-US" sz="2800" b="1" dirty="0">
                <a:solidFill>
                  <a:srgbClr val="FF0000"/>
                </a:solidFill>
                <a:latin typeface="楷体" panose="02010609060101010101" pitchFamily="49" charset="-122"/>
                <a:ea typeface="楷体" panose="02010609060101010101" pitchFamily="49" charset="-122"/>
              </a:rPr>
              <a:t>升华吸热</a:t>
            </a:r>
          </a:p>
        </p:txBody>
      </p:sp>
      <p:sp>
        <p:nvSpPr>
          <p:cNvPr id="19" name="TextBox 16"/>
          <p:cNvSpPr txBox="1"/>
          <p:nvPr/>
        </p:nvSpPr>
        <p:spPr>
          <a:xfrm>
            <a:off x="1023417" y="2724141"/>
            <a:ext cx="1793573" cy="523220"/>
          </a:xfrm>
          <a:prstGeom prst="rect">
            <a:avLst/>
          </a:prstGeom>
          <a:noFill/>
        </p:spPr>
        <p:txBody>
          <a:bodyPr wrap="square" rtlCol="0">
            <a:spAutoFit/>
          </a:bodyPr>
          <a:lstStyle/>
          <a:p>
            <a:pPr algn="ctr"/>
            <a:r>
              <a:rPr lang="zh-CN" altLang="en-US" sz="2800" b="1" dirty="0">
                <a:solidFill>
                  <a:srgbClr val="FF0000"/>
                </a:solidFill>
                <a:latin typeface="楷体" panose="02010609060101010101" pitchFamily="49" charset="-122"/>
                <a:ea typeface="楷体" panose="02010609060101010101" pitchFamily="49" charset="-122"/>
              </a:rPr>
              <a:t>熔化吸热</a:t>
            </a:r>
          </a:p>
        </p:txBody>
      </p:sp>
      <p:pic>
        <p:nvPicPr>
          <p:cNvPr id="2050" name="Picture 2" descr="C:\Documents and Settings\Administrator\桌面\pai\正文pai\2018XD-52.TIF"/>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126292" y="4072136"/>
            <a:ext cx="8885121" cy="2314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3779319" y="6386582"/>
            <a:ext cx="1223412" cy="369332"/>
          </a:xfrm>
          <a:prstGeom prst="rect">
            <a:avLst/>
          </a:prstGeom>
        </p:spPr>
        <p:txBody>
          <a:bodyPr wrap="none">
            <a:spAutoFit/>
          </a:bodyPr>
          <a:lstStyle/>
          <a:p>
            <a:pPr indent="266700" algn="ctr">
              <a:spcAft>
                <a:spcPts val="0"/>
              </a:spcAft>
            </a:pPr>
            <a:r>
              <a:rPr lang="zh-CN" altLang="zh-CN" kern="100" dirty="0">
                <a:latin typeface="Arial Black" panose="020B0A04020102020204" pitchFamily="34" charset="0"/>
                <a:cs typeface="Times New Roman" panose="02020603050405020304" pitchFamily="18" charset="0"/>
              </a:rPr>
              <a:t>图</a:t>
            </a:r>
            <a:r>
              <a:rPr lang="en-US" altLang="zh-CN" kern="100" dirty="0">
                <a:latin typeface="Arial Black" panose="020B0A04020102020204" pitchFamily="34" charset="0"/>
                <a:cs typeface="Times New Roman" panose="02020603050405020304" pitchFamily="18" charset="0"/>
              </a:rPr>
              <a:t>3</a:t>
            </a:r>
            <a:r>
              <a:rPr lang="zh-CN" altLang="zh-CN" kern="100" dirty="0">
                <a:latin typeface="Arial Black" panose="020B0A04020102020204" pitchFamily="34" charset="0"/>
                <a:cs typeface="Times New Roman" panose="02020603050405020304" pitchFamily="18" charset="0"/>
              </a:rPr>
              <a:t>－</a:t>
            </a:r>
            <a:r>
              <a:rPr lang="en-US" altLang="zh-CN" kern="100" dirty="0">
                <a:latin typeface="Arial Black" panose="020B0A04020102020204" pitchFamily="34" charset="0"/>
                <a:cs typeface="Times New Roman" panose="02020603050405020304" pitchFamily="18" charset="0"/>
              </a:rPr>
              <a:t>2</a:t>
            </a:r>
            <a:endParaRPr lang="zh-CN" altLang="zh-CN" kern="100" dirty="0">
              <a:latin typeface="宋体" panose="02010600030101010101" pitchFamily="2" charset="-122"/>
              <a:cs typeface="Courier New" panose="02070309020205020404" pitchFamily="49" charset="0"/>
            </a:endParaRPr>
          </a:p>
        </p:txBody>
      </p:sp>
      <p:grpSp>
        <p:nvGrpSpPr>
          <p:cNvPr id="16" name="组合 15"/>
          <p:cNvGrpSpPr/>
          <p:nvPr/>
        </p:nvGrpSpPr>
        <p:grpSpPr>
          <a:xfrm>
            <a:off x="474943" y="0"/>
            <a:ext cx="8274780" cy="768350"/>
            <a:chOff x="431463" y="178382"/>
            <a:chExt cx="8274780" cy="768350"/>
          </a:xfrm>
        </p:grpSpPr>
        <p:cxnSp>
          <p:nvCxnSpPr>
            <p:cNvPr id="17" name="直接连接符 16"/>
            <p:cNvCxnSpPr/>
            <p:nvPr/>
          </p:nvCxnSpPr>
          <p:spPr>
            <a:xfrm>
              <a:off x="431463" y="913135"/>
              <a:ext cx="827478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20" name="组合 19"/>
            <p:cNvGrpSpPr/>
            <p:nvPr/>
          </p:nvGrpSpPr>
          <p:grpSpPr>
            <a:xfrm>
              <a:off x="457232" y="178382"/>
              <a:ext cx="5519387" cy="768350"/>
              <a:chOff x="457232" y="178382"/>
              <a:chExt cx="5519387" cy="768350"/>
            </a:xfrm>
          </p:grpSpPr>
          <p:sp>
            <p:nvSpPr>
              <p:cNvPr id="21" name="文本占位符 2"/>
              <p:cNvSpPr txBox="1"/>
              <p:nvPr/>
            </p:nvSpPr>
            <p:spPr>
              <a:xfrm>
                <a:off x="894514" y="292685"/>
                <a:ext cx="5082105" cy="42518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zh-CN" altLang="en-US" sz="3200" dirty="0" smtClean="0">
                    <a:solidFill>
                      <a:srgbClr val="005188"/>
                    </a:solidFill>
                    <a:latin typeface="宋体" panose="02010600030101010101" pitchFamily="2" charset="-122"/>
                    <a:ea typeface="宋体" panose="02010600030101010101" pitchFamily="2" charset="-122"/>
                  </a:rPr>
                  <a:t>必备知识</a:t>
                </a:r>
                <a:endParaRPr lang="zh-CN" altLang="en-US" sz="3200" dirty="0">
                  <a:solidFill>
                    <a:srgbClr val="005188"/>
                  </a:solidFill>
                  <a:latin typeface="宋体" panose="02010600030101010101" pitchFamily="2" charset="-122"/>
                  <a:ea typeface="宋体" panose="02010600030101010101" pitchFamily="2" charset="-122"/>
                </a:endParaRPr>
              </a:p>
            </p:txBody>
          </p:sp>
          <p:sp>
            <p:nvSpPr>
              <p:cNvPr id="22" name="矩形 21"/>
              <p:cNvSpPr/>
              <p:nvPr/>
            </p:nvSpPr>
            <p:spPr>
              <a:xfrm>
                <a:off x="457232" y="178382"/>
                <a:ext cx="495935" cy="768350"/>
              </a:xfrm>
              <a:prstGeom prst="rect">
                <a:avLst/>
              </a:prstGeom>
              <a:noFill/>
            </p:spPr>
            <p:txBody>
              <a:bodyPr wrap="none" lIns="91440" tIns="45720" rIns="91440" bIns="45720">
                <a:spAutoFit/>
              </a:bodyPr>
              <a:lstStyle/>
              <a:p>
                <a:pPr algn="ctr"/>
                <a:r>
                  <a:rPr lang="en-US" altLang="zh-CN" sz="4400" b="1" cap="none" spc="0" dirty="0">
                    <a:ln w="10541" cmpd="sng">
                      <a:solidFill>
                        <a:schemeClr val="accent1">
                          <a:shade val="88000"/>
                          <a:satMod val="110000"/>
                        </a:schemeClr>
                      </a:solidFill>
                      <a:prstDash val="solid"/>
                    </a:ln>
                    <a:solidFill>
                      <a:srgbClr val="005188"/>
                    </a:solidFill>
                    <a:effectLst/>
                  </a:rPr>
                  <a:t>B</a:t>
                </a:r>
                <a:endParaRPr lang="zh-CN" altLang="en-US" sz="4400" b="1" cap="none" spc="0" dirty="0">
                  <a:ln w="10541" cmpd="sng">
                    <a:solidFill>
                      <a:schemeClr val="accent1">
                        <a:shade val="88000"/>
                        <a:satMod val="110000"/>
                      </a:schemeClr>
                    </a:solidFill>
                    <a:prstDash val="solid"/>
                  </a:ln>
                  <a:solidFill>
                    <a:srgbClr val="005188"/>
                  </a:solidFill>
                  <a:effectLst/>
                </a:endParaRPr>
              </a:p>
            </p:txBody>
          </p:sp>
        </p:grpSp>
      </p:grpSp>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down)">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down)">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8" grpId="0"/>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p:cNvSpPr txBox="1"/>
          <p:nvPr/>
        </p:nvSpPr>
        <p:spPr>
          <a:xfrm>
            <a:off x="431464" y="968198"/>
            <a:ext cx="6603517" cy="5093702"/>
          </a:xfrm>
          <a:prstGeom prst="rect">
            <a:avLst/>
          </a:prstGeom>
          <a:noFill/>
        </p:spPr>
        <p:txBody>
          <a:bodyPr wrap="square" lIns="0" rIns="0" rtlCol="0">
            <a:spAutoFit/>
          </a:bodyPr>
          <a:lstStyle/>
          <a:p>
            <a:pPr fontAlgn="auto">
              <a:lnSpc>
                <a:spcPts val="3860"/>
              </a:lnSpc>
            </a:pPr>
            <a:r>
              <a:rPr lang="en-US" altLang="zh-CN" sz="2800" dirty="0" smtClean="0">
                <a:latin typeface="宋体" panose="02010600030101010101" pitchFamily="2" charset="-122"/>
                <a:cs typeface="方正静蕾简体" panose="03000509000000000000" pitchFamily="65" charset="-122"/>
              </a:rPr>
              <a:t>1</a:t>
            </a:r>
            <a:r>
              <a:rPr lang="zh-CN" altLang="en-US" sz="2800" dirty="0" smtClean="0">
                <a:latin typeface="宋体" panose="02010600030101010101" pitchFamily="2" charset="-122"/>
                <a:cs typeface="方正静蕾简体" panose="03000509000000000000" pitchFamily="65" charset="-122"/>
              </a:rPr>
              <a:t>．</a:t>
            </a:r>
            <a:r>
              <a:rPr lang="en-US" altLang="zh-CN" sz="2800" dirty="0" smtClean="0">
                <a:latin typeface="宋体" panose="02010600030101010101" pitchFamily="2" charset="-122"/>
                <a:cs typeface="方正静蕾简体" panose="03000509000000000000" pitchFamily="65" charset="-122"/>
              </a:rPr>
              <a:t>(2017</a:t>
            </a:r>
            <a:r>
              <a:rPr lang="zh-CN" altLang="en-US" sz="2800" dirty="0" smtClean="0">
                <a:latin typeface="宋体" panose="02010600030101010101" pitchFamily="2" charset="-122"/>
                <a:cs typeface="方正静蕾简体" panose="03000509000000000000" pitchFamily="65" charset="-122"/>
              </a:rPr>
              <a:t>年第</a:t>
            </a:r>
            <a:r>
              <a:rPr lang="en-US" altLang="zh-CN" sz="2800" dirty="0" smtClean="0">
                <a:latin typeface="宋体" panose="02010600030101010101" pitchFamily="2" charset="-122"/>
                <a:cs typeface="方正静蕾简体" panose="03000509000000000000" pitchFamily="65" charset="-122"/>
              </a:rPr>
              <a:t>13</a:t>
            </a:r>
            <a:r>
              <a:rPr lang="zh-CN" altLang="en-US" sz="2800" dirty="0" smtClean="0">
                <a:latin typeface="宋体" panose="02010600030101010101" pitchFamily="2" charset="-122"/>
                <a:cs typeface="方正静蕾简体" panose="03000509000000000000" pitchFamily="65" charset="-122"/>
              </a:rPr>
              <a:t>题</a:t>
            </a:r>
            <a:r>
              <a:rPr lang="en-US" altLang="zh-CN" sz="2800" dirty="0" smtClean="0">
                <a:latin typeface="宋体" panose="02010600030101010101" pitchFamily="2" charset="-122"/>
                <a:cs typeface="方正静蕾简体" panose="03000509000000000000" pitchFamily="65" charset="-122"/>
              </a:rPr>
              <a:t>)</a:t>
            </a:r>
            <a:r>
              <a:rPr lang="zh-CN" altLang="en-US" sz="2800" dirty="0" smtClean="0">
                <a:latin typeface="宋体" panose="02010600030101010101" pitchFamily="2" charset="-122"/>
                <a:cs typeface="方正静蕾简体" panose="03000509000000000000" pitchFamily="65" charset="-122"/>
              </a:rPr>
              <a:t>将装有水的试管放入装有水的烧杯中，用酒精灯对烧杯进行加热，如图</a:t>
            </a:r>
            <a:r>
              <a:rPr lang="en-US" altLang="zh-CN" sz="2800" dirty="0" smtClean="0">
                <a:latin typeface="宋体" panose="02010600030101010101" pitchFamily="2" charset="-122"/>
                <a:cs typeface="方正静蕾简体" panose="03000509000000000000" pitchFamily="65" charset="-122"/>
              </a:rPr>
              <a:t>3-3</a:t>
            </a:r>
            <a:r>
              <a:rPr lang="zh-CN" altLang="en-US" sz="2800" dirty="0" smtClean="0">
                <a:latin typeface="宋体" panose="02010600030101010101" pitchFamily="2" charset="-122"/>
                <a:cs typeface="方正静蕾简体" panose="03000509000000000000" pitchFamily="65" charset="-122"/>
              </a:rPr>
              <a:t>所示，一段时间后，观察到烧杯中的水沸腾，而试管中的水</a:t>
            </a:r>
            <a:r>
              <a:rPr lang="zh-CN" altLang="en-US" sz="2800" u="sng" dirty="0" smtClean="0">
                <a:latin typeface="宋体" panose="02010600030101010101" pitchFamily="2" charset="-122"/>
                <a:cs typeface="方正静蕾简体" panose="03000509000000000000" pitchFamily="65" charset="-122"/>
              </a:rPr>
              <a:t>          </a:t>
            </a:r>
            <a:r>
              <a:rPr lang="en-US" altLang="zh-CN" sz="2800" dirty="0" smtClean="0">
                <a:latin typeface="宋体" panose="02010600030101010101" pitchFamily="2" charset="-122"/>
                <a:cs typeface="方正静蕾简体" panose="03000509000000000000" pitchFamily="65" charset="-122"/>
              </a:rPr>
              <a:t>(</a:t>
            </a:r>
            <a:r>
              <a:rPr lang="zh-CN" altLang="en-US" sz="2800" dirty="0" smtClean="0">
                <a:latin typeface="宋体" panose="02010600030101010101" pitchFamily="2" charset="-122"/>
                <a:cs typeface="方正静蕾简体" panose="03000509000000000000" pitchFamily="65" charset="-122"/>
              </a:rPr>
              <a:t>选填“会”或“不会”</a:t>
            </a:r>
            <a:r>
              <a:rPr lang="en-US" altLang="zh-CN" sz="2800" dirty="0" smtClean="0">
                <a:latin typeface="宋体" panose="02010600030101010101" pitchFamily="2" charset="-122"/>
                <a:cs typeface="方正静蕾简体" panose="03000509000000000000" pitchFamily="65" charset="-122"/>
              </a:rPr>
              <a:t>)</a:t>
            </a:r>
            <a:r>
              <a:rPr lang="zh-CN" altLang="en-US" sz="2800" dirty="0" smtClean="0">
                <a:latin typeface="宋体" panose="02010600030101010101" pitchFamily="2" charset="-122"/>
                <a:cs typeface="方正静蕾简体" panose="03000509000000000000" pitchFamily="65" charset="-122"/>
              </a:rPr>
              <a:t>沸腾，原因是</a:t>
            </a:r>
            <a:r>
              <a:rPr lang="zh-CN" altLang="en-US" sz="2800" u="sng" dirty="0" smtClean="0">
                <a:latin typeface="宋体" panose="02010600030101010101" pitchFamily="2" charset="-122"/>
                <a:cs typeface="方正静蕾简体" panose="03000509000000000000" pitchFamily="65" charset="-122"/>
              </a:rPr>
              <a:t>                           </a:t>
            </a:r>
            <a:r>
              <a:rPr lang="zh-CN" altLang="en-US" sz="2800" dirty="0" smtClean="0">
                <a:latin typeface="宋体" panose="02010600030101010101" pitchFamily="2" charset="-122"/>
                <a:cs typeface="方正静蕾简体" panose="03000509000000000000" pitchFamily="65" charset="-122"/>
              </a:rPr>
              <a:t>，同时还观察到烧杯口周围出现大量的“白气”，这是因为烧杯中的水蒸气在杯口周围遇冷</a:t>
            </a:r>
            <a:endParaRPr lang="en-US" altLang="zh-CN" sz="2800" dirty="0" smtClean="0">
              <a:latin typeface="宋体" panose="02010600030101010101" pitchFamily="2" charset="-122"/>
              <a:cs typeface="方正静蕾简体" panose="03000509000000000000" pitchFamily="65" charset="-122"/>
            </a:endParaRPr>
          </a:p>
          <a:p>
            <a:pPr fontAlgn="auto">
              <a:lnSpc>
                <a:spcPts val="3860"/>
              </a:lnSpc>
            </a:pPr>
            <a:r>
              <a:rPr lang="en-US" altLang="zh-CN" sz="2800" u="sng" dirty="0">
                <a:latin typeface="宋体" panose="02010600030101010101" pitchFamily="2" charset="-122"/>
                <a:cs typeface="方正静蕾简体" panose="03000509000000000000" pitchFamily="65" charset="-122"/>
              </a:rPr>
              <a:t> </a:t>
            </a:r>
            <a:r>
              <a:rPr lang="zh-CN" altLang="en-US" sz="2800" u="sng" dirty="0" smtClean="0">
                <a:latin typeface="宋体" panose="02010600030101010101" pitchFamily="2" charset="-122"/>
                <a:cs typeface="方正静蕾简体" panose="03000509000000000000" pitchFamily="65" charset="-122"/>
              </a:rPr>
              <a:t>        </a:t>
            </a:r>
            <a:r>
              <a:rPr lang="en-US" altLang="zh-CN" sz="2800" dirty="0" smtClean="0">
                <a:latin typeface="宋体" panose="02010600030101010101" pitchFamily="2" charset="-122"/>
                <a:cs typeface="方正静蕾简体" panose="03000509000000000000" pitchFamily="65" charset="-122"/>
              </a:rPr>
              <a:t>(</a:t>
            </a:r>
            <a:r>
              <a:rPr lang="zh-CN" altLang="en-US" sz="2800" dirty="0" smtClean="0">
                <a:latin typeface="宋体" panose="02010600030101010101" pitchFamily="2" charset="-122"/>
                <a:cs typeface="方正静蕾简体" panose="03000509000000000000" pitchFamily="65" charset="-122"/>
              </a:rPr>
              <a:t>填物态变化名称</a:t>
            </a:r>
            <a:r>
              <a:rPr lang="en-US" altLang="zh-CN" sz="2800" dirty="0" smtClean="0">
                <a:latin typeface="宋体" panose="02010600030101010101" pitchFamily="2" charset="-122"/>
                <a:cs typeface="方正静蕾简体" panose="03000509000000000000" pitchFamily="65" charset="-122"/>
              </a:rPr>
              <a:t>)</a:t>
            </a:r>
            <a:r>
              <a:rPr lang="zh-CN" altLang="en-US" sz="2800" dirty="0" smtClean="0">
                <a:latin typeface="宋体" panose="02010600030101010101" pitchFamily="2" charset="-122"/>
                <a:cs typeface="方正静蕾简体" panose="03000509000000000000" pitchFamily="65" charset="-122"/>
              </a:rPr>
              <a:t>而成</a:t>
            </a:r>
            <a:r>
              <a:rPr lang="zh-CN" altLang="en-US" sz="2800" dirty="0">
                <a:latin typeface="宋体" panose="02010600030101010101" pitchFamily="2" charset="-122"/>
                <a:cs typeface="方正静蕾简体" panose="03000509000000000000" pitchFamily="65" charset="-122"/>
              </a:rPr>
              <a:t>。</a:t>
            </a:r>
            <a:endParaRPr lang="en-US" altLang="zh-CN" sz="2800" dirty="0">
              <a:latin typeface="宋体" panose="02010600030101010101" pitchFamily="2" charset="-122"/>
              <a:cs typeface="方正静蕾简体" panose="03000509000000000000" pitchFamily="65" charset="-122"/>
            </a:endParaRPr>
          </a:p>
          <a:p>
            <a:pPr fontAlgn="auto">
              <a:lnSpc>
                <a:spcPts val="3860"/>
              </a:lnSpc>
            </a:pPr>
            <a:endParaRPr lang="zh-CN" altLang="en-US" sz="2800" dirty="0">
              <a:latin typeface="宋体" panose="02010600030101010101" pitchFamily="2" charset="-122"/>
              <a:cs typeface="方正静蕾简体" panose="03000509000000000000" pitchFamily="65" charset="-122"/>
            </a:endParaRPr>
          </a:p>
        </p:txBody>
      </p:sp>
      <p:sp>
        <p:nvSpPr>
          <p:cNvPr id="9" name="TextBox 16"/>
          <p:cNvSpPr txBox="1"/>
          <p:nvPr/>
        </p:nvSpPr>
        <p:spPr>
          <a:xfrm>
            <a:off x="4485979" y="2393848"/>
            <a:ext cx="1376201" cy="523220"/>
          </a:xfrm>
          <a:prstGeom prst="rect">
            <a:avLst/>
          </a:prstGeom>
          <a:noFill/>
        </p:spPr>
        <p:txBody>
          <a:bodyPr wrap="square" rtlCol="0">
            <a:spAutoFit/>
          </a:bodyPr>
          <a:lstStyle/>
          <a:p>
            <a:pPr algn="ctr"/>
            <a:r>
              <a:rPr lang="zh-CN" altLang="en-US" sz="2800" b="1" dirty="0">
                <a:solidFill>
                  <a:srgbClr val="FF0000"/>
                </a:solidFill>
                <a:latin typeface="楷体" panose="02010609060101010101" pitchFamily="49" charset="-122"/>
                <a:ea typeface="楷体" panose="02010609060101010101" pitchFamily="49" charset="-122"/>
              </a:rPr>
              <a:t>不会</a:t>
            </a:r>
          </a:p>
        </p:txBody>
      </p:sp>
      <p:sp>
        <p:nvSpPr>
          <p:cNvPr id="10" name="TextBox 16"/>
          <p:cNvSpPr txBox="1"/>
          <p:nvPr/>
        </p:nvSpPr>
        <p:spPr>
          <a:xfrm>
            <a:off x="571204" y="3403498"/>
            <a:ext cx="5162846" cy="523220"/>
          </a:xfrm>
          <a:prstGeom prst="rect">
            <a:avLst/>
          </a:prstGeom>
          <a:noFill/>
        </p:spPr>
        <p:txBody>
          <a:bodyPr wrap="square" rtlCol="0">
            <a:spAutoFit/>
          </a:bodyPr>
          <a:lstStyle/>
          <a:p>
            <a:pPr algn="ctr"/>
            <a:r>
              <a:rPr lang="zh-CN" altLang="en-US" sz="2800" b="1" dirty="0">
                <a:solidFill>
                  <a:srgbClr val="FF0000"/>
                </a:solidFill>
                <a:latin typeface="楷体" panose="02010609060101010101" pitchFamily="49" charset="-122"/>
                <a:ea typeface="楷体" panose="02010609060101010101" pitchFamily="49" charset="-122"/>
              </a:rPr>
              <a:t>达到沸点后，无法继续吸热</a:t>
            </a:r>
          </a:p>
        </p:txBody>
      </p:sp>
      <p:sp>
        <p:nvSpPr>
          <p:cNvPr id="12" name="TextBox 16"/>
          <p:cNvSpPr txBox="1"/>
          <p:nvPr/>
        </p:nvSpPr>
        <p:spPr>
          <a:xfrm>
            <a:off x="431463" y="4879873"/>
            <a:ext cx="1376201" cy="523220"/>
          </a:xfrm>
          <a:prstGeom prst="rect">
            <a:avLst/>
          </a:prstGeom>
          <a:noFill/>
        </p:spPr>
        <p:txBody>
          <a:bodyPr wrap="square" rtlCol="0">
            <a:spAutoFit/>
          </a:bodyPr>
          <a:lstStyle/>
          <a:p>
            <a:pPr algn="ctr"/>
            <a:r>
              <a:rPr lang="zh-CN" altLang="en-US" sz="2800" b="1" dirty="0">
                <a:solidFill>
                  <a:srgbClr val="FF0000"/>
                </a:solidFill>
                <a:latin typeface="楷体" panose="02010609060101010101" pitchFamily="49" charset="-122"/>
                <a:ea typeface="楷体" panose="02010609060101010101" pitchFamily="49" charset="-122"/>
              </a:rPr>
              <a:t>液化</a:t>
            </a:r>
          </a:p>
        </p:txBody>
      </p:sp>
      <p:grpSp>
        <p:nvGrpSpPr>
          <p:cNvPr id="14" name="组合 13"/>
          <p:cNvGrpSpPr/>
          <p:nvPr/>
        </p:nvGrpSpPr>
        <p:grpSpPr>
          <a:xfrm>
            <a:off x="474943" y="0"/>
            <a:ext cx="8274780" cy="769441"/>
            <a:chOff x="431463" y="178382"/>
            <a:chExt cx="8274780" cy="769441"/>
          </a:xfrm>
        </p:grpSpPr>
        <p:cxnSp>
          <p:nvCxnSpPr>
            <p:cNvPr id="15" name="直接连接符 14"/>
            <p:cNvCxnSpPr/>
            <p:nvPr/>
          </p:nvCxnSpPr>
          <p:spPr>
            <a:xfrm>
              <a:off x="431463" y="913135"/>
              <a:ext cx="827478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16" name="组合 15"/>
            <p:cNvGrpSpPr/>
            <p:nvPr/>
          </p:nvGrpSpPr>
          <p:grpSpPr>
            <a:xfrm>
              <a:off x="458177" y="178382"/>
              <a:ext cx="5518442" cy="769441"/>
              <a:chOff x="458177" y="178382"/>
              <a:chExt cx="5518442" cy="769441"/>
            </a:xfrm>
          </p:grpSpPr>
          <p:sp>
            <p:nvSpPr>
              <p:cNvPr id="17" name="文本占位符 2"/>
              <p:cNvSpPr txBox="1"/>
              <p:nvPr/>
            </p:nvSpPr>
            <p:spPr>
              <a:xfrm>
                <a:off x="894514" y="292685"/>
                <a:ext cx="5082105" cy="42518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zh-CN" altLang="en-US" sz="3200" dirty="0">
                    <a:solidFill>
                      <a:srgbClr val="005188"/>
                    </a:solidFill>
                    <a:latin typeface="宋体" panose="02010600030101010101" pitchFamily="2" charset="-122"/>
                    <a:ea typeface="宋体" panose="02010600030101010101" pitchFamily="2" charset="-122"/>
                  </a:rPr>
                  <a:t>考情分</a:t>
                </a:r>
                <a:r>
                  <a:rPr lang="zh-CN" altLang="en-US" sz="3200" dirty="0" smtClean="0">
                    <a:solidFill>
                      <a:srgbClr val="005188"/>
                    </a:solidFill>
                    <a:latin typeface="宋体" panose="02010600030101010101" pitchFamily="2" charset="-122"/>
                    <a:ea typeface="宋体" panose="02010600030101010101" pitchFamily="2" charset="-122"/>
                  </a:rPr>
                  <a:t>析</a:t>
                </a:r>
                <a:r>
                  <a:rPr lang="en-US" altLang="zh-CN" sz="3200" dirty="0" smtClean="0">
                    <a:solidFill>
                      <a:srgbClr val="005188"/>
                    </a:solidFill>
                    <a:latin typeface="宋体" panose="02010600030101010101" pitchFamily="2" charset="-122"/>
                    <a:ea typeface="宋体" panose="02010600030101010101" pitchFamily="2" charset="-122"/>
                  </a:rPr>
                  <a:t>·</a:t>
                </a:r>
                <a:r>
                  <a:rPr lang="zh-CN" altLang="en-US" sz="3200" dirty="0" smtClean="0">
                    <a:solidFill>
                      <a:srgbClr val="005188"/>
                    </a:solidFill>
                    <a:latin typeface="宋体" panose="02010600030101010101" pitchFamily="2" charset="-122"/>
                    <a:ea typeface="宋体" panose="02010600030101010101" pitchFamily="2" charset="-122"/>
                  </a:rPr>
                  <a:t>中考链接</a:t>
                </a:r>
                <a:endParaRPr lang="zh-CN" altLang="en-US" sz="3200" dirty="0">
                  <a:solidFill>
                    <a:srgbClr val="005188"/>
                  </a:solidFill>
                  <a:latin typeface="宋体" panose="02010600030101010101" pitchFamily="2" charset="-122"/>
                  <a:ea typeface="宋体" panose="02010600030101010101" pitchFamily="2" charset="-122"/>
                </a:endParaRPr>
              </a:p>
            </p:txBody>
          </p:sp>
          <p:sp>
            <p:nvSpPr>
              <p:cNvPr id="18" name="矩形 17"/>
              <p:cNvSpPr/>
              <p:nvPr/>
            </p:nvSpPr>
            <p:spPr>
              <a:xfrm>
                <a:off x="458177" y="178382"/>
                <a:ext cx="494046" cy="769441"/>
              </a:xfrm>
              <a:prstGeom prst="rect">
                <a:avLst/>
              </a:prstGeom>
              <a:noFill/>
            </p:spPr>
            <p:txBody>
              <a:bodyPr wrap="none" lIns="91440" tIns="45720" rIns="91440" bIns="45720">
                <a:spAutoFit/>
              </a:bodyPr>
              <a:lstStyle/>
              <a:p>
                <a:pPr algn="ctr"/>
                <a:r>
                  <a:rPr lang="en-US" altLang="zh-CN" sz="4400" b="1" dirty="0">
                    <a:ln w="10541" cmpd="sng">
                      <a:solidFill>
                        <a:schemeClr val="accent1">
                          <a:shade val="88000"/>
                          <a:satMod val="110000"/>
                        </a:schemeClr>
                      </a:solidFill>
                      <a:prstDash val="solid"/>
                    </a:ln>
                    <a:solidFill>
                      <a:srgbClr val="005188"/>
                    </a:solidFill>
                  </a:rPr>
                  <a:t>K</a:t>
                </a:r>
                <a:endParaRPr lang="zh-CN" altLang="en-US" sz="4400" b="1" cap="none" spc="0" dirty="0">
                  <a:ln w="10541" cmpd="sng">
                    <a:solidFill>
                      <a:schemeClr val="accent1">
                        <a:shade val="88000"/>
                        <a:satMod val="110000"/>
                      </a:schemeClr>
                    </a:solidFill>
                    <a:prstDash val="solid"/>
                  </a:ln>
                  <a:solidFill>
                    <a:srgbClr val="005188"/>
                  </a:solidFill>
                  <a:effectLst/>
                </a:endParaRPr>
              </a:p>
            </p:txBody>
          </p:sp>
        </p:grpSp>
      </p:grpSp>
      <p:pic>
        <p:nvPicPr>
          <p:cNvPr id="4" name="图片 3"/>
          <p:cNvPicPr>
            <a:picLocks noChangeAspect="1"/>
          </p:cNvPicPr>
          <p:nvPr/>
        </p:nvPicPr>
        <p:blipFill>
          <a:blip r:embed="rId3"/>
          <a:stretch>
            <a:fillRect/>
          </a:stretch>
        </p:blipFill>
        <p:spPr>
          <a:xfrm>
            <a:off x="7034981" y="1353555"/>
            <a:ext cx="2066455" cy="4049538"/>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Tm="0">
        <p:dissolve/>
      </p:transition>
    </mc:Choice>
    <mc:Fallback xmlns="">
      <p:transition advTm="0">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p:cNvSpPr txBox="1"/>
          <p:nvPr/>
        </p:nvSpPr>
        <p:spPr>
          <a:xfrm>
            <a:off x="431464" y="1248410"/>
            <a:ext cx="8274779" cy="2593018"/>
          </a:xfrm>
          <a:prstGeom prst="rect">
            <a:avLst/>
          </a:prstGeom>
          <a:noFill/>
        </p:spPr>
        <p:txBody>
          <a:bodyPr wrap="square" lIns="0" rIns="0" rtlCol="0">
            <a:spAutoFit/>
          </a:bodyPr>
          <a:lstStyle/>
          <a:p>
            <a:pPr fontAlgn="auto">
              <a:lnSpc>
                <a:spcPts val="3860"/>
              </a:lnSpc>
            </a:pPr>
            <a:r>
              <a:rPr lang="en-US" altLang="zh-CN" sz="2800" dirty="0" smtClean="0">
                <a:latin typeface="宋体" panose="02010600030101010101" pitchFamily="2" charset="-122"/>
                <a:cs typeface="方正静蕾简体" panose="03000509000000000000" pitchFamily="65" charset="-122"/>
              </a:rPr>
              <a:t>2.(2017</a:t>
            </a:r>
            <a:r>
              <a:rPr lang="zh-CN" altLang="en-US" sz="2800" dirty="0" smtClean="0">
                <a:latin typeface="宋体" panose="02010600030101010101" pitchFamily="2" charset="-122"/>
                <a:cs typeface="方正静蕾简体" panose="03000509000000000000" pitchFamily="65" charset="-122"/>
              </a:rPr>
              <a:t>年第</a:t>
            </a:r>
            <a:r>
              <a:rPr lang="en-US" altLang="zh-CN" sz="2800" dirty="0" smtClean="0">
                <a:latin typeface="宋体" panose="02010600030101010101" pitchFamily="2" charset="-122"/>
                <a:cs typeface="方正静蕾简体" panose="03000509000000000000" pitchFamily="65" charset="-122"/>
              </a:rPr>
              <a:t>16</a:t>
            </a:r>
            <a:r>
              <a:rPr lang="zh-CN" altLang="en-US" sz="2800" dirty="0" smtClean="0">
                <a:latin typeface="宋体" panose="02010600030101010101" pitchFamily="2" charset="-122"/>
                <a:cs typeface="方正静蕾简体" panose="03000509000000000000" pitchFamily="65" charset="-122"/>
              </a:rPr>
              <a:t>题</a:t>
            </a:r>
            <a:r>
              <a:rPr lang="en-US" altLang="zh-CN" sz="2800" dirty="0" smtClean="0">
                <a:latin typeface="宋体" panose="02010600030101010101" pitchFamily="2" charset="-122"/>
                <a:cs typeface="方正静蕾简体" panose="03000509000000000000" pitchFamily="65" charset="-122"/>
              </a:rPr>
              <a:t>)(2)</a:t>
            </a:r>
            <a:r>
              <a:rPr lang="zh-CN" altLang="en-US" sz="2800" dirty="0" smtClean="0">
                <a:latin typeface="宋体" panose="02010600030101010101" pitchFamily="2" charset="-122"/>
                <a:cs typeface="方正静蕾简体" panose="03000509000000000000" pitchFamily="65" charset="-122"/>
              </a:rPr>
              <a:t>实验室里常用的液体温度计是根据</a:t>
            </a:r>
            <a:r>
              <a:rPr lang="zh-CN" altLang="en-US" sz="2800" u="sng" dirty="0" smtClean="0">
                <a:latin typeface="宋体" panose="02010600030101010101" pitchFamily="2" charset="-122"/>
                <a:cs typeface="方正静蕾简体" panose="03000509000000000000" pitchFamily="65" charset="-122"/>
              </a:rPr>
              <a:t>                </a:t>
            </a:r>
            <a:r>
              <a:rPr lang="zh-CN" altLang="en-US" sz="2800" dirty="0" smtClean="0">
                <a:latin typeface="宋体" panose="02010600030101010101" pitchFamily="2" charset="-122"/>
                <a:cs typeface="方正静蕾简体" panose="03000509000000000000" pitchFamily="65" charset="-122"/>
              </a:rPr>
              <a:t>的规律制成的，如图</a:t>
            </a:r>
            <a:r>
              <a:rPr lang="en-US" altLang="zh-CN" sz="2800" dirty="0" smtClean="0">
                <a:latin typeface="宋体" panose="02010600030101010101" pitchFamily="2" charset="-122"/>
                <a:cs typeface="方正静蕾简体" panose="03000509000000000000" pitchFamily="65" charset="-122"/>
              </a:rPr>
              <a:t>3-3</a:t>
            </a:r>
            <a:r>
              <a:rPr lang="zh-CN" altLang="en-US" sz="2800" dirty="0" smtClean="0">
                <a:latin typeface="宋体" panose="02010600030101010101" pitchFamily="2" charset="-122"/>
                <a:cs typeface="方正静蕾简体" panose="03000509000000000000" pitchFamily="65" charset="-122"/>
              </a:rPr>
              <a:t>所示，液体温度计测量液体温度时，操作正确的是</a:t>
            </a:r>
            <a:endParaRPr lang="en-US" altLang="zh-CN" sz="2800" dirty="0" smtClean="0">
              <a:latin typeface="宋体" panose="02010600030101010101" pitchFamily="2" charset="-122"/>
              <a:cs typeface="方正静蕾简体" panose="03000509000000000000" pitchFamily="65" charset="-122"/>
            </a:endParaRPr>
          </a:p>
          <a:p>
            <a:pPr fontAlgn="auto">
              <a:lnSpc>
                <a:spcPts val="3860"/>
              </a:lnSpc>
            </a:pPr>
            <a:r>
              <a:rPr lang="zh-CN" altLang="en-US" sz="2800" u="sng" dirty="0" smtClean="0">
                <a:latin typeface="宋体" panose="02010600030101010101" pitchFamily="2" charset="-122"/>
                <a:cs typeface="方正静蕾简体" panose="03000509000000000000" pitchFamily="65" charset="-122"/>
              </a:rPr>
              <a:t>       </a:t>
            </a:r>
            <a:r>
              <a:rPr lang="zh-CN" altLang="en-US" sz="2800" dirty="0" smtClean="0">
                <a:latin typeface="宋体" panose="02010600030101010101" pitchFamily="2" charset="-122"/>
                <a:cs typeface="方正静蕾简体" panose="03000509000000000000" pitchFamily="65" charset="-122"/>
              </a:rPr>
              <a:t>图。</a:t>
            </a:r>
            <a:endParaRPr lang="en-US" altLang="zh-CN" sz="2800" dirty="0">
              <a:latin typeface="宋体" panose="02010600030101010101" pitchFamily="2" charset="-122"/>
              <a:cs typeface="方正静蕾简体" panose="03000509000000000000" pitchFamily="65" charset="-122"/>
            </a:endParaRPr>
          </a:p>
          <a:p>
            <a:pPr fontAlgn="auto">
              <a:lnSpc>
                <a:spcPts val="3860"/>
              </a:lnSpc>
            </a:pPr>
            <a:endParaRPr lang="zh-CN" altLang="en-US" sz="2800" dirty="0">
              <a:latin typeface="宋体" panose="02010600030101010101" pitchFamily="2" charset="-122"/>
              <a:cs typeface="方正静蕾简体" panose="03000509000000000000" pitchFamily="65" charset="-122"/>
            </a:endParaRPr>
          </a:p>
        </p:txBody>
      </p:sp>
      <p:sp>
        <p:nvSpPr>
          <p:cNvPr id="10" name="TextBox 16"/>
          <p:cNvSpPr txBox="1"/>
          <p:nvPr/>
        </p:nvSpPr>
        <p:spPr>
          <a:xfrm>
            <a:off x="894514" y="1710570"/>
            <a:ext cx="3257846" cy="523220"/>
          </a:xfrm>
          <a:prstGeom prst="rect">
            <a:avLst/>
          </a:prstGeom>
          <a:noFill/>
        </p:spPr>
        <p:txBody>
          <a:bodyPr wrap="square" rtlCol="0">
            <a:spAutoFit/>
          </a:bodyPr>
          <a:lstStyle/>
          <a:p>
            <a:pPr algn="ctr"/>
            <a:r>
              <a:rPr lang="zh-CN" altLang="en-US" sz="2800" b="1" dirty="0">
                <a:solidFill>
                  <a:srgbClr val="FF0000"/>
                </a:solidFill>
                <a:latin typeface="楷体" panose="02010609060101010101" pitchFamily="49" charset="-122"/>
                <a:ea typeface="楷体" panose="02010609060101010101" pitchFamily="49" charset="-122"/>
              </a:rPr>
              <a:t>液体的热胀冷缩</a:t>
            </a:r>
          </a:p>
        </p:txBody>
      </p:sp>
      <p:sp>
        <p:nvSpPr>
          <p:cNvPr id="12" name="TextBox 16"/>
          <p:cNvSpPr txBox="1"/>
          <p:nvPr/>
        </p:nvSpPr>
        <p:spPr>
          <a:xfrm>
            <a:off x="583858" y="2695950"/>
            <a:ext cx="921092" cy="523220"/>
          </a:xfrm>
          <a:prstGeom prst="rect">
            <a:avLst/>
          </a:prstGeom>
          <a:noFill/>
        </p:spPr>
        <p:txBody>
          <a:bodyPr wrap="square" rtlCol="0">
            <a:spAutoFit/>
          </a:bodyPr>
          <a:lstStyle/>
          <a:p>
            <a:pPr algn="ctr"/>
            <a:r>
              <a:rPr lang="zh-CN" altLang="en-US" sz="2800" b="1" dirty="0" smtClean="0">
                <a:solidFill>
                  <a:srgbClr val="FF0000"/>
                </a:solidFill>
                <a:latin typeface="楷体" panose="02010609060101010101" pitchFamily="49" charset="-122"/>
                <a:ea typeface="楷体" panose="02010609060101010101" pitchFamily="49" charset="-122"/>
              </a:rPr>
              <a:t>丁</a:t>
            </a:r>
            <a:endParaRPr lang="zh-CN" altLang="en-US" sz="2800" b="1" dirty="0">
              <a:solidFill>
                <a:srgbClr val="FF0000"/>
              </a:solidFill>
              <a:latin typeface="楷体" panose="02010609060101010101" pitchFamily="49" charset="-122"/>
              <a:ea typeface="楷体" panose="02010609060101010101" pitchFamily="49" charset="-122"/>
            </a:endParaRPr>
          </a:p>
        </p:txBody>
      </p:sp>
      <p:grpSp>
        <p:nvGrpSpPr>
          <p:cNvPr id="14" name="组合 13"/>
          <p:cNvGrpSpPr/>
          <p:nvPr/>
        </p:nvGrpSpPr>
        <p:grpSpPr>
          <a:xfrm>
            <a:off x="474943" y="0"/>
            <a:ext cx="8274780" cy="769441"/>
            <a:chOff x="431463" y="178382"/>
            <a:chExt cx="8274780" cy="769441"/>
          </a:xfrm>
        </p:grpSpPr>
        <p:cxnSp>
          <p:nvCxnSpPr>
            <p:cNvPr id="15" name="直接连接符 14"/>
            <p:cNvCxnSpPr/>
            <p:nvPr/>
          </p:nvCxnSpPr>
          <p:spPr>
            <a:xfrm>
              <a:off x="431463" y="913135"/>
              <a:ext cx="827478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16" name="组合 15"/>
            <p:cNvGrpSpPr/>
            <p:nvPr/>
          </p:nvGrpSpPr>
          <p:grpSpPr>
            <a:xfrm>
              <a:off x="458177" y="178382"/>
              <a:ext cx="5518442" cy="769441"/>
              <a:chOff x="458177" y="178382"/>
              <a:chExt cx="5518442" cy="769441"/>
            </a:xfrm>
          </p:grpSpPr>
          <p:sp>
            <p:nvSpPr>
              <p:cNvPr id="17" name="文本占位符 2"/>
              <p:cNvSpPr txBox="1"/>
              <p:nvPr/>
            </p:nvSpPr>
            <p:spPr>
              <a:xfrm>
                <a:off x="894514" y="292685"/>
                <a:ext cx="5082105" cy="42518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zh-CN" altLang="en-US" sz="3200" dirty="0">
                    <a:solidFill>
                      <a:srgbClr val="005188"/>
                    </a:solidFill>
                    <a:latin typeface="宋体" panose="02010600030101010101" pitchFamily="2" charset="-122"/>
                    <a:ea typeface="宋体" panose="02010600030101010101" pitchFamily="2" charset="-122"/>
                  </a:rPr>
                  <a:t>考情分</a:t>
                </a:r>
                <a:r>
                  <a:rPr lang="zh-CN" altLang="en-US" sz="3200" dirty="0" smtClean="0">
                    <a:solidFill>
                      <a:srgbClr val="005188"/>
                    </a:solidFill>
                    <a:latin typeface="宋体" panose="02010600030101010101" pitchFamily="2" charset="-122"/>
                    <a:ea typeface="宋体" panose="02010600030101010101" pitchFamily="2" charset="-122"/>
                  </a:rPr>
                  <a:t>析</a:t>
                </a:r>
                <a:r>
                  <a:rPr lang="en-US" altLang="zh-CN" sz="3200" dirty="0" smtClean="0">
                    <a:solidFill>
                      <a:srgbClr val="005188"/>
                    </a:solidFill>
                    <a:latin typeface="宋体" panose="02010600030101010101" pitchFamily="2" charset="-122"/>
                    <a:ea typeface="宋体" panose="02010600030101010101" pitchFamily="2" charset="-122"/>
                  </a:rPr>
                  <a:t>·</a:t>
                </a:r>
                <a:r>
                  <a:rPr lang="zh-CN" altLang="en-US" sz="3200" dirty="0" smtClean="0">
                    <a:solidFill>
                      <a:srgbClr val="005188"/>
                    </a:solidFill>
                    <a:latin typeface="宋体" panose="02010600030101010101" pitchFamily="2" charset="-122"/>
                    <a:ea typeface="宋体" panose="02010600030101010101" pitchFamily="2" charset="-122"/>
                  </a:rPr>
                  <a:t>中考链接</a:t>
                </a:r>
                <a:endParaRPr lang="zh-CN" altLang="en-US" sz="3200" dirty="0">
                  <a:solidFill>
                    <a:srgbClr val="005188"/>
                  </a:solidFill>
                  <a:latin typeface="宋体" panose="02010600030101010101" pitchFamily="2" charset="-122"/>
                  <a:ea typeface="宋体" panose="02010600030101010101" pitchFamily="2" charset="-122"/>
                </a:endParaRPr>
              </a:p>
            </p:txBody>
          </p:sp>
          <p:sp>
            <p:nvSpPr>
              <p:cNvPr id="18" name="矩形 17"/>
              <p:cNvSpPr/>
              <p:nvPr/>
            </p:nvSpPr>
            <p:spPr>
              <a:xfrm>
                <a:off x="458177" y="178382"/>
                <a:ext cx="494046" cy="769441"/>
              </a:xfrm>
              <a:prstGeom prst="rect">
                <a:avLst/>
              </a:prstGeom>
              <a:noFill/>
            </p:spPr>
            <p:txBody>
              <a:bodyPr wrap="none" lIns="91440" tIns="45720" rIns="91440" bIns="45720">
                <a:spAutoFit/>
              </a:bodyPr>
              <a:lstStyle/>
              <a:p>
                <a:pPr algn="ctr"/>
                <a:r>
                  <a:rPr lang="en-US" altLang="zh-CN" sz="4400" b="1" dirty="0">
                    <a:ln w="10541" cmpd="sng">
                      <a:solidFill>
                        <a:schemeClr val="accent1">
                          <a:shade val="88000"/>
                          <a:satMod val="110000"/>
                        </a:schemeClr>
                      </a:solidFill>
                      <a:prstDash val="solid"/>
                    </a:ln>
                    <a:solidFill>
                      <a:srgbClr val="005188"/>
                    </a:solidFill>
                  </a:rPr>
                  <a:t>K</a:t>
                </a:r>
                <a:endParaRPr lang="zh-CN" altLang="en-US" sz="4400" b="1" cap="none" spc="0" dirty="0">
                  <a:ln w="10541" cmpd="sng">
                    <a:solidFill>
                      <a:schemeClr val="accent1">
                        <a:shade val="88000"/>
                        <a:satMod val="110000"/>
                      </a:schemeClr>
                    </a:solidFill>
                    <a:prstDash val="solid"/>
                  </a:ln>
                  <a:solidFill>
                    <a:srgbClr val="005188"/>
                  </a:solidFill>
                  <a:effectLst/>
                </a:endParaRPr>
              </a:p>
            </p:txBody>
          </p:sp>
        </p:grpSp>
      </p:grpSp>
      <p:pic>
        <p:nvPicPr>
          <p:cNvPr id="4" name="图片 3"/>
          <p:cNvPicPr>
            <a:picLocks noChangeAspect="1"/>
          </p:cNvPicPr>
          <p:nvPr/>
        </p:nvPicPr>
        <p:blipFill>
          <a:blip r:embed="rId3"/>
          <a:stretch>
            <a:fillRect/>
          </a:stretch>
        </p:blipFill>
        <p:spPr>
          <a:xfrm>
            <a:off x="1618488" y="3426557"/>
            <a:ext cx="5724144" cy="2921652"/>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Tm="0">
        <p:dissolve/>
      </p:transition>
    </mc:Choice>
    <mc:Fallback xmlns="">
      <p:transition advTm="0">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主题">
  <a:themeElements>
    <a:clrScheme name="自定义 3">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4E67C8"/>
      </a:accent6>
      <a:hlink>
        <a:srgbClr val="56C7AA"/>
      </a:hlink>
      <a:folHlink>
        <a:srgbClr val="59A8D1"/>
      </a:folHlink>
    </a:clrScheme>
    <a:fontScheme name="自定义 3">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4663</Words>
  <Application>Microsoft Office PowerPoint</Application>
  <PresentationFormat>自定义</PresentationFormat>
  <Paragraphs>577</Paragraphs>
  <Slides>55</Slides>
  <Notes>53</Notes>
  <HiddenSlides>0</HiddenSlides>
  <MMClips>0</MMClips>
  <ScaleCrop>false</ScaleCrop>
  <HeadingPairs>
    <vt:vector size="4" baseType="variant">
      <vt:variant>
        <vt:lpstr>主题</vt:lpstr>
      </vt:variant>
      <vt:variant>
        <vt:i4>2</vt:i4>
      </vt:variant>
      <vt:variant>
        <vt:lpstr>幻灯片标题</vt:lpstr>
      </vt:variant>
      <vt:variant>
        <vt:i4>55</vt:i4>
      </vt:variant>
    </vt:vector>
  </HeadingPairs>
  <TitlesOfParts>
    <vt:vector size="57" baseType="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cp:lastModifiedBy>User</cp:lastModifiedBy>
  <cp:revision>1</cp:revision>
  <dcterms:created xsi:type="dcterms:W3CDTF">2016-09-10T02:18:00Z</dcterms:created>
  <dcterms:modified xsi:type="dcterms:W3CDTF">2020-04-18T09:20:46Z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2052-11.3.0.8775</vt:lpwstr>
  </property>
</Properties>
</file>