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559" r:id="rId2"/>
    <p:sldId id="560" r:id="rId3"/>
    <p:sldId id="582" r:id="rId4"/>
    <p:sldId id="561" r:id="rId5"/>
    <p:sldId id="562" r:id="rId6"/>
    <p:sldId id="583" r:id="rId7"/>
    <p:sldId id="563" r:id="rId8"/>
    <p:sldId id="564" r:id="rId9"/>
    <p:sldId id="565" r:id="rId10"/>
    <p:sldId id="584" r:id="rId11"/>
    <p:sldId id="566" r:id="rId12"/>
    <p:sldId id="567" r:id="rId13"/>
    <p:sldId id="568" r:id="rId14"/>
    <p:sldId id="569" r:id="rId15"/>
    <p:sldId id="570" r:id="rId16"/>
    <p:sldId id="585" r:id="rId17"/>
    <p:sldId id="571" r:id="rId18"/>
    <p:sldId id="572" r:id="rId19"/>
    <p:sldId id="573" r:id="rId20"/>
    <p:sldId id="574" r:id="rId21"/>
    <p:sldId id="586" r:id="rId22"/>
    <p:sldId id="575" r:id="rId23"/>
    <p:sldId id="587" r:id="rId24"/>
    <p:sldId id="576" r:id="rId25"/>
    <p:sldId id="577" r:id="rId26"/>
    <p:sldId id="578" r:id="rId27"/>
    <p:sldId id="579" r:id="rId28"/>
    <p:sldId id="580" r:id="rId29"/>
    <p:sldId id="581" r:id="rId30"/>
  </p:sldIdLst>
  <p:sldSz cx="9144000" cy="5143500" type="screen16x9"/>
  <p:notesSz cx="6858000" cy="9144000"/>
  <p:embeddedFontLst>
    <p:embeddedFont>
      <p:font typeface="Arial Narrow" panose="020B0606020202030204" pitchFamily="34" charset="0"/>
      <p:regular r:id="rId33"/>
      <p:bold r:id="rId34"/>
      <p:italic r:id="rId35"/>
      <p:boldItalic r:id="rId36"/>
    </p:embeddedFont>
    <p:embeddedFont>
      <p:font typeface="Tahoma" panose="020B0604030504040204" pitchFamily="34" charset="0"/>
      <p:regular r:id="rId37"/>
      <p:bold r:id="rId38"/>
    </p:embeddedFont>
    <p:embeddedFont>
      <p:font typeface="黑体" panose="02010609060101010101" pitchFamily="49" charset="-122"/>
      <p:regular r:id="rId39"/>
    </p:embeddedFont>
    <p:embeddedFont>
      <p:font typeface="华文行楷" panose="02010800040101010101" pitchFamily="2" charset="-122"/>
      <p:regular r:id="rId40"/>
    </p:embeddedFont>
    <p:embeddedFont>
      <p:font typeface="楷体" panose="02010609060101010101" pitchFamily="49" charset="-122"/>
      <p:regular r:id="rId41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59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7965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101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67744" y="1203598"/>
            <a:ext cx="47066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latin typeface="+mj-ea"/>
                <a:ea typeface="+mj-ea"/>
              </a:rPr>
              <a:t>第</a:t>
            </a:r>
            <a:r>
              <a:rPr lang="en-US" altLang="zh-CN" sz="4400" b="1" dirty="0">
                <a:latin typeface="+mj-ea"/>
                <a:ea typeface="+mj-ea"/>
              </a:rPr>
              <a:t>6</a:t>
            </a:r>
            <a:r>
              <a:rPr lang="zh-CN" altLang="en-US" sz="4400" b="1" dirty="0">
                <a:latin typeface="+mj-ea"/>
                <a:ea typeface="+mj-ea"/>
              </a:rPr>
              <a:t>章 质量与密度</a:t>
            </a:r>
            <a:endParaRPr lang="en-US" altLang="zh-CN" sz="4400" b="1" dirty="0">
              <a:latin typeface="+mj-ea"/>
              <a:ea typeface="+mj-ea"/>
            </a:endParaRPr>
          </a:p>
          <a:p>
            <a:pPr algn="ctr"/>
            <a:endParaRPr lang="zh-CN" altLang="en-US" sz="4000" b="1" dirty="0"/>
          </a:p>
          <a:p>
            <a:pPr algn="ctr"/>
            <a:r>
              <a:rPr lang="zh-CN" altLang="en-US" sz="5400" b="1" dirty="0">
                <a:solidFill>
                  <a:srgbClr val="FF0000"/>
                </a:solidFill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</a:rPr>
              <a:t>1</a:t>
            </a:r>
            <a:r>
              <a:rPr lang="zh-CN" altLang="en-US" sz="5400" b="1" dirty="0">
                <a:solidFill>
                  <a:srgbClr val="FF0000"/>
                </a:solidFill>
              </a:rPr>
              <a:t>节 质量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899592" y="1203598"/>
            <a:ext cx="7786742" cy="1303177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在</a:t>
            </a:r>
            <a:r>
              <a:rPr lang="zh-CN" altLang="en-US" sz="2800" b="1" dirty="0">
                <a:solidFill>
                  <a:srgbClr val="3333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日常生活</a:t>
            </a:r>
            <a:r>
              <a:rPr lang="zh-CN" altLang="en-US" sz="28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中，人们常用 “质量”来表示工作的好坏、产品的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优劣</a:t>
            </a:r>
            <a:r>
              <a:rPr lang="zh-CN" altLang="en-US" sz="28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827584" y="3075806"/>
            <a:ext cx="7777155" cy="656846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zh-CN" altLang="en-US" sz="2800" b="1" dirty="0">
                <a:solidFill>
                  <a:srgbClr val="3333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物理中</a:t>
            </a:r>
            <a:r>
              <a:rPr lang="zh-CN" altLang="en-US" sz="28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物体的质量指物体所含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物质的多少</a:t>
            </a:r>
            <a:r>
              <a:rPr lang="zh-CN" altLang="en-US" sz="28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92160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874614" y="1635646"/>
            <a:ext cx="8263152" cy="309533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0000" tIns="46800" rIns="90000" bIns="46800">
            <a:spAutoFit/>
          </a:bodyPr>
          <a:lstStyle/>
          <a:p>
            <a:pPr fontAlgn="base">
              <a:lnSpc>
                <a:spcPct val="125000"/>
              </a:lnSpc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sz="26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国际单位：</a:t>
            </a:r>
            <a:r>
              <a:rPr lang="zh-CN" altLang="en-US" sz="26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千克（</a:t>
            </a:r>
            <a:r>
              <a:rPr lang="en-US" altLang="zh-CN" sz="26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kg</a:t>
            </a:r>
            <a:r>
              <a:rPr lang="zh-CN" altLang="en-US" sz="26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）</a:t>
            </a:r>
            <a:endParaRPr lang="zh-CN" altLang="en-US" sz="2600" b="1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sz="26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常用单位：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吨（</a:t>
            </a:r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）、克（</a:t>
            </a:r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）、毫克（</a:t>
            </a:r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mg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）</a:t>
            </a:r>
          </a:p>
          <a:p>
            <a:pPr fontAlgn="base">
              <a:lnSpc>
                <a:spcPct val="125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sz="26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换算关系：</a:t>
            </a:r>
            <a:r>
              <a:rPr lang="zh-CN" altLang="en-US" sz="26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１</a:t>
            </a:r>
            <a:r>
              <a:rPr lang="en-US" altLang="zh-CN" sz="26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 </a:t>
            </a:r>
            <a:r>
              <a:rPr lang="zh-CN" altLang="en-US" sz="26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＝</a:t>
            </a:r>
            <a:r>
              <a:rPr lang="en-US" altLang="zh-CN" sz="26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10</a:t>
            </a:r>
            <a:r>
              <a:rPr lang="zh-CN" altLang="en-US" sz="2600" b="1" baseline="30000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３</a:t>
            </a:r>
            <a:r>
              <a:rPr lang="en-US" altLang="zh-CN" sz="26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kg</a:t>
            </a:r>
            <a:r>
              <a:rPr lang="zh-CN" altLang="en-US" sz="26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、１</a:t>
            </a:r>
            <a:r>
              <a:rPr lang="en-US" altLang="zh-CN" sz="26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kg</a:t>
            </a:r>
            <a:r>
              <a:rPr lang="zh-CN" altLang="en-US" sz="26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＝</a:t>
            </a:r>
            <a:r>
              <a:rPr lang="en-US" altLang="zh-CN" sz="26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10</a:t>
            </a:r>
            <a:r>
              <a:rPr lang="zh-CN" altLang="en-US" sz="2600" b="1" baseline="30000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３</a:t>
            </a:r>
            <a:r>
              <a:rPr lang="en-US" altLang="zh-CN" sz="26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zh-CN" altLang="en-US" sz="26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、１</a:t>
            </a:r>
            <a:r>
              <a:rPr lang="en-US" altLang="zh-CN" sz="26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 </a:t>
            </a:r>
            <a:r>
              <a:rPr lang="zh-CN" altLang="en-US" sz="26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＝ </a:t>
            </a:r>
            <a:r>
              <a:rPr lang="en-US" altLang="zh-CN" sz="26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10</a:t>
            </a:r>
            <a:r>
              <a:rPr lang="en-US" altLang="zh-CN" sz="2600" b="1" baseline="30000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lang="en-US" altLang="zh-CN" sz="26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mg </a:t>
            </a:r>
          </a:p>
          <a:p>
            <a:pPr fontAlgn="base">
              <a:lnSpc>
                <a:spcPct val="125000"/>
              </a:lnSpc>
              <a:buFontTx/>
              <a:buNone/>
              <a:defRPr/>
            </a:pPr>
            <a:endParaRPr lang="zh-CN" altLang="en-US" sz="2600" b="1" dirty="0">
              <a:solidFill>
                <a:srgbClr val="3333FF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buFontTx/>
              <a:buNone/>
              <a:defRPr/>
            </a:pPr>
            <a:r>
              <a:rPr lang="zh-CN" altLang="en-US" sz="26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生活中人们常用质量的单位有公斤、斤、两等，</a:t>
            </a:r>
            <a:endParaRPr lang="en-US" altLang="zh-CN" sz="2600" b="1" dirty="0">
              <a:solidFill>
                <a:srgbClr val="0070C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buFontTx/>
              <a:buNone/>
              <a:defRPr/>
            </a:pPr>
            <a:r>
              <a:rPr lang="en-US" altLang="zh-CN" sz="26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1kg = 1</a:t>
            </a:r>
            <a:r>
              <a:rPr lang="zh-CN" altLang="en-US" sz="26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公斤</a:t>
            </a:r>
            <a:r>
              <a:rPr lang="en-US" altLang="zh-CN" sz="26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=2</a:t>
            </a:r>
            <a:r>
              <a:rPr lang="zh-CN" altLang="en-US" sz="26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斤</a:t>
            </a:r>
            <a:r>
              <a:rPr lang="en-US" altLang="zh-CN" sz="26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=20</a:t>
            </a:r>
            <a:r>
              <a:rPr lang="zh-CN" altLang="en-US" sz="26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两。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907917" y="1110245"/>
            <a:ext cx="2025638" cy="525401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lIns="90000" tIns="46800" rIns="90000" bIns="46800">
            <a:spAutoFit/>
          </a:bodyPr>
          <a:lstStyle/>
          <a:p>
            <a:pPr fontAlgn="base">
              <a:buFontTx/>
              <a:buNone/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2.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单位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75556" y="699542"/>
            <a:ext cx="7992888" cy="12840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solidFill>
                  <a:srgbClr val="800080"/>
                </a:solidFill>
                <a:latin typeface="+mj-ea"/>
                <a:ea typeface="+mj-ea"/>
              </a:rPr>
              <a:t>3.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质量是物体本身的一种属性，</a:t>
            </a:r>
            <a:r>
              <a:rPr lang="zh-CN" altLang="en-US" sz="2800" b="1" dirty="0">
                <a:solidFill>
                  <a:srgbClr val="3333FF"/>
                </a:solidFill>
                <a:latin typeface="+mj-ea"/>
                <a:ea typeface="+mj-ea"/>
              </a:rPr>
              <a:t>不随物体的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形状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、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状态、位置</a:t>
            </a:r>
            <a:r>
              <a:rPr lang="zh-CN" altLang="en-US" sz="2800" b="1" dirty="0">
                <a:solidFill>
                  <a:srgbClr val="3333FF"/>
                </a:solidFill>
                <a:latin typeface="+mj-ea"/>
                <a:ea typeface="+mj-ea"/>
              </a:rPr>
              <a:t>的变化而变化。</a:t>
            </a:r>
          </a:p>
        </p:txBody>
      </p:sp>
      <p:pic>
        <p:nvPicPr>
          <p:cNvPr id="10" name="Picture 3" descr="01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1996891"/>
            <a:ext cx="2543317" cy="235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12041118744"/>
          <p:cNvPicPr>
            <a:picLocks noChangeAspect="1" noChangeArrowheads="1"/>
          </p:cNvPicPr>
          <p:nvPr/>
        </p:nvPicPr>
        <p:blipFill>
          <a:blip r:embed="rId3"/>
          <a:srcRect l="14285" r="7143" b="4347"/>
          <a:stretch>
            <a:fillRect/>
          </a:stretch>
        </p:blipFill>
        <p:spPr bwMode="auto">
          <a:xfrm>
            <a:off x="4605004" y="1956438"/>
            <a:ext cx="2722853" cy="2396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2483768" y="4299942"/>
            <a:ext cx="3810000" cy="6376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algn="ctr" fontAlgn="base">
              <a:lnSpc>
                <a:spcPct val="150000"/>
              </a:lnSpc>
              <a:buFontTx/>
              <a:buNone/>
            </a:pPr>
            <a:r>
              <a:rPr lang="zh-CN" altLang="en-US" sz="2800" b="1" dirty="0">
                <a:solidFill>
                  <a:srgbClr val="FF0066"/>
                </a:solidFill>
                <a:latin typeface="+mj-ea"/>
                <a:ea typeface="+mj-ea"/>
              </a:rPr>
              <a:t>形状改变，质量不变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2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81748301083a9c147bec2cd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107" y="1059582"/>
            <a:ext cx="3248715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20061109174157637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1274" y="1059582"/>
            <a:ext cx="297911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555776" y="3651870"/>
            <a:ext cx="4274793" cy="5847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algn="ctr" fontAlgn="base">
              <a:buFontTx/>
              <a:buNone/>
            </a:pPr>
            <a:r>
              <a:rPr lang="zh-CN" altLang="en-US" sz="3200" b="1" dirty="0">
                <a:solidFill>
                  <a:srgbClr val="FF0066"/>
                </a:solidFill>
                <a:latin typeface="+mj-ea"/>
                <a:ea typeface="+mj-ea"/>
              </a:rPr>
              <a:t>状态改变，质量不变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ear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99135" y="843559"/>
            <a:ext cx="2750312" cy="241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1939383" y="3435846"/>
            <a:ext cx="5029200" cy="5847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algn="ctr" fontAlgn="base">
              <a:buFontTx/>
              <a:buNone/>
            </a:pPr>
            <a:r>
              <a:rPr lang="zh-CN" altLang="en-US" sz="3200" b="1" dirty="0">
                <a:solidFill>
                  <a:srgbClr val="FF0066"/>
                </a:solidFill>
                <a:latin typeface="+mj-ea"/>
                <a:ea typeface="+mj-ea"/>
              </a:rPr>
              <a:t>物体位置改变，质量不变</a:t>
            </a:r>
          </a:p>
        </p:txBody>
      </p:sp>
      <p:pic>
        <p:nvPicPr>
          <p:cNvPr id="15" name="Picture 3" descr="5304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01858" y="843558"/>
            <a:ext cx="2885176" cy="2364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99592" y="1167431"/>
            <a:ext cx="4339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+mj-ea"/>
                <a:ea typeface="+mj-ea"/>
              </a:rPr>
              <a:t>二、质量的测量工具</a:t>
            </a: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467544" y="1923678"/>
            <a:ext cx="8496944" cy="12840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en-US" altLang="zh-CN" sz="2800" b="1" dirty="0">
                <a:solidFill>
                  <a:schemeClr val="tx1"/>
                </a:solidFill>
                <a:latin typeface="+mj-ea"/>
                <a:ea typeface="+mj-ea"/>
              </a:rPr>
              <a:t>1.</a:t>
            </a:r>
            <a:r>
              <a:rPr lang="zh-CN" altLang="en-US" sz="2800" b="1" dirty="0">
                <a:solidFill>
                  <a:schemeClr val="tx1"/>
                </a:solidFill>
                <a:latin typeface="+mj-ea"/>
                <a:ea typeface="+mj-ea"/>
              </a:rPr>
              <a:t>小组讨论，生活中所知道的测量质量的工具有哪些？（讨论完之后进行展示）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复制 案秤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407" y="1454612"/>
            <a:ext cx="2438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复制 杆秤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23427" y="1530812"/>
            <a:ext cx="2743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复制 台秤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1122" y="1405082"/>
            <a:ext cx="24860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1282567" y="3741247"/>
            <a:ext cx="902811" cy="52322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ctr" fontAlgn="base"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+mj-ea"/>
                <a:ea typeface="+mj-ea"/>
              </a:rPr>
              <a:t>案秤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4122922" y="3691082"/>
            <a:ext cx="902811" cy="52322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ctr" fontAlgn="base"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+mj-ea"/>
                <a:ea typeface="+mj-ea"/>
              </a:rPr>
              <a:t>杆秤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7454132" y="3741247"/>
            <a:ext cx="902811" cy="52322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ctr" fontAlgn="base"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+mj-ea"/>
                <a:ea typeface="+mj-ea"/>
              </a:rPr>
              <a:t>磅秤</a:t>
            </a:r>
          </a:p>
        </p:txBody>
      </p:sp>
    </p:spTree>
    <p:extLst>
      <p:ext uri="{BB962C8B-B14F-4D97-AF65-F5344CB8AC3E}">
        <p14:creationId xmlns:p14="http://schemas.microsoft.com/office/powerpoint/2010/main" val="396642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5018534" y="4231949"/>
            <a:ext cx="372332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学生天平（物理天平）</a:t>
            </a:r>
          </a:p>
        </p:txBody>
      </p:sp>
      <p:sp>
        <p:nvSpPr>
          <p:cNvPr id="10" name="Rectangle 16"/>
          <p:cNvSpPr>
            <a:spLocks noChangeArrowheads="1"/>
          </p:cNvSpPr>
          <p:nvPr/>
        </p:nvSpPr>
        <p:spPr bwMode="auto">
          <a:xfrm>
            <a:off x="850758" y="938715"/>
            <a:ext cx="5763870" cy="52322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latin typeface="+mn-ea"/>
                <a:ea typeface="+mn-ea"/>
              </a:rPr>
              <a:t>2.</a:t>
            </a:r>
            <a:r>
              <a:rPr lang="zh-CN" altLang="en-US" sz="2800" b="1" dirty="0">
                <a:latin typeface="+mn-ea"/>
                <a:ea typeface="+mn-ea"/>
              </a:rPr>
              <a:t>实验室里常用的测量质量的工具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374775" y="4213288"/>
            <a:ext cx="2000885" cy="52322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algn="ctr" fontAlgn="base">
              <a:buFontTx/>
              <a:buNone/>
            </a:pPr>
            <a:r>
              <a:rPr lang="zh-CN" altLang="en-US" sz="2800" b="1" dirty="0">
                <a:solidFill>
                  <a:srgbClr val="FF0066"/>
                </a:solidFill>
                <a:latin typeface="+mn-ea"/>
                <a:ea typeface="+mn-ea"/>
              </a:rPr>
              <a:t>托盘天平</a:t>
            </a:r>
          </a:p>
        </p:txBody>
      </p:sp>
      <p:pic>
        <p:nvPicPr>
          <p:cNvPr id="12" name="Picture 18" descr="200609052108345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937" y="1723699"/>
            <a:ext cx="3733800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0" descr="物理天平500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15230" y="1781810"/>
            <a:ext cx="3266440" cy="2449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755576" y="1347614"/>
            <a:ext cx="4104456" cy="448310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1.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托盘天平的称量原理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601352" y="2814491"/>
            <a:ext cx="8517360" cy="4770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2500" dirty="0">
                <a:solidFill>
                  <a:schemeClr val="tx1"/>
                </a:solidFill>
                <a:latin typeface="Tahoma" panose="020B0604030504040204" pitchFamily="34" charset="0"/>
                <a:ea typeface="楷体" panose="02010609060101010101" pitchFamily="49" charset="-122"/>
              </a:rPr>
              <a:t>当两盘中放置的物体的</a:t>
            </a:r>
            <a:r>
              <a:rPr kumimoji="1" lang="zh-CN" altLang="en-US" sz="2500" dirty="0">
                <a:solidFill>
                  <a:srgbClr val="FF3300"/>
                </a:solidFill>
                <a:latin typeface="Tahoma" panose="020B0604030504040204" pitchFamily="34" charset="0"/>
                <a:ea typeface="楷体" panose="02010609060101010101" pitchFamily="49" charset="-122"/>
              </a:rPr>
              <a:t>质量</a:t>
            </a:r>
            <a:r>
              <a:rPr kumimoji="1" lang="zh-CN" altLang="en-US" sz="2500" dirty="0">
                <a:solidFill>
                  <a:schemeClr val="tx1"/>
                </a:solidFill>
                <a:latin typeface="Tahoma" panose="020B0604030504040204" pitchFamily="34" charset="0"/>
                <a:ea typeface="楷体" panose="02010609060101010101" pitchFamily="49" charset="-122"/>
              </a:rPr>
              <a:t>相等时，横梁就处于</a:t>
            </a:r>
            <a:r>
              <a:rPr kumimoji="1" lang="zh-CN" altLang="en-US" sz="2500" dirty="0">
                <a:solidFill>
                  <a:srgbClr val="FF3300"/>
                </a:solidFill>
                <a:latin typeface="Tahoma" panose="020B0604030504040204" pitchFamily="34" charset="0"/>
                <a:ea typeface="楷体" panose="02010609060101010101" pitchFamily="49" charset="-122"/>
              </a:rPr>
              <a:t>水平</a:t>
            </a:r>
            <a:r>
              <a:rPr kumimoji="1" lang="zh-CN" altLang="en-US" sz="2500" dirty="0">
                <a:solidFill>
                  <a:schemeClr val="tx1"/>
                </a:solidFill>
                <a:latin typeface="Tahoma" panose="020B0604030504040204" pitchFamily="34" charset="0"/>
                <a:ea typeface="楷体" panose="02010609060101010101" pitchFamily="49" charset="-122"/>
              </a:rPr>
              <a:t>位置。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01352" y="3507854"/>
            <a:ext cx="8373050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2600" dirty="0">
                <a:solidFill>
                  <a:schemeClr val="tx1"/>
                </a:solidFill>
                <a:latin typeface="Tahoma" panose="020B0604030504040204" pitchFamily="34" charset="0"/>
                <a:ea typeface="楷体" panose="02010609060101010101" pitchFamily="49" charset="-122"/>
              </a:rPr>
              <a:t>当横梁处于</a:t>
            </a:r>
            <a:r>
              <a:rPr kumimoji="1" lang="zh-CN" altLang="en-US" sz="2600" dirty="0">
                <a:solidFill>
                  <a:srgbClr val="FF3300"/>
                </a:solidFill>
                <a:latin typeface="Tahoma" panose="020B0604030504040204" pitchFamily="34" charset="0"/>
                <a:ea typeface="楷体" panose="02010609060101010101" pitchFamily="49" charset="-122"/>
              </a:rPr>
              <a:t>水平</a:t>
            </a:r>
            <a:r>
              <a:rPr kumimoji="1" lang="zh-CN" altLang="en-US" sz="2600" dirty="0">
                <a:solidFill>
                  <a:schemeClr val="tx1"/>
                </a:solidFill>
                <a:latin typeface="Tahoma" panose="020B0604030504040204" pitchFamily="34" charset="0"/>
                <a:ea typeface="楷体" panose="02010609060101010101" pitchFamily="49" charset="-122"/>
              </a:rPr>
              <a:t>位置时，就表示两盘中物体的</a:t>
            </a:r>
            <a:r>
              <a:rPr kumimoji="1" lang="zh-CN" altLang="en-US" sz="2600" dirty="0">
                <a:solidFill>
                  <a:srgbClr val="FF3300"/>
                </a:solidFill>
                <a:latin typeface="Tahoma" panose="020B0604030504040204" pitchFamily="34" charset="0"/>
                <a:ea typeface="楷体" panose="02010609060101010101" pitchFamily="49" charset="-122"/>
              </a:rPr>
              <a:t>质量</a:t>
            </a:r>
            <a:r>
              <a:rPr kumimoji="1" lang="zh-CN" altLang="en-US" sz="2600" dirty="0">
                <a:solidFill>
                  <a:schemeClr val="tx1"/>
                </a:solidFill>
                <a:latin typeface="Tahoma" panose="020B0604030504040204" pitchFamily="34" charset="0"/>
                <a:ea typeface="楷体" panose="02010609060101010101" pitchFamily="49" charset="-122"/>
              </a:rPr>
              <a:t>相等。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22217" y="2033749"/>
            <a:ext cx="3243580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600" dirty="0">
                <a:solidFill>
                  <a:schemeClr val="tx1"/>
                </a:solidFill>
                <a:ea typeface="楷体" panose="02010609060101010101" pitchFamily="49" charset="-122"/>
              </a:rPr>
              <a:t>天平的两臂长度相等。</a:t>
            </a:r>
          </a:p>
        </p:txBody>
      </p:sp>
      <p:pic>
        <p:nvPicPr>
          <p:cNvPr id="13" name="Picture 18" descr="200609052108345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4750" y="1240790"/>
            <a:ext cx="2313940" cy="1555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1" grpId="0" autoUpdateAnimBg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3455" y="1108710"/>
            <a:ext cx="4657725" cy="3510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472814" y="1131590"/>
            <a:ext cx="8427154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了解质量的初步概念，能正确说出质量的单位和进率，并能正确地进行质量单位换算。知道质量是物体的一个基本属性，它不随物体的形状、位置、状态的变化而变化。了解测量质量的常见工具。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通过观察和比较，形成对质量的概念的初步认识；通过观察和操作，让学生认识测量质量的工具。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801409" y="1164815"/>
            <a:ext cx="324036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/>
          <a:p>
            <a:pPr eaLnBrk="0" fontAlgn="base" hangingPunct="0"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+mn-ea"/>
                <a:ea typeface="+mn-ea"/>
                <a:cs typeface="Times New Roman" panose="02020603050405020304" charset="0"/>
              </a:rPr>
              <a:t>3.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  <a:cs typeface="Times New Roman" panose="02020603050405020304" charset="0"/>
              </a:rPr>
              <a:t>托盘天平的使用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11559" y="1705222"/>
            <a:ext cx="8423979" cy="28623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/>
          <a:p>
            <a:pPr eaLnBrk="0" fontAlgn="base" hangingPunct="0">
              <a:lnSpc>
                <a:spcPct val="150000"/>
              </a:lnSpc>
              <a:buFontTx/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charset="0"/>
              </a:rPr>
              <a:t>（</a:t>
            </a:r>
            <a:r>
              <a:rPr lang="en-US" altLang="zh-CN" sz="2400" b="1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charset="0"/>
              </a:rPr>
              <a:t>1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charset="0"/>
              </a:rPr>
              <a:t>）阅读</a:t>
            </a:r>
            <a:r>
              <a:rPr lang="en-US" altLang="zh-CN" sz="2400" b="1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charset="0"/>
              </a:rPr>
              <a:t>《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charset="0"/>
              </a:rPr>
              <a:t>托盘天平使用说明书</a:t>
            </a:r>
            <a:r>
              <a:rPr lang="en-US" altLang="zh-CN" sz="2400" b="1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charset="0"/>
              </a:rPr>
              <a:t>》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charset="0"/>
              </a:rPr>
              <a:t>，重点说明：</a:t>
            </a:r>
          </a:p>
          <a:p>
            <a:pPr eaLnBrk="0" fontAlgn="base" hangingPunct="0">
              <a:lnSpc>
                <a:spcPct val="150000"/>
              </a:lnSpc>
              <a:buFontTx/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charset="0"/>
              </a:rPr>
              <a:t>①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</a:rPr>
              <a:t>每个天平都有自己的</a:t>
            </a:r>
            <a:r>
              <a:rPr lang="en-US" altLang="zh-CN" sz="2400" b="1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charset="0"/>
              </a:rPr>
              <a:t>_____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</a:rPr>
              <a:t>，也就是它所能称的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  <a:cs typeface="Arial" panose="020B0604020202020204" pitchFamily="34" charset="0"/>
              </a:rPr>
              <a:t>最大质量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</a:rPr>
              <a:t>。被测物体的质量</a:t>
            </a:r>
            <a:r>
              <a:rPr lang="en-US" altLang="zh-CN" sz="2400" b="1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charset="0"/>
              </a:rPr>
              <a:t>______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</a:rPr>
              <a:t>超过称量。</a:t>
            </a:r>
            <a:endParaRPr lang="zh-CN" altLang="en-US" sz="2400" b="1" dirty="0">
              <a:solidFill>
                <a:schemeClr val="tx1"/>
              </a:solidFill>
              <a:latin typeface="+mn-ea"/>
              <a:ea typeface="+mn-ea"/>
              <a:cs typeface="Times New Roman" panose="02020603050405020304" charset="0"/>
            </a:endParaRPr>
          </a:p>
          <a:p>
            <a:pPr eaLnBrk="0" fontAlgn="base" hangingPunct="0">
              <a:lnSpc>
                <a:spcPct val="150000"/>
              </a:lnSpc>
              <a:buFontTx/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②向盘中加减砝码时，要用</a:t>
            </a:r>
            <a:r>
              <a:rPr lang="en-US" altLang="zh-CN" sz="2400" b="1" dirty="0">
                <a:solidFill>
                  <a:schemeClr val="tx1"/>
                </a:solidFill>
                <a:latin typeface="+mn-ea"/>
                <a:ea typeface="+mn-ea"/>
              </a:rPr>
              <a:t>___</a:t>
            </a:r>
            <a:r>
              <a:rPr lang="en-US" altLang="zh-CN" sz="2400" b="1" dirty="0">
                <a:latin typeface="+mn-ea"/>
                <a:ea typeface="+mn-ea"/>
                <a:sym typeface="+mn-ea"/>
              </a:rPr>
              <a:t>_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不能用手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接触砝码，不能把砝码弄湿、弄脏。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3779912" y="2346985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  <a:cs typeface="Arial" panose="020B0604020202020204" pitchFamily="34" charset="0"/>
              </a:rPr>
              <a:t>称量</a:t>
            </a: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2915815" y="2905549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不能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4352208" y="3446104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镊子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899593" y="1815033"/>
            <a:ext cx="7834198" cy="23083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/>
          <a:p>
            <a:pPr eaLnBrk="0" fontAlgn="base" hangingPunct="0">
              <a:lnSpc>
                <a:spcPct val="150000"/>
              </a:lnSpc>
              <a:buFontTx/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③潮湿的物体和化学药品</a:t>
            </a:r>
            <a:r>
              <a:rPr lang="en-US" altLang="zh-CN" sz="2400" b="1" dirty="0">
                <a:solidFill>
                  <a:schemeClr val="tx1"/>
                </a:solidFill>
                <a:latin typeface="+mn-ea"/>
                <a:ea typeface="+mn-ea"/>
              </a:rPr>
              <a:t>_____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直接放到天平的托盘中，</a:t>
            </a:r>
            <a:r>
              <a:rPr lang="en-US" altLang="zh-CN" sz="2400" b="1" dirty="0">
                <a:solidFill>
                  <a:schemeClr val="tx1"/>
                </a:solidFill>
                <a:latin typeface="+mn-ea"/>
                <a:ea typeface="+mn-ea"/>
              </a:rPr>
              <a:t>____________________________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。</a:t>
            </a:r>
          </a:p>
          <a:p>
            <a:pPr eaLnBrk="0" fontAlgn="base" hangingPunct="0">
              <a:lnSpc>
                <a:spcPct val="150000"/>
              </a:lnSpc>
              <a:buFontTx/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如果不按照这几点做，会出现什么后果？</a:t>
            </a:r>
            <a:endParaRPr lang="en-US" altLang="zh-CN" sz="2400" b="1" dirty="0">
              <a:solidFill>
                <a:schemeClr val="tx1"/>
              </a:solidFill>
              <a:latin typeface="+mn-ea"/>
              <a:ea typeface="+mn-ea"/>
            </a:endParaRPr>
          </a:p>
          <a:p>
            <a:pPr eaLnBrk="0" fontAlgn="base" hangingPunct="0">
              <a:lnSpc>
                <a:spcPct val="150000"/>
              </a:lnSpc>
              <a:buFontTx/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学生讨论，进行班内交流。</a:t>
            </a: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4321045" y="1889557"/>
            <a:ext cx="800219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不能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043607" y="2459671"/>
            <a:ext cx="4206875" cy="4616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应使用烧杯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或者白纸间接称量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801409" y="1164815"/>
            <a:ext cx="324036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/>
          <a:p>
            <a:pPr eaLnBrk="0" fontAlgn="base" hangingPunct="0"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+mn-ea"/>
                <a:ea typeface="+mn-ea"/>
                <a:cs typeface="Times New Roman" panose="02020603050405020304" charset="0"/>
              </a:rPr>
              <a:t>3.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  <a:cs typeface="Times New Roman" panose="02020603050405020304" charset="0"/>
              </a:rPr>
              <a:t>托盘天平的使用</a:t>
            </a:r>
          </a:p>
        </p:txBody>
      </p:sp>
    </p:spTree>
    <p:extLst>
      <p:ext uri="{BB962C8B-B14F-4D97-AF65-F5344CB8AC3E}">
        <p14:creationId xmlns:p14="http://schemas.microsoft.com/office/powerpoint/2010/main" val="149522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683568" y="1059582"/>
            <a:ext cx="5256584" cy="5254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b="1" dirty="0">
                <a:latin typeface="+mn-ea"/>
                <a:ea typeface="+mn-ea"/>
              </a:rPr>
              <a:t>（</a:t>
            </a:r>
            <a:r>
              <a:rPr lang="en-US" altLang="zh-CN" sz="2800" b="1" dirty="0">
                <a:latin typeface="+mn-ea"/>
                <a:ea typeface="+mn-ea"/>
              </a:rPr>
              <a:t>2</a:t>
            </a:r>
            <a:r>
              <a:rPr lang="zh-CN" altLang="en-US" sz="2800" b="1" dirty="0">
                <a:latin typeface="+mn-ea"/>
                <a:ea typeface="+mn-ea"/>
              </a:rPr>
              <a:t>）使用天平的基本步骤：</a:t>
            </a:r>
            <a:r>
              <a:rPr lang="zh-CN" altLang="en-US" sz="2400" b="1" dirty="0">
                <a:latin typeface="+mn-ea"/>
                <a:ea typeface="+mn-ea"/>
              </a:rPr>
              <a:t> 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827585" y="1664373"/>
            <a:ext cx="7992888" cy="175432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/>
          <a:p>
            <a:pPr eaLnBrk="0" fontAlgn="base" hangingPunct="0">
              <a:lnSpc>
                <a:spcPct val="150000"/>
              </a:lnSpc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  <a:cs typeface="Times New Roman" panose="02020603050405020304" charset="0"/>
              </a:rPr>
              <a:t>①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  <a:cs typeface="Arial" panose="020B0604020202020204" pitchFamily="34" charset="0"/>
              </a:rPr>
              <a:t>调水平：把天平放在</a:t>
            </a:r>
            <a:r>
              <a:rPr lang="zh-CN" altLang="en-US" sz="2400" b="1" u="sng" dirty="0">
                <a:solidFill>
                  <a:srgbClr val="000099"/>
                </a:solidFill>
                <a:latin typeface="+mn-ea"/>
                <a:ea typeface="+mn-ea"/>
              </a:rPr>
              <a:t>水平桌面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上，用镊子将</a:t>
            </a:r>
            <a:r>
              <a:rPr lang="zh-CN" altLang="en-US" sz="2400" b="1" u="sng" dirty="0">
                <a:solidFill>
                  <a:srgbClr val="000099"/>
                </a:solidFill>
                <a:latin typeface="+mn-ea"/>
                <a:ea typeface="+mn-ea"/>
              </a:rPr>
              <a:t>游码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拨至标尺左端的零刻线处。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切记，每次称量前，每次称量前，用</a:t>
            </a:r>
            <a:r>
              <a:rPr lang="zh-CN" altLang="en-US" sz="2400" b="1" u="sng" dirty="0">
                <a:solidFill>
                  <a:srgbClr val="D60093"/>
                </a:solidFill>
                <a:latin typeface="+mn-ea"/>
                <a:ea typeface="+mn-ea"/>
              </a:rPr>
              <a:t>镊子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将</a:t>
            </a:r>
            <a:r>
              <a:rPr lang="zh-CN" altLang="en-US" sz="2400" b="1" u="sng" dirty="0">
                <a:solidFill>
                  <a:srgbClr val="D60093"/>
                </a:solidFill>
                <a:latin typeface="+mn-ea"/>
                <a:ea typeface="+mn-ea"/>
              </a:rPr>
              <a:t>游码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拨至标尺左端的零刻线处。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899592" y="3396267"/>
            <a:ext cx="8029575" cy="111376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②调节横梁右端的</a:t>
            </a:r>
            <a:r>
              <a:rPr lang="zh-CN" altLang="en-US" sz="2400" b="1" u="sng" dirty="0">
                <a:solidFill>
                  <a:srgbClr val="D60093"/>
                </a:solidFill>
                <a:latin typeface="+mn-ea"/>
                <a:ea typeface="+mn-ea"/>
              </a:rPr>
              <a:t>平衡螺母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使指针指在分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度盘中线处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(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或指针在中线左右摆动幅度相等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），此时横梁平衡。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755576" y="1707654"/>
            <a:ext cx="8186420" cy="1669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平衡螺母调节方法： 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把平衡螺母向指针偏向的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反方向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调节，即指针在分度盘的</a:t>
            </a:r>
            <a:r>
              <a:rPr lang="zh-CN" altLang="en-US" sz="2400" b="1" u="sng" dirty="0">
                <a:solidFill>
                  <a:srgbClr val="D60093"/>
                </a:solidFill>
                <a:latin typeface="+mn-ea"/>
                <a:ea typeface="+mn-ea"/>
              </a:rPr>
              <a:t>左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侧，应将平衡螺母向</a:t>
            </a:r>
            <a:r>
              <a:rPr lang="zh-CN" altLang="en-US" sz="2400" b="1" u="sng" dirty="0">
                <a:solidFill>
                  <a:srgbClr val="D60093"/>
                </a:solidFill>
                <a:latin typeface="+mn-ea"/>
                <a:ea typeface="+mn-ea"/>
              </a:rPr>
              <a:t>右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调；反之，指针在分度盘的</a:t>
            </a:r>
            <a:r>
              <a:rPr lang="zh-CN" altLang="en-US" sz="2400" b="1" u="sng" dirty="0">
                <a:solidFill>
                  <a:srgbClr val="D60093"/>
                </a:solidFill>
                <a:latin typeface="+mn-ea"/>
                <a:ea typeface="+mn-ea"/>
              </a:rPr>
              <a:t>右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侧，应将平衡螺母向</a:t>
            </a:r>
            <a:r>
              <a:rPr lang="zh-CN" altLang="en-US" sz="2400" b="1" u="sng" dirty="0">
                <a:solidFill>
                  <a:srgbClr val="D60093"/>
                </a:solidFill>
                <a:latin typeface="+mn-ea"/>
                <a:ea typeface="+mn-ea"/>
              </a:rPr>
              <a:t>左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调。</a:t>
            </a:r>
          </a:p>
        </p:txBody>
      </p:sp>
    </p:spTree>
    <p:extLst>
      <p:ext uri="{BB962C8B-B14F-4D97-AF65-F5344CB8AC3E}">
        <p14:creationId xmlns:p14="http://schemas.microsoft.com/office/powerpoint/2010/main" val="377826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39552" y="1419622"/>
            <a:ext cx="8433435" cy="11159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fontAlgn="base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③称量：“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左物右码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”将被称量物体放在左托盘中间，用镊子按</a:t>
            </a:r>
            <a:r>
              <a:rPr lang="zh-CN" altLang="en-US" sz="2400" b="1" u="sng" dirty="0">
                <a:solidFill>
                  <a:srgbClr val="D60093"/>
                </a:solidFill>
                <a:latin typeface="+mn-ea"/>
                <a:ea typeface="+mn-ea"/>
              </a:rPr>
              <a:t>从大到小的顺序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依次夹取砝码放在右托盘中间。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539552" y="3073400"/>
            <a:ext cx="8432800" cy="11159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indent="457200" fontAlgn="base">
              <a:lnSpc>
                <a:spcPct val="150000"/>
              </a:lnSpc>
              <a:buFontTx/>
              <a:buNone/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当所有适当的砝码都使用后天平仍不平衡，再调节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游码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在标尺上的位置使天平平衡。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611560" y="1131590"/>
            <a:ext cx="8431530" cy="2792239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eaLnBrk="0" fontAlgn="base" hangingPunct="0">
              <a:lnSpc>
                <a:spcPct val="150000"/>
              </a:lnSpc>
              <a:buFontTx/>
              <a:buNone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④读数：</a:t>
            </a:r>
          </a:p>
          <a:p>
            <a:pPr eaLnBrk="0" fontAlgn="base" hangingPunct="0">
              <a:lnSpc>
                <a:spcPct val="150000"/>
              </a:lnSpc>
              <a:buFontTx/>
              <a:buNone/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（</a:t>
            </a:r>
            <a:r>
              <a:rPr lang="en-US" altLang="zh-CN" sz="24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）天平平衡时，左盘被测物体的质量等于右盘中所有</a:t>
            </a:r>
            <a:r>
              <a:rPr lang="zh-CN" altLang="en-US" sz="2400" b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砝码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的质量加上</a:t>
            </a:r>
            <a:r>
              <a:rPr lang="zh-CN" altLang="en-US" sz="2400" b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游码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对应的刻度值。</a:t>
            </a:r>
          </a:p>
          <a:p>
            <a:pPr eaLnBrk="0" fontAlgn="base" hangingPunct="0">
              <a:lnSpc>
                <a:spcPct val="150000"/>
              </a:lnSpc>
              <a:buFontTx/>
              <a:buNone/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（</a:t>
            </a:r>
            <a:r>
              <a:rPr lang="en-US" altLang="zh-CN" sz="24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）在读游码时，以游码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左侧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侧边缘所对标尺的刻度值为准</a:t>
            </a:r>
          </a:p>
          <a:p>
            <a:pPr eaLnBrk="0" fontAlgn="base" hangingPunct="0">
              <a:lnSpc>
                <a:spcPct val="150000"/>
              </a:lnSpc>
              <a:buFontTx/>
              <a:buNone/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所以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物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砝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+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游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11560" y="3973501"/>
            <a:ext cx="8464103" cy="461665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eaLnBrk="0" fontAlgn="base" hangingPunct="0">
              <a:buFontTx/>
              <a:buNone/>
              <a:defRPr/>
            </a:pPr>
            <a:r>
              <a:rPr lang="en-US" altLang="zh-CN" sz="2400" b="1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charset="0"/>
              </a:rPr>
              <a:t>⑤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</a:rPr>
              <a:t>测量结束要用镊子将砝码夹回砝码盒，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游码拨回零刻度处。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322968" y="1059582"/>
            <a:ext cx="3008947" cy="736401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6858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天平使用口诀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714500" y="1714500"/>
            <a:ext cx="3276600" cy="269430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0" fontAlgn="base" latinLnBrk="0" hangingPunct="0">
              <a:lnSpc>
                <a:spcPct val="12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一放平，二调零，</a:t>
            </a:r>
          </a:p>
          <a:p>
            <a:pPr marL="0" marR="0" lvl="0" indent="0" algn="l" defTabSz="685800" rtl="0" eaLnBrk="0" fontAlgn="base" latinLnBrk="0" hangingPunct="0">
              <a:lnSpc>
                <a:spcPct val="12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三调螺母梁平衡，</a:t>
            </a:r>
          </a:p>
          <a:p>
            <a:pPr marL="0" marR="0" lvl="0" indent="0" algn="l" defTabSz="685800" rtl="0" eaLnBrk="0" fontAlgn="base" latinLnBrk="0" hangingPunct="0">
              <a:lnSpc>
                <a:spcPct val="12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螺母要向轻端移，</a:t>
            </a:r>
          </a:p>
          <a:p>
            <a:pPr marL="0" marR="0" lvl="0" indent="0" algn="l" defTabSz="685800" rtl="0" eaLnBrk="0" fontAlgn="base" latinLnBrk="0" hangingPunct="0">
              <a:lnSpc>
                <a:spcPct val="12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一边低来向另一边转，</a:t>
            </a:r>
          </a:p>
          <a:p>
            <a:pPr marL="0" marR="0" lvl="0" indent="0" algn="l" defTabSz="685800" rtl="0" eaLnBrk="0" fontAlgn="base" latinLnBrk="0" hangingPunct="0">
              <a:lnSpc>
                <a:spcPct val="12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针指中线才算完。</a:t>
            </a:r>
          </a:p>
          <a:p>
            <a:pPr marL="0" marR="0" lvl="0" indent="0" algn="l" defTabSz="685800" rtl="0" eaLnBrk="0" fontAlgn="base" latinLnBrk="0" hangingPunct="0">
              <a:lnSpc>
                <a:spcPct val="12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天平调好不要动。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143500" y="1642745"/>
            <a:ext cx="2694305" cy="28010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lang="zh-CN" altLang="en-US" sz="2400" b="1" dirty="0">
                <a:solidFill>
                  <a:srgbClr val="CC0000"/>
                </a:solidFill>
                <a:latin typeface="+mn-ea"/>
                <a:ea typeface="+mn-ea"/>
              </a:rPr>
              <a:t>左物右码镊子夹。</a:t>
            </a:r>
          </a:p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lang="zh-CN" altLang="en-US" sz="2400" b="1" dirty="0">
                <a:solidFill>
                  <a:srgbClr val="CC0000"/>
                </a:solidFill>
                <a:latin typeface="+mn-ea"/>
                <a:ea typeface="+mn-ea"/>
              </a:rPr>
              <a:t>游码最后调平衡。</a:t>
            </a:r>
          </a:p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lang="zh-CN" altLang="en-US" sz="2400" b="1" dirty="0">
                <a:solidFill>
                  <a:srgbClr val="CC0000"/>
                </a:solidFill>
                <a:latin typeface="+mn-ea"/>
                <a:ea typeface="+mn-ea"/>
              </a:rPr>
              <a:t>砝码游码加起来，</a:t>
            </a:r>
          </a:p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lang="zh-CN" altLang="en-US" sz="2400" b="1" dirty="0">
                <a:solidFill>
                  <a:srgbClr val="CC0000"/>
                </a:solidFill>
                <a:latin typeface="+mn-ea"/>
                <a:ea typeface="+mn-ea"/>
              </a:rPr>
              <a:t>物体质量测出来。</a:t>
            </a:r>
          </a:p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lang="zh-CN" altLang="en-US" sz="2400" b="1" dirty="0">
                <a:solidFill>
                  <a:srgbClr val="CC0000"/>
                </a:solidFill>
                <a:latin typeface="+mn-ea"/>
                <a:ea typeface="+mn-ea"/>
              </a:rPr>
              <a:t>如若物砝位置反，</a:t>
            </a:r>
          </a:p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lang="zh-CN" altLang="en-US" sz="2400" b="1" dirty="0">
                <a:solidFill>
                  <a:srgbClr val="CC0000"/>
                </a:solidFill>
                <a:latin typeface="+mn-ea"/>
                <a:ea typeface="+mn-ea"/>
              </a:rPr>
              <a:t>读数砝游要相减。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59121" y="1131084"/>
            <a:ext cx="8784879" cy="2862322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eaLnBrk="0" latinLnBrk="0" hangingPunct="0">
              <a:lnSpc>
                <a:spcPct val="150000"/>
              </a:lnSpc>
              <a:buFontTx/>
              <a:buNone/>
              <a:defRPr/>
            </a:pP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小组内交流总结： </a:t>
            </a:r>
          </a:p>
          <a:p>
            <a:pPr indent="0" eaLnBrk="0" latinLnBrk="0" hangingPunct="0">
              <a:lnSpc>
                <a:spcPct val="150000"/>
              </a:lnSpc>
              <a:buFontTx/>
              <a:buNone/>
              <a:defRPr/>
            </a:pP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天平使用前，如何调节横梁平衡，怎样快速判断天平平衡？</a:t>
            </a:r>
          </a:p>
          <a:p>
            <a:pPr eaLnBrk="0" latinLnBrk="0" hangingPunct="0">
              <a:lnSpc>
                <a:spcPct val="150000"/>
              </a:lnSpc>
              <a:buFontTx/>
              <a:buNone/>
              <a:defRPr/>
            </a:pPr>
            <a:endParaRPr lang="en-US" altLang="zh-CN" sz="240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eaLnBrk="0" latinLnBrk="0" hangingPunct="0">
              <a:lnSpc>
                <a:spcPct val="150000"/>
              </a:lnSpc>
              <a:buFontTx/>
              <a:buNone/>
              <a:defRPr/>
            </a:pP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2.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移</a:t>
            </a:r>
            <a:r>
              <a:rPr lang="zh-CN" altLang="en-US" sz="2400" dirty="0">
                <a:solidFill>
                  <a:srgbClr val="2A2A2A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游码相当与在</a:t>
            </a:r>
            <a:r>
              <a:rPr lang="zh-CN" altLang="en-US" sz="2400" u="sng" dirty="0">
                <a:solidFill>
                  <a:srgbClr val="2A2A2A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lang="zh-CN" altLang="en-US" sz="2400" dirty="0">
                <a:solidFill>
                  <a:srgbClr val="2A2A2A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盘中加</a:t>
            </a:r>
            <a:r>
              <a:rPr lang="zh-CN" altLang="en-US" sz="2400" u="sng" dirty="0">
                <a:solidFill>
                  <a:srgbClr val="2A2A2A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</a:t>
            </a:r>
            <a:r>
              <a:rPr lang="zh-CN" altLang="en-US" sz="2400" dirty="0">
                <a:solidFill>
                  <a:srgbClr val="2A2A2A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向天平盘中先放大砝码好些，还是先放小砝码好些？</a:t>
            </a:r>
            <a:r>
              <a:rPr lang="zh-CN" altLang="en-US" sz="2400" u="sng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          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827584" y="2301260"/>
            <a:ext cx="516128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指针在中线左右摆动幅度相等。</a:t>
            </a:r>
            <a:endParaRPr lang="zh-CN" altLang="en-US" sz="280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2843808" y="2828197"/>
            <a:ext cx="53848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右</a:t>
            </a: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4355976" y="2828197"/>
            <a:ext cx="89408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砝码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4572000" y="3350167"/>
            <a:ext cx="160528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从大到小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491880" y="1881364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19672" y="1989673"/>
            <a:ext cx="51111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en-US" altLang="zh-CN" sz="2800" dirty="0">
                <a:solidFill>
                  <a:schemeClr val="bg1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~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9592" y="1347614"/>
            <a:ext cx="7704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学生通过动手操作有关物体形状、位置、状态改变而质量不变的实验，明白科学探究是获取真理的一种重要的实验方法。</a:t>
            </a:r>
            <a:endParaRPr lang="zh-CN" altLang="en-US" sz="2400" b="1" dirty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51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898558" y="1144064"/>
            <a:ext cx="8243888" cy="2576667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sz="2800" dirty="0">
                <a:solidFill>
                  <a:srgbClr val="0000FF"/>
                </a:solidFill>
                <a:latin typeface="+mn-ea"/>
                <a:ea typeface="+mn-ea"/>
              </a:rPr>
              <a:t>思考：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请把以下物品：铁钉、铁锤、图钉、刻度尺、</a:t>
            </a:r>
            <a:endParaRPr lang="en-US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fontAlgn="base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矿泉水瓶、塑料桶等进行分类，可以怎么分？</a:t>
            </a:r>
            <a:endParaRPr lang="en-US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fontAlgn="base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请说出分类的理由。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787677" y="1073768"/>
            <a:ext cx="1943100" cy="1568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buFontTx/>
              <a:buNone/>
            </a:pPr>
            <a:r>
              <a:rPr lang="zh-CN" altLang="en-US" sz="3200">
                <a:solidFill>
                  <a:schemeClr val="tx1"/>
                </a:solidFill>
                <a:latin typeface="Tahoma" panose="020B0604030504040204" pitchFamily="34" charset="0"/>
              </a:rPr>
              <a:t>铁钉</a:t>
            </a:r>
          </a:p>
          <a:p>
            <a:pPr fontAlgn="base">
              <a:buFontTx/>
              <a:buNone/>
            </a:pPr>
            <a:r>
              <a:rPr lang="zh-CN" altLang="en-US" sz="3200">
                <a:latin typeface="Tahoma" panose="020B0604030504040204" pitchFamily="34" charset="0"/>
              </a:rPr>
              <a:t>铁锤</a:t>
            </a:r>
            <a:endParaRPr kumimoji="1" lang="en-US" altLang="zh-CN" sz="3200">
              <a:solidFill>
                <a:srgbClr val="000099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fontAlgn="base">
              <a:buFontTx/>
              <a:buNone/>
            </a:pPr>
            <a:r>
              <a:rPr lang="zh-CN" altLang="en-US" sz="3200">
                <a:solidFill>
                  <a:schemeClr val="tx1"/>
                </a:solidFill>
                <a:latin typeface="Tahoma" panose="020B0604030504040204" pitchFamily="34" charset="0"/>
              </a:rPr>
              <a:t>图钉</a:t>
            </a:r>
          </a:p>
        </p:txBody>
      </p:sp>
      <p:sp>
        <p:nvSpPr>
          <p:cNvPr id="10" name="AutoShape 4"/>
          <p:cNvSpPr/>
          <p:nvPr/>
        </p:nvSpPr>
        <p:spPr bwMode="auto">
          <a:xfrm>
            <a:off x="2715604" y="1270935"/>
            <a:ext cx="71438" cy="1295400"/>
          </a:xfrm>
          <a:prstGeom prst="leftBrace">
            <a:avLst>
              <a:gd name="adj1" fmla="val 151110"/>
              <a:gd name="adj2" fmla="val 50000"/>
            </a:avLst>
          </a:prstGeom>
          <a:noFill/>
          <a:ln w="19050">
            <a:solidFill>
              <a:schemeClr val="tx1"/>
            </a:solidFill>
            <a:round/>
          </a:ln>
        </p:spPr>
        <p:txBody>
          <a:bodyPr wrap="none" anchor="ctr"/>
          <a:lstStyle/>
          <a:p>
            <a:pPr fontAlgn="base">
              <a:buFontTx/>
              <a:buNone/>
            </a:pPr>
            <a:endParaRPr lang="zh-CN" altLang="en-US" sz="1800">
              <a:solidFill>
                <a:schemeClr val="tx1"/>
              </a:solidFill>
              <a:latin typeface="Tahoma" panose="020B0604030504040204" pitchFamily="34" charset="0"/>
              <a:ea typeface="楷体" panose="02010609060101010101" pitchFamily="49" charset="-122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144739" y="2572685"/>
            <a:ext cx="2627313" cy="1568450"/>
          </a:xfrm>
          <a:prstGeom prst="rect">
            <a:avLst/>
          </a:prstGeom>
          <a:noFill/>
          <a:ln w="28575" algn="ctr">
            <a:noFill/>
            <a:miter lim="800000"/>
          </a:ln>
        </p:spPr>
        <p:txBody>
          <a:bodyPr>
            <a:spAutoFit/>
          </a:bodyPr>
          <a:lstStyle/>
          <a:p>
            <a:pPr algn="ctr" fontAlgn="base">
              <a:buFontTx/>
              <a:buNone/>
            </a:pPr>
            <a:r>
              <a:rPr lang="zh-CN" altLang="en-US" sz="3200">
                <a:solidFill>
                  <a:schemeClr val="tx1"/>
                </a:solidFill>
                <a:latin typeface="Arial Narrow" panose="020B0606020202030204" pitchFamily="34" charset="0"/>
              </a:rPr>
              <a:t>矿泉水瓶</a:t>
            </a:r>
          </a:p>
          <a:p>
            <a:pPr algn="ctr" fontAlgn="base">
              <a:buFontTx/>
              <a:buNone/>
            </a:pPr>
            <a:r>
              <a:rPr lang="zh-CN" altLang="en-US" sz="3200">
                <a:solidFill>
                  <a:schemeClr val="tx1"/>
                </a:solidFill>
                <a:latin typeface="Arial Narrow" panose="020B0606020202030204" pitchFamily="34" charset="0"/>
              </a:rPr>
              <a:t>塑料桶</a:t>
            </a:r>
          </a:p>
          <a:p>
            <a:pPr algn="ctr" fontAlgn="base">
              <a:buFontTx/>
              <a:buNone/>
            </a:pPr>
            <a:r>
              <a:rPr lang="zh-CN" altLang="en-US" sz="3200">
                <a:solidFill>
                  <a:schemeClr val="tx1"/>
                </a:solidFill>
                <a:latin typeface="Arial Narrow" panose="020B0606020202030204" pitchFamily="34" charset="0"/>
              </a:rPr>
              <a:t>刻度尺</a:t>
            </a:r>
          </a:p>
        </p:txBody>
      </p:sp>
      <p:sp>
        <p:nvSpPr>
          <p:cNvPr id="12" name="AutoShape 8"/>
          <p:cNvSpPr/>
          <p:nvPr/>
        </p:nvSpPr>
        <p:spPr bwMode="auto">
          <a:xfrm>
            <a:off x="2468405" y="2767154"/>
            <a:ext cx="115887" cy="1179512"/>
          </a:xfrm>
          <a:prstGeom prst="leftBrace">
            <a:avLst>
              <a:gd name="adj1" fmla="val 84818"/>
              <a:gd name="adj2" fmla="val 50000"/>
            </a:avLst>
          </a:prstGeom>
          <a:noFill/>
          <a:ln w="19050">
            <a:solidFill>
              <a:schemeClr val="tx1"/>
            </a:solidFill>
            <a:round/>
          </a:ln>
        </p:spPr>
        <p:txBody>
          <a:bodyPr wrap="none" anchor="ctr"/>
          <a:lstStyle/>
          <a:p>
            <a:pPr fontAlgn="base">
              <a:buFontTx/>
              <a:buNone/>
            </a:pPr>
            <a:endParaRPr lang="zh-CN" altLang="en-US" sz="1800">
              <a:solidFill>
                <a:schemeClr val="tx1"/>
              </a:solidFill>
              <a:latin typeface="Tahoma" panose="020B0604030504040204" pitchFamily="34" charset="0"/>
              <a:ea typeface="楷体" panose="02010609060101010101" pitchFamily="49" charset="-122"/>
            </a:endParaRPr>
          </a:p>
        </p:txBody>
      </p:sp>
      <p:sp>
        <p:nvSpPr>
          <p:cNvPr id="13" name="Oval 9"/>
          <p:cNvSpPr>
            <a:spLocks noChangeArrowheads="1"/>
          </p:cNvSpPr>
          <p:nvPr/>
        </p:nvSpPr>
        <p:spPr bwMode="auto">
          <a:xfrm>
            <a:off x="2145030" y="966470"/>
            <a:ext cx="2376170" cy="343979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pPr fontAlgn="base">
              <a:buFontTx/>
              <a:buNone/>
            </a:pPr>
            <a:endParaRPr lang="zh-CN" altLang="en-US" sz="1800">
              <a:solidFill>
                <a:schemeClr val="tx1"/>
              </a:solidFill>
              <a:latin typeface="Tahoma" panose="020B0604030504040204" pitchFamily="34" charset="0"/>
              <a:ea typeface="楷体" panose="02010609060101010101" pitchFamily="49" charset="-122"/>
            </a:endParaRPr>
          </a:p>
        </p:txBody>
      </p:sp>
      <p:sp>
        <p:nvSpPr>
          <p:cNvPr id="14" name="AutoShape 10"/>
          <p:cNvSpPr>
            <a:spLocks noChangeArrowheads="1"/>
          </p:cNvSpPr>
          <p:nvPr/>
        </p:nvSpPr>
        <p:spPr bwMode="auto">
          <a:xfrm>
            <a:off x="4572979" y="1760520"/>
            <a:ext cx="1008063" cy="431800"/>
          </a:xfrm>
          <a:prstGeom prst="leftArrow">
            <a:avLst>
              <a:gd name="adj1" fmla="val 50000"/>
              <a:gd name="adj2" fmla="val 583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fontAlgn="base">
              <a:buFontTx/>
              <a:buNone/>
            </a:pPr>
            <a:endParaRPr lang="zh-CN" altLang="en-US" sz="1800">
              <a:solidFill>
                <a:schemeClr val="tx1"/>
              </a:solidFill>
              <a:latin typeface="Tahoma" panose="020B0604030504040204" pitchFamily="34" charset="0"/>
              <a:ea typeface="楷体" panose="02010609060101010101" pitchFamily="49" charset="-122"/>
            </a:endParaRPr>
          </a:p>
        </p:txBody>
      </p:sp>
      <p:sp>
        <p:nvSpPr>
          <p:cNvPr id="15" name="AutoShape 12"/>
          <p:cNvSpPr>
            <a:spLocks noChangeArrowheads="1"/>
          </p:cNvSpPr>
          <p:nvPr/>
        </p:nvSpPr>
        <p:spPr bwMode="auto">
          <a:xfrm>
            <a:off x="4618382" y="3052428"/>
            <a:ext cx="1008062" cy="431800"/>
          </a:xfrm>
          <a:prstGeom prst="leftArrow">
            <a:avLst>
              <a:gd name="adj1" fmla="val 50000"/>
              <a:gd name="adj2" fmla="val 583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fontAlgn="base">
              <a:buFontTx/>
              <a:buNone/>
            </a:pPr>
            <a:endParaRPr lang="zh-CN" altLang="en-US" sz="1800">
              <a:solidFill>
                <a:schemeClr val="tx1"/>
              </a:solidFill>
              <a:latin typeface="Tahoma" panose="020B0604030504040204" pitchFamily="34" charset="0"/>
              <a:ea typeface="楷体" panose="02010609060101010101" pitchFamily="49" charset="-122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6406542" y="1655428"/>
            <a:ext cx="642937" cy="641350"/>
          </a:xfrm>
          <a:prstGeom prst="rect">
            <a:avLst/>
          </a:prstGeom>
          <a:noFill/>
          <a:ln w="28575" algn="ctr">
            <a:noFill/>
            <a:miter lim="800000"/>
          </a:ln>
        </p:spPr>
        <p:txBody>
          <a:bodyPr>
            <a:spAutoFit/>
          </a:bodyPr>
          <a:lstStyle/>
          <a:p>
            <a:pPr algn="ctr" fontAlgn="base">
              <a:buFontTx/>
              <a:buNone/>
            </a:pPr>
            <a:r>
              <a:rPr lang="zh-CN" altLang="en-US" sz="3600">
                <a:solidFill>
                  <a:schemeClr val="tx1"/>
                </a:solidFill>
                <a:latin typeface="Arial Narrow" panose="020B0606020202030204" pitchFamily="34" charset="0"/>
              </a:rPr>
              <a:t>铁</a:t>
            </a: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6043322" y="2947970"/>
            <a:ext cx="1368425" cy="641350"/>
          </a:xfrm>
          <a:prstGeom prst="rect">
            <a:avLst/>
          </a:prstGeom>
          <a:noFill/>
          <a:ln w="28575" algn="ctr">
            <a:noFill/>
            <a:miter lim="800000"/>
          </a:ln>
        </p:spPr>
        <p:txBody>
          <a:bodyPr>
            <a:spAutoFit/>
          </a:bodyPr>
          <a:lstStyle/>
          <a:p>
            <a:pPr algn="ctr" fontAlgn="base">
              <a:buFontTx/>
              <a:buNone/>
            </a:pPr>
            <a:r>
              <a:rPr lang="zh-CN" altLang="en-US" sz="3600">
                <a:solidFill>
                  <a:schemeClr val="tx1"/>
                </a:solidFill>
                <a:latin typeface="Arial Narrow" panose="020B0606020202030204" pitchFamily="34" charset="0"/>
              </a:rPr>
              <a:t>塑料</a:t>
            </a:r>
          </a:p>
        </p:txBody>
      </p:sp>
      <p:sp>
        <p:nvSpPr>
          <p:cNvPr id="18" name="Oval 16"/>
          <p:cNvSpPr>
            <a:spLocks noChangeArrowheads="1"/>
          </p:cNvSpPr>
          <p:nvPr/>
        </p:nvSpPr>
        <p:spPr bwMode="auto">
          <a:xfrm>
            <a:off x="5800090" y="1179195"/>
            <a:ext cx="1854835" cy="291274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pPr fontAlgn="base">
              <a:buFontTx/>
              <a:buNone/>
            </a:pPr>
            <a:endParaRPr lang="zh-CN" altLang="en-US" sz="1800">
              <a:solidFill>
                <a:schemeClr val="tx1"/>
              </a:solidFill>
              <a:latin typeface="Tahoma" panose="020B0604030504040204" pitchFamily="34" charset="0"/>
              <a:ea typeface="楷体" panose="02010609060101010101" pitchFamily="49" charset="-122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3759227" y="4107496"/>
            <a:ext cx="1159987" cy="584775"/>
          </a:xfrm>
          <a:prstGeom prst="rect">
            <a:avLst/>
          </a:prstGeom>
          <a:noFill/>
          <a:ln w="28575" algn="ctr">
            <a:noFill/>
            <a:miter lim="800000"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buFontTx/>
              <a:buNone/>
            </a:pPr>
            <a:r>
              <a:rPr kumimoji="1" lang="zh-CN" altLang="en-US" sz="3200" dirty="0">
                <a:solidFill>
                  <a:srgbClr val="0000FF"/>
                </a:solidFill>
                <a:latin typeface="Arial Narrow" panose="020B0606020202030204" pitchFamily="34" charset="0"/>
              </a:rPr>
              <a:t>物体</a:t>
            </a: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7041672" y="4140655"/>
            <a:ext cx="1183640" cy="584775"/>
          </a:xfrm>
          <a:prstGeom prst="rect">
            <a:avLst/>
          </a:prstGeom>
          <a:noFill/>
          <a:ln w="28575" algn="ctr">
            <a:noFill/>
            <a:miter lim="800000"/>
          </a:ln>
        </p:spPr>
        <p:txBody>
          <a:bodyPr wrap="square">
            <a:spAutoFit/>
          </a:bodyPr>
          <a:lstStyle/>
          <a:p>
            <a:pPr algn="ctr" fontAlgn="base">
              <a:buFontTx/>
              <a:buNone/>
            </a:pPr>
            <a:r>
              <a:rPr kumimoji="1" lang="zh-CN" altLang="en-US" sz="3200" dirty="0">
                <a:solidFill>
                  <a:srgbClr val="FF0000"/>
                </a:solidFill>
                <a:latin typeface="Arial Narrow" panose="020B0606020202030204" pitchFamily="34" charset="0"/>
              </a:rPr>
              <a:t>物质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83515" y="2063750"/>
            <a:ext cx="1946275" cy="1568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3200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一切物体都是由物质组成的。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/>
      <p:bldP spid="12" grpId="0" animBg="1"/>
      <p:bldP spid="13" grpId="0" bldLvl="0" animBg="1"/>
      <p:bldP spid="14" grpId="0" bldLvl="0" animBg="1"/>
      <p:bldP spid="15" grpId="0" bldLvl="0" animBg="1"/>
      <p:bldP spid="18" grpId="0" bldLvl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1"/>
          <p:cNvSpPr txBox="1">
            <a:spLocks noChangeArrowheads="1"/>
          </p:cNvSpPr>
          <p:nvPr/>
        </p:nvSpPr>
        <p:spPr>
          <a:xfrm>
            <a:off x="2266833" y="1851670"/>
            <a:ext cx="4824536" cy="587430"/>
          </a:xfrm>
          <a:prstGeom prst="rect">
            <a:avLst/>
          </a:prstGeom>
          <a:noFill/>
        </p:spPr>
        <p:txBody>
          <a:bodyPr anchor="b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你可以得出什么结论呢？</a:t>
            </a:r>
          </a:p>
        </p:txBody>
      </p:sp>
    </p:spTree>
    <p:extLst>
      <p:ext uri="{BB962C8B-B14F-4D97-AF65-F5344CB8AC3E}">
        <p14:creationId xmlns:p14="http://schemas.microsoft.com/office/powerpoint/2010/main" val="212107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894255" y="3786196"/>
            <a:ext cx="5543550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3200" b="1" dirty="0">
                <a:latin typeface="+mj-ea"/>
                <a:ea typeface="+mj-ea"/>
              </a:rPr>
              <a:t>铁钉和铁锤含铁的多少一样吗？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10112" t="2156" r="10364" b="13848"/>
          <a:stretch>
            <a:fillRect/>
          </a:stretch>
        </p:blipFill>
        <p:spPr>
          <a:xfrm>
            <a:off x="1905635" y="2060575"/>
            <a:ext cx="1880870" cy="13214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11819" t="9624" r="6084" b="7541"/>
          <a:stretch>
            <a:fillRect/>
          </a:stretch>
        </p:blipFill>
        <p:spPr>
          <a:xfrm>
            <a:off x="4852670" y="1360170"/>
            <a:ext cx="2202815" cy="22059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259632" y="4104005"/>
            <a:ext cx="7045325" cy="5848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solidFill>
                  <a:srgbClr val="CC0000"/>
                </a:solidFill>
                <a:latin typeface="+mn-ea"/>
                <a:ea typeface="+mn-ea"/>
              </a:rPr>
              <a:t>可见：</a:t>
            </a:r>
            <a:r>
              <a:rPr lang="zh-CN" altLang="en-US" sz="3200" b="1" dirty="0">
                <a:solidFill>
                  <a:srgbClr val="FF0000"/>
                </a:solidFill>
                <a:latin typeface="+mn-ea"/>
                <a:ea typeface="+mn-ea"/>
              </a:rPr>
              <a:t>不同物体所含物质的多少不同。</a:t>
            </a:r>
          </a:p>
        </p:txBody>
      </p:sp>
      <p:pic>
        <p:nvPicPr>
          <p:cNvPr id="10" name="Picture 8" descr="1218140130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2791" y="1775717"/>
            <a:ext cx="2915639" cy="2187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200611181747575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5950" y="1789430"/>
            <a:ext cx="2898140" cy="2174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93984" y="919479"/>
            <a:ext cx="5976620" cy="520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zh-CN" altLang="en-US" sz="2800" b="1" kern="0" dirty="0">
                <a:solidFill>
                  <a:srgbClr val="0070C0"/>
                </a:solidFill>
                <a:latin typeface="+mn-ea"/>
                <a:ea typeface="+mn-ea"/>
              </a:rPr>
              <a:t>木尺与桌子哪个用的木材多一些呢？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60082" y="1805747"/>
            <a:ext cx="8250710" cy="13031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概念：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物体所含物质的多少叫作质量（</a:t>
            </a:r>
            <a:r>
              <a:rPr lang="en-US" altLang="zh-CN" sz="2800" b="1" dirty="0">
                <a:latin typeface="Times New Roman" pitchFamily="18" charset="0"/>
                <a:ea typeface="+mn-ea"/>
                <a:cs typeface="Times New Roman" pitchFamily="18" charset="0"/>
              </a:rPr>
              <a:t>mass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），通常用字母 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 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表示。</a:t>
            </a: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932158" y="3291830"/>
            <a:ext cx="7572428" cy="1114664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indent="457200" fontAlgn="base">
              <a:lnSpc>
                <a:spcPct val="125000"/>
              </a:lnSpc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物理学中的质量与日常生活中说的“质量”的意义是否相同？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71600" y="987574"/>
            <a:ext cx="2031325" cy="8181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36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一、质量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1571</Words>
  <Application>Microsoft Office PowerPoint</Application>
  <PresentationFormat>全屏显示(16:9)</PresentationFormat>
  <Paragraphs>101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0" baseType="lpstr">
      <vt:lpstr>宋体</vt:lpstr>
      <vt:lpstr>Times New Roman</vt:lpstr>
      <vt:lpstr>黑体</vt:lpstr>
      <vt:lpstr>Arial Narrow</vt:lpstr>
      <vt:lpstr>华文行楷</vt:lpstr>
      <vt:lpstr>Tahoma</vt:lpstr>
      <vt:lpstr>楷体</vt:lpstr>
      <vt:lpstr>Calibri</vt:lpstr>
      <vt:lpstr>Wingdings</vt:lpstr>
      <vt:lpstr>Arial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2018-11-06T06:39:00Z</dcterms:created>
  <dcterms:modified xsi:type="dcterms:W3CDTF">2026-08-14T00:40:32Z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