
<file path=[Content_Types].xml><?xml version="1.0" encoding="utf-8"?>
<Types xmlns="http://schemas.openxmlformats.org/package/2006/content-types"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omments/comment2.xml" ContentType="application/vnd.openxmlformats-officedocument.presentationml.comment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85" r:id="rId1"/>
    <p:sldMasterId id="2147483683" r:id="rId2"/>
  </p:sldMasterIdLst>
  <p:notesMasterIdLst>
    <p:notesMasterId r:id="rId28"/>
  </p:notesMasterIdLst>
  <p:handoutMasterIdLst>
    <p:handoutMasterId r:id="rId29"/>
  </p:handoutMasterIdLst>
  <p:sldIdLst>
    <p:sldId id="256" r:id="rId3"/>
    <p:sldId id="258" r:id="rId4"/>
    <p:sldId id="308" r:id="rId5"/>
    <p:sldId id="309" r:id="rId6"/>
    <p:sldId id="293" r:id="rId7"/>
    <p:sldId id="310" r:id="rId8"/>
    <p:sldId id="262" r:id="rId9"/>
    <p:sldId id="311" r:id="rId10"/>
    <p:sldId id="312" r:id="rId11"/>
    <p:sldId id="313" r:id="rId12"/>
    <p:sldId id="314" r:id="rId13"/>
    <p:sldId id="294" r:id="rId14"/>
    <p:sldId id="315" r:id="rId15"/>
    <p:sldId id="316" r:id="rId16"/>
    <p:sldId id="318" r:id="rId17"/>
    <p:sldId id="322" r:id="rId18"/>
    <p:sldId id="319" r:id="rId19"/>
    <p:sldId id="288" r:id="rId20"/>
    <p:sldId id="295" r:id="rId21"/>
    <p:sldId id="320" r:id="rId22"/>
    <p:sldId id="287" r:id="rId23"/>
    <p:sldId id="323" r:id="rId24"/>
    <p:sldId id="321" r:id="rId25"/>
    <p:sldId id="296" r:id="rId26"/>
    <p:sldId id="324" r:id="rId27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800000"/>
    <a:srgbClr val="0000FF"/>
    <a:srgbClr val="4065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60" autoAdjust="0"/>
    <p:restoredTop sz="90059" autoAdjust="0"/>
  </p:normalViewPr>
  <p:slideViewPr>
    <p:cSldViewPr snapToGrid="0">
      <p:cViewPr varScale="1">
        <p:scale>
          <a:sx n="109" d="100"/>
          <a:sy n="109" d="100"/>
        </p:scale>
        <p:origin x="624" y="13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commentAuthors" Target="commentAuthors.xml"/><Relationship Id="rId8" Type="http://schemas.openxmlformats.org/officeDocument/2006/relationships/slide" Target="slides/slide6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9-04-24T21:07:04.645" idx="2">
    <p:pos x="3477" y="3111"/>
    <p:text>将相对于移后</p:tex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9-04-24T22:03:50.309" idx="4">
    <p:pos x="7640" y="1067"/>
    <p:text>叫做改为叫作</p:tex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2020/4/22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6903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2020/4/22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916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黑体" panose="02010609060101010101" pitchFamily="49" charset="-122"/>
                <a:cs typeface="+mn-cs"/>
              </a:rPr>
              <a:t>1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38295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9133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黑体" panose="02010609060101010101" pitchFamily="49" charset="-122"/>
                <a:cs typeface="+mn-cs"/>
              </a:rPr>
              <a:t>4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81455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7889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50123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4286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8547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9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en-US" sz="9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  </a:t>
            </a:r>
            <a:r>
              <a:rPr lang="zh-CN" altLang="en-US" sz="9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由图中的信息可以判断出：因为房子的烟向左飘，因此风是向左吹的</a:t>
            </a:r>
            <a:r>
              <a:rPr lang="zh-CN" altLang="en-US" sz="900" b="1" dirty="0" smtClean="0"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。</a:t>
            </a:r>
            <a:r>
              <a:rPr lang="zh-CN" altLang="en-US" sz="9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甲车运动状态有三种可能：</a:t>
            </a:r>
            <a:r>
              <a:rPr lang="en-US" altLang="zh-CN" sz="9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①</a:t>
            </a:r>
            <a:r>
              <a:rPr lang="zh-CN" altLang="en-US" sz="9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向右运动；</a:t>
            </a:r>
            <a:r>
              <a:rPr lang="en-US" altLang="zh-CN" sz="9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②</a:t>
            </a:r>
            <a:r>
              <a:rPr lang="zh-CN" altLang="en-US" sz="9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静止；</a:t>
            </a:r>
            <a:r>
              <a:rPr lang="en-US" altLang="zh-CN" sz="9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③</a:t>
            </a:r>
            <a:r>
              <a:rPr lang="zh-CN" altLang="en-US" sz="9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向左运动，且速度小于风速；</a:t>
            </a:r>
            <a:r>
              <a:rPr lang="zh-CN" altLang="en-US" sz="9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因为乙车旗向右飘，所以乙车只能向左运动，且速度要大于风的速</a:t>
            </a:r>
            <a:r>
              <a:rPr lang="zh-CN" altLang="en-US" sz="900" b="1" dirty="0" smtClean="0"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度。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1353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9691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555500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导入新知</a:t>
            </a:r>
          </a:p>
        </p:txBody>
      </p:sp>
    </p:spTree>
    <p:extLst>
      <p:ext uri="{BB962C8B-B14F-4D97-AF65-F5344CB8AC3E}">
        <p14:creationId xmlns:p14="http://schemas.microsoft.com/office/powerpoint/2010/main" val="3899231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0034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59000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248229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素养目标</a:t>
            </a:r>
            <a:endParaRPr lang="zh-CN" altLang="en-US" sz="2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Yuanti SC"/>
            </a:endParaRPr>
          </a:p>
        </p:txBody>
      </p:sp>
    </p:spTree>
    <p:extLst>
      <p:ext uri="{BB962C8B-B14F-4D97-AF65-F5344CB8AC3E}">
        <p14:creationId xmlns:p14="http://schemas.microsoft.com/office/powerpoint/2010/main" val="1702569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探究新知</a:t>
            </a:r>
            <a:endParaRPr lang="zh-CN" altLang="en-US" sz="2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Yuanti SC"/>
            </a:endParaRPr>
          </a:p>
        </p:txBody>
      </p:sp>
    </p:spTree>
    <p:extLst>
      <p:ext uri="{BB962C8B-B14F-4D97-AF65-F5344CB8AC3E}">
        <p14:creationId xmlns:p14="http://schemas.microsoft.com/office/powerpoint/2010/main" val="28369371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巩固练习</a:t>
            </a:r>
            <a:endParaRPr lang="zh-CN" altLang="en-US" sz="2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Yuanti SC"/>
            </a:endParaRPr>
          </a:p>
        </p:txBody>
      </p:sp>
    </p:spTree>
    <p:extLst>
      <p:ext uri="{BB962C8B-B14F-4D97-AF65-F5344CB8AC3E}">
        <p14:creationId xmlns:p14="http://schemas.microsoft.com/office/powerpoint/2010/main" val="1752847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课堂检测</a:t>
            </a:r>
            <a:endParaRPr lang="zh-CN" altLang="en-US" sz="2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Yuanti SC"/>
            </a:endParaRPr>
          </a:p>
        </p:txBody>
      </p:sp>
    </p:spTree>
    <p:extLst>
      <p:ext uri="{BB962C8B-B14F-4D97-AF65-F5344CB8AC3E}">
        <p14:creationId xmlns:p14="http://schemas.microsoft.com/office/powerpoint/2010/main" val="624041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课堂小结</a:t>
            </a:r>
            <a:endParaRPr lang="zh-CN" altLang="en-US" sz="2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Yuanti SC"/>
            </a:endParaRPr>
          </a:p>
        </p:txBody>
      </p:sp>
    </p:spTree>
    <p:extLst>
      <p:ext uri="{BB962C8B-B14F-4D97-AF65-F5344CB8AC3E}">
        <p14:creationId xmlns:p14="http://schemas.microsoft.com/office/powerpoint/2010/main" val="32503872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课后作业</a:t>
            </a:r>
            <a:endParaRPr lang="zh-CN" altLang="en-US" sz="2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Yuanti SC"/>
            </a:endParaRPr>
          </a:p>
        </p:txBody>
      </p:sp>
    </p:spTree>
    <p:extLst>
      <p:ext uri="{BB962C8B-B14F-4D97-AF65-F5344CB8AC3E}">
        <p14:creationId xmlns:p14="http://schemas.microsoft.com/office/powerpoint/2010/main" val="4138983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7949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105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324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4" name="组合 5"/>
          <p:cNvGrpSpPr/>
          <p:nvPr userDrawn="1"/>
        </p:nvGrpSpPr>
        <p:grpSpPr bwMode="auto">
          <a:xfrm>
            <a:off x="-7031" y="44021"/>
            <a:ext cx="1835831" cy="356694"/>
            <a:chOff x="-19612" y="-12043"/>
            <a:chExt cx="2447406" cy="475593"/>
          </a:xfrm>
        </p:grpSpPr>
        <p:cxnSp>
          <p:nvCxnSpPr>
            <p:cNvPr id="15" name="直线连接符 10"/>
            <p:cNvCxnSpPr/>
            <p:nvPr/>
          </p:nvCxnSpPr>
          <p:spPr>
            <a:xfrm>
              <a:off x="-19612" y="463550"/>
              <a:ext cx="2447406" cy="0"/>
            </a:xfrm>
            <a:prstGeom prst="line">
              <a:avLst/>
            </a:prstGeom>
            <a:noFill/>
            <a:ln w="25400" cap="flat" cmpd="sng" algn="ctr">
              <a:solidFill>
                <a:srgbClr val="00B050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115415" y="-12043"/>
              <a:ext cx="486916" cy="43114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rgbClr val="FFBF53">
                <a:lumMod val="75000"/>
              </a:srgbClr>
            </a:solidFill>
            <a:ln>
              <a:noFill/>
            </a:ln>
          </p:spPr>
          <p:txBody>
            <a:bodyPr/>
            <a:lstStyle/>
            <a:p>
              <a:pPr defTabSz="685324"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 userDrawn="1"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9" name="Picture 2"/>
            <p:cNvPicPr>
              <a:picLocks noChangeAspect="1" noChangeArrowheads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0" name="直接连接符 9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ln w="28575">
              <a:solidFill>
                <a:schemeClr val="accent4">
                  <a:lumMod val="60000"/>
                  <a:lumOff val="40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557" y="0"/>
            <a:ext cx="1177443" cy="467999"/>
          </a:xfrm>
          <a:prstGeom prst="rect">
            <a:avLst/>
          </a:prstGeom>
        </p:spPr>
      </p:pic>
      <p:sp>
        <p:nvSpPr>
          <p:cNvPr id="18" name="文本框 1"/>
          <p:cNvSpPr txBox="1">
            <a:spLocks noChangeArrowheads="1"/>
          </p:cNvSpPr>
          <p:nvPr userDrawn="1"/>
        </p:nvSpPr>
        <p:spPr bwMode="auto">
          <a:xfrm>
            <a:off x="6018075" y="23689"/>
            <a:ext cx="3645711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defTabSz="685324">
              <a:defRPr/>
            </a:pPr>
            <a:r>
              <a:rPr lang="en-US" altLang="zh-CN" sz="2000" b="1" dirty="0" smtClean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1.2 </a:t>
            </a:r>
            <a:r>
              <a:rPr lang="zh-CN" altLang="en-US" sz="2000" b="1" dirty="0" smtClean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运动的描述</a:t>
            </a:r>
            <a:r>
              <a:rPr lang="en-US" altLang="zh-CN" sz="2000" b="1" dirty="0" smtClean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rgbClr val="8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8773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iming>
    <p:tnLst>
      <p:par>
        <p:cTn id="1" dur="indefinite" restart="never" nodeType="tmRoot"/>
      </p:par>
    </p:tnLst>
  </p:timing>
  <p:txStyles>
    <p:titleStyle>
      <a:lvl1pPr algn="l" defTabSz="685324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324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489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image" Target="../media/image3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hyperlink" Target="&#22320;&#29699;&#21516;&#27493;&#21355;&#26143;.swf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.xm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9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Relationship Id="rId6" Type="http://schemas.openxmlformats.org/officeDocument/2006/relationships/image" Target="../media/image10.GIF"/><Relationship Id="rId5" Type="http://schemas.openxmlformats.org/officeDocument/2006/relationships/image" Target="../media/image9.GIF"/><Relationship Id="rId4" Type="http://schemas.openxmlformats.org/officeDocument/2006/relationships/image" Target="../media/image8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GIF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" y="1"/>
            <a:ext cx="9142569" cy="514349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idx="4294967295"/>
            <p:custDataLst>
              <p:tags r:id="rId2"/>
            </p:custDataLst>
          </p:nvPr>
        </p:nvSpPr>
        <p:spPr>
          <a:xfrm>
            <a:off x="0" y="1236663"/>
            <a:ext cx="9144000" cy="2944812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/>
            <a:r>
              <a:rPr lang="zh-CN" altLang="en-US" sz="5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第一章  机械运动</a:t>
            </a:r>
            <a:br>
              <a:rPr lang="zh-CN" altLang="en-US" sz="5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en-US" altLang="zh-CN" sz="49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/>
            </a:r>
            <a:br>
              <a:rPr lang="en-US" altLang="zh-CN" sz="49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</a:br>
            <a:r>
              <a:rPr lang="zh-CN" altLang="en-US" sz="49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第</a:t>
            </a:r>
            <a:r>
              <a:rPr lang="en-US" altLang="zh-CN" sz="49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2</a:t>
            </a:r>
            <a:r>
              <a:rPr lang="zh-CN" altLang="en-US" sz="49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节  运动的描述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-1" y="-2726"/>
            <a:ext cx="3561908" cy="435611"/>
          </a:xfrm>
          <a:prstGeom prst="round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 kern="0" dirty="0">
              <a:solidFill>
                <a:prstClr val="black"/>
              </a:solidFill>
              <a:latin typeface="Times New Roman"/>
              <a:ea typeface="黑体" panose="02010609060101010101" pitchFamily="49" charset="-122"/>
            </a:endParaRPr>
          </a:p>
        </p:txBody>
      </p:sp>
      <p:sp>
        <p:nvSpPr>
          <p:cNvPr id="8" name="文本框 1"/>
          <p:cNvSpPr txBox="1"/>
          <p:nvPr/>
        </p:nvSpPr>
        <p:spPr>
          <a:xfrm>
            <a:off x="158452" y="32775"/>
            <a:ext cx="3338624" cy="4001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  <a:ea typeface="宋体"/>
              </a:rPr>
              <a:t>人教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  <a:ea typeface="宋体"/>
              </a:rPr>
              <a:t>版 物理 </a:t>
            </a: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  <a:ea typeface="宋体"/>
              </a:rPr>
              <a:t>八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  <a:ea typeface="宋体"/>
              </a:rPr>
              <a:t>年级 上册</a:t>
            </a:r>
            <a:endParaRPr lang="zh-CN" altLang="en-US" sz="2000" b="1" dirty="0">
              <a:solidFill>
                <a:prstClr val="white"/>
              </a:solidFill>
              <a:latin typeface="宋体" panose="02010600030101010101" pitchFamily="2" charset="-122"/>
              <a:ea typeface="宋体"/>
            </a:endParaRPr>
          </a:p>
        </p:txBody>
      </p:sp>
      <p:pic>
        <p:nvPicPr>
          <p:cNvPr id="9" name="Picture 2" descr="G:\其他部门资源\美编\图标\QQ图片20200217104227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9879" y="1874"/>
            <a:ext cx="1999391" cy="79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 (3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591" y="2411253"/>
            <a:ext cx="3998595" cy="176498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245168" y="2404443"/>
            <a:ext cx="1363028" cy="1915001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endParaRPr lang="en-US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defRPr/>
            </a:pPr>
            <a:endParaRPr lang="en-US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defRPr/>
            </a:pPr>
            <a:endParaRPr lang="en-US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defRPr/>
            </a:pPr>
            <a:endParaRPr lang="en-US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defRPr/>
            </a:pPr>
            <a:endParaRPr lang="en-US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pic>
        <p:nvPicPr>
          <p:cNvPr id="4" name="图片 3" descr="t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068" y="678656"/>
            <a:ext cx="3002280" cy="16783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245168" y="929640"/>
            <a:ext cx="5391150" cy="1176338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以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_______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为参照物，战斗机是运动的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defRPr/>
            </a:pP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以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_______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为参照物，战斗机是静止的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26130" y="2705576"/>
            <a:ext cx="5228749" cy="1176338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以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_______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为参照物，乘客是运动的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defRPr/>
            </a:pP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以扶梯为参照物，乘客是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_______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的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63128" y="4373736"/>
            <a:ext cx="5576411" cy="437674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结论：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物体的运动和静止是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相对的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802380" y="929640"/>
            <a:ext cx="862965" cy="437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海面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642836" y="1668304"/>
            <a:ext cx="1182053" cy="437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加油机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802380" y="2705577"/>
            <a:ext cx="862965" cy="437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地面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876574" y="3444240"/>
            <a:ext cx="862965" cy="437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静止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7" grpId="0" bldLvl="0" animBg="1"/>
      <p:bldP spid="8" grpId="0" bldLvl="0"/>
      <p:bldP spid="9" grpId="0" bldLvl="0"/>
      <p:bldP spid="10" grpId="0" bldLvl="0"/>
      <p:bldP spid="11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 txBox="1">
            <a:spLocks noRot="1" noChangeArrowheads="1"/>
          </p:cNvSpPr>
          <p:nvPr/>
        </p:nvSpPr>
        <p:spPr>
          <a:xfrm>
            <a:off x="2595331" y="524828"/>
            <a:ext cx="4139089" cy="482441"/>
          </a:xfrm>
          <a:prstGeom prst="rect">
            <a:avLst/>
          </a:prstGeom>
          <a:noFill/>
        </p:spPr>
        <p:txBody>
          <a:bodyPr lIns="68580" tIns="34290" rIns="68580" bIns="34290"/>
          <a:lstStyle/>
          <a:p>
            <a:pPr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地球、卫星的运动和静止</a:t>
            </a:r>
          </a:p>
        </p:txBody>
      </p:sp>
      <p:sp>
        <p:nvSpPr>
          <p:cNvPr id="9" name="Rectangle 13"/>
          <p:cNvSpPr/>
          <p:nvPr/>
        </p:nvSpPr>
        <p:spPr>
          <a:xfrm>
            <a:off x="5754098" y="1207373"/>
            <a:ext cx="2877905" cy="283923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 地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球同步卫星与地球在做同步运动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如果以地球为参照物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地球同步卫星是运动的还是静止的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？</a:t>
            </a:r>
            <a:endParaRPr lang="en-US" altLang="zh-CN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Rectangle 5"/>
          <p:cNvSpPr txBox="1">
            <a:spLocks noRot="1" noChangeArrowheads="1"/>
          </p:cNvSpPr>
          <p:nvPr/>
        </p:nvSpPr>
        <p:spPr>
          <a:xfrm>
            <a:off x="6734420" y="4134102"/>
            <a:ext cx="1648778" cy="482441"/>
          </a:xfrm>
          <a:prstGeom prst="rect">
            <a:avLst/>
          </a:prstGeom>
          <a:noFill/>
        </p:spPr>
        <p:txBody>
          <a:bodyPr lIns="68580" tIns="34290" rIns="68580" bIns="34290"/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是静止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的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1025" name="图片 1024" descr="ppt/media/image17.wmf"/>
          <p:cNvPicPr/>
          <p:nvPr/>
        </p:nvPicPr>
        <p:blipFill>
          <a:blip r:embed="rId3"/>
          <a:stretch>
            <a:fillRect/>
          </a:stretch>
        </p:blipFill>
        <p:spPr>
          <a:xfrm>
            <a:off x="343422" y="963663"/>
            <a:ext cx="5410676" cy="40147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7" name="图片 16" descr="1122287593_15164117242921n.jpg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4130" y="1504996"/>
            <a:ext cx="4323505" cy="29321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14" name="组合 13"/>
          <p:cNvGrpSpPr/>
          <p:nvPr/>
        </p:nvGrpSpPr>
        <p:grpSpPr>
          <a:xfrm>
            <a:off x="387085" y="1540043"/>
            <a:ext cx="837045" cy="3076499"/>
            <a:chOff x="464930" y="1150512"/>
            <a:chExt cx="837045" cy="3076499"/>
          </a:xfrm>
        </p:grpSpPr>
        <p:sp>
          <p:nvSpPr>
            <p:cNvPr id="15" name="右箭头标注 14"/>
            <p:cNvSpPr/>
            <p:nvPr/>
          </p:nvSpPr>
          <p:spPr>
            <a:xfrm>
              <a:off x="464930" y="1150512"/>
              <a:ext cx="837045" cy="2980330"/>
            </a:xfrm>
            <a:prstGeom prst="rightArrow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324"/>
              <a:endParaRPr lang="zh-CN" altLang="en-US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pic>
          <p:nvPicPr>
            <p:cNvPr id="16" name="Picture 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33" y="1150512"/>
              <a:ext cx="487191" cy="429498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487931" y="1668378"/>
              <a:ext cx="430887" cy="255863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defTabSz="685324"/>
              <a:r>
                <a:rPr lang="zh-CN" altLang="en-US" sz="1600" b="1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点击图</a:t>
              </a:r>
              <a:r>
                <a:rPr lang="zh-CN" altLang="en-US" sz="1600" b="1" spc="30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片演示卫星运动</a:t>
              </a:r>
              <a:endParaRPr lang="zh-CN" altLang="en-US" sz="1600" b="1" spc="3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3"/>
          <p:cNvGrpSpPr/>
          <p:nvPr/>
        </p:nvGrpSpPr>
        <p:grpSpPr bwMode="auto">
          <a:xfrm>
            <a:off x="3449322" y="718816"/>
            <a:ext cx="1879600" cy="477054"/>
            <a:chOff x="497257" y="753279"/>
            <a:chExt cx="1881032" cy="477860"/>
          </a:xfrm>
        </p:grpSpPr>
        <p:grpSp>
          <p:nvGrpSpPr>
            <p:cNvPr id="26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8" name="缺角矩形 27"/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 dirty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" name="缺角矩形 28"/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 dirty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缺角矩形 29"/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 dirty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" name="缺角矩形 30"/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 dirty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7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3924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连接中考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75629" y="1451851"/>
            <a:ext cx="8300061" cy="2870016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我国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“辽宁舰”航母编队已形成体系作战能力。航母编队在航行过程中，下列哪个物体相对于“辽宁舰”是静止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　）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A．海岛                 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B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．弹射出去的战斗机 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C．远离中的护卫舰       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D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．站立在甲板上的水兵 </a:t>
            </a:r>
            <a:r>
              <a:rPr lang="zh-CN" altLang="en-US" sz="2800" b="1" dirty="0">
                <a:solidFill>
                  <a:srgbClr val="0FB62A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48460" y="2624062"/>
            <a:ext cx="309563" cy="500137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88159" y="967587"/>
            <a:ext cx="7868653" cy="386541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古书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套买曜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上记载有：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人在舟中闭牖（门窗）而坐，舟行而人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不觉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</a:t>
            </a:r>
            <a:r>
              <a:rPr lang="en-US" sz="2800" b="1" dirty="0" smtClean="0">
                <a:solidFill>
                  <a:srgbClr val="12717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_______________________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生动描述，其中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舟行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endParaRPr lang="en-US" altLang="zh-CN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为参照物，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人不觉</a:t>
            </a:r>
            <a:r>
              <a:rPr 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为参照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92014" y="2256224"/>
            <a:ext cx="2905125" cy="53387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363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运动和静止的相对性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55503" y="3624308"/>
            <a:ext cx="1147763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363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河岸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646466" y="4244168"/>
            <a:ext cx="53673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363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人</a:t>
            </a:r>
          </a:p>
        </p:txBody>
      </p:sp>
      <p:grpSp>
        <p:nvGrpSpPr>
          <p:cNvPr id="31" name="组合 3"/>
          <p:cNvGrpSpPr/>
          <p:nvPr/>
        </p:nvGrpSpPr>
        <p:grpSpPr bwMode="auto">
          <a:xfrm>
            <a:off x="3444798" y="401588"/>
            <a:ext cx="1879600" cy="477054"/>
            <a:chOff x="497257" y="753279"/>
            <a:chExt cx="1881032" cy="477860"/>
          </a:xfrm>
        </p:grpSpPr>
        <p:grpSp>
          <p:nvGrpSpPr>
            <p:cNvPr id="32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34" name="缺角矩形 33"/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 dirty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5" name="缺角矩形 34"/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 dirty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6" name="缺角矩形 35"/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 dirty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7" name="缺角矩形 36"/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 dirty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3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3924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连接中考</a:t>
              </a: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6136" y="2460640"/>
            <a:ext cx="3859616" cy="21548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476886" y="1023309"/>
            <a:ext cx="8033431" cy="136191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观察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图中的烟和小旗，关于甲、乙两车相对于房子的运动情况，下列说法中正确的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是（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　）</a:t>
            </a:r>
          </a:p>
        </p:txBody>
      </p:sp>
      <p:pic>
        <p:nvPicPr>
          <p:cNvPr id="2" name="图片 1"/>
          <p:cNvPicPr/>
          <p:nvPr/>
        </p:nvPicPr>
        <p:blipFill>
          <a:blip r:embed="rId3">
            <a:lum bright="-48000" contrast="66000"/>
          </a:blip>
          <a:stretch>
            <a:fillRect/>
          </a:stretch>
        </p:blipFill>
        <p:spPr>
          <a:xfrm>
            <a:off x="6179810" y="2608122"/>
            <a:ext cx="2592705" cy="159686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" name="文本框 101"/>
          <p:cNvSpPr txBox="1"/>
          <p:nvPr/>
        </p:nvSpPr>
        <p:spPr>
          <a:xfrm>
            <a:off x="795067" y="2200554"/>
            <a:ext cx="6203610" cy="265457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甲、乙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两车一定向左运动</a:t>
            </a:r>
            <a:endParaRPr 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甲、乙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两车一定向右运动</a:t>
            </a:r>
            <a:endParaRPr 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．甲车可能运动，乙车向右运动</a:t>
            </a:r>
            <a:endParaRPr 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．甲车可能静止，乙车向左运动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157552" y="1762880"/>
            <a:ext cx="318611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</a:p>
        </p:txBody>
      </p:sp>
      <p:grpSp>
        <p:nvGrpSpPr>
          <p:cNvPr id="29" name="组合 3"/>
          <p:cNvGrpSpPr/>
          <p:nvPr/>
        </p:nvGrpSpPr>
        <p:grpSpPr bwMode="auto">
          <a:xfrm>
            <a:off x="3449322" y="579962"/>
            <a:ext cx="1879600" cy="477054"/>
            <a:chOff x="497257" y="753279"/>
            <a:chExt cx="1881032" cy="477860"/>
          </a:xfrm>
        </p:grpSpPr>
        <p:grpSp>
          <p:nvGrpSpPr>
            <p:cNvPr id="30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32" name="缺角矩形 31"/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 dirty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" name="缺角矩形 32"/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 dirty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4" name="缺角矩形 33"/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 dirty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5" name="缺角矩形 34"/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 dirty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1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3924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连接中考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5059" y="1297076"/>
            <a:ext cx="7748664" cy="3559436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35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在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商场里，当你站在上升的自动扶梯上时，关于你是运动还是静止的说法中正确的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是（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　）</a:t>
            </a:r>
          </a:p>
          <a:p>
            <a:pPr>
              <a:lnSpc>
                <a:spcPct val="135000"/>
              </a:lnSpc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A．运动的                       </a:t>
            </a:r>
            <a:endParaRPr lang="en-US" altLang="zh-CN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5000"/>
              </a:lnSpc>
              <a:defRPr/>
            </a:pP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．静止的 </a:t>
            </a:r>
          </a:p>
          <a:p>
            <a:pPr>
              <a:lnSpc>
                <a:spcPct val="135000"/>
              </a:lnSpc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C．相对于自动扶梯是静止的       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5000"/>
              </a:lnSpc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D．相对于商场地面是静止的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201012" y="1947085"/>
            <a:ext cx="413385" cy="53387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ts val="363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grpSp>
        <p:nvGrpSpPr>
          <p:cNvPr id="47" name="组合 3"/>
          <p:cNvGrpSpPr/>
          <p:nvPr/>
        </p:nvGrpSpPr>
        <p:grpSpPr bwMode="auto">
          <a:xfrm>
            <a:off x="3331845" y="560205"/>
            <a:ext cx="2480310" cy="477175"/>
            <a:chOff x="5083" y="1140"/>
            <a:chExt cx="3905" cy="751"/>
          </a:xfrm>
        </p:grpSpPr>
        <p:grpSp>
          <p:nvGrpSpPr>
            <p:cNvPr id="48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50" name="缺角矩形 49"/>
              <p:cNvSpPr/>
              <p:nvPr/>
            </p:nvSpPr>
            <p:spPr>
              <a:xfrm rot="3000000">
                <a:off x="4021527" y="597147"/>
                <a:ext cx="418939" cy="418763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1" name="缺角矩形 50"/>
              <p:cNvSpPr/>
              <p:nvPr/>
            </p:nvSpPr>
            <p:spPr>
              <a:xfrm rot="3000000">
                <a:off x="4478765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2" name="缺角矩形 51"/>
              <p:cNvSpPr/>
              <p:nvPr/>
            </p:nvSpPr>
            <p:spPr>
              <a:xfrm rot="3000000">
                <a:off x="4936001" y="597147"/>
                <a:ext cx="418939" cy="418763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3" name="缺角矩形 52"/>
              <p:cNvSpPr/>
              <p:nvPr/>
            </p:nvSpPr>
            <p:spPr>
              <a:xfrm rot="3000000">
                <a:off x="3564291" y="597147"/>
                <a:ext cx="418939" cy="418764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4" name="缺角矩形 53"/>
              <p:cNvSpPr/>
              <p:nvPr/>
            </p:nvSpPr>
            <p:spPr>
              <a:xfrm rot="3000000">
                <a:off x="5393238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9" name="TextBox 15"/>
            <p:cNvSpPr txBox="1">
              <a:spLocks noChangeArrowheads="1"/>
            </p:cNvSpPr>
            <p:nvPr/>
          </p:nvSpPr>
          <p:spPr bwMode="auto">
            <a:xfrm>
              <a:off x="5083" y="1140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3924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基础巩固题</a:t>
              </a:r>
              <a:endParaRPr lang="en-US" altLang="zh-CN" sz="2500" b="1" kern="0" dirty="0">
                <a:solidFill>
                  <a:sysClr val="window" lastClr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5560" y="2601712"/>
            <a:ext cx="2481884" cy="215163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1ba2fb4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1983" y="1929877"/>
            <a:ext cx="2738838" cy="182443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56961" y="1197181"/>
            <a:ext cx="8707755" cy="321908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如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图所示的情景中，下列说法正确的是 （　　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en-US" altLang="zh-CN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．帆船相对于大地是静止的 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B．空中的雨滴相对于帆船是静止的 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C．空中的雨滴相对于牛是静止的 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D．地面上的人相对于大地是静止的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421402" y="1313717"/>
            <a:ext cx="413385" cy="49962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ts val="363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  <p:grpSp>
        <p:nvGrpSpPr>
          <p:cNvPr id="47" name="组合 3"/>
          <p:cNvGrpSpPr/>
          <p:nvPr/>
        </p:nvGrpSpPr>
        <p:grpSpPr bwMode="auto">
          <a:xfrm>
            <a:off x="3296648" y="628992"/>
            <a:ext cx="2480310" cy="477175"/>
            <a:chOff x="5083" y="1140"/>
            <a:chExt cx="3905" cy="751"/>
          </a:xfrm>
        </p:grpSpPr>
        <p:grpSp>
          <p:nvGrpSpPr>
            <p:cNvPr id="48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50" name="缺角矩形 49"/>
              <p:cNvSpPr/>
              <p:nvPr/>
            </p:nvSpPr>
            <p:spPr>
              <a:xfrm rot="3000000">
                <a:off x="4021527" y="597147"/>
                <a:ext cx="418939" cy="418763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1" name="缺角矩形 50"/>
              <p:cNvSpPr/>
              <p:nvPr/>
            </p:nvSpPr>
            <p:spPr>
              <a:xfrm rot="3000000">
                <a:off x="4478765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2" name="缺角矩形 51"/>
              <p:cNvSpPr/>
              <p:nvPr/>
            </p:nvSpPr>
            <p:spPr>
              <a:xfrm rot="3000000">
                <a:off x="4936001" y="597147"/>
                <a:ext cx="418939" cy="418763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3" name="缺角矩形 52"/>
              <p:cNvSpPr/>
              <p:nvPr/>
            </p:nvSpPr>
            <p:spPr>
              <a:xfrm rot="3000000">
                <a:off x="3564291" y="597147"/>
                <a:ext cx="418939" cy="418764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4" name="缺角矩形 53"/>
              <p:cNvSpPr/>
              <p:nvPr/>
            </p:nvSpPr>
            <p:spPr>
              <a:xfrm rot="3000000">
                <a:off x="5393238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9" name="TextBox 15"/>
            <p:cNvSpPr txBox="1">
              <a:spLocks noChangeArrowheads="1"/>
            </p:cNvSpPr>
            <p:nvPr/>
          </p:nvSpPr>
          <p:spPr bwMode="auto">
            <a:xfrm>
              <a:off x="5083" y="1140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3924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基础巩固题</a:t>
              </a:r>
              <a:endParaRPr lang="en-US" altLang="zh-CN" sz="2500" b="1" kern="0" dirty="0">
                <a:solidFill>
                  <a:sysClr val="window" lastClr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80852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7663" y="1160564"/>
            <a:ext cx="8682048" cy="3516347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随着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科技实力的不断提升，我国逐渐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由航天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国向航天强国迈进。2017年4月，中国自主研制的首艘货运飞船“天舟一号”在海南文昌航天发射场使用“长征七号”运载火箭发射，并与“天宫二号”空间站顺利完成自动交会对接，如图所示。此时说“天宫二号”是静止的，选取的参照物是 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　）                                       </a:t>
            </a:r>
          </a:p>
          <a:p>
            <a:pPr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A．“天宫二号”         B．太阳 </a:t>
            </a:r>
          </a:p>
          <a:p>
            <a:pPr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C．“长征七号”         D．“天舟一号”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344794" y="3308807"/>
            <a:ext cx="398186" cy="500137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  <p:grpSp>
        <p:nvGrpSpPr>
          <p:cNvPr id="14" name="组合 3"/>
          <p:cNvGrpSpPr/>
          <p:nvPr/>
        </p:nvGrpSpPr>
        <p:grpSpPr bwMode="auto">
          <a:xfrm>
            <a:off x="3296648" y="628992"/>
            <a:ext cx="2480310" cy="477175"/>
            <a:chOff x="5083" y="1140"/>
            <a:chExt cx="3905" cy="751"/>
          </a:xfrm>
        </p:grpSpPr>
        <p:grpSp>
          <p:nvGrpSpPr>
            <p:cNvPr id="15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17" name="缺角矩形 16"/>
              <p:cNvSpPr/>
              <p:nvPr/>
            </p:nvSpPr>
            <p:spPr>
              <a:xfrm rot="3000000">
                <a:off x="4021527" y="597147"/>
                <a:ext cx="418939" cy="418763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缺角矩形 17"/>
              <p:cNvSpPr/>
              <p:nvPr/>
            </p:nvSpPr>
            <p:spPr>
              <a:xfrm rot="3000000">
                <a:off x="4478765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" name="缺角矩形 18"/>
              <p:cNvSpPr/>
              <p:nvPr/>
            </p:nvSpPr>
            <p:spPr>
              <a:xfrm rot="3000000">
                <a:off x="4936001" y="597147"/>
                <a:ext cx="418939" cy="418763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" name="缺角矩形 19"/>
              <p:cNvSpPr/>
              <p:nvPr/>
            </p:nvSpPr>
            <p:spPr>
              <a:xfrm rot="3000000">
                <a:off x="3564291" y="597147"/>
                <a:ext cx="418939" cy="418764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缺角矩形 20"/>
              <p:cNvSpPr/>
              <p:nvPr/>
            </p:nvSpPr>
            <p:spPr>
              <a:xfrm rot="3000000">
                <a:off x="5393238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6" name="TextBox 15"/>
            <p:cNvSpPr txBox="1">
              <a:spLocks noChangeArrowheads="1"/>
            </p:cNvSpPr>
            <p:nvPr/>
          </p:nvSpPr>
          <p:spPr bwMode="auto">
            <a:xfrm>
              <a:off x="5083" y="1140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3924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基础巩固题</a:t>
              </a:r>
              <a:endParaRPr lang="en-US" altLang="zh-CN" sz="2500" b="1" kern="0" dirty="0">
                <a:solidFill>
                  <a:sysClr val="window" lastClr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2" name="图片 1" descr="5bf55eea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4522" y="3229159"/>
            <a:ext cx="2355189" cy="16226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8171" y="1169851"/>
            <a:ext cx="8114190" cy="3839513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学校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运动会上4×100m接力赛中，为保证传接棒顺利进行，取得好成绩，在传接棒时两位运动员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应该（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　）</a:t>
            </a:r>
          </a:p>
          <a:p>
            <a:pPr>
              <a:lnSpc>
                <a:spcPct val="125000"/>
              </a:lnSpc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A．都站在原地不动 </a:t>
            </a:r>
          </a:p>
          <a:p>
            <a:pPr>
              <a:lnSpc>
                <a:spcPct val="125000"/>
              </a:lnSpc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B．都奔跑，保持相对静止 </a:t>
            </a:r>
          </a:p>
          <a:p>
            <a:pPr>
              <a:lnSpc>
                <a:spcPct val="125000"/>
              </a:lnSpc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C．都奔跑，接棒运动员速度要大于传棒运动员 </a:t>
            </a:r>
          </a:p>
          <a:p>
            <a:pPr>
              <a:lnSpc>
                <a:spcPct val="125000"/>
              </a:lnSpc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D．传棒运动员奔跑，接棒运动员站在在原地不动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93339" y="2289127"/>
            <a:ext cx="377347" cy="500137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grpSp>
        <p:nvGrpSpPr>
          <p:cNvPr id="13" name="组合 3"/>
          <p:cNvGrpSpPr/>
          <p:nvPr/>
        </p:nvGrpSpPr>
        <p:grpSpPr bwMode="auto">
          <a:xfrm>
            <a:off x="3296648" y="628992"/>
            <a:ext cx="2480310" cy="477175"/>
            <a:chOff x="5083" y="1140"/>
            <a:chExt cx="3905" cy="751"/>
          </a:xfrm>
        </p:grpSpPr>
        <p:grpSp>
          <p:nvGrpSpPr>
            <p:cNvPr id="14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16" name="缺角矩形 15"/>
              <p:cNvSpPr/>
              <p:nvPr/>
            </p:nvSpPr>
            <p:spPr>
              <a:xfrm rot="3000000">
                <a:off x="4021527" y="597147"/>
                <a:ext cx="418939" cy="418763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缺角矩形 16"/>
              <p:cNvSpPr/>
              <p:nvPr/>
            </p:nvSpPr>
            <p:spPr>
              <a:xfrm rot="3000000">
                <a:off x="4478765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缺角矩形 17"/>
              <p:cNvSpPr/>
              <p:nvPr/>
            </p:nvSpPr>
            <p:spPr>
              <a:xfrm rot="3000000">
                <a:off x="4936001" y="597147"/>
                <a:ext cx="418939" cy="418763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" name="缺角矩形 18"/>
              <p:cNvSpPr/>
              <p:nvPr/>
            </p:nvSpPr>
            <p:spPr>
              <a:xfrm rot="3000000">
                <a:off x="3564291" y="597147"/>
                <a:ext cx="418939" cy="418764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" name="缺角矩形 19"/>
              <p:cNvSpPr/>
              <p:nvPr/>
            </p:nvSpPr>
            <p:spPr>
              <a:xfrm rot="3000000">
                <a:off x="5393238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5" name="TextBox 15"/>
            <p:cNvSpPr txBox="1">
              <a:spLocks noChangeArrowheads="1"/>
            </p:cNvSpPr>
            <p:nvPr/>
          </p:nvSpPr>
          <p:spPr bwMode="auto">
            <a:xfrm>
              <a:off x="5083" y="1140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3924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基础巩固题</a:t>
              </a:r>
              <a:endParaRPr lang="en-US" altLang="zh-CN" sz="2500" b="1" kern="0" dirty="0">
                <a:solidFill>
                  <a:sysClr val="window" lastClr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 txBox="1"/>
          <p:nvPr/>
        </p:nvSpPr>
        <p:spPr>
          <a:xfrm>
            <a:off x="575786" y="1184649"/>
            <a:ext cx="8409952" cy="357020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5.</a:t>
            </a: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甲、乙两辆汽车在同一条平直公路上行驶，甲车中乘客观察乙车，发现乙车向正东方向行驶。如果以地面为参照物，关于甲、乙两车的运动情况，判断错误的是（    ）</a:t>
            </a:r>
          </a:p>
          <a:p>
            <a:pPr>
              <a:lnSpc>
                <a:spcPct val="125000"/>
              </a:lnSpc>
              <a:defRPr/>
            </a:pP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A.  </a:t>
            </a: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甲、乙两车都向东行驶  </a:t>
            </a:r>
          </a:p>
          <a:p>
            <a:pPr>
              <a:lnSpc>
                <a:spcPct val="125000"/>
              </a:lnSpc>
              <a:defRPr/>
            </a:pP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B.  </a:t>
            </a: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甲、乙两车都向西行驶</a:t>
            </a:r>
          </a:p>
          <a:p>
            <a:pPr>
              <a:lnSpc>
                <a:spcPct val="125000"/>
              </a:lnSpc>
              <a:defRPr/>
            </a:pP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C.  </a:t>
            </a: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甲车向西</a:t>
            </a:r>
            <a:r>
              <a:rPr lang="zh-CN" altLang="en-US" sz="2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行驶，乙</a:t>
            </a: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车向东行驶</a:t>
            </a:r>
          </a:p>
          <a:p>
            <a:pPr>
              <a:lnSpc>
                <a:spcPct val="125000"/>
              </a:lnSpc>
              <a:defRPr/>
            </a:pP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D.  </a:t>
            </a: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甲车向东</a:t>
            </a:r>
            <a:r>
              <a:rPr lang="zh-CN" altLang="en-US" sz="2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行驶，乙</a:t>
            </a: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车向西行驶</a:t>
            </a:r>
          </a:p>
        </p:txBody>
      </p:sp>
      <p:sp>
        <p:nvSpPr>
          <p:cNvPr id="14339" name="TextBox 3"/>
          <p:cNvSpPr txBox="1"/>
          <p:nvPr/>
        </p:nvSpPr>
        <p:spPr>
          <a:xfrm>
            <a:off x="8287702" y="2236832"/>
            <a:ext cx="499110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</a:p>
        </p:txBody>
      </p:sp>
      <p:grpSp>
        <p:nvGrpSpPr>
          <p:cNvPr id="13" name="组合 3"/>
          <p:cNvGrpSpPr/>
          <p:nvPr/>
        </p:nvGrpSpPr>
        <p:grpSpPr bwMode="auto">
          <a:xfrm>
            <a:off x="3296648" y="628992"/>
            <a:ext cx="2480310" cy="477175"/>
            <a:chOff x="5083" y="1140"/>
            <a:chExt cx="3905" cy="751"/>
          </a:xfrm>
        </p:grpSpPr>
        <p:grpSp>
          <p:nvGrpSpPr>
            <p:cNvPr id="14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16" name="缺角矩形 15"/>
              <p:cNvSpPr/>
              <p:nvPr/>
            </p:nvSpPr>
            <p:spPr>
              <a:xfrm rot="3000000">
                <a:off x="4021527" y="597147"/>
                <a:ext cx="418939" cy="418763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缺角矩形 16"/>
              <p:cNvSpPr/>
              <p:nvPr/>
            </p:nvSpPr>
            <p:spPr>
              <a:xfrm rot="3000000">
                <a:off x="4478765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缺角矩形 17"/>
              <p:cNvSpPr/>
              <p:nvPr/>
            </p:nvSpPr>
            <p:spPr>
              <a:xfrm rot="3000000">
                <a:off x="4936001" y="597147"/>
                <a:ext cx="418939" cy="418763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" name="缺角矩形 18"/>
              <p:cNvSpPr/>
              <p:nvPr/>
            </p:nvSpPr>
            <p:spPr>
              <a:xfrm rot="3000000">
                <a:off x="3564291" y="597147"/>
                <a:ext cx="418939" cy="418764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" name="缺角矩形 19"/>
              <p:cNvSpPr/>
              <p:nvPr/>
            </p:nvSpPr>
            <p:spPr>
              <a:xfrm rot="3000000">
                <a:off x="5393238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5" name="TextBox 15"/>
            <p:cNvSpPr txBox="1">
              <a:spLocks noChangeArrowheads="1"/>
            </p:cNvSpPr>
            <p:nvPr/>
          </p:nvSpPr>
          <p:spPr bwMode="auto">
            <a:xfrm>
              <a:off x="5083" y="1140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3924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基础巩固题</a:t>
              </a:r>
              <a:endParaRPr lang="en-US" altLang="zh-CN" sz="2500" b="1" kern="0" dirty="0">
                <a:solidFill>
                  <a:sysClr val="window" lastClr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60858" y="580571"/>
            <a:ext cx="4933082" cy="43858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我们根据什么说这些物体是运动的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?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447224" y="3149694"/>
            <a:ext cx="3729514" cy="1685077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它们的共同特点：</a:t>
            </a:r>
          </a:p>
          <a:p>
            <a:pPr>
              <a:lnSpc>
                <a:spcPct val="125000"/>
              </a:lnSpc>
              <a:defRPr/>
            </a:pPr>
            <a:r>
              <a:rPr lang="zh-CN" altLang="en-US" sz="2800" b="1" dirty="0" smtClean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        位置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随时间不断地发生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变化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563053" y="2508885"/>
            <a:ext cx="1707356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飞奔的猎豹</a:t>
            </a:r>
          </a:p>
        </p:txBody>
      </p:sp>
      <p:pic>
        <p:nvPicPr>
          <p:cNvPr id="8" name="图片 7" descr="t016548177938b0426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7223" y="1065848"/>
            <a:ext cx="3729514" cy="147208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279707" y="2537937"/>
            <a:ext cx="2757488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天体的运行</a:t>
            </a:r>
          </a:p>
        </p:txBody>
      </p:sp>
      <p:pic>
        <p:nvPicPr>
          <p:cNvPr id="10" name="图片 9" descr="t01cf0cb83501e4383b"/>
          <p:cNvPicPr>
            <a:picLocks noChangeAspect="1"/>
          </p:cNvPicPr>
          <p:nvPr/>
        </p:nvPicPr>
        <p:blipFill>
          <a:blip r:embed="rId3">
            <a:lum bright="-30000" contrast="-6000"/>
          </a:blip>
          <a:stretch>
            <a:fillRect/>
          </a:stretch>
        </p:blipFill>
        <p:spPr>
          <a:xfrm>
            <a:off x="633413" y="2946559"/>
            <a:ext cx="3343751" cy="1557338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33413" y="4561047"/>
            <a:ext cx="3605689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爬行的乌龟，悠然的小狗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633413" y="1065847"/>
            <a:ext cx="3343751" cy="1443038"/>
            <a:chOff x="633413" y="1065847"/>
            <a:chExt cx="3343751" cy="1443038"/>
          </a:xfrm>
        </p:grpSpPr>
        <p:pic>
          <p:nvPicPr>
            <p:cNvPr id="2" name="图片 1" descr="t016addb2ecd23048dd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33413" y="1065847"/>
              <a:ext cx="3343751" cy="1443038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633413" y="2417417"/>
              <a:ext cx="653849" cy="91468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7182" y="1149265"/>
            <a:ext cx="8509635" cy="3947234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6. 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为高空跳伞运动员在极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速</a:t>
            </a:r>
            <a:endParaRPr lang="en-US" altLang="zh-CN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下降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过程中的一个画面，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endParaRPr lang="en-US" altLang="zh-CN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图示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的情景中，以地面为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参</a:t>
            </a:r>
            <a:endParaRPr lang="en-US" altLang="zh-CN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照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物，他们是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的，以其中一个运动员为参照物，其他运动员是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的。（填“静止”或“运动”）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918018" y="3022404"/>
            <a:ext cx="757259" cy="623248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运动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953580" y="3707023"/>
            <a:ext cx="757259" cy="623248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静止</a:t>
            </a:r>
          </a:p>
        </p:txBody>
      </p:sp>
      <p:grpSp>
        <p:nvGrpSpPr>
          <p:cNvPr id="15" name="组合 3"/>
          <p:cNvGrpSpPr/>
          <p:nvPr/>
        </p:nvGrpSpPr>
        <p:grpSpPr bwMode="auto">
          <a:xfrm>
            <a:off x="3296648" y="628992"/>
            <a:ext cx="2480310" cy="477175"/>
            <a:chOff x="5083" y="1140"/>
            <a:chExt cx="3905" cy="751"/>
          </a:xfrm>
        </p:grpSpPr>
        <p:grpSp>
          <p:nvGrpSpPr>
            <p:cNvPr id="16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18" name="缺角矩形 17"/>
              <p:cNvSpPr/>
              <p:nvPr/>
            </p:nvSpPr>
            <p:spPr>
              <a:xfrm rot="3000000">
                <a:off x="4021527" y="597147"/>
                <a:ext cx="418939" cy="418763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" name="缺角矩形 18"/>
              <p:cNvSpPr/>
              <p:nvPr/>
            </p:nvSpPr>
            <p:spPr>
              <a:xfrm rot="3000000">
                <a:off x="4478765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" name="缺角矩形 19"/>
              <p:cNvSpPr/>
              <p:nvPr/>
            </p:nvSpPr>
            <p:spPr>
              <a:xfrm rot="3000000">
                <a:off x="4936001" y="597147"/>
                <a:ext cx="418939" cy="418763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缺角矩形 20"/>
              <p:cNvSpPr/>
              <p:nvPr/>
            </p:nvSpPr>
            <p:spPr>
              <a:xfrm rot="3000000">
                <a:off x="3564291" y="597147"/>
                <a:ext cx="418939" cy="418764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" name="缺角矩形 21"/>
              <p:cNvSpPr/>
              <p:nvPr/>
            </p:nvSpPr>
            <p:spPr>
              <a:xfrm rot="3000000">
                <a:off x="5393238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7" name="TextBox 15"/>
            <p:cNvSpPr txBox="1">
              <a:spLocks noChangeArrowheads="1"/>
            </p:cNvSpPr>
            <p:nvPr/>
          </p:nvSpPr>
          <p:spPr bwMode="auto">
            <a:xfrm>
              <a:off x="5083" y="1140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3924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基础巩固题</a:t>
              </a:r>
              <a:endParaRPr lang="en-US" altLang="zh-CN" sz="2500" b="1" kern="0" dirty="0">
                <a:solidFill>
                  <a:sysClr val="window" lastClr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2089" y="1106167"/>
            <a:ext cx="3290207" cy="226410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8639" y="1105552"/>
            <a:ext cx="8560153" cy="3393237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游记》中常有孙悟空“腾云驾雾”的镜头，如图所示，其他电影、电视剧中也有武艺高强的武林人士“飞檐走壁”以及飞行的“飞机”和奔驰的“火车”等镜头。其实，这些镜头是这样拍摄的：演员做出某种姿势或动作，剧组人员将画有山川、云雾的布景快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速向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后拉动，同时，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风扇迎着演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员吹风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，使演员衣裙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飘动，这样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在播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映时便会出现腾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云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驾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雾的镜头。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想想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看，这样做为什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么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以给观众以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逼真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的感觉呢？</a:t>
            </a:r>
          </a:p>
        </p:txBody>
      </p:sp>
      <p:grpSp>
        <p:nvGrpSpPr>
          <p:cNvPr id="21" name="组合 1"/>
          <p:cNvGrpSpPr>
            <a:grpSpLocks noChangeAspect="1"/>
          </p:cNvGrpSpPr>
          <p:nvPr/>
        </p:nvGrpSpPr>
        <p:grpSpPr bwMode="auto">
          <a:xfrm>
            <a:off x="3448050" y="526193"/>
            <a:ext cx="2247424" cy="419576"/>
            <a:chOff x="3564387" y="597378"/>
            <a:chExt cx="2247990" cy="419195"/>
          </a:xfrm>
        </p:grpSpPr>
        <p:sp>
          <p:nvSpPr>
            <p:cNvPr id="22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rot="10800000" vert="eaVert" lIns="121917" tIns="60958" rIns="121917" bIns="60958" anchor="ctr"/>
            <a:lstStyle/>
            <a:p>
              <a:pPr algn="ctr" defTabSz="914400" eaLnBrk="0" hangingPunct="0">
                <a:defRPr/>
              </a:pPr>
              <a:endParaRPr kumimoji="1" lang="zh-CN" alt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3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rot="10800000" vert="eaVert" lIns="121917" tIns="60958" rIns="121917" bIns="60958" anchor="ctr"/>
            <a:lstStyle/>
            <a:p>
              <a:pPr algn="ctr" defTabSz="914400" eaLnBrk="0" hangingPunct="0">
                <a:defRPr/>
              </a:pPr>
              <a:endParaRPr kumimoji="1" lang="zh-CN" alt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5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rot="10800000" vert="eaVert" lIns="121917" tIns="60958" rIns="121917" bIns="60958" anchor="ctr"/>
            <a:lstStyle/>
            <a:p>
              <a:pPr algn="ctr" defTabSz="914400" eaLnBrk="0" hangingPunct="0">
                <a:defRPr/>
              </a:pPr>
              <a:endParaRPr kumimoji="1" lang="zh-CN" alt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6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rot="10800000" vert="eaVert" lIns="121917" tIns="60958" rIns="121917" bIns="60958" anchor="ctr"/>
            <a:lstStyle/>
            <a:p>
              <a:pPr algn="ctr" defTabSz="914400" eaLnBrk="0" hangingPunct="0">
                <a:defRPr/>
              </a:pPr>
              <a:endParaRPr kumimoji="1" lang="zh-CN" alt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7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rot="10800000" vert="eaVert" lIns="121917" tIns="60958" rIns="121917" bIns="60958" anchor="ctr"/>
            <a:lstStyle/>
            <a:p>
              <a:pPr algn="ctr" defTabSz="914400" eaLnBrk="0" hangingPunct="0">
                <a:defRPr/>
              </a:pPr>
              <a:endParaRPr kumimoji="1" lang="zh-CN" alt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8" name="TextBox 15"/>
          <p:cNvSpPr txBox="1">
            <a:spLocks noChangeArrowheads="1"/>
          </p:cNvSpPr>
          <p:nvPr/>
        </p:nvSpPr>
        <p:spPr bwMode="auto">
          <a:xfrm>
            <a:off x="3445430" y="484345"/>
            <a:ext cx="2252663" cy="4770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algn="dist" defTabSz="914400" eaLnBrk="0" hangingPunct="0">
              <a:defRPr/>
            </a:pPr>
            <a:r>
              <a:rPr lang="zh-CN" altLang="en-US" sz="2500" b="1" kern="0" dirty="0">
                <a:solidFill>
                  <a:sysClr val="window" lastClr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能力提升题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7452" y="2707689"/>
            <a:ext cx="2936779" cy="1974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82346" y="1487096"/>
            <a:ext cx="7732450" cy="2285241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剧组人员将布景快速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向后拉动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，演员相对于布景发生了位置的变化，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以布景为参照物，演员是运动的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，同时用排风扇迎着演员吹风，演员的衣裙向后飘动，所以在观众看来，演员在腾云驾雾，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达到逼真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的效果。</a:t>
            </a:r>
          </a:p>
        </p:txBody>
      </p:sp>
      <p:grpSp>
        <p:nvGrpSpPr>
          <p:cNvPr id="21" name="组合 1"/>
          <p:cNvGrpSpPr>
            <a:grpSpLocks noChangeAspect="1"/>
          </p:cNvGrpSpPr>
          <p:nvPr/>
        </p:nvGrpSpPr>
        <p:grpSpPr bwMode="auto">
          <a:xfrm>
            <a:off x="3448050" y="623679"/>
            <a:ext cx="2247424" cy="419576"/>
            <a:chOff x="3564387" y="597378"/>
            <a:chExt cx="2247990" cy="419195"/>
          </a:xfrm>
        </p:grpSpPr>
        <p:sp>
          <p:nvSpPr>
            <p:cNvPr id="22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rot="10800000" vert="eaVert" lIns="121917" tIns="60958" rIns="121917" bIns="60958" anchor="ctr"/>
            <a:lstStyle/>
            <a:p>
              <a:pPr algn="ctr" defTabSz="914400" eaLnBrk="0" hangingPunct="0">
                <a:defRPr/>
              </a:pPr>
              <a:endParaRPr kumimoji="1" lang="zh-CN" altLang="en-US" sz="1800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</a:endParaRPr>
            </a:p>
          </p:txBody>
        </p:sp>
        <p:sp>
          <p:nvSpPr>
            <p:cNvPr id="23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rot="10800000" vert="eaVert" lIns="121917" tIns="60958" rIns="121917" bIns="60958" anchor="ctr"/>
            <a:lstStyle/>
            <a:p>
              <a:pPr algn="ctr" defTabSz="914400" eaLnBrk="0" hangingPunct="0">
                <a:defRPr/>
              </a:pPr>
              <a:endParaRPr kumimoji="1" lang="zh-CN" altLang="en-US" sz="1800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</a:endParaRPr>
            </a:p>
          </p:txBody>
        </p:sp>
        <p:sp>
          <p:nvSpPr>
            <p:cNvPr id="25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rot="10800000" vert="eaVert" lIns="121917" tIns="60958" rIns="121917" bIns="60958" anchor="ctr"/>
            <a:lstStyle/>
            <a:p>
              <a:pPr algn="ctr" defTabSz="914400" eaLnBrk="0" hangingPunct="0">
                <a:defRPr/>
              </a:pPr>
              <a:endParaRPr kumimoji="1" lang="zh-CN" altLang="en-US" sz="1800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</a:endParaRPr>
            </a:p>
          </p:txBody>
        </p:sp>
        <p:sp>
          <p:nvSpPr>
            <p:cNvPr id="26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rot="10800000" vert="eaVert" lIns="121917" tIns="60958" rIns="121917" bIns="60958" anchor="ctr"/>
            <a:lstStyle/>
            <a:p>
              <a:pPr algn="ctr" defTabSz="914400" eaLnBrk="0" hangingPunct="0">
                <a:defRPr/>
              </a:pPr>
              <a:endParaRPr kumimoji="1" lang="zh-CN" altLang="en-US" sz="1800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</a:endParaRPr>
            </a:p>
          </p:txBody>
        </p:sp>
        <p:sp>
          <p:nvSpPr>
            <p:cNvPr id="27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rot="10800000" vert="eaVert" lIns="121917" tIns="60958" rIns="121917" bIns="60958" anchor="ctr"/>
            <a:lstStyle/>
            <a:p>
              <a:pPr algn="ctr" defTabSz="914400" eaLnBrk="0" hangingPunct="0">
                <a:defRPr/>
              </a:pPr>
              <a:endParaRPr kumimoji="1" lang="zh-CN" altLang="en-US" sz="1800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8" name="TextBox 15"/>
          <p:cNvSpPr txBox="1">
            <a:spLocks noChangeArrowheads="1"/>
          </p:cNvSpPr>
          <p:nvPr/>
        </p:nvSpPr>
        <p:spPr bwMode="auto">
          <a:xfrm>
            <a:off x="3445430" y="581831"/>
            <a:ext cx="2252663" cy="4770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algn="dist" defTabSz="914400" eaLnBrk="0" hangingPunct="0">
              <a:defRPr/>
            </a:pPr>
            <a:r>
              <a:rPr lang="zh-CN" altLang="en-US" sz="2500" b="1" kern="0" dirty="0">
                <a:solidFill>
                  <a:sysClr val="window" lastClr="FFFF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能力提升题</a:t>
            </a:r>
          </a:p>
        </p:txBody>
      </p:sp>
    </p:spTree>
    <p:extLst>
      <p:ext uri="{BB962C8B-B14F-4D97-AF65-F5344CB8AC3E}">
        <p14:creationId xmlns:p14="http://schemas.microsoft.com/office/powerpoint/2010/main" val="3643352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P12.eps" descr="id:2147509237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" y="1258253"/>
            <a:ext cx="9024938" cy="2778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018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>
            <p:custDataLst>
              <p:tags r:id="rId1"/>
            </p:custDataLst>
          </p:nvPr>
        </p:nvSpPr>
        <p:spPr bwMode="auto">
          <a:xfrm rot="16200000">
            <a:off x="925343" y="1289271"/>
            <a:ext cx="3283208" cy="3057488"/>
          </a:xfrm>
          <a:prstGeom prst="triangle">
            <a:avLst/>
          </a:prstGeom>
          <a:solidFill>
            <a:srgbClr val="4276AA">
              <a:lumMod val="20000"/>
              <a:lumOff val="80000"/>
            </a:srgbClr>
          </a:solidFill>
          <a:ln w="9525">
            <a:noFill/>
            <a:round/>
          </a:ln>
        </p:spPr>
        <p:txBody>
          <a:bodyPr lIns="68580" tIns="34290" rIns="68580" bIns="34290" anchor="ctr"/>
          <a:lstStyle/>
          <a:p>
            <a:pPr algn="ctr">
              <a:lnSpc>
                <a:spcPct val="120000"/>
              </a:lnSpc>
              <a:defRPr/>
            </a:pPr>
            <a:endParaRPr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8" name="椭圆 7"/>
          <p:cNvSpPr/>
          <p:nvPr>
            <p:custDataLst>
              <p:tags r:id="rId2"/>
            </p:custDataLst>
          </p:nvPr>
        </p:nvSpPr>
        <p:spPr bwMode="auto">
          <a:xfrm>
            <a:off x="508491" y="1945912"/>
            <a:ext cx="1744204" cy="1744205"/>
          </a:xfrm>
          <a:prstGeom prst="ellipse">
            <a:avLst/>
          </a:prstGeom>
          <a:solidFill>
            <a:srgbClr val="4276AA"/>
          </a:solidFill>
          <a:ln w="9525">
            <a:noFill/>
            <a:round/>
          </a:ln>
        </p:spPr>
        <p:txBody>
          <a:bodyPr vert="horz" wrap="square" lIns="67500" tIns="67500" rIns="67500" bIns="67500" anchor="ctr" anchorCtr="1" compatLnSpc="1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zh-CN" sz="2400" b="1" spc="225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Arial" panose="020B0604020202020204" pitchFamily="34" charset="0"/>
              </a:rPr>
              <a:t>作业</a:t>
            </a:r>
          </a:p>
          <a:p>
            <a:pPr algn="ctr">
              <a:lnSpc>
                <a:spcPct val="120000"/>
              </a:lnSpc>
              <a:defRPr/>
            </a:pPr>
            <a:r>
              <a:rPr lang="zh-CN" altLang="zh-CN" sz="2400" b="1" spc="225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Arial" panose="020B0604020202020204" pitchFamily="34" charset="0"/>
              </a:rPr>
              <a:t>内容</a:t>
            </a:r>
          </a:p>
        </p:txBody>
      </p:sp>
      <p:sp>
        <p:nvSpPr>
          <p:cNvPr id="9" name="圆角矩形 8"/>
          <p:cNvSpPr/>
          <p:nvPr>
            <p:custDataLst>
              <p:tags r:id="rId3"/>
            </p:custDataLst>
          </p:nvPr>
        </p:nvSpPr>
        <p:spPr>
          <a:xfrm>
            <a:off x="4215821" y="2092993"/>
            <a:ext cx="101088" cy="531880"/>
          </a:xfrm>
          <a:prstGeom prst="roundRect">
            <a:avLst/>
          </a:prstGeom>
          <a:solidFill>
            <a:srgbClr val="178AA1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lIns="68580" tIns="34290" rIns="68580" bIns="34290" anchor="ctr"/>
          <a:lstStyle/>
          <a:p>
            <a:pPr algn="ctr">
              <a:lnSpc>
                <a:spcPct val="120000"/>
              </a:lnSpc>
              <a:defRPr/>
            </a:pPr>
            <a:endParaRPr dirty="0"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0" name="圆角矩形 9"/>
          <p:cNvSpPr/>
          <p:nvPr>
            <p:custDataLst>
              <p:tags r:id="rId4"/>
            </p:custDataLst>
          </p:nvPr>
        </p:nvSpPr>
        <p:spPr>
          <a:xfrm>
            <a:off x="4215821" y="3026979"/>
            <a:ext cx="101088" cy="531880"/>
          </a:xfrm>
          <a:prstGeom prst="roundRect">
            <a:avLst/>
          </a:prstGeom>
          <a:solidFill>
            <a:srgbClr val="40A693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lIns="68580" tIns="34290" rIns="68580" bIns="34290" anchor="ctr"/>
          <a:lstStyle/>
          <a:p>
            <a:pPr algn="ctr">
              <a:lnSpc>
                <a:spcPct val="120000"/>
              </a:lnSpc>
              <a:defRPr/>
            </a:pPr>
            <a:endParaRPr dirty="0"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5"/>
            </p:custDataLst>
          </p:nvPr>
        </p:nvSpPr>
        <p:spPr bwMode="auto">
          <a:xfrm>
            <a:off x="4473893" y="1945958"/>
            <a:ext cx="1544955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100" b="1" spc="225" dirty="0">
                <a:solidFill>
                  <a:srgbClr val="178AA1">
                    <a:lumMod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Arial" panose="020B0604020202020204" pitchFamily="34" charset="0"/>
              </a:rPr>
              <a:t>教材作业</a:t>
            </a:r>
          </a:p>
        </p:txBody>
      </p:sp>
      <p:sp>
        <p:nvSpPr>
          <p:cNvPr id="20" name="文本框 19"/>
          <p:cNvSpPr txBox="1"/>
          <p:nvPr>
            <p:custDataLst>
              <p:tags r:id="rId6"/>
            </p:custDataLst>
          </p:nvPr>
        </p:nvSpPr>
        <p:spPr bwMode="auto">
          <a:xfrm>
            <a:off x="4473893" y="2283143"/>
            <a:ext cx="5541169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100" b="1" spc="113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完成课后</a:t>
            </a:r>
            <a:r>
              <a:rPr lang="en-US" altLang="zh-CN" sz="2100" b="1" spc="113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“</a:t>
            </a:r>
            <a:r>
              <a:rPr lang="zh-CN" altLang="en-US" sz="2100" b="1" spc="113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动手动脑学物理</a:t>
            </a:r>
            <a:r>
              <a:rPr lang="en-US" altLang="zh-CN" sz="2100" b="1" spc="113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”</a:t>
            </a:r>
            <a:r>
              <a:rPr lang="zh-CN" altLang="en-US" sz="2100" b="1" spc="113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练习</a:t>
            </a: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 bwMode="auto">
          <a:xfrm>
            <a:off x="4473893" y="2879884"/>
            <a:ext cx="1545431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100" b="1" spc="225" dirty="0">
                <a:solidFill>
                  <a:srgbClr val="40A693">
                    <a:lumMod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Arial" panose="020B0604020202020204" pitchFamily="34" charset="0"/>
              </a:rPr>
              <a:t>自主安排</a:t>
            </a:r>
          </a:p>
        </p:txBody>
      </p:sp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 bwMode="auto">
          <a:xfrm>
            <a:off x="4473893" y="3182303"/>
            <a:ext cx="3659505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100" b="1" spc="113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配套练习</a:t>
            </a:r>
            <a:r>
              <a:rPr lang="zh-CN" altLang="en-US" sz="2100" b="1" spc="113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册练</a:t>
            </a:r>
            <a:r>
              <a:rPr lang="zh-CN" altLang="en-US" sz="2100" b="1" spc="113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文本框 3"/>
          <p:cNvSpPr txBox="1"/>
          <p:nvPr/>
        </p:nvSpPr>
        <p:spPr>
          <a:xfrm>
            <a:off x="626145" y="1092688"/>
            <a:ext cx="7834196" cy="110799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r>
              <a:rPr lang="zh-CN" altLang="en-US" sz="6600" b="1" noProof="1">
                <a:solidFill>
                  <a:srgbClr val="FF6600"/>
                </a:solidFill>
                <a:latin typeface="宋体" panose="02010600030101010101" pitchFamily="2" charset="-122"/>
                <a:ea typeface="宋体" pitchFamily="2" charset="-122"/>
              </a:rPr>
              <a:t>七彩课堂  伴你成长</a:t>
            </a:r>
          </a:p>
        </p:txBody>
      </p:sp>
    </p:spTree>
    <p:extLst>
      <p:ext uri="{BB962C8B-B14F-4D97-AF65-F5344CB8AC3E}">
        <p14:creationId xmlns:p14="http://schemas.microsoft.com/office/powerpoint/2010/main" val="39183129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 txBox="1"/>
          <p:nvPr/>
        </p:nvSpPr>
        <p:spPr bwMode="auto">
          <a:xfrm>
            <a:off x="732063" y="2680451"/>
            <a:ext cx="7385209" cy="9272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lIns="68580" tIns="34290" rIns="68580" bIns="34290"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14350">
              <a:lnSpc>
                <a:spcPct val="150000"/>
              </a:lnSpc>
              <a:defRPr/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1.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知道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机械运动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、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参照物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的概念。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defRPr/>
            </a:pPr>
            <a:endParaRPr lang="zh-CN" altLang="zh-CN" sz="270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7" name="内容占位符 2"/>
          <p:cNvSpPr txBox="1"/>
          <p:nvPr/>
        </p:nvSpPr>
        <p:spPr bwMode="auto">
          <a:xfrm>
            <a:off x="1140496" y="1328058"/>
            <a:ext cx="7058337" cy="9272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lIns="68580" tIns="34290" rIns="68580" bIns="34290"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14350">
              <a:lnSpc>
                <a:spcPct val="150000"/>
              </a:lnSpc>
              <a:defRPr/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2.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体验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物体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运动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静止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的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相对性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。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732062" y="1039209"/>
            <a:ext cx="7869645" cy="2887417"/>
            <a:chOff x="106577" y="596406"/>
            <a:chExt cx="7864592" cy="3252389"/>
          </a:xfrm>
        </p:grpSpPr>
        <p:grpSp>
          <p:nvGrpSpPr>
            <p:cNvPr id="13" name="组合 14"/>
            <p:cNvGrpSpPr/>
            <p:nvPr/>
          </p:nvGrpSpPr>
          <p:grpSpPr>
            <a:xfrm>
              <a:off x="106577" y="929507"/>
              <a:ext cx="7864311" cy="2919288"/>
              <a:chOff x="481" y="728"/>
              <a:chExt cx="13973" cy="6049"/>
            </a:xfrm>
          </p:grpSpPr>
          <p:sp>
            <p:nvSpPr>
              <p:cNvPr id="19" name="直接箭头连接符 18"/>
              <p:cNvSpPr/>
              <p:nvPr/>
            </p:nvSpPr>
            <p:spPr>
              <a:xfrm flipV="1">
                <a:off x="481" y="6682"/>
                <a:ext cx="13414" cy="95"/>
              </a:xfrm>
              <a:prstGeom prst="straightConnector1">
                <a:avLst/>
              </a:prstGeom>
              <a:ln w="50800">
                <a:solidFill>
                  <a:schemeClr val="accent1">
                    <a:lumMod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0" name="肘形连接符 23"/>
              <p:cNvSpPr/>
              <p:nvPr/>
            </p:nvSpPr>
            <p:spPr>
              <a:xfrm rot="5400000" flipH="1" flipV="1">
                <a:off x="11165" y="3392"/>
                <a:ext cx="5954" cy="625"/>
              </a:xfrm>
              <a:prstGeom prst="bentConnector3">
                <a:avLst>
                  <a:gd name="adj1" fmla="val 5612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8" name="直接箭头连接符 17"/>
            <p:cNvCxnSpPr/>
            <p:nvPr/>
          </p:nvCxnSpPr>
          <p:spPr>
            <a:xfrm flipV="1">
              <a:off x="7971169" y="596406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4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34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8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89" tmFilter="0, 0; 0.125,0.2665; 0.25,0.4; 0.375,0.465; 0.5,0.5;  0.625,0.535; 0.75,0.6; 0.875,0.7335; 1,1">
                                          <p:stCondLst>
                                            <p:cond delay="48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" tmFilter="0, 0; 0.125,0.2665; 0.25,0.4; 0.375,0.465; 0.5,0.5;  0.625,0.535; 0.75,0.6; 0.875,0.7335; 1,1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" tmFilter="0, 0; 0.125,0.2665; 0.25,0.4; 0.375,0.465; 0.5,0.5;  0.625,0.535; 0.75,0.6; 0.875,0.7335; 1,1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1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" decel="50000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">
                                          <p:stCondLst>
                                            <p:cond delay="9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" decel="50000">
                                          <p:stCondLst>
                                            <p:cond delay="98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1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" decel="50000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" decel="50000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36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19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9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24" decel="50000">
                                          <p:stCondLst>
                                            <p:cond delay="1003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9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9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t01df257de722586a1c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331" y="3096762"/>
            <a:ext cx="1812608" cy="1680144"/>
          </a:xfrm>
          <a:prstGeom prst="rect">
            <a:avLst/>
          </a:prstGeom>
        </p:spPr>
      </p:pic>
      <p:pic>
        <p:nvPicPr>
          <p:cNvPr id="13" name="图片 12" descr="t01a04db98816b313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62101" y="3090497"/>
            <a:ext cx="1769628" cy="1639716"/>
          </a:xfrm>
          <a:prstGeom prst="rect">
            <a:avLst/>
          </a:prstGeom>
        </p:spPr>
      </p:pic>
      <p:pic>
        <p:nvPicPr>
          <p:cNvPr id="11" name="图片 10" descr="t013912e5873d43660b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04136" y="3090497"/>
            <a:ext cx="1769891" cy="163971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483692" y="565783"/>
            <a:ext cx="1916153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机械运动</a:t>
            </a:r>
          </a:p>
        </p:txBody>
      </p:sp>
      <p:sp>
        <p:nvSpPr>
          <p:cNvPr id="5122" name="Text Box 4"/>
          <p:cNvSpPr txBox="1"/>
          <p:nvPr/>
        </p:nvSpPr>
        <p:spPr>
          <a:xfrm>
            <a:off x="389287" y="1224144"/>
            <a:ext cx="7063264" cy="5309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物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理学里把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物体位置随时间的变化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叫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机械运动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9713" y="1755059"/>
            <a:ext cx="8174792" cy="11772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机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械运动是一种常见的运动，例如都市中人的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移动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、大自然中江河的奔流，浩瀚太空中天体的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运动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、令人震撼的地壳运动等等。</a:t>
            </a:r>
          </a:p>
        </p:txBody>
      </p:sp>
      <p:grpSp>
        <p:nvGrpSpPr>
          <p:cNvPr id="92166" name="组合 18"/>
          <p:cNvGrpSpPr/>
          <p:nvPr/>
        </p:nvGrpSpPr>
        <p:grpSpPr bwMode="auto">
          <a:xfrm>
            <a:off x="2678459" y="565784"/>
            <a:ext cx="1735310" cy="425803"/>
            <a:chOff x="2033948" y="603638"/>
            <a:chExt cx="1864952" cy="567735"/>
          </a:xfrm>
        </p:grpSpPr>
        <p:sp>
          <p:nvSpPr>
            <p:cNvPr id="21" name="圆角矩形 20"/>
            <p:cNvSpPr/>
            <p:nvPr/>
          </p:nvSpPr>
          <p:spPr>
            <a:xfrm>
              <a:off x="2033948" y="603638"/>
              <a:ext cx="1864952" cy="534454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2" name="矩形 1"/>
            <p:cNvSpPr>
              <a:spLocks noChangeArrowheads="1"/>
            </p:cNvSpPr>
            <p:nvPr/>
          </p:nvSpPr>
          <p:spPr bwMode="auto">
            <a:xfrm>
              <a:off x="2095621" y="654311"/>
              <a:ext cx="1741605" cy="51706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defTabSz="685324">
                <a:lnSpc>
                  <a:spcPct val="80000"/>
                </a:lnSpc>
                <a:defRPr/>
              </a:pPr>
              <a:r>
                <a:rPr lang="zh-CN" altLang="en-US" sz="2400" b="1" dirty="0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知识点 </a:t>
              </a:r>
              <a:r>
                <a:rPr lang="en-US" sz="2400" b="1" dirty="0" smtClean="0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sz="2400" b="1" dirty="0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8459" y="3095910"/>
            <a:ext cx="1769628" cy="1634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3"/>
          <p:cNvGrpSpPr/>
          <p:nvPr/>
        </p:nvGrpSpPr>
        <p:grpSpPr bwMode="auto">
          <a:xfrm>
            <a:off x="3449322" y="530627"/>
            <a:ext cx="1879600" cy="477054"/>
            <a:chOff x="497257" y="753279"/>
            <a:chExt cx="1881032" cy="477860"/>
          </a:xfrm>
        </p:grpSpPr>
        <p:grpSp>
          <p:nvGrpSpPr>
            <p:cNvPr id="26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8" name="缺角矩形 27"/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 dirty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" name="缺角矩形 28"/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 dirty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缺角矩形 29"/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 dirty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" name="缺角矩形 30"/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 dirty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7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3924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连接中考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92092" y="1135723"/>
            <a:ext cx="8462438" cy="2008242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下列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情况不属于机械运动的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是（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　）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A．小鸟在空中飞行           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B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．河水流动 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C．水凝固成冰               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D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．雨滴下落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214977" y="1247988"/>
            <a:ext cx="333375" cy="500137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sp>
        <p:nvSpPr>
          <p:cNvPr id="4" name="矩形 3"/>
          <p:cNvSpPr/>
          <p:nvPr/>
        </p:nvSpPr>
        <p:spPr>
          <a:xfrm>
            <a:off x="791755" y="3820028"/>
            <a:ext cx="3587842" cy="46166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水的位置并没有发生变化</a:t>
            </a:r>
            <a:endParaRPr lang="zh-CN" altLang="en-US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209344">
            <a:off x="988814" y="2818883"/>
            <a:ext cx="1335903" cy="966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010f593c8ca35820f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089" y="1041083"/>
            <a:ext cx="8633936" cy="396049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97681" y="603885"/>
            <a:ext cx="7251383" cy="437674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下面情境中，你能确定是哪列火车在运动吗？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圆角矩形 2"/>
          <p:cNvSpPr/>
          <p:nvPr/>
        </p:nvSpPr>
        <p:spPr>
          <a:xfrm>
            <a:off x="177641" y="1182052"/>
            <a:ext cx="5190173" cy="1728788"/>
          </a:xfrm>
          <a:prstGeom prst="roundRect">
            <a:avLst>
              <a:gd name="adj" fmla="val 16667"/>
            </a:avLst>
          </a:prstGeom>
          <a:solidFill>
            <a:srgbClr val="BBE0E3"/>
          </a:solidFill>
          <a:ln w="25400" cap="flat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 anchor="ctr"/>
          <a:lstStyle/>
          <a:p>
            <a:pPr>
              <a:lnSpc>
                <a:spcPct val="125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事例一：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坐在行驶的汽车中，感觉路边的树木高速后退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，车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内的物体是静止的。路边的人觉得树不动，车运动得很快。</a:t>
            </a:r>
          </a:p>
        </p:txBody>
      </p:sp>
      <p:sp>
        <p:nvSpPr>
          <p:cNvPr id="7172" name="圆角矩形 3"/>
          <p:cNvSpPr/>
          <p:nvPr/>
        </p:nvSpPr>
        <p:spPr>
          <a:xfrm>
            <a:off x="3466148" y="2955608"/>
            <a:ext cx="5257324" cy="1339215"/>
          </a:xfrm>
          <a:prstGeom prst="roundRect">
            <a:avLst>
              <a:gd name="adj" fmla="val 16667"/>
            </a:avLst>
          </a:prstGeom>
          <a:solidFill>
            <a:srgbClr val="BBE0E3"/>
          </a:solidFill>
          <a:ln w="9525" cap="flat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lIns="68580" tIns="34290" rIns="68580" bIns="34290" anchor="ctr"/>
          <a:lstStyle/>
          <a:p>
            <a:pPr>
              <a:lnSpc>
                <a:spcPct val="125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事例二：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高速路上超车时感觉对方车辆慢慢后退。会车时却感觉对方车辆速度很快地冲过来。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56511" y="4536520"/>
            <a:ext cx="6318076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为什么对物体的判断上会出现这样的不同呢？</a:t>
            </a:r>
          </a:p>
        </p:txBody>
      </p:sp>
      <p:sp>
        <p:nvSpPr>
          <p:cNvPr id="7" name="矩形标注 6"/>
          <p:cNvSpPr/>
          <p:nvPr/>
        </p:nvSpPr>
        <p:spPr>
          <a:xfrm>
            <a:off x="7124949" y="4407460"/>
            <a:ext cx="1446620" cy="696521"/>
          </a:xfrm>
          <a:prstGeom prst="wedgeRectCallout">
            <a:avLst>
              <a:gd name="adj1" fmla="val -64667"/>
              <a:gd name="adj2" fmla="val 2204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algn="ctr" defTabSz="685800" eaLnBrk="1" hangingPunct="1">
              <a:defRPr/>
            </a:pPr>
            <a:r>
              <a:rPr lang="zh-CN" altLang="en-US" sz="2400" b="1" dirty="0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标准不同</a:t>
            </a:r>
          </a:p>
        </p:txBody>
      </p:sp>
      <p:pic>
        <p:nvPicPr>
          <p:cNvPr id="3" name="图片 2" descr="t01050f30bcb98fd70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2593" y="1182052"/>
            <a:ext cx="3220879" cy="164306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250609" y="560063"/>
            <a:ext cx="71692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[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想想议议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]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怎样判断物体是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运动的还是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静止的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</a:t>
            </a:r>
            <a:endParaRPr lang="zh-CN" altLang="en-US" dirty="0">
              <a:solidFill>
                <a:srgbClr val="0000FF"/>
              </a:solidFill>
            </a:endParaRPr>
          </a:p>
        </p:txBody>
      </p:sp>
      <p:pic>
        <p:nvPicPr>
          <p:cNvPr id="19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02" t="8041" r="13842" b="5246"/>
          <a:stretch/>
        </p:blipFill>
        <p:spPr bwMode="auto">
          <a:xfrm>
            <a:off x="613772" y="467045"/>
            <a:ext cx="647701" cy="647700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177642" y="2978944"/>
            <a:ext cx="3144680" cy="1428750"/>
            <a:chOff x="177642" y="2978944"/>
            <a:chExt cx="3144680" cy="1428750"/>
          </a:xfrm>
        </p:grpSpPr>
        <p:pic>
          <p:nvPicPr>
            <p:cNvPr id="4" name="图片 3" descr="t0146d70210e4fb897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7642" y="2978944"/>
              <a:ext cx="3144679" cy="1428750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177642" y="4224463"/>
              <a:ext cx="3144680" cy="182997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2852928" y="2978944"/>
              <a:ext cx="469393" cy="22145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ldLvl="0" animBg="1"/>
      <p:bldP spid="7172" grpId="0" bldLvl="0" animBg="1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99713" y="974628"/>
            <a:ext cx="8301038" cy="17238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indent="228600">
              <a:lnSpc>
                <a:spcPct val="112000"/>
              </a:lnSpc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要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判断一个物体是否在运动，必须选择另一个物体作为标准，这个作为标准的物体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叫做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参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照物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</a:p>
          <a:p>
            <a:pPr indent="228600">
              <a:lnSpc>
                <a:spcPct val="112000"/>
              </a:lnSpc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若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物体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相对于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参照物发生了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位置变化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则是运动的；如果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没有变化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，就说它是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静止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的。</a:t>
            </a:r>
          </a:p>
        </p:txBody>
      </p:sp>
      <p:pic>
        <p:nvPicPr>
          <p:cNvPr id="5" name="图片 4" descr="t01050f30bcb98fd7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269" y="2747487"/>
            <a:ext cx="3160871" cy="197167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406140" y="2747487"/>
            <a:ext cx="5517833" cy="191500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以车为参照物，树木是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___________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的；</a:t>
            </a:r>
          </a:p>
          <a:p>
            <a:pPr>
              <a:defRPr/>
            </a:pP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以地面为参照物，树木是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_________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的；</a:t>
            </a:r>
          </a:p>
          <a:p>
            <a:pPr>
              <a:defRPr/>
            </a:pP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以地面为参照物，车是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___________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的。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751320" y="2698433"/>
            <a:ext cx="1376018" cy="438582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向后运动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136606" y="3482340"/>
            <a:ext cx="757259" cy="438582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静止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830378" y="4163378"/>
            <a:ext cx="1376018" cy="438582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向前运动</a:t>
            </a:r>
          </a:p>
        </p:txBody>
      </p:sp>
      <p:sp>
        <p:nvSpPr>
          <p:cNvPr id="22" name="文本框 19"/>
          <p:cNvSpPr txBox="1"/>
          <p:nvPr/>
        </p:nvSpPr>
        <p:spPr>
          <a:xfrm>
            <a:off x="4501991" y="527817"/>
            <a:ext cx="1193006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参照物</a:t>
            </a:r>
          </a:p>
        </p:txBody>
      </p:sp>
      <p:grpSp>
        <p:nvGrpSpPr>
          <p:cNvPr id="23" name="组合 18"/>
          <p:cNvGrpSpPr/>
          <p:nvPr/>
        </p:nvGrpSpPr>
        <p:grpSpPr bwMode="auto">
          <a:xfrm>
            <a:off x="2909888" y="541974"/>
            <a:ext cx="1429501" cy="423517"/>
            <a:chOff x="2212974" y="684067"/>
            <a:chExt cx="1906001" cy="564688"/>
          </a:xfrm>
        </p:grpSpPr>
        <p:sp>
          <p:nvSpPr>
            <p:cNvPr id="24" name="圆角矩形 19"/>
            <p:cNvSpPr/>
            <p:nvPr/>
          </p:nvSpPr>
          <p:spPr>
            <a:xfrm>
              <a:off x="2212974" y="684067"/>
              <a:ext cx="1906001" cy="564688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5" name="矩形 1"/>
            <p:cNvSpPr>
              <a:spLocks noChangeArrowheads="1"/>
            </p:cNvSpPr>
            <p:nvPr/>
          </p:nvSpPr>
          <p:spPr bwMode="auto">
            <a:xfrm>
              <a:off x="2225794" y="731692"/>
              <a:ext cx="1775233" cy="5170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  <a:defRPr/>
              </a:pPr>
              <a:r>
                <a:rPr lang="zh-CN" altLang="en-US" sz="2400" b="1" dirty="0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知识点</a:t>
              </a:r>
              <a:r>
                <a:rPr lang="en-US" sz="2400" b="1" dirty="0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7171" y="624601"/>
            <a:ext cx="8807768" cy="1177245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我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们在判断一个物体是静止还是运动时，要选定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参照物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。参照物可以根据需要来选择。</a:t>
            </a:r>
          </a:p>
        </p:txBody>
      </p:sp>
      <p:pic>
        <p:nvPicPr>
          <p:cNvPr id="5" name="图片 4" descr="timg (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171" y="1798321"/>
            <a:ext cx="3859530" cy="213788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文本框 5"/>
          <p:cNvSpPr txBox="1"/>
          <p:nvPr/>
        </p:nvSpPr>
        <p:spPr>
          <a:xfrm>
            <a:off x="3886500" y="2093975"/>
            <a:ext cx="5257500" cy="1546577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以地面为参照物，车辆是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以收割机为参照物，车辆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47607" y="2093975"/>
            <a:ext cx="757259" cy="438582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运动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762068" y="2770860"/>
            <a:ext cx="1113474" cy="438582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静止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27171" y="4093655"/>
            <a:ext cx="8549640" cy="807244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选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择的参照物不同，描述同一物体的运动情况时，结论一般也不一样。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/>
      <p:bldP spid="8" grpId="0" bldLvl="0"/>
      <p:bldP spid="9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LIDE_MODEL_TYPE" val="cover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heme/theme1.xml><?xml version="1.0" encoding="utf-8"?>
<a:theme xmlns:a="http://schemas.openxmlformats.org/drawingml/2006/main" name="1_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1224</Words>
  <Application>Microsoft Office PowerPoint</Application>
  <PresentationFormat>全屏显示(16:9)</PresentationFormat>
  <Paragraphs>144</Paragraphs>
  <Slides>25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Yuanti SC</vt:lpstr>
      <vt:lpstr>仿宋</vt:lpstr>
      <vt:lpstr>黑体</vt:lpstr>
      <vt:lpstr>楷体</vt:lpstr>
      <vt:lpstr>宋体</vt:lpstr>
      <vt:lpstr>微软雅黑</vt:lpstr>
      <vt:lpstr>新宋体</vt:lpstr>
      <vt:lpstr>Arial</vt:lpstr>
      <vt:lpstr>Calibri</vt:lpstr>
      <vt:lpstr>Impact</vt:lpstr>
      <vt:lpstr>Times New Roman</vt:lpstr>
      <vt:lpstr>1_Office 主题</vt:lpstr>
      <vt:lpstr>1_《七彩课堂》课件模板（新）</vt:lpstr>
      <vt:lpstr>第一章  机械运动  第2节  运动的描述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35</cp:revision>
  <dcterms:created xsi:type="dcterms:W3CDTF">2018-03-01T02:03:00Z</dcterms:created>
  <dcterms:modified xsi:type="dcterms:W3CDTF">2020-04-22T05:07:47Z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