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6" r:id="rId15"/>
    <p:sldId id="487" r:id="rId16"/>
    <p:sldId id="488" r:id="rId17"/>
    <p:sldId id="489" r:id="rId18"/>
    <p:sldId id="490" r:id="rId19"/>
    <p:sldId id="491" r:id="rId20"/>
    <p:sldId id="492" r:id="rId21"/>
    <p:sldId id="493" r:id="rId22"/>
    <p:sldId id="494" r:id="rId23"/>
    <p:sldId id="495" r:id="rId24"/>
    <p:sldId id="496" r:id="rId25"/>
    <p:sldId id="497" r:id="rId26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emf"/><Relationship Id="rId1" Type="http://schemas.openxmlformats.org/officeDocument/2006/relationships/oleObject" Target="../embeddings/Document9.doc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emf"/><Relationship Id="rId1" Type="http://schemas.openxmlformats.org/officeDocument/2006/relationships/oleObject" Target="../embeddings/Document10.doc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emf"/><Relationship Id="rId1" Type="http://schemas.openxmlformats.org/officeDocument/2006/relationships/oleObject" Target="../embeddings/Document11.doc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emf"/><Relationship Id="rId1" Type="http://schemas.openxmlformats.org/officeDocument/2006/relationships/oleObject" Target="../embeddings/Document13.doc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4.vml"/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5.vml"/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oleObject" Target="../embeddings/Document15.doc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emf"/><Relationship Id="rId1" Type="http://schemas.openxmlformats.org/officeDocument/2006/relationships/oleObject" Target="../embeddings/Document16.doc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emf"/><Relationship Id="rId1" Type="http://schemas.openxmlformats.org/officeDocument/2006/relationships/oleObject" Target="../embeddings/Document17.doc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emf"/><Relationship Id="rId1" Type="http://schemas.openxmlformats.org/officeDocument/2006/relationships/oleObject" Target="../embeddings/Document18.doc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oleObject" Target="../embeddings/Document1.doc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emf"/><Relationship Id="rId1" Type="http://schemas.openxmlformats.org/officeDocument/2006/relationships/oleObject" Target="../embeddings/Document19.doc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0.vml"/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24.png"/><Relationship Id="rId2" Type="http://schemas.openxmlformats.org/officeDocument/2006/relationships/image" Target="../media/image23.emf"/><Relationship Id="rId1" Type="http://schemas.openxmlformats.org/officeDocument/2006/relationships/oleObject" Target="../embeddings/Document20.doc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emf"/><Relationship Id="rId1" Type="http://schemas.openxmlformats.org/officeDocument/2006/relationships/oleObject" Target="../embeddings/Document21.doc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emf"/><Relationship Id="rId1" Type="http://schemas.openxmlformats.org/officeDocument/2006/relationships/oleObject" Target="../embeddings/Document22.doc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emf"/><Relationship Id="rId1" Type="http://schemas.openxmlformats.org/officeDocument/2006/relationships/oleObject" Target="../embeddings/Document23.doc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1" Type="http://schemas.openxmlformats.org/officeDocument/2006/relationships/oleObject" Target="../embeddings/Document3.doc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oleObject" Target="../embeddings/Document4.doc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第六章    力和机械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周周练(6.1～6.4)</a:t>
            </a:r>
            <a:endParaRPr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28600" y="1208088"/>
          <a:ext cx="11250613" cy="432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11334750" imgH="4370705" progId="Word.Document.8">
                  <p:embed/>
                </p:oleObj>
              </mc:Choice>
              <mc:Fallback>
                <p:oleObj name="Document" r:id="rId1" imgW="11334750" imgH="4370705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8600" y="1208088"/>
                        <a:ext cx="11250613" cy="4327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588377" y="2406339"/>
            <a:ext cx="1249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运动员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8376870" y="2406339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形状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77813" y="1176338"/>
          <a:ext cx="11250612" cy="413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1" imgW="11334750" imgH="4170680" progId="Word.Document.8">
                  <p:embed/>
                </p:oleObj>
              </mc:Choice>
              <mc:Fallback>
                <p:oleObj name="Document" r:id="rId1" imgW="11334750" imgH="4170680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1176338"/>
                        <a:ext cx="11250612" cy="4130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511533" y="1715113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增大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3868723" y="2286617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重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8583631" y="2286617"/>
            <a:ext cx="1605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竖直向下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93688" y="914400"/>
          <a:ext cx="11055350" cy="463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Document" r:id="rId1" imgW="11325225" imgH="4764405" progId="Word.Document.8">
                  <p:embed/>
                </p:oleObj>
              </mc:Choice>
              <mc:Fallback>
                <p:oleObj name="Document" r:id="rId1" imgW="11325225" imgH="4764405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3688" y="914400"/>
                        <a:ext cx="11055350" cy="4637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54013" y="2072303"/>
            <a:ext cx="4000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i="1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7083433" y="2049149"/>
            <a:ext cx="4094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同一纬度，同一海拔高度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77813" y="636588"/>
          <a:ext cx="11250612" cy="591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34750" imgH="5962650" progId="Word.Document.8">
                  <p:embed/>
                </p:oleObj>
              </mc:Choice>
              <mc:Fallback>
                <p:oleObj name="Document" r:id="rId1" imgW="11334750" imgH="5962650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636588"/>
                        <a:ext cx="11250612" cy="5911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8512193" y="1857364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橡胶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33716" y="3048656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运动状态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对象 29699"/>
          <p:cNvGraphicFramePr/>
          <p:nvPr/>
        </p:nvGraphicFramePr>
        <p:xfrm>
          <a:off x="127356" y="1083008"/>
          <a:ext cx="11313795" cy="4560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1" imgW="11334750" imgH="4570730" progId="Word.Document.8">
                  <p:embed/>
                </p:oleObj>
              </mc:Choice>
              <mc:Fallback>
                <p:oleObj name="Document" r:id="rId1" imgW="11334750" imgH="4570730" progId="Word.Document.8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7356" y="1083008"/>
                        <a:ext cx="11313795" cy="45605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4797417" y="1691334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匀速直线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49926" y="2262838"/>
            <a:ext cx="6273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1.2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277813" y="815975"/>
          <a:ext cx="11053762" cy="522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334750" imgH="5361305" progId="Word.Document.8">
                  <p:embed/>
                </p:oleObj>
              </mc:Choice>
              <mc:Fallback>
                <p:oleObj name="Document" r:id="rId1" imgW="11334750" imgH="5361305" progId="Word.Document.8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815975"/>
                        <a:ext cx="11053762" cy="5226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058" name="图片 3" descr="H031.T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6654805" y="2714620"/>
            <a:ext cx="300990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对象 30721"/>
          <p:cNvGraphicFramePr/>
          <p:nvPr/>
        </p:nvGraphicFramePr>
        <p:xfrm>
          <a:off x="277813" y="1143000"/>
          <a:ext cx="11053762" cy="465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Document" r:id="rId1" imgW="11334750" imgH="4770755" progId="Word.Document.8">
                  <p:embed/>
                </p:oleObj>
              </mc:Choice>
              <mc:Fallback>
                <p:oleObj name="Document" r:id="rId1" imgW="11334750" imgH="4770755" progId="Word.Document.8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1143000"/>
                        <a:ext cx="11053762" cy="46529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6082" name="图片 2" descr="AG002.T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6869119" y="3071810"/>
            <a:ext cx="3009900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77813" y="1273175"/>
          <a:ext cx="11250612" cy="535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Document" r:id="rId1" imgW="11479530" imgH="5399405" progId="Word.Document.8">
                  <p:embed/>
                </p:oleObj>
              </mc:Choice>
              <mc:Fallback>
                <p:oleObj name="Document" r:id="rId1" imgW="11479530" imgH="5399405" progId="Word.Document.8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1273175"/>
                        <a:ext cx="11250612" cy="5356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28600" y="1862138"/>
          <a:ext cx="10663238" cy="336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Document" r:id="rId1" imgW="11334750" imgH="3578225" progId="Word.Document.8">
                  <p:embed/>
                </p:oleObj>
              </mc:Choice>
              <mc:Fallback>
                <p:oleObj name="Document" r:id="rId1" imgW="11334750" imgH="3578225" progId="Word.Document.8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8600" y="1862138"/>
                        <a:ext cx="10663238" cy="3362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154739" y="1857364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天平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60924" y="1857364"/>
            <a:ext cx="1970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弹簧测力计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20638" y="3000372"/>
            <a:ext cx="6273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9.9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11863" y="3548722"/>
            <a:ext cx="48304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物体所受的重力与质量成正比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77813" y="800100"/>
          <a:ext cx="11250612" cy="5894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Document" r:id="rId1" imgW="11334750" imgH="5947410" progId="Word.Document.8">
                  <p:embed/>
                </p:oleObj>
              </mc:Choice>
              <mc:Fallback>
                <p:oleObj name="Document" r:id="rId1" imgW="11334750" imgH="5947410" progId="Word.Document.8">
                  <p:embed/>
                  <p:pic>
                    <p:nvPicPr>
                      <p:cNvPr id="0" name="图片 184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800100"/>
                        <a:ext cx="11250612" cy="5894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5021166" y="4929198"/>
            <a:ext cx="6273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2.2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63514" y="5429264"/>
            <a:ext cx="6273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2.2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511137" y="1500174"/>
          <a:ext cx="11053763" cy="290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1" imgW="11334750" imgH="2987675" progId="Word.Document.8">
                  <p:embed/>
                </p:oleObj>
              </mc:Choice>
              <mc:Fallback>
                <p:oleObj name="Document" r:id="rId1" imgW="11334750" imgH="2987675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1137" y="1500174"/>
                        <a:ext cx="11053763" cy="2906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0591317" y="1994833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C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77813" y="719138"/>
          <a:ext cx="11250612" cy="533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" name="Document" r:id="rId1" imgW="11479530" imgH="4788535" progId="Word.Document.8">
                  <p:embed/>
                </p:oleObj>
              </mc:Choice>
              <mc:Fallback>
                <p:oleObj name="Document" r:id="rId1" imgW="11479530" imgH="4788535" progId="Word.Document.8">
                  <p:embed/>
                  <p:pic>
                    <p:nvPicPr>
                      <p:cNvPr id="0" name="图片 1945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719138"/>
                        <a:ext cx="11250612" cy="5338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4002" y="1040924"/>
          <a:ext cx="11081385" cy="4466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" name="Document" r:id="rId1" imgW="11344275" imgH="4572000" progId="Word.Document.8">
                  <p:embed/>
                </p:oleObj>
              </mc:Choice>
              <mc:Fallback>
                <p:oleObj name="Document" r:id="rId1" imgW="11344275" imgH="4572000" progId="Word.Document.8">
                  <p:embed/>
                  <p:pic>
                    <p:nvPicPr>
                      <p:cNvPr id="0" name="图片 204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040924"/>
                        <a:ext cx="11081385" cy="44665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02" name="图片 3" descr="xy034.tif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6154739" y="1545577"/>
            <a:ext cx="2368550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832831" y="4324043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正比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8523826" y="4324043"/>
            <a:ext cx="62738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dirty="0" smtClean="0"/>
              <a:t>2.2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对象 38913"/>
          <p:cNvGraphicFramePr/>
          <p:nvPr/>
        </p:nvGraphicFramePr>
        <p:xfrm>
          <a:off x="284004" y="1332548"/>
          <a:ext cx="11314430" cy="4769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5" name="" r:id="rId1" imgW="11325225" imgH="4772025" progId="Word.Document.8">
                  <p:embed/>
                </p:oleObj>
              </mc:Choice>
              <mc:Fallback>
                <p:oleObj name="" r:id="rId1" imgW="11325225" imgH="4772025" progId="Word.Document.8">
                  <p:embed/>
                  <p:pic>
                    <p:nvPicPr>
                      <p:cNvPr id="0" name="图片 2150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004" y="1332548"/>
                        <a:ext cx="11314430" cy="47694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015711" y="4003368"/>
            <a:ext cx="99771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smtClean="0">
                <a:latin typeface="宋体" panose="02010600030101010101" pitchFamily="2" charset="-122"/>
              </a:rPr>
              <a:t>①把铁块放在铜块上，用弹簧测力计水平拉动铜块，使其在长木板上做匀</a:t>
            </a:r>
            <a:endParaRPr lang="en-US" altLang="zh-CN" sz="2400" dirty="0" smtClean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18219" y="4383098"/>
            <a:ext cx="1249045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smtClean="0"/>
              <a:t>速直线运动，记下测力计的示数为F1；②把铜块放在铁块上，重复以上步骤，记录示数为F2</a:t>
            </a:r>
            <a:endParaRPr lang="en-US" altLang="zh-CN" sz="2400" dirty="0" smtClean="0"/>
          </a:p>
        </p:txBody>
      </p:sp>
      <p:sp>
        <p:nvSpPr>
          <p:cNvPr id="3" name="矩形 2"/>
          <p:cNvSpPr/>
          <p:nvPr/>
        </p:nvSpPr>
        <p:spPr>
          <a:xfrm>
            <a:off x="2199226" y="4791403"/>
            <a:ext cx="979805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smtClean="0"/>
              <a:t>a．若F1＞F2，则铜块表面较粗糙；b.若F1＜F2，则铁块表面较粗糙；c.</a:t>
            </a:r>
            <a:endParaRPr lang="en-US" altLang="zh-CN" sz="2400" dirty="0" smtClean="0"/>
          </a:p>
        </p:txBody>
      </p:sp>
      <p:sp>
        <p:nvSpPr>
          <p:cNvPr id="5" name="矩形 4"/>
          <p:cNvSpPr/>
          <p:nvPr/>
        </p:nvSpPr>
        <p:spPr>
          <a:xfrm>
            <a:off x="284066" y="5242888"/>
            <a:ext cx="453263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smtClean="0"/>
              <a:t>若F1＝F2，则两者表面同样粗糙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对象 38913"/>
          <p:cNvGraphicFramePr/>
          <p:nvPr/>
        </p:nvGraphicFramePr>
        <p:xfrm>
          <a:off x="284004" y="1256983"/>
          <a:ext cx="11314430" cy="4571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9" name="" r:id="rId1" imgW="11325225" imgH="4572000" progId="Word.Document.8">
                  <p:embed/>
                </p:oleObj>
              </mc:Choice>
              <mc:Fallback>
                <p:oleObj name="" r:id="rId1" imgW="11325225" imgH="4572000" progId="Word.Document.8">
                  <p:embed/>
                  <p:pic>
                    <p:nvPicPr>
                      <p:cNvPr id="0" name="图片 225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004" y="1256983"/>
                        <a:ext cx="11314430" cy="45713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对象 38913"/>
          <p:cNvGraphicFramePr/>
          <p:nvPr/>
        </p:nvGraphicFramePr>
        <p:xfrm>
          <a:off x="431959" y="1005840"/>
          <a:ext cx="11314430" cy="318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3" name="" r:id="rId1" imgW="11325225" imgH="3181350" progId="Word.Document.8">
                  <p:embed/>
                </p:oleObj>
              </mc:Choice>
              <mc:Fallback>
                <p:oleObj name="" r:id="rId1" imgW="11325225" imgH="3181350" progId="Word.Document.8">
                  <p:embed/>
                  <p:pic>
                    <p:nvPicPr>
                      <p:cNvPr id="0" name="图片 2355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1959" y="1005840"/>
                        <a:ext cx="11314430" cy="3181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832610" y="4324350"/>
            <a:ext cx="9399905" cy="3107690"/>
          </a:xfrm>
          <a:prstGeom prst="rect">
            <a:avLst/>
          </a:prstGeom>
        </p:spPr>
        <p:txBody>
          <a:bodyPr wrap="square">
            <a:spAutoFit/>
          </a:bodyPr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77813" y="800100"/>
          <a:ext cx="11250612" cy="6107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34750" imgH="6153785" progId="Word.Document.8">
                  <p:embed/>
                </p:oleObj>
              </mc:Choice>
              <mc:Fallback>
                <p:oleObj name="Document" r:id="rId1" imgW="11334750" imgH="6153785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800100"/>
                        <a:ext cx="11250612" cy="6107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998779" y="1429361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284004" y="1396048"/>
          <a:ext cx="11314430" cy="3578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1" imgW="11334750" imgH="3578225" progId="Word.Document.8">
                  <p:embed/>
                </p:oleObj>
              </mc:Choice>
              <mc:Fallback>
                <p:oleObj name="Document" r:id="rId1" imgW="11334750" imgH="3578225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004" y="1396048"/>
                        <a:ext cx="11314430" cy="35788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297615" y="2643807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C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334963" y="1500188"/>
          <a:ext cx="11210925" cy="4125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334750" imgH="4170680" progId="Word.Document.8">
                  <p:embed/>
                </p:oleObj>
              </mc:Choice>
              <mc:Fallback>
                <p:oleObj name="Document" r:id="rId1" imgW="11334750" imgH="4170680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4963" y="1500188"/>
                        <a:ext cx="11210925" cy="41255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692056" y="1549083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D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77813" y="652463"/>
          <a:ext cx="11250612" cy="413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34750" imgH="4170680" progId="Word.Document.8">
                  <p:embed/>
                </p:oleObj>
              </mc:Choice>
              <mc:Fallback>
                <p:oleObj name="Document" r:id="rId1" imgW="11334750" imgH="4170680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652463"/>
                        <a:ext cx="11250612" cy="4132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940161" y="128648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D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280829" y="642918"/>
          <a:ext cx="11317605" cy="6068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545570" imgH="6739890" progId="Word.Document.8">
                  <p:embed/>
                </p:oleObj>
              </mc:Choice>
              <mc:Fallback>
                <p:oleObj name="Document" r:id="rId1" imgW="11545570" imgH="6739890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0829" y="642918"/>
                        <a:ext cx="11317605" cy="60686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39699" y="1715113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对象 33793"/>
          <p:cNvGraphicFramePr/>
          <p:nvPr/>
        </p:nvGraphicFramePr>
        <p:xfrm>
          <a:off x="277813" y="1600200"/>
          <a:ext cx="11250612" cy="354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34750" imgH="3578225" progId="Word.Document.8">
                  <p:embed/>
                </p:oleObj>
              </mc:Choice>
              <mc:Fallback>
                <p:oleObj name="Document" r:id="rId1" imgW="11334750" imgH="3578225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1600200"/>
                        <a:ext cx="11250612" cy="3543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583895" y="1643675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77813" y="669925"/>
          <a:ext cx="11250612" cy="671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334750" imgH="6753225" progId="Word.Document.8">
                  <p:embed/>
                </p:oleObj>
              </mc:Choice>
              <mc:Fallback>
                <p:oleObj name="Document" r:id="rId1" imgW="11334750" imgH="6753225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669925"/>
                        <a:ext cx="11250612" cy="6710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11137" y="1929427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D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PA" val="v5.2.4"/>
</p:tagLst>
</file>

<file path=ppt/tags/tag2.xml><?xml version="1.0" encoding="utf-8"?>
<p:tagLst xmlns:p="http://schemas.openxmlformats.org/presentationml/2006/main">
  <p:tag name="PA" val="v5.2.4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249</Words>
  <Application>WPS 演示</Application>
  <PresentationFormat>自定义</PresentationFormat>
  <Paragraphs>74</Paragraphs>
  <Slides>24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23</vt:i4>
      </vt:variant>
      <vt:variant>
        <vt:lpstr>幻灯片标题</vt:lpstr>
      </vt:variant>
      <vt:variant>
        <vt:i4>24</vt:i4>
      </vt:variant>
    </vt:vector>
  </HeadingPairs>
  <TitlesOfParts>
    <vt:vector size="58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