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38" r:id="rId2"/>
    <p:sldId id="262" r:id="rId3"/>
    <p:sldId id="263" r:id="rId4"/>
    <p:sldId id="272" r:id="rId5"/>
    <p:sldId id="273" r:id="rId6"/>
    <p:sldId id="274" r:id="rId7"/>
    <p:sldId id="264" r:id="rId8"/>
    <p:sldId id="275" r:id="rId9"/>
    <p:sldId id="276" r:id="rId10"/>
    <p:sldId id="277" r:id="rId11"/>
    <p:sldId id="293" r:id="rId12"/>
    <p:sldId id="294" r:id="rId13"/>
    <p:sldId id="295" r:id="rId14"/>
    <p:sldId id="278" r:id="rId15"/>
    <p:sldId id="279" r:id="rId16"/>
    <p:sldId id="280" r:id="rId17"/>
    <p:sldId id="281" r:id="rId18"/>
    <p:sldId id="282" r:id="rId19"/>
    <p:sldId id="284" r:id="rId20"/>
    <p:sldId id="285" r:id="rId21"/>
    <p:sldId id="286" r:id="rId22"/>
    <p:sldId id="283" r:id="rId23"/>
    <p:sldId id="287" r:id="rId24"/>
    <p:sldId id="288" r:id="rId25"/>
    <p:sldId id="289" r:id="rId26"/>
    <p:sldId id="290" r:id="rId27"/>
    <p:sldId id="291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94" autoAdjust="0"/>
  </p:normalViewPr>
  <p:slideViewPr>
    <p:cSldViewPr showGuides="1">
      <p:cViewPr varScale="1">
        <p:scale>
          <a:sx n="114" d="100"/>
          <a:sy n="114" d="100"/>
        </p:scale>
        <p:origin x="-1554" y="-108"/>
      </p:cViewPr>
      <p:guideLst>
        <p:guide orient="horz" pos="66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82055" y="4509120"/>
            <a:ext cx="5179890" cy="95690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 b="1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379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171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101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030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92" y="510495"/>
            <a:ext cx="7487816" cy="99054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2991453" y="741631"/>
            <a:ext cx="1351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kern="1500" spc="20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390590" y="987852"/>
            <a:ext cx="1761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CONTENTS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标题占位符 1"/>
          <p:cNvSpPr>
            <a:spLocks noGrp="1"/>
          </p:cNvSpPr>
          <p:nvPr userDrawn="1">
            <p:ph type="title"/>
          </p:nvPr>
        </p:nvSpPr>
        <p:spPr>
          <a:xfrm>
            <a:off x="467544" y="1642536"/>
            <a:ext cx="2624145" cy="3024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2800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3131840" y="1628800"/>
            <a:ext cx="0" cy="4824536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内容占位符 2"/>
          <p:cNvSpPr>
            <a:spLocks noGrp="1"/>
          </p:cNvSpPr>
          <p:nvPr userDrawn="1">
            <p:ph sz="half" idx="1"/>
          </p:nvPr>
        </p:nvSpPr>
        <p:spPr>
          <a:xfrm>
            <a:off x="3419872" y="1628801"/>
            <a:ext cx="5211004" cy="48245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800"/>
            </a:lvl1pPr>
            <a:lvl2pPr marL="457200" indent="0">
              <a:lnSpc>
                <a:spcPct val="150000"/>
              </a:lnSpc>
              <a:buFontTx/>
              <a:buNone/>
              <a:defRPr sz="1800"/>
            </a:lvl2pPr>
            <a:lvl3pPr marL="914400" indent="0">
              <a:lnSpc>
                <a:spcPct val="150000"/>
              </a:lnSpc>
              <a:buFontTx/>
              <a:buNone/>
              <a:defRPr sz="1800"/>
            </a:lvl3pPr>
            <a:lvl4pPr marL="1371600" indent="0">
              <a:lnSpc>
                <a:spcPct val="150000"/>
              </a:lnSpc>
              <a:buFontTx/>
              <a:buNone/>
              <a:defRPr sz="1800"/>
            </a:lvl4pPr>
            <a:lvl5pPr marL="1828800" indent="0">
              <a:lnSpc>
                <a:spcPct val="150000"/>
              </a:lnSpc>
              <a:buFontTx/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686451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07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2339752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</a:p>
        </p:txBody>
      </p:sp>
    </p:spTree>
    <p:extLst>
      <p:ext uri="{BB962C8B-B14F-4D97-AF65-F5344CB8AC3E}">
        <p14:creationId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656444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</a:p>
        </p:txBody>
      </p:sp>
    </p:spTree>
    <p:extLst>
      <p:ext uri="{BB962C8B-B14F-4D97-AF65-F5344CB8AC3E}">
        <p14:creationId xmlns:p14="http://schemas.microsoft.com/office/powerpoint/2010/main" val="4147834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497796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</a:p>
        </p:txBody>
      </p:sp>
    </p:spTree>
    <p:extLst>
      <p:ext uri="{BB962C8B-B14F-4D97-AF65-F5344CB8AC3E}">
        <p14:creationId xmlns:p14="http://schemas.microsoft.com/office/powerpoint/2010/main" val="251818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6310466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考点梳理自测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2449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 userDrawn="1"/>
        </p:nvSpPr>
        <p:spPr>
          <a:xfrm>
            <a:off x="6310466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考点互动研析</a:t>
            </a:r>
          </a:p>
        </p:txBody>
      </p:sp>
    </p:spTree>
    <p:extLst>
      <p:ext uri="{BB962C8B-B14F-4D97-AF65-F5344CB8AC3E}">
        <p14:creationId xmlns:p14="http://schemas.microsoft.com/office/powerpoint/2010/main" val="1491866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763198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考法必研突破</a:t>
            </a:r>
          </a:p>
        </p:txBody>
      </p:sp>
    </p:spTree>
    <p:extLst>
      <p:ext uri="{BB962C8B-B14F-4D97-AF65-F5344CB8AC3E}">
        <p14:creationId xmlns:p14="http://schemas.microsoft.com/office/powerpoint/2010/main" val="148205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>
              <a:solidFill>
                <a:schemeClr val="bg1"/>
              </a:solidFill>
            </a:endParaRPr>
          </a:p>
        </p:txBody>
      </p:sp>
      <p:sp>
        <p:nvSpPr>
          <p:cNvPr id="10" name="同侧圆角矩形 9">
            <a:hlinkClick r:id="rId14" action="ppaction://hlinksldjump"/>
          </p:cNvPr>
          <p:cNvSpPr/>
          <p:nvPr userDrawn="1"/>
        </p:nvSpPr>
        <p:spPr>
          <a:xfrm>
            <a:off x="630968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考点梳理自测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0">
            <a:hlinkClick r:id="rId15" action="ppaction://hlinksldjump"/>
          </p:cNvPr>
          <p:cNvSpPr/>
          <p:nvPr userDrawn="1"/>
        </p:nvSpPr>
        <p:spPr>
          <a:xfrm>
            <a:off x="763300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考法必研突破</a:t>
            </a:r>
          </a:p>
        </p:txBody>
      </p:sp>
    </p:spTree>
    <p:extLst>
      <p:ext uri="{BB962C8B-B14F-4D97-AF65-F5344CB8AC3E}">
        <p14:creationId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__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5.emf"/><Relationship Id="rId4" Type="http://schemas.openxmlformats.org/officeDocument/2006/relationships/package" Target="../embeddings/Microsoft_Word___12.doc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oleObject" Target="../embeddings/oleObject13.bin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__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8.emf"/><Relationship Id="rId4" Type="http://schemas.openxmlformats.org/officeDocument/2006/relationships/package" Target="../embeddings/Microsoft_Word___15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19.emf"/><Relationship Id="rId4" Type="http://schemas.openxmlformats.org/officeDocument/2006/relationships/package" Target="../embeddings/Microsoft_Word___16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20.emf"/><Relationship Id="rId4" Type="http://schemas.openxmlformats.org/officeDocument/2006/relationships/package" Target="../embeddings/Microsoft_Word___17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21.emf"/><Relationship Id="rId4" Type="http://schemas.openxmlformats.org/officeDocument/2006/relationships/package" Target="../embeddings/Microsoft_Word___18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oleObject" Target="../embeddings/oleObject19.bin"/><Relationship Id="rId7" Type="http://schemas.openxmlformats.org/officeDocument/2006/relationships/package" Target="../embeddings/Microsoft_Word___2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__19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24.emf"/><Relationship Id="rId4" Type="http://schemas.openxmlformats.org/officeDocument/2006/relationships/package" Target="../embeddings/Microsoft_Word___21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25.emf"/><Relationship Id="rId4" Type="http://schemas.openxmlformats.org/officeDocument/2006/relationships/package" Target="../embeddings/Microsoft_Word___22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26.emf"/><Relationship Id="rId4" Type="http://schemas.openxmlformats.org/officeDocument/2006/relationships/package" Target="../embeddings/Microsoft_Word___23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27.emf"/><Relationship Id="rId4" Type="http://schemas.openxmlformats.org/officeDocument/2006/relationships/package" Target="../embeddings/Microsoft_Word___24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oleObject" Target="../embeddings/oleObject25.bin"/><Relationship Id="rId7" Type="http://schemas.openxmlformats.org/officeDocument/2006/relationships/package" Target="../embeddings/Microsoft_Word___2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26.bin"/><Relationship Id="rId5" Type="http://schemas.openxmlformats.org/officeDocument/2006/relationships/image" Target="../media/image28.emf"/><Relationship Id="rId4" Type="http://schemas.openxmlformats.org/officeDocument/2006/relationships/package" Target="../embeddings/Microsoft_Word___25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30.emf"/><Relationship Id="rId4" Type="http://schemas.openxmlformats.org/officeDocument/2006/relationships/package" Target="../embeddings/Microsoft_Word___27.docx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3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4.bin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4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题型一、力学计算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168268746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四川成都中考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足够高的薄壁圆柱形容器放在水平桌面上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容器内水的质量为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水的深度为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。实心圆柱体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。实心圆柱体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取值不确定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。实心圆柱体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均不吸水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求容器的底面积。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若将圆柱体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竖直放入容器内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求静止时水对容器底部的压强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若将圆柱体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竖直放入容器内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求静止时水对容器底部的压强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的函数关系式。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542914"/>
              </p:ext>
            </p:extLst>
          </p:nvPr>
        </p:nvGraphicFramePr>
        <p:xfrm>
          <a:off x="683568" y="4441415"/>
          <a:ext cx="8128000" cy="1402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文档" r:id="rId4" imgW="3837004" imgH="661293" progId="Word.Document.12">
                  <p:embed/>
                </p:oleObj>
              </mc:Choice>
              <mc:Fallback>
                <p:oleObj name="文档" r:id="rId4" imgW="3837004" imgH="661293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3568" y="4441415"/>
                        <a:ext cx="8128000" cy="14023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2449934"/>
      </p:ext>
    </p:extLst>
  </p:cSld>
  <p:clrMapOvr>
    <a:masterClrMapping/>
  </p:clrMapOvr>
  <p:transition spd="med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692696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(1)100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(1 000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Pa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902523"/>
              </p:ext>
            </p:extLst>
          </p:nvPr>
        </p:nvGraphicFramePr>
        <p:xfrm>
          <a:off x="548456" y="1554836"/>
          <a:ext cx="8128000" cy="1990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5" name="文档" r:id="rId4" imgW="3837004" imgH="939656" progId="Word.Document.12">
                  <p:embed/>
                </p:oleObj>
              </mc:Choice>
              <mc:Fallback>
                <p:oleObj name="文档" r:id="rId4" imgW="3837004" imgH="939656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8456" y="1554836"/>
                        <a:ext cx="8128000" cy="1990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554403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将圆柱体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竖直放入容器内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将沉底。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竖直放入后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没有被水淹没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且水深度为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由体积关系得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假设成立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水对容器底部的压强为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258015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竖直放入容器内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被水淹没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且水深度为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由体积关系得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-V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&gt;h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若假设成立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则水对容器底部的压强为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g/cm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竖直放入容器内会漂浮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由体积关系得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316297"/>
              </p:ext>
            </p:extLst>
          </p:nvPr>
        </p:nvGraphicFramePr>
        <p:xfrm>
          <a:off x="611560" y="5343615"/>
          <a:ext cx="8128000" cy="776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9" name="文档" r:id="rId4" imgW="3837004" imgH="367065" progId="Word.Document.12">
                  <p:embed/>
                </p:oleObj>
              </mc:Choice>
              <mc:Fallback>
                <p:oleObj name="文档" r:id="rId4" imgW="3837004" imgH="367065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5343615"/>
                        <a:ext cx="8128000" cy="7768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6141614"/>
      </p:ext>
    </p:extLst>
  </p:cSld>
  <p:clrMapOvr>
    <a:masterClrMapping/>
  </p:clrMapOvr>
  <p:transition spd="med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漂浮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受到的浮力和重力相等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658661"/>
              </p:ext>
            </p:extLst>
          </p:nvPr>
        </p:nvGraphicFramePr>
        <p:xfrm>
          <a:off x="620464" y="2636912"/>
          <a:ext cx="8128000" cy="1133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3" name="文档" r:id="rId4" imgW="3837004" imgH="534371" progId="Word.Document.12">
                  <p:embed/>
                </p:oleObj>
              </mc:Choice>
              <mc:Fallback>
                <p:oleObj name="文档" r:id="rId4" imgW="3837004" imgH="534371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0464" y="2636912"/>
                        <a:ext cx="8128000" cy="11332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86607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代入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再把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代入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540512"/>
      </p:ext>
    </p:extLst>
  </p:cSld>
  <p:clrMapOvr>
    <a:masterClrMapping/>
  </p:clrMapOvr>
  <p:transition spd="med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平底圆柱形容器内装有适量的水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放置于水平桌面上。现将体积为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的木块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轻放入容器内的水中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静止后漂浮于水面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若将一重为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用细绳系于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的下方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使其恰好浸没在水中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水未溢出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不计绳重及其体积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所受的浮力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图甲中木块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静止时露出水面的体积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的密度。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196996"/>
              </p:ext>
            </p:extLst>
          </p:nvPr>
        </p:nvGraphicFramePr>
        <p:xfrm>
          <a:off x="5580112" y="3379115"/>
          <a:ext cx="2787650" cy="146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7" name="文档" r:id="rId4" imgW="1604120" imgH="839777" progId="Word.Document.12">
                  <p:embed/>
                </p:oleObj>
              </mc:Choice>
              <mc:Fallback>
                <p:oleObj name="文档" r:id="rId4" imgW="1604120" imgH="839777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80112" y="3379115"/>
                        <a:ext cx="2787650" cy="146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2414603"/>
      </p:ext>
    </p:extLst>
  </p:cSld>
  <p:clrMapOvr>
    <a:masterClrMapping/>
  </p:clrMapOvr>
  <p:transition spd="med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64704"/>
            <a:ext cx="8128000" cy="12825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漂浮在水中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排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得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40464"/>
              </p:ext>
            </p:extLst>
          </p:nvPr>
        </p:nvGraphicFramePr>
        <p:xfrm>
          <a:off x="611560" y="2047299"/>
          <a:ext cx="8128000" cy="739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2" name="文档" r:id="rId4" imgW="3837004" imgH="349396" progId="Word.Document.12">
                  <p:embed/>
                </p:oleObj>
              </mc:Choice>
              <mc:Fallback>
                <p:oleObj name="文档" r:id="rId4" imgW="3837004" imgH="349396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2047299"/>
                        <a:ext cx="8128000" cy="7398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794409"/>
            <a:ext cx="8128000" cy="16888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露出水面的体积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=V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-V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共同悬浮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+G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排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+V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+G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4716777"/>
              </p:ext>
            </p:extLst>
          </p:nvPr>
        </p:nvGraphicFramePr>
        <p:xfrm>
          <a:off x="611560" y="4625066"/>
          <a:ext cx="8128000" cy="121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3" name="文档" r:id="rId7" imgW="3837004" imgH="571871" progId="Word.Document.12">
                  <p:embed/>
                </p:oleObj>
              </mc:Choice>
              <mc:Fallback>
                <p:oleObj name="文档" r:id="rId7" imgW="3837004" imgH="571871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1560" y="4625066"/>
                        <a:ext cx="8128000" cy="1210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231583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876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9358748"/>
              </p:ext>
            </p:extLst>
          </p:nvPr>
        </p:nvGraphicFramePr>
        <p:xfrm>
          <a:off x="611560" y="2420888"/>
          <a:ext cx="8128000" cy="1530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文档" r:id="rId4" imgW="3837004" imgH="722951" progId="Word.Document.12">
                  <p:embed/>
                </p:oleObj>
              </mc:Choice>
              <mc:Fallback>
                <p:oleObj name="文档" r:id="rId4" imgW="3837004" imgH="722951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2420888"/>
                        <a:ext cx="8128000" cy="1530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6018954"/>
      </p:ext>
    </p:extLst>
  </p:cSld>
  <p:clrMapOvr>
    <a:masterClrMapping/>
  </p:clrMapOvr>
  <p:transition spd="med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考古工作者在河底发现了古代的石像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经潜水者测量它的体积为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在打捞石像还没有出水面前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考古工作者用动滑轮将石像匀速提升时需要竖直向上的拉力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。不计摩擦和滑轮重力。求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石像受到的浮力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石像的重力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在提升过程中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石像底部受到水的压强减少了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则石像被提升了多少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0626775"/>
              </p:ext>
            </p:extLst>
          </p:nvPr>
        </p:nvGraphicFramePr>
        <p:xfrm>
          <a:off x="508000" y="4179165"/>
          <a:ext cx="8128000" cy="1994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9" name="文档" r:id="rId4" imgW="3837004" imgH="940738" progId="Word.Document.12">
                  <p:embed/>
                </p:oleObj>
              </mc:Choice>
              <mc:Fallback>
                <p:oleObj name="文档" r:id="rId4" imgW="3837004" imgH="940738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4179165"/>
                        <a:ext cx="8128000" cy="19941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871128"/>
      </p:ext>
    </p:extLst>
  </p:cSld>
  <p:clrMapOvr>
    <a:masterClrMapping/>
  </p:clrMapOvr>
  <p:transition spd="med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16888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在没有将石像提出水面前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=V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石像受到的浮力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14550"/>
              </p:ext>
            </p:extLst>
          </p:nvPr>
        </p:nvGraphicFramePr>
        <p:xfrm>
          <a:off x="611560" y="2924944"/>
          <a:ext cx="8128000" cy="2619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3" name="文档" r:id="rId4" imgW="3837004" imgH="1236048" progId="Word.Document.12">
                  <p:embed/>
                </p:oleObj>
              </mc:Choice>
              <mc:Fallback>
                <p:oleObj name="文档" r:id="rId4" imgW="3837004" imgH="1236048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2924944"/>
                        <a:ext cx="8128000" cy="26196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0183065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有关功、功率和机械效率的计算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安徽定远模拟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如图是建筑工人用滑轮组提升建筑材料的场景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的时间内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工人师傅用竖直向上的拉力将建筑材料匀速提升了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建筑材料的重力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不计绳重及摩擦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求这个过程中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绳子自由端移动的距离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此滑轮的机械效率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第二次拉建筑材料的拉力变为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此时的机械效率。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3811067"/>
              </p:ext>
            </p:extLst>
          </p:nvPr>
        </p:nvGraphicFramePr>
        <p:xfrm>
          <a:off x="508000" y="4179165"/>
          <a:ext cx="8128000" cy="218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7" name="文档" r:id="rId4" imgW="3837004" imgH="1030521" progId="Word.Document.12">
                  <p:embed/>
                </p:oleObj>
              </mc:Choice>
              <mc:Fallback>
                <p:oleObj name="文档" r:id="rId4" imgW="3837004" imgH="1030521" progId="Word.Document.12">
                  <p:embed/>
                  <p:pic>
                    <p:nvPicPr>
                      <p:cNvPr id="4" name="对象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4179165"/>
                        <a:ext cx="8128000" cy="218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003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36630" y="1196752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计算题是中考试卷中的压轴题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侧重于考查学生综合思维能力和综合应用能力。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计算题的特点是含有多个物理过程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包含有多个研究对象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解题需要运用多个物理概念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公式、规律和方法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难度大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区分度高。从考查内容上看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计算题主要是力学计算题、电学计算题、热学计算题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以及力、热、电大综合计算题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电学计算题通常是考查电源、电压表、电流表的内阻问题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结合欧姆定律进行相关计算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以及电功、电功率的相关计算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这种题目一般放在最后一题。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从命题形式上看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计算题具有以下特征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借助生产生活中的实物或事件为载体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从不同的角度挖掘其中隐含的物理过程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以铭牌、表格、图象、图片等提供已知信息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求解某些相关的问题。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92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6470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(1)3 m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(2)75%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(3)80%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则绳子自由端移动的距离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s=nh=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有用功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=Gh=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拉力做的总功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=Fs=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028871"/>
              </p:ext>
            </p:extLst>
          </p:nvPr>
        </p:nvGraphicFramePr>
        <p:xfrm>
          <a:off x="611560" y="2849505"/>
          <a:ext cx="8128000" cy="1237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2" name="文档" r:id="rId4" imgW="3837004" imgH="583770" progId="Word.Document.12">
                  <p:embed/>
                </p:oleObj>
              </mc:Choice>
              <mc:Fallback>
                <p:oleObj name="文档" r:id="rId4" imgW="3837004" imgH="583770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2849505"/>
                        <a:ext cx="8128000" cy="12375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05129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提升的物体重力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F'-G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822976"/>
              </p:ext>
            </p:extLst>
          </p:nvPr>
        </p:nvGraphicFramePr>
        <p:xfrm>
          <a:off x="559780" y="5288824"/>
          <a:ext cx="8128000" cy="1237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3" name="文档" r:id="rId7" imgW="3837004" imgH="583770" progId="Word.Document.12">
                  <p:embed/>
                </p:oleObj>
              </mc:Choice>
              <mc:Fallback>
                <p:oleObj name="文档" r:id="rId7" imgW="3837004" imgH="583770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9780" y="5288824"/>
                        <a:ext cx="8128000" cy="12375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211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628800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方法点拨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本题考查了使用滑轮组时有用功、总功、机械效率的计算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明确滑轮组绳子的有效股数、利用好不计绳重及摩擦时拉力</a:t>
            </a:r>
            <a:endParaRPr lang="zh-CN" altLang="en-US" sz="220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6104645"/>
              </p:ext>
            </p:extLst>
          </p:nvPr>
        </p:nvGraphicFramePr>
        <p:xfrm>
          <a:off x="20929" y="2533663"/>
          <a:ext cx="8128000" cy="49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5" name="文档" r:id="rId4" imgW="3837004" imgH="234373" progId="Word.Document.12">
                  <p:embed/>
                </p:oleObj>
              </mc:Choice>
              <mc:Fallback>
                <p:oleObj name="文档" r:id="rId4" imgW="3837004" imgH="234373" progId="Word.Document.12">
                  <p:embed/>
                  <p:pic>
                    <p:nvPicPr>
                      <p:cNvPr id="4" name="对象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929" y="2533663"/>
                        <a:ext cx="8128000" cy="497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573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6470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某兴趣小组用如图所示的滑轮组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物体与动滑轮用绳子连接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匀速拉动放在同一水平面上的不同物体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kg,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受到的摩擦力为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内把物体拉动的距离为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不计绳重和绳与滑轮间的摩擦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拉绳的速度。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018561"/>
              </p:ext>
            </p:extLst>
          </p:nvPr>
        </p:nvGraphicFramePr>
        <p:xfrm>
          <a:off x="611560" y="3294627"/>
          <a:ext cx="8128000" cy="2478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39" name="文档" r:id="rId4" imgW="3837004" imgH="1169703" progId="Word.Document.12">
                  <p:embed/>
                </p:oleObj>
              </mc:Choice>
              <mc:Fallback>
                <p:oleObj name="文档" r:id="rId4" imgW="3837004" imgH="1169703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3294627"/>
                        <a:ext cx="8128000" cy="24784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5645256"/>
      </p:ext>
    </p:extLst>
  </p:cSld>
  <p:clrMapOvr>
    <a:masterClrMapping/>
  </p:clrMapOvr>
  <p:transition spd="med">
    <p:cov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876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(1)40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因为不计绳重和绳与滑轮间的摩擦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694945"/>
              </p:ext>
            </p:extLst>
          </p:nvPr>
        </p:nvGraphicFramePr>
        <p:xfrm>
          <a:off x="611560" y="2238608"/>
          <a:ext cx="8128000" cy="1832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3" name="文档" r:id="rId4" imgW="3837004" imgH="865378" progId="Word.Document.12">
                  <p:embed/>
                </p:oleObj>
              </mc:Choice>
              <mc:Fallback>
                <p:oleObj name="文档" r:id="rId4" imgW="3837004" imgH="865378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2238608"/>
                        <a:ext cx="8128000" cy="1832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8063596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斜面作为一种简单机械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在实际生活中应用很广泛。小方同学在实验时对斜面进行了研究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的物体沿长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的斜面从底部匀速拉上斜面顶端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沿斜面所用拉力为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不计空气阻力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请你帮他解决下列问题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使用这个斜面做功的机械效率是多少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物体与斜面间的摩擦力是多大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773773"/>
              </p:ext>
            </p:extLst>
          </p:nvPr>
        </p:nvGraphicFramePr>
        <p:xfrm>
          <a:off x="514749" y="3726675"/>
          <a:ext cx="8128000" cy="995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7" name="文档" r:id="rId4" imgW="3837004" imgH="470189" progId="Word.Document.12">
                  <p:embed/>
                </p:oleObj>
              </mc:Choice>
              <mc:Fallback>
                <p:oleObj name="文档" r:id="rId4" imgW="3837004" imgH="470189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749" y="3726675"/>
                        <a:ext cx="8128000" cy="9954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0871749"/>
      </p:ext>
    </p:extLst>
  </p:cSld>
  <p:clrMapOvr>
    <a:masterClrMapping/>
  </p:clrMapOvr>
  <p:transition spd="med">
    <p:cov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16888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(1)80%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做的总功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=Fs=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有用功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=Gh=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斜面的机械效率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306996"/>
              </p:ext>
            </p:extLst>
          </p:nvPr>
        </p:nvGraphicFramePr>
        <p:xfrm>
          <a:off x="611560" y="2957620"/>
          <a:ext cx="8128000" cy="739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2" name="文档" r:id="rId4" imgW="3837004" imgH="349396" progId="Word.Document.12">
                  <p:embed/>
                </p:oleObj>
              </mc:Choice>
              <mc:Fallback>
                <p:oleObj name="文档" r:id="rId4" imgW="3837004" imgH="349396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2957620"/>
                        <a:ext cx="8128000" cy="7398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720413"/>
            <a:ext cx="512993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额外功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=W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-W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5544741"/>
              </p:ext>
            </p:extLst>
          </p:nvPr>
        </p:nvGraphicFramePr>
        <p:xfrm>
          <a:off x="508000" y="4217554"/>
          <a:ext cx="8128000" cy="588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3" name="文档" r:id="rId7" imgW="3837004" imgH="278363" progId="Word.Document.12">
                  <p:embed/>
                </p:oleObj>
              </mc:Choice>
              <mc:Fallback>
                <p:oleObj name="文档" r:id="rId7" imgW="3837004" imgH="278363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4217554"/>
                        <a:ext cx="8128000" cy="5884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175382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8720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物体重力势能的表达式为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=mgh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为物体的质量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为物体距离水平地面的高度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kg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从桌面上方高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点下落到与桌面相平的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点离地面的高度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8884727"/>
              </p:ext>
            </p:extLst>
          </p:nvPr>
        </p:nvGraphicFramePr>
        <p:xfrm>
          <a:off x="508000" y="2587256"/>
          <a:ext cx="8128000" cy="25860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5" name="文档" r:id="rId4" imgW="3837004" imgH="1220544" progId="Word.Document.12">
                  <p:embed/>
                </p:oleObj>
              </mc:Choice>
              <mc:Fallback>
                <p:oleObj name="文档" r:id="rId4" imgW="3837004" imgH="1220544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2587256"/>
                        <a:ext cx="8128000" cy="25860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51732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的过程中重力势能的减小量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的过程中重力做的功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试说明重力做功和重力势能的关系。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950873"/>
      </p:ext>
    </p:extLst>
  </p:cSld>
  <p:clrMapOvr>
    <a:masterClrMapping/>
  </p:clrMapOvr>
  <p:transition spd="med">
    <p:cove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89642"/>
            <a:ext cx="8128000" cy="45327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重力做功等于重力势能的减少量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以地面为零势能面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小球在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点的重力势能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=mgh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小球在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点的重力势能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=mgh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=mgh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小球从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运动到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的过程中重力势能的减小量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=E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-E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小球从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运动到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的过程中重力做的功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W=Gh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=mgh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计算可知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=W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说明重力做功等于重力势能的减少量。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845675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76470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有关压强和浮力的计算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9944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辽宁连云港中考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通过滑轮组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将正方体金属块从水中匀速拉出至水面上方一定高度处。图乙是拉力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随时间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变化的关系图象。不计动滑轮的重力、摩擦及水和空气对金属块的阻力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748824"/>
              </p:ext>
            </p:extLst>
          </p:nvPr>
        </p:nvGraphicFramePr>
        <p:xfrm>
          <a:off x="508000" y="2877976"/>
          <a:ext cx="8128000" cy="2340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文档" r:id="rId4" imgW="3837004" imgH="1105520" progId="Word.Document.12">
                  <p:embed/>
                </p:oleObj>
              </mc:Choice>
              <mc:Fallback>
                <p:oleObj name="文档" r:id="rId4" imgW="3837004" imgH="1105520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2877976"/>
                        <a:ext cx="8128000" cy="23405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521851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金属块浸没在水中时受到的浮力大小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金属块的密度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如果直接将金属块平放在水平地面上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它对地面的压强大小。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07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02362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(1)80 N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由甲图可知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不计动滑轮的重力、摩擦及水和空气对金属块的阻力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    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当金属块完全露出液面后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金属块不受浮力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此时拉力等于重力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即为图中的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从乙图可知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该金属块重力为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216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当金属块未露出液面时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即为图中的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F'+F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所以金属块完全浸没在水中时受到的浮力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216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367381"/>
              </p:ext>
            </p:extLst>
          </p:nvPr>
        </p:nvGraphicFramePr>
        <p:xfrm>
          <a:off x="364363" y="2780928"/>
          <a:ext cx="5551533" cy="445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1" name="文档" r:id="rId4" imgW="3837004" imgH="308651" progId="Word.Document.12">
                  <p:embed/>
                </p:oleObj>
              </mc:Choice>
              <mc:Fallback>
                <p:oleObj name="文档" r:id="rId4" imgW="3837004" imgH="308651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4363" y="2780928"/>
                        <a:ext cx="5551533" cy="4455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150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598317"/>
              </p:ext>
            </p:extLst>
          </p:nvPr>
        </p:nvGraphicFramePr>
        <p:xfrm>
          <a:off x="508000" y="1181830"/>
          <a:ext cx="8128000" cy="4748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文档" r:id="rId4" imgW="3837004" imgH="2242050" progId="Word.Document.12">
                  <p:embed/>
                </p:oleObj>
              </mc:Choice>
              <mc:Fallback>
                <p:oleObj name="文档" r:id="rId4" imgW="3837004" imgH="2242050" progId="Word.Document.12">
                  <p:embed/>
                  <p:pic>
                    <p:nvPicPr>
                      <p:cNvPr id="2" name="对象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181830"/>
                        <a:ext cx="8128000" cy="4748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627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方法归纳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本题考查了重力、浮力、质量、密度、压强的计算以及阿基米德原理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关键是公式和公式变形的应用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难点是通过图乙确定金属块的重力及绳子受到的拉力、会用称重法计算出金属块受到的浮力。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50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8128000" cy="5096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江苏常州中考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某型号一次性声呐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其内部有两个相同的空腔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每个空腔的容积为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每个空腔的侧上方都用轻薄易腐蚀材料制成的密封盖密封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密封盖在海水中浸泡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将被海水完全腐蚀。某次公海军事演习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反潜飞机向海中投入该声呐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声呐在海中静止后露出整个体积的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声呐处于探测状态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声呐没入海中处于悬浮状态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声呐停止工作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再经过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声呐沉入海底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如图丙所示。已知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每个空腔能容纳海水的重力有多大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声呐整个体积有多大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声呐有多重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图丙中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海底对声呐的支持力有多大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508995"/>
              </p:ext>
            </p:extLst>
          </p:nvPr>
        </p:nvGraphicFramePr>
        <p:xfrm>
          <a:off x="2406450" y="2370632"/>
          <a:ext cx="5046848" cy="405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0" name="文档" r:id="rId4" imgW="3837004" imgH="308651" progId="Word.Document.12">
                  <p:embed/>
                </p:oleObj>
              </mc:Choice>
              <mc:Fallback>
                <p:oleObj name="文档" r:id="rId4" imgW="3837004" imgH="308651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06450" y="2370632"/>
                        <a:ext cx="5046848" cy="405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598615"/>
              </p:ext>
            </p:extLst>
          </p:nvPr>
        </p:nvGraphicFramePr>
        <p:xfrm>
          <a:off x="5076056" y="3573016"/>
          <a:ext cx="3889375" cy="204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1" name="文档" r:id="rId7" imgW="2234683" imgH="1174751" progId="Word.Document.12">
                  <p:embed/>
                </p:oleObj>
              </mc:Choice>
              <mc:Fallback>
                <p:oleObj name="文档" r:id="rId7" imgW="2234683" imgH="1174751" progId="Word.Document.12">
                  <p:embed/>
                  <p:pic>
                    <p:nvPicPr>
                      <p:cNvPr id="4" name="对象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76056" y="3573016"/>
                        <a:ext cx="3889375" cy="2049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8338225"/>
      </p:ext>
    </p:extLst>
  </p:cSld>
  <p:clrMapOvr>
    <a:masterClrMapping/>
  </p:clrMapOvr>
  <p:transition spd="med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872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(1)22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(3)66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(4)22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由题知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每个空腔的容积为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每个空腔能容纳海水的重力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海水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海水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海水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15288"/>
              </p:ext>
            </p:extLst>
          </p:nvPr>
        </p:nvGraphicFramePr>
        <p:xfrm>
          <a:off x="513439" y="2993521"/>
          <a:ext cx="8128000" cy="1483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文档" r:id="rId4" imgW="3837004" imgH="700235" progId="Word.Document.12">
                  <p:embed/>
                </p:oleObj>
              </mc:Choice>
              <mc:Fallback>
                <p:oleObj name="文档" r:id="rId4" imgW="3837004" imgH="700235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3439" y="2993521"/>
                        <a:ext cx="8128000" cy="14830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476535"/>
            <a:ext cx="8128000" cy="12825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图乙中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,24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小时后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下方的密封口被腐蚀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下方空腔充满海水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声呐悬浮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把声呐和进入的海水作为一个整体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即此时下方空腔内的海水作为声呐的一部分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846063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105667"/>
              </p:ext>
            </p:extLst>
          </p:nvPr>
        </p:nvGraphicFramePr>
        <p:xfrm>
          <a:off x="620464" y="692696"/>
          <a:ext cx="8128000" cy="3312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文档" r:id="rId4" imgW="3837004" imgH="1564171" progId="Word.Document.12">
                  <p:embed/>
                </p:oleObj>
              </mc:Choice>
              <mc:Fallback>
                <p:oleObj name="文档" r:id="rId4" imgW="3837004" imgH="1564171" progId="Word.Document.12">
                  <p:embed/>
                  <p:pic>
                    <p:nvPicPr>
                      <p:cNvPr id="2" name="对象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0464" y="692696"/>
                        <a:ext cx="8128000" cy="33124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4005099"/>
            <a:ext cx="8128000" cy="26756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图丙中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声呐上方的密封盖也浸没在海水中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再经过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密封盖也被腐蚀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把声呐和进入的海水作为一个整体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即此时两个空腔内的海水作为声呐的一部分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则可知声呐的总重力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总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×G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海水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声呐受到的浮力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浮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海水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海底对声呐的支持力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总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</a:t>
            </a:r>
            <a:r>
              <a:rPr lang="zh-CN" altLang="zh-CN" sz="2200" baseline="-250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浮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482299"/>
      </p:ext>
    </p:extLst>
  </p:cSld>
  <p:clrMapOvr>
    <a:masterClrMapping/>
  </p:clrMapOvr>
  <p:transition spd="med">
    <p:cover/>
  </p:transition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381</TotalTime>
  <Words>1962</Words>
  <Application>Microsoft Office PowerPoint</Application>
  <PresentationFormat>全屏显示(4:3)</PresentationFormat>
  <Paragraphs>111</Paragraphs>
  <Slides>27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初中总复习模板</vt:lpstr>
      <vt:lpstr>文档</vt:lpstr>
      <vt:lpstr>题型一、力学计算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题型一、力学计算</dc:title>
  <cp:lastModifiedBy>User</cp:lastModifiedBy>
  <cp:revision>1</cp:revision>
  <dcterms:created xsi:type="dcterms:W3CDTF">2014-12-25T05:12:42Z</dcterms:created>
  <dcterms:modified xsi:type="dcterms:W3CDTF">2020-02-29T02:11:57Z</dcterms:modified>
</cp:coreProperties>
</file>