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26"/>
  </p:handoutMasterIdLst>
  <p:sldIdLst>
    <p:sldId id="280" r:id="rId3"/>
    <p:sldId id="283" r:id="rId5"/>
    <p:sldId id="286" r:id="rId6"/>
    <p:sldId id="282" r:id="rId7"/>
    <p:sldId id="284" r:id="rId8"/>
    <p:sldId id="281" r:id="rId9"/>
    <p:sldId id="285" r:id="rId10"/>
    <p:sldId id="288" r:id="rId11"/>
    <p:sldId id="287" r:id="rId12"/>
    <p:sldId id="290" r:id="rId13"/>
    <p:sldId id="298" r:id="rId14"/>
    <p:sldId id="289" r:id="rId15"/>
    <p:sldId id="299" r:id="rId16"/>
    <p:sldId id="292" r:id="rId17"/>
    <p:sldId id="293" r:id="rId18"/>
    <p:sldId id="294" r:id="rId19"/>
    <p:sldId id="297" r:id="rId20"/>
    <p:sldId id="301" r:id="rId21"/>
    <p:sldId id="300" r:id="rId22"/>
    <p:sldId id="295" r:id="rId23"/>
    <p:sldId id="296" r:id="rId24"/>
    <p:sldId id="268" r:id="rId25"/>
  </p:sldIdLst>
  <p:sldSz cx="12192000" cy="6858000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FBFE"/>
    <a:srgbClr val="57D2E3"/>
    <a:srgbClr val="21B1C5"/>
    <a:srgbClr val="B2F3FC"/>
    <a:srgbClr val="4BCFE1"/>
    <a:srgbClr val="5BADF7"/>
    <a:srgbClr val="6A56A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02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2790" y="36"/>
      </p:cViewPr>
      <p:guideLst/>
    </p:cSldViewPr>
  </p:notesViewPr>
  <p:gridSpacing cx="72006" cy="72006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handoutMaster" Target="handoutMasters/handoutMaster1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E6C365F1-4CF4-4317-9B5B-2E4DA37AB4F6}" type="datetimeFigureOut">
              <a:rPr lang="zh-CN" altLang="en-US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fld id="{E3DFA46D-388F-404C-AE37-21387C474404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6DC36CA1-8E2C-46D2-B61D-3B397035BDDC}" type="datetimeFigureOut">
              <a:rPr lang="zh-CN" altLang="en-US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smtClean="0"/>
              <a:t>单击此处编辑母版文本样式</a:t>
            </a:r>
            <a:endParaRPr lang="zh-CN" altLang="en-US" noProof="0" smtClean="0"/>
          </a:p>
          <a:p>
            <a:pPr lvl="1"/>
            <a:r>
              <a:rPr lang="zh-CN" altLang="en-US" noProof="0" smtClean="0"/>
              <a:t>第二级</a:t>
            </a:r>
            <a:endParaRPr lang="zh-CN" altLang="en-US" noProof="0" smtClean="0"/>
          </a:p>
          <a:p>
            <a:pPr lvl="2"/>
            <a:r>
              <a:rPr lang="zh-CN" altLang="en-US" noProof="0" smtClean="0"/>
              <a:t>第三级</a:t>
            </a:r>
            <a:endParaRPr lang="zh-CN" altLang="en-US" noProof="0" smtClean="0"/>
          </a:p>
          <a:p>
            <a:pPr lvl="3"/>
            <a:r>
              <a:rPr lang="zh-CN" altLang="en-US" noProof="0" smtClean="0"/>
              <a:t>第四级</a:t>
            </a:r>
            <a:endParaRPr lang="zh-CN" altLang="en-US" noProof="0" smtClean="0"/>
          </a:p>
          <a:p>
            <a:pPr lvl="4"/>
            <a:r>
              <a:rPr lang="zh-CN" altLang="en-US" noProof="0" smtClean="0"/>
              <a:t>第五级</a:t>
            </a:r>
            <a:endParaRPr lang="zh-CN" altLang="en-US" noProof="0" smtClean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fld id="{8CC88FC5-66CF-47A8-9869-2C99CBBC2529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7171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endParaRPr lang="zh-CN" altLang="en-US" smtClean="0"/>
          </a:p>
        </p:txBody>
      </p:sp>
      <p:sp>
        <p:nvSpPr>
          <p:cNvPr id="717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/>
          <a:lstStyle/>
          <a:p>
            <a:fld id="{93A5404F-C8A6-47CC-B42B-1564B4D733B8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8195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8196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/>
          <a:lstStyle/>
          <a:p>
            <a:fld id="{F2576E37-1FE5-4189-B5A7-27AC796818CC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1"/>
          <p:cNvGrpSpPr/>
          <p:nvPr userDrawn="1"/>
        </p:nvGrpSpPr>
        <p:grpSpPr bwMode="auto">
          <a:xfrm>
            <a:off x="0" y="876300"/>
            <a:ext cx="8143875" cy="3740150"/>
            <a:chOff x="-1" y="869694"/>
            <a:chExt cx="8144452" cy="3740406"/>
          </a:xfrm>
        </p:grpSpPr>
        <p:sp>
          <p:nvSpPr>
            <p:cNvPr id="8" name="矩形 14"/>
            <p:cNvSpPr>
              <a:spLocks noChangeArrowheads="1"/>
            </p:cNvSpPr>
            <p:nvPr/>
          </p:nvSpPr>
          <p:spPr bwMode="auto">
            <a:xfrm rot="10800000">
              <a:off x="-1" y="869694"/>
              <a:ext cx="8144452" cy="3740406"/>
            </a:xfrm>
            <a:prstGeom prst="rect">
              <a:avLst/>
            </a:prstGeom>
            <a:gradFill flip="none" rotWithShape="1">
              <a:gsLst>
                <a:gs pos="917">
                  <a:schemeClr val="bg1"/>
                </a:gs>
                <a:gs pos="37000">
                  <a:srgbClr val="E6FBFE">
                    <a:alpha val="80000"/>
                  </a:srgbClr>
                </a:gs>
                <a:gs pos="100000">
                  <a:srgbClr val="57D2E3"/>
                </a:gs>
              </a:gsLst>
              <a:lin ang="0" scaled="1"/>
              <a:tileRect/>
            </a:gradFill>
            <a:ln>
              <a:noFill/>
            </a:ln>
            <a:effectLst>
              <a:reflection blurRad="6350" stA="50000" endA="300" endPos="55000" dir="5400000" sy="-100000" algn="bl" rotWithShape="0"/>
            </a:effec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  <a:defRPr/>
              </a:pPr>
              <a:endParaRPr lang="zh-CN" altLang="en-US" dirty="0" smtClean="0"/>
            </a:p>
          </p:txBody>
        </p:sp>
        <p:pic>
          <p:nvPicPr>
            <p:cNvPr id="9" name="图片 28"/>
            <p:cNvPicPr>
              <a:picLocks noChangeAspect="1"/>
            </p:cNvPicPr>
            <p:nvPr/>
          </p:nvPicPr>
          <p:blipFill>
            <a:blip r:embed="rId2"/>
            <a:srcRect l="368" t="9363" r="29749" b="-82"/>
            <a:stretch>
              <a:fillRect/>
            </a:stretch>
          </p:blipFill>
          <p:spPr bwMode="auto">
            <a:xfrm>
              <a:off x="0" y="869694"/>
              <a:ext cx="8144450" cy="33365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" name="矩形 14"/>
          <p:cNvSpPr>
            <a:spLocks noChangeArrowheads="1"/>
          </p:cNvSpPr>
          <p:nvPr userDrawn="1"/>
        </p:nvSpPr>
        <p:spPr bwMode="auto">
          <a:xfrm>
            <a:off x="6531" y="1536700"/>
            <a:ext cx="8144451" cy="2298699"/>
          </a:xfrm>
          <a:prstGeom prst="rect">
            <a:avLst/>
          </a:prstGeom>
          <a:gradFill>
            <a:gsLst>
              <a:gs pos="917">
                <a:schemeClr val="bg1">
                  <a:alpha val="28000"/>
                </a:schemeClr>
              </a:gs>
              <a:gs pos="31000">
                <a:srgbClr val="E6FBFE">
                  <a:alpha val="80000"/>
                </a:srgbClr>
              </a:gs>
              <a:gs pos="79000">
                <a:srgbClr val="57D2E3"/>
              </a:gs>
            </a:gsLst>
            <a:lin ang="0" scaled="1"/>
          </a:gradFill>
          <a:ln>
            <a:noFill/>
          </a:ln>
          <a:effectLst>
            <a:reflection blurRad="6350" stA="50000" endA="300" endPos="55000" dir="5400000" sy="-100000" algn="bl" rotWithShape="0"/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endParaRPr lang="zh-CN" altLang="en-US" smtClean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4"/>
          <p:cNvSpPr>
            <a:spLocks noChangeArrowheads="1"/>
          </p:cNvSpPr>
          <p:nvPr userDrawn="1"/>
        </p:nvSpPr>
        <p:spPr bwMode="auto">
          <a:xfrm>
            <a:off x="0" y="171611"/>
            <a:ext cx="12192000" cy="521785"/>
          </a:xfrm>
          <a:prstGeom prst="rect">
            <a:avLst/>
          </a:prstGeom>
          <a:gradFill flip="none" rotWithShape="1">
            <a:gsLst>
              <a:gs pos="917">
                <a:schemeClr val="bg1"/>
              </a:gs>
              <a:gs pos="37000">
                <a:srgbClr val="E6FBFE">
                  <a:alpha val="80000"/>
                </a:srgbClr>
              </a:gs>
              <a:gs pos="100000">
                <a:srgbClr val="57D2E3"/>
              </a:gs>
            </a:gsLst>
            <a:lin ang="10800000" scaled="1"/>
            <a:tileRect/>
          </a:gradFill>
          <a:ln>
            <a:noFill/>
          </a:ln>
          <a:effectLst>
            <a:reflection blurRad="6350" stA="50000" endA="300" endPos="55000" dir="5400000" sy="-100000" algn="bl" rotWithShape="0"/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endParaRPr lang="zh-CN" altLang="en-US" smtClean="0"/>
          </a:p>
        </p:txBody>
      </p:sp>
      <p:pic>
        <p:nvPicPr>
          <p:cNvPr id="3" name="图片 21"/>
          <p:cNvPicPr>
            <a:picLocks noChangeAspect="1"/>
          </p:cNvPicPr>
          <p:nvPr userDrawn="1"/>
        </p:nvPicPr>
        <p:blipFill>
          <a:blip r:embed="rId2"/>
          <a:srcRect l="-2669" t="12558" r="-10663" b="70840"/>
          <a:stretch>
            <a:fillRect/>
          </a:stretch>
        </p:blipFill>
        <p:spPr bwMode="auto">
          <a:xfrm>
            <a:off x="2233613" y="182563"/>
            <a:ext cx="9958387" cy="50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图片 28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39513" y="252413"/>
            <a:ext cx="523875" cy="36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矩形 8"/>
          <p:cNvSpPr>
            <a:spLocks noChangeArrowheads="1"/>
          </p:cNvSpPr>
          <p:nvPr userDrawn="1"/>
        </p:nvSpPr>
        <p:spPr bwMode="auto">
          <a:xfrm>
            <a:off x="7583488" y="280988"/>
            <a:ext cx="37433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北京师范大学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2"/>
          <p:cNvGrpSpPr/>
          <p:nvPr userDrawn="1"/>
        </p:nvGrpSpPr>
        <p:grpSpPr bwMode="auto">
          <a:xfrm>
            <a:off x="0" y="839788"/>
            <a:ext cx="12192000" cy="3122612"/>
            <a:chOff x="0" y="839788"/>
            <a:chExt cx="12192000" cy="3122612"/>
          </a:xfrm>
        </p:grpSpPr>
        <p:sp>
          <p:nvSpPr>
            <p:cNvPr id="3" name="矩形 14"/>
            <p:cNvSpPr>
              <a:spLocks noChangeArrowheads="1"/>
            </p:cNvSpPr>
            <p:nvPr/>
          </p:nvSpPr>
          <p:spPr bwMode="auto">
            <a:xfrm>
              <a:off x="0" y="840303"/>
              <a:ext cx="12192000" cy="3120789"/>
            </a:xfrm>
            <a:prstGeom prst="rect">
              <a:avLst/>
            </a:prstGeom>
            <a:solidFill>
              <a:srgbClr val="57D2E3"/>
            </a:solidFill>
            <a:ln>
              <a:noFill/>
            </a:ln>
            <a:effectLst>
              <a:reflection blurRad="6350" stA="50000" endA="300" endPos="55000" dir="5400000" sy="-100000" algn="bl" rotWithShape="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  <a:defRPr/>
              </a:pPr>
              <a:endParaRPr lang="zh-CN" altLang="en-US" smtClean="0"/>
            </a:p>
          </p:txBody>
        </p:sp>
        <p:pic>
          <p:nvPicPr>
            <p:cNvPr id="4" name="图片 28"/>
            <p:cNvPicPr>
              <a:picLocks noChangeAspect="1"/>
            </p:cNvPicPr>
            <p:nvPr/>
          </p:nvPicPr>
          <p:blipFill>
            <a:blip r:embed="rId2"/>
            <a:srcRect t="9363" b="14136"/>
            <a:stretch>
              <a:fillRect/>
            </a:stretch>
          </p:blipFill>
          <p:spPr bwMode="auto">
            <a:xfrm>
              <a:off x="280416" y="839788"/>
              <a:ext cx="11640122" cy="31226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" name="矩形 14"/>
          <p:cNvSpPr>
            <a:spLocks noChangeArrowheads="1"/>
          </p:cNvSpPr>
          <p:nvPr userDrawn="1"/>
        </p:nvSpPr>
        <p:spPr bwMode="auto">
          <a:xfrm>
            <a:off x="0" y="2127509"/>
            <a:ext cx="12192000" cy="1356797"/>
          </a:xfrm>
          <a:prstGeom prst="rect">
            <a:avLst/>
          </a:prstGeom>
          <a:gradFill>
            <a:gsLst>
              <a:gs pos="917">
                <a:schemeClr val="bg1"/>
              </a:gs>
              <a:gs pos="37000">
                <a:srgbClr val="E6FBFE">
                  <a:alpha val="80000"/>
                </a:srgbClr>
              </a:gs>
              <a:gs pos="100000">
                <a:srgbClr val="57D2E3"/>
              </a:gs>
            </a:gsLst>
            <a:lin ang="10800000" scaled="1"/>
          </a:gradFill>
          <a:ln>
            <a:noFill/>
          </a:ln>
          <a:effectLst>
            <a:reflection blurRad="6350" stA="50000" endA="300" endPos="55000" dir="5400000" sy="-100000" algn="bl" rotWithShape="0"/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endParaRPr lang="zh-CN" altLang="en-US" smtClean="0"/>
          </a:p>
        </p:txBody>
      </p:sp>
      <p:sp>
        <p:nvSpPr>
          <p:cNvPr id="7" name="矩形 8"/>
          <p:cNvSpPr>
            <a:spLocks noChangeArrowheads="1"/>
          </p:cNvSpPr>
          <p:nvPr/>
        </p:nvSpPr>
        <p:spPr bwMode="auto">
          <a:xfrm>
            <a:off x="2646680" y="2373630"/>
            <a:ext cx="777049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lang="zh-CN" altLang="en-US" sz="5400" b="1" spc="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谢谢观看！</a:t>
            </a:r>
            <a:endParaRPr lang="zh-CN" altLang="en-US" sz="5400" b="1" spc="6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iming>
    <p:tnLst>
      <p:par>
        <p:cTn id="1" dur="indefinite" restart="never" nodeType="tmRoot"/>
      </p:par>
    </p:tnLst>
  </p:timing>
  <p:txStyles>
    <p:titleStyle>
      <a:lvl1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  <a:sym typeface="Calibri Light" pitchFamily="34" charset="0"/>
        </a:defRPr>
      </a:lvl1pPr>
      <a:lvl2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2pPr>
      <a:lvl3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3pPr>
      <a:lvl4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4pPr>
      <a:lvl5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5pPr>
      <a:lvl6pPr marL="13716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6pPr>
      <a:lvl7pPr marL="18288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7pPr>
      <a:lvl8pPr marL="22860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8pPr>
      <a:lvl9pPr marL="27432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>
          <a:solidFill>
            <a:schemeClr val="tx1"/>
          </a:solidFill>
          <a:latin typeface="+mn-lt"/>
          <a:ea typeface="+mn-ea"/>
          <a:cs typeface="+mn-cs"/>
          <a:sym typeface="Calibri" panose="020F0502020204030204" pitchFamily="34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5pPr>
      <a:lvl6pPr marL="25146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6pPr>
      <a:lvl7pPr marL="2971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7pPr>
      <a:lvl8pPr marL="3429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8pPr>
      <a:lvl9pPr marL="3886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5.jpeg"/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&#12304;&#32032;&#26448;&#12305;&#12298;&#30005;&#33655;&#12299;&#25705;&#25830;&#36215;&#30005;&#35270;&#39057;&#65288;&#21271;&#24072;&#22823;&#65289;.mp4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.jpeg"/><Relationship Id="rId1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14"/>
          <p:cNvSpPr>
            <a:spLocks noChangeArrowheads="1"/>
          </p:cNvSpPr>
          <p:nvPr/>
        </p:nvSpPr>
        <p:spPr bwMode="auto">
          <a:xfrm>
            <a:off x="6531" y="840302"/>
            <a:ext cx="12192000" cy="6017698"/>
          </a:xfrm>
          <a:prstGeom prst="rect">
            <a:avLst/>
          </a:prstGeom>
          <a:noFill/>
          <a:ln>
            <a:noFill/>
          </a:ln>
          <a:effectLst>
            <a:reflection blurRad="6350" stA="50000" endA="300" endPos="55000" dir="5400000" sy="-100000" algn="bl" rotWithShape="0"/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endParaRPr lang="zh-CN" altLang="en-US" dirty="0" smtClean="0"/>
          </a:p>
        </p:txBody>
      </p:sp>
      <p:grpSp>
        <p:nvGrpSpPr>
          <p:cNvPr id="6148" name="组合 8"/>
          <p:cNvGrpSpPr/>
          <p:nvPr/>
        </p:nvGrpSpPr>
        <p:grpSpPr bwMode="auto">
          <a:xfrm>
            <a:off x="206477" y="1987550"/>
            <a:ext cx="7801897" cy="1270297"/>
            <a:chOff x="1178398" y="2105678"/>
            <a:chExt cx="3548062" cy="1501704"/>
          </a:xfrm>
        </p:grpSpPr>
        <p:sp>
          <p:nvSpPr>
            <p:cNvPr id="25" name="矩形 24"/>
            <p:cNvSpPr>
              <a:spLocks noChangeArrowheads="1"/>
            </p:cNvSpPr>
            <p:nvPr/>
          </p:nvSpPr>
          <p:spPr bwMode="auto">
            <a:xfrm>
              <a:off x="1703860" y="2105678"/>
              <a:ext cx="2497138" cy="5542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50000"/>
                </a:lnSpc>
                <a:buFont typeface="Arial" panose="020B0604020202020204" pitchFamily="34" charset="0"/>
                <a:buNone/>
                <a:defRPr/>
              </a:pPr>
              <a:r>
                <a:rPr lang="zh-CN" altLang="en-US" sz="20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第十一章 </a:t>
              </a:r>
              <a:r>
                <a:rPr lang="en-US" altLang="zh-CN" sz="20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· </a:t>
              </a:r>
              <a:r>
                <a:rPr lang="zh-CN" altLang="en-US" sz="20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简单电路</a:t>
              </a:r>
              <a:endParaRPr lang="zh-CN" alt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26" name="TextBox 2"/>
            <p:cNvSpPr txBox="1">
              <a:spLocks noChangeArrowheads="1"/>
            </p:cNvSpPr>
            <p:nvPr/>
          </p:nvSpPr>
          <p:spPr bwMode="auto">
            <a:xfrm>
              <a:off x="1178398" y="2625004"/>
              <a:ext cx="3548062" cy="9823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zh-CN" altLang="en-US" sz="4800" b="1" spc="3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三、电荷</a:t>
              </a:r>
              <a:endParaRPr lang="zh-CN" altLang="en-US" sz="4800" b="1" spc="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0" name="矩形 8"/>
          <p:cNvSpPr>
            <a:spLocks noChangeArrowheads="1"/>
          </p:cNvSpPr>
          <p:nvPr/>
        </p:nvSpPr>
        <p:spPr bwMode="auto">
          <a:xfrm>
            <a:off x="7583488" y="280988"/>
            <a:ext cx="37433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北京师范大学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150" name="图片 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7940675" y="971550"/>
            <a:ext cx="4162425" cy="588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 bwMode="auto">
          <a:xfrm>
            <a:off x="0" y="756367"/>
            <a:ext cx="2093913" cy="55086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比较总结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8" name="Text Box 162"/>
          <p:cNvSpPr txBox="1">
            <a:spLocks noChangeArrowheads="1"/>
          </p:cNvSpPr>
          <p:nvPr/>
        </p:nvSpPr>
        <p:spPr bwMode="auto">
          <a:xfrm>
            <a:off x="2591005" y="999306"/>
            <a:ext cx="5874569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二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、两种电荷</a:t>
            </a:r>
            <a:r>
              <a:rPr lang="en-US" altLang="zh-CN" sz="24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——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电荷之间的相互作用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79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846036" y="1615869"/>
            <a:ext cx="10864184" cy="2553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0" name="Text Box 21"/>
          <p:cNvSpPr txBox="1">
            <a:spLocks noChangeArrowheads="1"/>
          </p:cNvSpPr>
          <p:nvPr/>
        </p:nvSpPr>
        <p:spPr bwMode="auto">
          <a:xfrm>
            <a:off x="3254786" y="4520382"/>
            <a:ext cx="2792054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zh-CN" altLang="en-US" sz="2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同种电荷相互排斥</a:t>
            </a:r>
            <a:endParaRPr lang="zh-CN" altLang="en-US" sz="2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1" name="Rectangle 22"/>
          <p:cNvSpPr>
            <a:spLocks noChangeArrowheads="1"/>
          </p:cNvSpPr>
          <p:nvPr/>
        </p:nvSpPr>
        <p:spPr bwMode="auto">
          <a:xfrm>
            <a:off x="8650390" y="4459543"/>
            <a:ext cx="2646878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tabLst>
                <a:tab pos="228600" algn="l"/>
              </a:tabLst>
            </a:pPr>
            <a:r>
              <a:rPr lang="zh-CN" altLang="en-US" sz="2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异种电荷相互吸引</a:t>
            </a:r>
            <a:endParaRPr lang="zh-CN" altLang="en-US" sz="2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2" name="下箭头 81"/>
          <p:cNvSpPr/>
          <p:nvPr/>
        </p:nvSpPr>
        <p:spPr bwMode="auto">
          <a:xfrm rot="2700000">
            <a:off x="5515219" y="3598580"/>
            <a:ext cx="281573" cy="1032439"/>
          </a:xfrm>
          <a:prstGeom prst="downArrow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5" name="下箭头 84"/>
          <p:cNvSpPr/>
          <p:nvPr/>
        </p:nvSpPr>
        <p:spPr bwMode="auto">
          <a:xfrm rot="18900000">
            <a:off x="3468378" y="3612010"/>
            <a:ext cx="269204" cy="1011581"/>
          </a:xfrm>
          <a:prstGeom prst="downArrow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6" name="下箭头 85"/>
          <p:cNvSpPr/>
          <p:nvPr/>
        </p:nvSpPr>
        <p:spPr bwMode="auto">
          <a:xfrm>
            <a:off x="10121631" y="3760839"/>
            <a:ext cx="246485" cy="727613"/>
          </a:xfrm>
          <a:prstGeom prst="downArrow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87" name="Picture 7" descr="{61FDFEBB-C55A-4935-B2A1-F0D6D19ED983}0"/>
          <p:cNvPicPr>
            <a:picLocks noChangeAspect="1" noChangeArrowheads="1"/>
          </p:cNvPicPr>
          <p:nvPr/>
        </p:nvPicPr>
        <p:blipFill>
          <a:blip r:embed="rId2">
            <a:lum bright="12000" contrast="36000"/>
          </a:blip>
          <a:srcRect/>
          <a:stretch>
            <a:fillRect/>
          </a:stretch>
        </p:blipFill>
        <p:spPr bwMode="auto">
          <a:xfrm>
            <a:off x="3134032" y="4971527"/>
            <a:ext cx="1541207" cy="1164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" name="Picture 8" descr="{BC0E8B72-8578-400F-A6B6-002ED5CC0D4A}0"/>
          <p:cNvPicPr>
            <a:picLocks noChangeAspect="1" noChangeArrowheads="1"/>
          </p:cNvPicPr>
          <p:nvPr/>
        </p:nvPicPr>
        <p:blipFill>
          <a:blip r:embed="rId3">
            <a:lum bright="6000" contrast="42000"/>
          </a:blip>
          <a:srcRect/>
          <a:stretch>
            <a:fillRect/>
          </a:stretch>
        </p:blipFill>
        <p:spPr bwMode="auto">
          <a:xfrm>
            <a:off x="9094838" y="5142036"/>
            <a:ext cx="1541207" cy="1181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" name="Picture 9" descr="{F9EEEC82-61E9-4A1E-A5C8-72D75CCE7317}0"/>
          <p:cNvPicPr>
            <a:picLocks noChangeAspect="1" noChangeArrowheads="1"/>
          </p:cNvPicPr>
          <p:nvPr/>
        </p:nvPicPr>
        <p:blipFill>
          <a:blip r:embed="rId4">
            <a:lum bright="12000" contrast="36000"/>
          </a:blip>
          <a:srcRect/>
          <a:stretch>
            <a:fillRect/>
          </a:stretch>
        </p:blipFill>
        <p:spPr bwMode="auto">
          <a:xfrm>
            <a:off x="4982497" y="4994551"/>
            <a:ext cx="1541207" cy="1181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6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 animBg="1"/>
      <p:bldP spid="85" grpId="0" animBg="1"/>
      <p:bldP spid="8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2341358" y="1886770"/>
            <a:ext cx="8280400" cy="297312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例题</a:t>
            </a:r>
            <a:r>
              <a:rPr lang="en-US" altLang="zh-CN" sz="24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4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用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丝线吊起三个通草球，其中任意两个靠近都相互吸引，则它们可能是（    ）</a:t>
            </a:r>
            <a:b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、两个带正电，一个带负电</a:t>
            </a:r>
            <a:b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、两个带负电，一个带正电</a:t>
            </a:r>
            <a:b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、两个带正电，一个不带电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、两个带异种电，一个不带电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5442462" y="2403885"/>
            <a:ext cx="457200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endParaRPr lang="en-US" altLang="zh-CN" sz="24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 bwMode="auto">
          <a:xfrm>
            <a:off x="294968" y="874524"/>
            <a:ext cx="1769806" cy="45282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例题讲解</a:t>
            </a:r>
            <a:endParaRPr lang="zh-CN" altLang="en-US" sz="24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 bwMode="auto">
          <a:xfrm>
            <a:off x="427704" y="977763"/>
            <a:ext cx="1769806" cy="45282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练习巩固</a:t>
            </a:r>
            <a:endParaRPr lang="zh-CN" altLang="en-US" sz="24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1" name="Rectangle 8"/>
          <p:cNvSpPr>
            <a:spLocks noChangeArrowheads="1"/>
          </p:cNvSpPr>
          <p:nvPr/>
        </p:nvSpPr>
        <p:spPr bwMode="auto">
          <a:xfrm>
            <a:off x="802659" y="2158479"/>
            <a:ext cx="8272002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/>
          <a:p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丝绸与玻璃棒摩擦后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玻璃棒带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_____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电；丝绸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带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_____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电。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2" name="Rectangle 9"/>
          <p:cNvSpPr>
            <a:spLocks noChangeArrowheads="1"/>
          </p:cNvSpPr>
          <p:nvPr/>
        </p:nvSpPr>
        <p:spPr bwMode="auto">
          <a:xfrm>
            <a:off x="802661" y="3075644"/>
            <a:ext cx="10469511" cy="120032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有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与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两个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带电体，若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与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相互排斥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而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又与带正电的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相互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吸引，那么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一定带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____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电 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,B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与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一定能相互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_______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3" name="Rectangle 10"/>
          <p:cNvSpPr>
            <a:spLocks noChangeArrowheads="1"/>
          </p:cNvSpPr>
          <p:nvPr/>
        </p:nvSpPr>
        <p:spPr bwMode="auto">
          <a:xfrm>
            <a:off x="832155" y="4743596"/>
            <a:ext cx="10513756" cy="113505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3.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有些化纤布料做成的衣服穿在身上很容易脏，主要是因为化纤布料容易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发生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__________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现象而吸引细小的灰尘。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4" name="Text Box 34"/>
          <p:cNvSpPr txBox="1">
            <a:spLocks noChangeArrowheads="1"/>
          </p:cNvSpPr>
          <p:nvPr/>
        </p:nvSpPr>
        <p:spPr bwMode="auto">
          <a:xfrm>
            <a:off x="5375120" y="2101791"/>
            <a:ext cx="720725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正</a:t>
            </a:r>
            <a:endParaRPr lang="zh-CN" altLang="en-US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5" name="Text Box 35"/>
          <p:cNvSpPr txBox="1">
            <a:spLocks noChangeArrowheads="1"/>
          </p:cNvSpPr>
          <p:nvPr/>
        </p:nvSpPr>
        <p:spPr bwMode="auto">
          <a:xfrm>
            <a:off x="7490593" y="2070910"/>
            <a:ext cx="642937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负</a:t>
            </a:r>
            <a:endParaRPr lang="zh-CN" altLang="en-US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6" name="Text Box 36"/>
          <p:cNvSpPr txBox="1">
            <a:spLocks noChangeArrowheads="1"/>
          </p:cNvSpPr>
          <p:nvPr/>
        </p:nvSpPr>
        <p:spPr bwMode="auto">
          <a:xfrm>
            <a:off x="2009721" y="3682173"/>
            <a:ext cx="804862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负</a:t>
            </a:r>
            <a:endParaRPr lang="zh-CN" altLang="en-US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8" name="Text Box 37"/>
          <p:cNvSpPr txBox="1">
            <a:spLocks noChangeArrowheads="1"/>
          </p:cNvSpPr>
          <p:nvPr/>
        </p:nvSpPr>
        <p:spPr bwMode="auto">
          <a:xfrm>
            <a:off x="5296308" y="3711668"/>
            <a:ext cx="1081088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吸引</a:t>
            </a:r>
            <a:endParaRPr lang="zh-CN" altLang="en-US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90" name="Text Box 38"/>
          <p:cNvSpPr txBox="1">
            <a:spLocks noChangeArrowheads="1"/>
          </p:cNvSpPr>
          <p:nvPr/>
        </p:nvSpPr>
        <p:spPr bwMode="auto">
          <a:xfrm>
            <a:off x="1465876" y="5305878"/>
            <a:ext cx="1884362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摩擦起电</a:t>
            </a:r>
            <a:endParaRPr lang="zh-CN" altLang="en-US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70" decel="100000"/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770" decel="100000"/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6" dur="770" fill="hold"/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8" dur="770" fill="hold"/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 bwMode="auto">
          <a:xfrm>
            <a:off x="0" y="1024934"/>
            <a:ext cx="1769806" cy="45282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拓展延伸</a:t>
            </a:r>
            <a:endParaRPr lang="zh-CN" altLang="en-US" sz="24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227520" y="3266835"/>
            <a:ext cx="9969807" cy="319472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zh-CN" altLang="en-US" sz="2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摩擦起电</a:t>
            </a: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的实质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两个物体相互摩擦时，束缚电子本领强的物体得到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电子而带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负电，束缚电子本领弱的物体失去电子带正电。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 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强  得  负，弱  失  正。</a:t>
            </a:r>
            <a:endParaRPr lang="zh-CN" altLang="en-US" sz="2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丝绸与玻璃棒摩擦时，丝绸束缚电子的本领强，得到电子带负电；玻璃棒束缚电子的本领弱，失去电子带正电。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摩擦起电的实质：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电子的得失</a:t>
            </a:r>
            <a:endParaRPr lang="zh-CN" altLang="en-US" sz="2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1"/>
          <p:cNvSpPr txBox="1"/>
          <p:nvPr/>
        </p:nvSpPr>
        <p:spPr>
          <a:xfrm>
            <a:off x="2583029" y="1618070"/>
            <a:ext cx="432251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" action="ppaction://hlinkfile"/>
              </a:rPr>
              <a:t>原子结构和摩擦起电的本质</a:t>
            </a:r>
            <a:endParaRPr lang="en-US" altLang="zh-CN" sz="2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276682" y="2101969"/>
            <a:ext cx="7812088" cy="4619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2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物质的组成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：常见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物质是由分子、原子构成的。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276681" y="2677156"/>
            <a:ext cx="10377847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2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原子结构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：原子是由带正电的原子核和带等量负电荷的核外电子组成的。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 bwMode="auto">
          <a:xfrm>
            <a:off x="97299" y="949154"/>
            <a:ext cx="1769806" cy="45282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演示实验</a:t>
            </a:r>
            <a:endParaRPr lang="zh-CN" altLang="en-US" sz="24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9" name="Rectangle 3"/>
          <p:cNvSpPr txBox="1">
            <a:spLocks noChangeArrowheads="1"/>
          </p:cNvSpPr>
          <p:nvPr/>
        </p:nvSpPr>
        <p:spPr>
          <a:xfrm>
            <a:off x="2270919" y="1558225"/>
            <a:ext cx="3024187" cy="433028"/>
          </a:xfrm>
          <a:prstGeom prst="rect">
            <a:avLst/>
          </a:prstGeom>
        </p:spPr>
        <p:txBody>
          <a:bodyPr/>
          <a:lstStyle/>
          <a:p>
            <a:pPr marL="914400" marR="0" lvl="0" indent="-91440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Calibri Light" pitchFamily="34" charset="0"/>
              </a:rPr>
              <a:t>三、验电器</a:t>
            </a:r>
            <a:endParaRPr kumimoji="0" lang="zh-CN" altLang="en-US" sz="24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  <a:sym typeface="Calibri Light" pitchFamily="34" charset="0"/>
            </a:endParaRPr>
          </a:p>
        </p:txBody>
      </p:sp>
      <p:sp>
        <p:nvSpPr>
          <p:cNvPr id="51" name="Text Box 5"/>
          <p:cNvSpPr txBox="1">
            <a:spLocks noChangeArrowheads="1"/>
          </p:cNvSpPr>
          <p:nvPr/>
        </p:nvSpPr>
        <p:spPr bwMode="auto">
          <a:xfrm>
            <a:off x="1017306" y="3297561"/>
            <a:ext cx="2819400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120000"/>
              <a:buFont typeface="Wingdings" panose="05000000000000000000" pitchFamily="2" charset="2"/>
              <a:buNone/>
              <a:defRPr/>
            </a:pPr>
            <a:r>
              <a: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工作原理：</a:t>
            </a:r>
            <a:endParaRPr kumimoji="1"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2" name="Text Box 6"/>
          <p:cNvSpPr txBox="1">
            <a:spLocks noChangeArrowheads="1"/>
          </p:cNvSpPr>
          <p:nvPr/>
        </p:nvSpPr>
        <p:spPr bwMode="auto">
          <a:xfrm>
            <a:off x="1132989" y="2394837"/>
            <a:ext cx="2057400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120000"/>
              <a:buFont typeface="Wingdings" panose="05000000000000000000" pitchFamily="2" charset="2"/>
              <a:buNone/>
              <a:defRPr/>
            </a:pPr>
            <a:r>
              <a: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结构</a:t>
            </a:r>
            <a:r>
              <a:rPr kumimoji="1" lang="zh-CN" alt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endParaRPr kumimoji="1" lang="zh-CN" altLang="en-US" sz="2400" dirty="0">
              <a:effectLst>
                <a:outerShdw blurRad="38100" dist="38100" dir="2700000" algn="tl">
                  <a:srgbClr val="C0C0C0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3" name="Rectangle 7"/>
          <p:cNvSpPr>
            <a:spLocks noChangeArrowheads="1"/>
          </p:cNvSpPr>
          <p:nvPr/>
        </p:nvSpPr>
        <p:spPr bwMode="auto">
          <a:xfrm>
            <a:off x="2531781" y="2389715"/>
            <a:ext cx="3587842" cy="46166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金属球、金属杆、金属箔</a:t>
            </a:r>
            <a:endParaRPr lang="zh-CN" altLang="en-US" sz="2400" dirty="0">
              <a:effectLst>
                <a:outerShdw blurRad="38100" dist="38100" dir="2700000" algn="tl">
                  <a:srgbClr val="C0C0C0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4" name="Rectangle 8"/>
          <p:cNvSpPr>
            <a:spLocks noChangeArrowheads="1"/>
          </p:cNvSpPr>
          <p:nvPr/>
        </p:nvSpPr>
        <p:spPr bwMode="auto">
          <a:xfrm>
            <a:off x="2717468" y="3259563"/>
            <a:ext cx="2659702" cy="46166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120000"/>
              <a:buFont typeface="Wingdings" panose="05000000000000000000" pitchFamily="2" charset="2"/>
              <a:buNone/>
              <a:defRPr/>
            </a:pPr>
            <a:r>
              <a:rPr lang="zh-CN" alt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同种电荷互相排斥</a:t>
            </a:r>
            <a:endParaRPr lang="zh-CN" altLang="en-US" sz="240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5" name="Rectangle 9"/>
          <p:cNvSpPr>
            <a:spLocks noChangeArrowheads="1"/>
          </p:cNvSpPr>
          <p:nvPr/>
        </p:nvSpPr>
        <p:spPr bwMode="auto">
          <a:xfrm>
            <a:off x="2712244" y="4225686"/>
            <a:ext cx="2659702" cy="46166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检验物体是否带电</a:t>
            </a:r>
            <a:endParaRPr lang="zh-CN" altLang="en-US" sz="240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6" name="Text Box 10"/>
          <p:cNvSpPr txBox="1">
            <a:spLocks noChangeArrowheads="1"/>
          </p:cNvSpPr>
          <p:nvPr/>
        </p:nvSpPr>
        <p:spPr bwMode="auto">
          <a:xfrm>
            <a:off x="1121877" y="4278073"/>
            <a:ext cx="2819400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120000"/>
              <a:buFont typeface="Wingdings" panose="05000000000000000000" pitchFamily="2" charset="2"/>
              <a:buNone/>
              <a:defRPr/>
            </a:pPr>
            <a:r>
              <a:rPr kumimoji="1" lang="zh-CN" altLang="en-US" sz="2400">
                <a:effectLst>
                  <a:outerShdw blurRad="38100" dist="38100" dir="2700000" algn="tl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作用：</a:t>
            </a:r>
            <a:endParaRPr kumimoji="1" lang="zh-CN" altLang="en-US" sz="2400">
              <a:effectLst>
                <a:outerShdw blurRad="38100" dist="38100" dir="2700000" algn="tl">
                  <a:srgbClr val="C0C0C0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7" name="Text Box 11"/>
          <p:cNvSpPr txBox="1">
            <a:spLocks noChangeArrowheads="1"/>
          </p:cNvSpPr>
          <p:nvPr/>
        </p:nvSpPr>
        <p:spPr bwMode="auto">
          <a:xfrm>
            <a:off x="1826162" y="5839763"/>
            <a:ext cx="8280400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验电器的张角越大，它所带的电荷越多。</a:t>
            </a:r>
            <a:endParaRPr lang="zh-CN" altLang="en-US" sz="2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9" name="Text Box 31"/>
          <p:cNvSpPr txBox="1">
            <a:spLocks noChangeArrowheads="1"/>
          </p:cNvSpPr>
          <p:nvPr/>
        </p:nvSpPr>
        <p:spPr bwMode="auto">
          <a:xfrm>
            <a:off x="772625" y="5284648"/>
            <a:ext cx="8964612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演示：将带电体接触验电器金属球，观察现象</a:t>
            </a:r>
            <a:endParaRPr lang="zh-CN" altLang="en-US" sz="2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099" name="Picture 3" descr="F:\解析有关文档\科大讯飞\资源制作有关文件（20170807）\北师大九年级\第十一章简单电路\第3节 电荷\素材\【素材】《两种电荷》验电器的结构图片（人教）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7367356" y="1932258"/>
            <a:ext cx="3450928" cy="35543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2" grpId="0"/>
      <p:bldP spid="53" grpId="0"/>
      <p:bldP spid="54" grpId="0"/>
      <p:bldP spid="55" grpId="0"/>
      <p:bldP spid="56" grpId="0"/>
      <p:bldP spid="57" grpId="0"/>
      <p:bldP spid="5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 bwMode="auto">
          <a:xfrm>
            <a:off x="0" y="1049612"/>
            <a:ext cx="1769806" cy="45282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知识讲解</a:t>
            </a:r>
            <a:endParaRPr lang="zh-CN" altLang="en-US" sz="24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8" name="Text Box 5"/>
          <p:cNvSpPr txBox="1">
            <a:spLocks noChangeArrowheads="1"/>
          </p:cNvSpPr>
          <p:nvPr/>
        </p:nvSpPr>
        <p:spPr bwMode="auto">
          <a:xfrm>
            <a:off x="1958452" y="1502441"/>
            <a:ext cx="4748981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四、静电现象的应用和防护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9" name="Text Box 6"/>
          <p:cNvSpPr txBox="1">
            <a:spLocks noChangeArrowheads="1"/>
          </p:cNvSpPr>
          <p:nvPr/>
        </p:nvSpPr>
        <p:spPr bwMode="auto">
          <a:xfrm>
            <a:off x="890629" y="2230950"/>
            <a:ext cx="2778637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120000"/>
              <a:buFont typeface="Wingdings" panose="05000000000000000000" pitchFamily="2" charset="2"/>
              <a:buNone/>
              <a:defRPr/>
            </a:pPr>
            <a:r>
              <a:rPr kumimoji="1"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kumimoji="1"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静电现象的应用</a:t>
            </a:r>
            <a:endParaRPr kumimoji="1" lang="zh-CN" altLang="en-US" sz="2400" dirty="0">
              <a:effectLst>
                <a:outerShdw blurRad="38100" dist="38100" dir="2700000" algn="tl">
                  <a:srgbClr val="C0C0C0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0" name="Text Box 6"/>
          <p:cNvSpPr txBox="1">
            <a:spLocks noChangeArrowheads="1"/>
          </p:cNvSpPr>
          <p:nvPr/>
        </p:nvSpPr>
        <p:spPr bwMode="auto">
          <a:xfrm>
            <a:off x="964370" y="2776640"/>
            <a:ext cx="864849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120000"/>
              <a:buFont typeface="Wingdings" panose="05000000000000000000" pitchFamily="2" charset="2"/>
              <a:buNone/>
              <a:defRPr/>
            </a:pPr>
            <a:r>
              <a:rPr kumimoji="1"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kumimoji="1"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kumimoji="1"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）原理：利用带电微粒在异种电荷的吸引下作定向运动。</a:t>
            </a:r>
            <a:endParaRPr kumimoji="1" lang="zh-CN" altLang="en-US" sz="2400" dirty="0">
              <a:effectLst>
                <a:outerShdw blurRad="38100" dist="38100" dir="2700000" algn="tl">
                  <a:srgbClr val="C0C0C0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2" name="Text Box 6"/>
          <p:cNvSpPr txBox="1">
            <a:spLocks noChangeArrowheads="1"/>
          </p:cNvSpPr>
          <p:nvPr/>
        </p:nvSpPr>
        <p:spPr bwMode="auto">
          <a:xfrm>
            <a:off x="905376" y="3337079"/>
            <a:ext cx="8648495" cy="120032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120000"/>
              <a:buFont typeface="Wingdings" panose="05000000000000000000" pitchFamily="2" charset="2"/>
              <a:buNone/>
              <a:defRPr/>
            </a:pPr>
            <a:r>
              <a:rPr kumimoji="1"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kumimoji="1"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kumimoji="1"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）举例：静电除尘，给尘埃带上电荷，让它飞向某一个方向；静电喷涂，给喷出的雾状油漆带电，让它飞向带有异种电荷的待喷涂物件上等。</a:t>
            </a:r>
            <a:endParaRPr kumimoji="1" lang="zh-CN" altLang="en-US" sz="2400" dirty="0">
              <a:effectLst>
                <a:outerShdw blurRad="38100" dist="38100" dir="2700000" algn="tl">
                  <a:srgbClr val="C0C0C0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979120" y="4738176"/>
            <a:ext cx="2778637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120000"/>
              <a:buFont typeface="Wingdings" panose="05000000000000000000" pitchFamily="2" charset="2"/>
              <a:buNone/>
              <a:defRPr/>
            </a:pPr>
            <a:r>
              <a:rPr kumimoji="1"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kumimoji="1"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静电现象的防护</a:t>
            </a:r>
            <a:endParaRPr kumimoji="1" lang="zh-CN" altLang="en-US" sz="2400" dirty="0">
              <a:effectLst>
                <a:outerShdw blurRad="38100" dist="38100" dir="2700000" algn="tl">
                  <a:srgbClr val="C0C0C0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1038112" y="5785312"/>
            <a:ext cx="8515759" cy="83099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120000"/>
              <a:buFont typeface="Wingdings" panose="05000000000000000000" pitchFamily="2" charset="2"/>
              <a:buNone/>
              <a:defRPr/>
            </a:pPr>
            <a:r>
              <a:rPr kumimoji="1"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kumimoji="1"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kumimoji="1"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）举例：油罐车尾部的铁链是将摩擦产生的电荷转移到大地，以免放电出现火花而引起危险；雷电与避雷针的设置。</a:t>
            </a:r>
            <a:endParaRPr kumimoji="1"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1057777" y="5229788"/>
            <a:ext cx="864849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120000"/>
              <a:buFont typeface="Wingdings" panose="05000000000000000000" pitchFamily="2" charset="2"/>
              <a:buNone/>
              <a:defRPr/>
            </a:pPr>
            <a:r>
              <a:rPr kumimoji="1"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kumimoji="1"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kumimoji="1"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）原理：带电物体的尖端会出现放电现象。</a:t>
            </a:r>
            <a:endParaRPr kumimoji="1" lang="zh-CN" altLang="en-US" sz="2400" dirty="0">
              <a:effectLst>
                <a:outerShdw blurRad="38100" dist="38100" dir="2700000" algn="tl">
                  <a:srgbClr val="C0C0C0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9745294" y="4262233"/>
            <a:ext cx="1843856" cy="2128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  <p:bldP spid="60" grpId="0"/>
      <p:bldP spid="62" grpId="0"/>
      <p:bldP spid="8" grpId="0"/>
      <p:bldP spid="10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 bwMode="auto">
          <a:xfrm>
            <a:off x="0" y="889102"/>
            <a:ext cx="2093913" cy="55086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例题讲解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1135625" y="1843548"/>
            <a:ext cx="10161640" cy="335104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例题</a:t>
            </a:r>
            <a:r>
              <a:rPr lang="en-US" altLang="zh-CN" sz="24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   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用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丝绸摩擦过的玻璃棒接触验电器的金属球后，再用毛皮摩擦过的橡胶棒接触验电器的金属球；则金属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箔可能出现的（        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、张开角度不变      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、张开角度变小      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、闭合                      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、先闭合后张开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8182027" y="2465029"/>
            <a:ext cx="961973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BCD</a:t>
            </a:r>
            <a:endParaRPr lang="en-US" altLang="zh-CN" sz="2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 bwMode="auto">
          <a:xfrm>
            <a:off x="0" y="933347"/>
            <a:ext cx="2093913" cy="55086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巩固练习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Rectangle 31"/>
          <p:cNvSpPr>
            <a:spLocks noChangeArrowheads="1"/>
          </p:cNvSpPr>
          <p:nvPr/>
        </p:nvSpPr>
        <p:spPr bwMode="auto">
          <a:xfrm>
            <a:off x="1311224" y="1653663"/>
            <a:ext cx="8153400" cy="397031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>
            <a:spAutoFit/>
          </a:bodyPr>
          <a:lstStyle/>
          <a:p>
            <a:pPr indent="177800">
              <a:lnSpc>
                <a:spcPct val="150000"/>
              </a:lnSpc>
            </a:pP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有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三个用丝线悬吊着的小球，相互作用情况如图：那么下列说法正确的是（   ）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indent="177800" eaLnBrk="0" hangingPunct="0">
              <a:lnSpc>
                <a:spcPct val="150000"/>
              </a:lnSpc>
            </a:pP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若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带正电，则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一定带正电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indent="177800" eaLnBrk="0" hangingPunct="0">
              <a:lnSpc>
                <a:spcPct val="150000"/>
              </a:lnSpc>
            </a:pP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若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带负电，则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一定带正电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indent="177800" eaLnBrk="0" hangingPunct="0">
              <a:lnSpc>
                <a:spcPct val="150000"/>
              </a:lnSpc>
            </a:pP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若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带正电，则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一定带正电，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一定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indent="177800" eaLnBrk="0" hangingPunct="0">
              <a:lnSpc>
                <a:spcPct val="1500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带负电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indent="177800" eaLnBrk="0" hangingPunct="0">
              <a:lnSpc>
                <a:spcPct val="150000"/>
              </a:lnSpc>
            </a:pP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D . A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一定带同种电荷，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则可能不带电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5" name="Text Box 39"/>
          <p:cNvSpPr txBox="1">
            <a:spLocks noChangeArrowheads="1"/>
          </p:cNvSpPr>
          <p:nvPr/>
        </p:nvSpPr>
        <p:spPr bwMode="auto">
          <a:xfrm>
            <a:off x="5262000" y="2285079"/>
            <a:ext cx="588963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endParaRPr lang="en-US" altLang="zh-CN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pSp>
        <p:nvGrpSpPr>
          <p:cNvPr id="6" name="Group 11"/>
          <p:cNvGrpSpPr>
            <a:grpSpLocks noChangeAspect="1"/>
          </p:cNvGrpSpPr>
          <p:nvPr/>
        </p:nvGrpSpPr>
        <p:grpSpPr bwMode="auto">
          <a:xfrm>
            <a:off x="8345744" y="2546862"/>
            <a:ext cx="2000250" cy="1485900"/>
            <a:chOff x="3870" y="4752"/>
            <a:chExt cx="3150" cy="2340"/>
          </a:xfrm>
        </p:grpSpPr>
        <p:sp>
          <p:nvSpPr>
            <p:cNvPr id="7" name="AutoShape 29"/>
            <p:cNvSpPr>
              <a:spLocks noChangeAspect="1" noChangeArrowheads="1" noTextEdit="1"/>
            </p:cNvSpPr>
            <p:nvPr/>
          </p:nvSpPr>
          <p:spPr bwMode="auto">
            <a:xfrm>
              <a:off x="3870" y="4752"/>
              <a:ext cx="3150" cy="234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" name="Line 28"/>
            <p:cNvSpPr>
              <a:spLocks noChangeShapeType="1"/>
            </p:cNvSpPr>
            <p:nvPr/>
          </p:nvSpPr>
          <p:spPr bwMode="auto">
            <a:xfrm>
              <a:off x="4080" y="5064"/>
              <a:ext cx="1995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" name="Line 27"/>
            <p:cNvSpPr>
              <a:spLocks noChangeShapeType="1"/>
            </p:cNvSpPr>
            <p:nvPr/>
          </p:nvSpPr>
          <p:spPr bwMode="auto">
            <a:xfrm flipH="1">
              <a:off x="4080" y="5064"/>
              <a:ext cx="368" cy="187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" name="Line 26"/>
            <p:cNvSpPr>
              <a:spLocks noChangeShapeType="1"/>
            </p:cNvSpPr>
            <p:nvPr/>
          </p:nvSpPr>
          <p:spPr bwMode="auto">
            <a:xfrm>
              <a:off x="4605" y="5064"/>
              <a:ext cx="420" cy="187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" name="Line 25"/>
            <p:cNvSpPr>
              <a:spLocks noChangeShapeType="1"/>
            </p:cNvSpPr>
            <p:nvPr/>
          </p:nvSpPr>
          <p:spPr bwMode="auto">
            <a:xfrm flipH="1">
              <a:off x="5445" y="5064"/>
              <a:ext cx="420" cy="187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Line 24"/>
            <p:cNvSpPr>
              <a:spLocks noChangeShapeType="1"/>
            </p:cNvSpPr>
            <p:nvPr/>
          </p:nvSpPr>
          <p:spPr bwMode="auto">
            <a:xfrm flipH="1">
              <a:off x="4356" y="4908"/>
              <a:ext cx="104" cy="15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" name="Line 23"/>
            <p:cNvSpPr>
              <a:spLocks noChangeShapeType="1"/>
            </p:cNvSpPr>
            <p:nvPr/>
          </p:nvSpPr>
          <p:spPr bwMode="auto">
            <a:xfrm flipH="1">
              <a:off x="4566" y="4908"/>
              <a:ext cx="106" cy="15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" name="Line 22"/>
            <p:cNvSpPr>
              <a:spLocks noChangeShapeType="1"/>
            </p:cNvSpPr>
            <p:nvPr/>
          </p:nvSpPr>
          <p:spPr bwMode="auto">
            <a:xfrm flipH="1">
              <a:off x="4776" y="4908"/>
              <a:ext cx="105" cy="15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5" name="Line 21"/>
            <p:cNvSpPr>
              <a:spLocks noChangeShapeType="1"/>
            </p:cNvSpPr>
            <p:nvPr/>
          </p:nvSpPr>
          <p:spPr bwMode="auto">
            <a:xfrm flipH="1">
              <a:off x="4986" y="4908"/>
              <a:ext cx="105" cy="15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6" name="Line 20"/>
            <p:cNvSpPr>
              <a:spLocks noChangeShapeType="1"/>
            </p:cNvSpPr>
            <p:nvPr/>
          </p:nvSpPr>
          <p:spPr bwMode="auto">
            <a:xfrm flipH="1">
              <a:off x="5196" y="4908"/>
              <a:ext cx="105" cy="15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7" name="Line 19"/>
            <p:cNvSpPr>
              <a:spLocks noChangeShapeType="1"/>
            </p:cNvSpPr>
            <p:nvPr/>
          </p:nvSpPr>
          <p:spPr bwMode="auto">
            <a:xfrm flipH="1">
              <a:off x="5406" y="4908"/>
              <a:ext cx="105" cy="15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8" name="Line 18"/>
            <p:cNvSpPr>
              <a:spLocks noChangeShapeType="1"/>
            </p:cNvSpPr>
            <p:nvPr/>
          </p:nvSpPr>
          <p:spPr bwMode="auto">
            <a:xfrm flipH="1">
              <a:off x="5616" y="4908"/>
              <a:ext cx="105" cy="15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9" name="Line 17"/>
            <p:cNvSpPr>
              <a:spLocks noChangeShapeType="1"/>
            </p:cNvSpPr>
            <p:nvPr/>
          </p:nvSpPr>
          <p:spPr bwMode="auto">
            <a:xfrm flipH="1">
              <a:off x="5826" y="4908"/>
              <a:ext cx="105" cy="15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0" name="Line 16"/>
            <p:cNvSpPr>
              <a:spLocks noChangeShapeType="1"/>
            </p:cNvSpPr>
            <p:nvPr/>
          </p:nvSpPr>
          <p:spPr bwMode="auto">
            <a:xfrm flipH="1">
              <a:off x="6036" y="4908"/>
              <a:ext cx="105" cy="15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1" name="Line 15"/>
            <p:cNvSpPr>
              <a:spLocks noChangeShapeType="1"/>
            </p:cNvSpPr>
            <p:nvPr/>
          </p:nvSpPr>
          <p:spPr bwMode="auto">
            <a:xfrm flipH="1">
              <a:off x="4185" y="4908"/>
              <a:ext cx="105" cy="15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2" name="Oval 14"/>
            <p:cNvSpPr>
              <a:spLocks noChangeArrowheads="1"/>
            </p:cNvSpPr>
            <p:nvPr/>
          </p:nvSpPr>
          <p:spPr bwMode="auto">
            <a:xfrm>
              <a:off x="3975" y="6882"/>
              <a:ext cx="210" cy="21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3" name="Oval 13"/>
            <p:cNvSpPr>
              <a:spLocks noChangeArrowheads="1"/>
            </p:cNvSpPr>
            <p:nvPr/>
          </p:nvSpPr>
          <p:spPr bwMode="auto">
            <a:xfrm>
              <a:off x="4920" y="6882"/>
              <a:ext cx="210" cy="21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4" name="Oval 12"/>
            <p:cNvSpPr>
              <a:spLocks noChangeArrowheads="1"/>
            </p:cNvSpPr>
            <p:nvPr/>
          </p:nvSpPr>
          <p:spPr bwMode="auto">
            <a:xfrm>
              <a:off x="5340" y="6882"/>
              <a:ext cx="210" cy="21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5" name="Text Box 39"/>
          <p:cNvSpPr txBox="1">
            <a:spLocks noChangeArrowheads="1"/>
          </p:cNvSpPr>
          <p:nvPr/>
        </p:nvSpPr>
        <p:spPr bwMode="auto">
          <a:xfrm>
            <a:off x="8510277" y="4051659"/>
            <a:ext cx="1500187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  B  C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 bwMode="auto">
          <a:xfrm>
            <a:off x="0" y="933347"/>
            <a:ext cx="2093913" cy="55086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巩固练习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1751756" y="2315463"/>
            <a:ext cx="6408738" cy="286232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将塑料绳一端</a:t>
            </a:r>
            <a:endParaRPr lang="zh-CN" altLang="en-US" sz="2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扎紧</a:t>
            </a:r>
            <a:r>
              <a:rPr 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把绳尽可能撕成更多的细丝</a:t>
            </a:r>
            <a:r>
              <a:rPr 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用手从上向下捋几次</a:t>
            </a:r>
            <a:r>
              <a:rPr 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观察到细丝蓬散开来</a:t>
            </a:r>
            <a:r>
              <a:rPr 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是因为细丝与手摩擦后带上</a:t>
            </a:r>
            <a:r>
              <a:rPr lang="zh-CN" altLang="en-US" sz="2400" u="sng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　　　</a:t>
            </a:r>
            <a:r>
              <a:rPr 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选填“同”或“异”</a:t>
            </a:r>
            <a:r>
              <a:rPr 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种电荷而相互</a:t>
            </a:r>
            <a:r>
              <a:rPr lang="zh-CN" altLang="en-US" sz="2400" u="sng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zh-CN" altLang="en-US" sz="2400" u="sng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 </a:t>
            </a:r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en-US" sz="2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8692306" y="1796350"/>
            <a:ext cx="1819275" cy="412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 bwMode="auto">
          <a:xfrm>
            <a:off x="0" y="933347"/>
            <a:ext cx="2093913" cy="55086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巩固练习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2273659" y="1427460"/>
            <a:ext cx="4968875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zh-CN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1533833" y="1816039"/>
            <a:ext cx="4866967" cy="8309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3.  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运输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油的油罐车底部都拖有一根铁链，这样做的目的是什么？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988144" y="2950487"/>
            <a:ext cx="6061586" cy="193899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在运输过程中，由于油和油罐的摩擦会使油和油罐带上异种电荷，当电荷积累到一定程度时，会发生放电现象，产生电火花，将汽油点燃。铁链是导体可把所带电荷传导到大地。</a:t>
            </a:r>
            <a:endParaRPr lang="zh-CN" altLang="en-US" sz="240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1597385" y="5231212"/>
            <a:ext cx="7561262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加油站禁止用塑料桶装运汽油，你知道是什么原因吗？</a:t>
            </a:r>
            <a:endParaRPr lang="zh-CN" altLang="en-US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Picture 1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7462684" y="1191692"/>
            <a:ext cx="3864077" cy="3220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 bwMode="auto">
          <a:xfrm>
            <a:off x="427704" y="977763"/>
            <a:ext cx="1769806" cy="45282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学习目标</a:t>
            </a:r>
            <a:endParaRPr lang="zh-CN" altLang="en-US" sz="24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2557976" y="2103745"/>
            <a:ext cx="6624637" cy="286232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1. 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知道摩擦起电现象及其本质。</a:t>
            </a:r>
            <a:endParaRPr lang="zh-CN" altLang="en-US" sz="24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2. 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知道自然界中有两种电荷和电荷之间的相互作用规律。</a:t>
            </a:r>
            <a:endParaRPr lang="zh-CN" altLang="en-US" sz="24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3. 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知道验电器的结构和工作原理。</a:t>
            </a:r>
            <a:endParaRPr lang="zh-CN" altLang="en-US" sz="24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4. 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静电现象的应用与防护。</a:t>
            </a:r>
            <a:endParaRPr lang="zh-CN" altLang="en-US" sz="24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 bwMode="auto">
          <a:xfrm>
            <a:off x="294968" y="874524"/>
            <a:ext cx="1769806" cy="45282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课堂小结</a:t>
            </a:r>
            <a:endParaRPr lang="zh-CN" altLang="en-US" sz="24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0" name="Group 3"/>
          <p:cNvGrpSpPr/>
          <p:nvPr/>
        </p:nvGrpSpPr>
        <p:grpSpPr bwMode="auto">
          <a:xfrm>
            <a:off x="959106" y="2216202"/>
            <a:ext cx="2657475" cy="2468562"/>
            <a:chOff x="0" y="0"/>
            <a:chExt cx="1674" cy="1555"/>
          </a:xfrm>
        </p:grpSpPr>
        <p:pic>
          <p:nvPicPr>
            <p:cNvPr id="21" name="单圆角矩形 2"/>
            <p:cNvPicPr>
              <a:picLocks noChangeArrowheads="1"/>
            </p:cNvPicPr>
            <p:nvPr/>
          </p:nvPicPr>
          <p:blipFill>
            <a:blip r:embed="rId1"/>
            <a:srcRect/>
            <a:stretch>
              <a:fillRect/>
            </a:stretch>
          </p:blipFill>
          <p:spPr bwMode="auto">
            <a:xfrm>
              <a:off x="0" y="0"/>
              <a:ext cx="1674" cy="15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" name="Text Box 5"/>
            <p:cNvSpPr txBox="1">
              <a:spLocks noChangeArrowheads="1"/>
            </p:cNvSpPr>
            <p:nvPr/>
          </p:nvSpPr>
          <p:spPr bwMode="auto">
            <a:xfrm>
              <a:off x="116" y="66"/>
              <a:ext cx="937" cy="143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anchor="ctr"/>
            <a:lstStyle/>
            <a:p>
              <a:pPr algn="ctr"/>
              <a:r>
                <a:rPr lang="zh-CN" altLang="en-US" sz="3200" b="1" dirty="0" smtClean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摩擦</a:t>
              </a:r>
              <a:endParaRPr lang="en-US" altLang="zh-CN" sz="3200" b="1" dirty="0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zh-CN" altLang="en-US" sz="3200" b="1" dirty="0" smtClean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起电</a:t>
              </a:r>
              <a:endParaRPr lang="zh-CN" altLang="en-US" sz="32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3" name="Group 6"/>
          <p:cNvGrpSpPr/>
          <p:nvPr/>
        </p:nvGrpSpPr>
        <p:grpSpPr bwMode="auto">
          <a:xfrm>
            <a:off x="3514315" y="2155210"/>
            <a:ext cx="1828800" cy="2468563"/>
            <a:chOff x="0" y="0"/>
            <a:chExt cx="1152" cy="1555"/>
          </a:xfrm>
        </p:grpSpPr>
        <p:pic>
          <p:nvPicPr>
            <p:cNvPr id="24" name="单圆角矩形 3"/>
            <p:cNvPicPr>
              <a:picLocks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1152" cy="15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" name="Text Box 8"/>
            <p:cNvSpPr txBox="1">
              <a:spLocks noChangeArrowheads="1"/>
            </p:cNvSpPr>
            <p:nvPr/>
          </p:nvSpPr>
          <p:spPr bwMode="auto">
            <a:xfrm>
              <a:off x="92" y="77"/>
              <a:ext cx="937" cy="143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anchor="ctr"/>
            <a:lstStyle/>
            <a:p>
              <a:pPr algn="ctr"/>
              <a:r>
                <a:rPr lang="zh-CN" altLang="en-US" sz="3200" b="1" dirty="0" smtClean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两种电荷及其相互作用</a:t>
              </a:r>
              <a:endParaRPr lang="zh-CN" altLang="en-US" sz="32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27" name="单圆角矩形 4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74341" y="2129810"/>
            <a:ext cx="2670175" cy="247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Text Box 11"/>
          <p:cNvSpPr txBox="1">
            <a:spLocks noChangeArrowheads="1"/>
          </p:cNvSpPr>
          <p:nvPr/>
        </p:nvSpPr>
        <p:spPr bwMode="auto">
          <a:xfrm>
            <a:off x="6222079" y="2232997"/>
            <a:ext cx="1487488" cy="22733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algn="ctr"/>
            <a:r>
              <a:rPr lang="zh-CN" altLang="en-US" sz="3200" b="1" dirty="0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验电器的结构和原理</a:t>
            </a:r>
            <a:endParaRPr lang="zh-CN" altLang="en-US" sz="3200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6" name="单圆角矩形 4"/>
          <p:cNvPicPr>
            <a:picLocks noChangeArrowheads="1"/>
          </p:cNvPicPr>
          <p:nvPr/>
        </p:nvPicPr>
        <p:blipFill>
          <a:blip r:embed="rId3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017541" y="2099647"/>
            <a:ext cx="2670175" cy="247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Text Box 11"/>
          <p:cNvSpPr txBox="1">
            <a:spLocks noChangeArrowheads="1"/>
          </p:cNvSpPr>
          <p:nvPr/>
        </p:nvSpPr>
        <p:spPr bwMode="auto">
          <a:xfrm>
            <a:off x="8965279" y="2218710"/>
            <a:ext cx="1487488" cy="22733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algn="ctr"/>
            <a:r>
              <a:rPr lang="zh-CN" altLang="en-US" sz="3200" b="1" dirty="0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静电的应用与防护</a:t>
            </a:r>
            <a:endParaRPr lang="zh-CN" altLang="en-US" sz="3200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9" name="Group 12"/>
          <p:cNvGrpSpPr/>
          <p:nvPr/>
        </p:nvGrpSpPr>
        <p:grpSpPr bwMode="auto">
          <a:xfrm>
            <a:off x="2994435" y="2831742"/>
            <a:ext cx="615950" cy="1322387"/>
            <a:chOff x="0" y="0"/>
            <a:chExt cx="388" cy="833"/>
          </a:xfrm>
        </p:grpSpPr>
        <p:pic>
          <p:nvPicPr>
            <p:cNvPr id="30" name="燕尾形 5"/>
            <p:cNvPicPr>
              <a:picLocks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0" y="0"/>
              <a:ext cx="388" cy="8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1" name="Text Box 14"/>
            <p:cNvSpPr txBox="1">
              <a:spLocks noChangeArrowheads="1"/>
            </p:cNvSpPr>
            <p:nvPr/>
          </p:nvSpPr>
          <p:spPr bwMode="auto">
            <a:xfrm>
              <a:off x="39" y="23"/>
              <a:ext cx="315" cy="76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anchor="ctr"/>
            <a:lstStyle/>
            <a:p>
              <a:pPr algn="ctr"/>
              <a:endParaRPr lang="zh-CN" altLang="en-US">
                <a:latin typeface="华文新魏" pitchFamily="2" charset="-122"/>
              </a:endParaRPr>
            </a:p>
          </p:txBody>
        </p:sp>
      </p:grpSp>
      <p:grpSp>
        <p:nvGrpSpPr>
          <p:cNvPr id="32" name="Group 15"/>
          <p:cNvGrpSpPr/>
          <p:nvPr/>
        </p:nvGrpSpPr>
        <p:grpSpPr bwMode="auto">
          <a:xfrm>
            <a:off x="8101166" y="2800862"/>
            <a:ext cx="614363" cy="1328738"/>
            <a:chOff x="0" y="0"/>
            <a:chExt cx="387" cy="837"/>
          </a:xfrm>
        </p:grpSpPr>
        <p:pic>
          <p:nvPicPr>
            <p:cNvPr id="33" name="燕尾形 6"/>
            <p:cNvPicPr>
              <a:picLocks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0" y="0"/>
              <a:ext cx="387" cy="8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4" name="Text Box 17"/>
            <p:cNvSpPr txBox="1">
              <a:spLocks noChangeArrowheads="1"/>
            </p:cNvSpPr>
            <p:nvPr/>
          </p:nvSpPr>
          <p:spPr bwMode="auto">
            <a:xfrm>
              <a:off x="36" y="24"/>
              <a:ext cx="315" cy="76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anchor="ctr"/>
            <a:lstStyle/>
            <a:p>
              <a:pPr algn="ctr"/>
              <a:endParaRPr lang="zh-CN" altLang="en-US">
                <a:latin typeface="华文新魏" pitchFamily="2" charset="-122"/>
              </a:endParaRPr>
            </a:p>
          </p:txBody>
        </p:sp>
      </p:grpSp>
      <p:pic>
        <p:nvPicPr>
          <p:cNvPr id="19" name="燕尾形 6"/>
          <p:cNvPicPr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10367" y="2850023"/>
            <a:ext cx="614363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Text Box 17"/>
          <p:cNvSpPr txBox="1">
            <a:spLocks noChangeArrowheads="1"/>
          </p:cNvSpPr>
          <p:nvPr/>
        </p:nvSpPr>
        <p:spPr bwMode="auto">
          <a:xfrm>
            <a:off x="5567517" y="2888123"/>
            <a:ext cx="500063" cy="1214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latin typeface="华文新魏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 bwMode="auto">
          <a:xfrm>
            <a:off x="442452" y="800151"/>
            <a:ext cx="2093913" cy="55086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作业布置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3"/>
          <p:cNvSpPr txBox="1">
            <a:spLocks noChangeArrowheads="1"/>
          </p:cNvSpPr>
          <p:nvPr/>
        </p:nvSpPr>
        <p:spPr bwMode="auto">
          <a:xfrm>
            <a:off x="2035277" y="2337056"/>
            <a:ext cx="7934631" cy="1815882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</a:ln>
        </p:spPr>
        <p:txBody>
          <a:bodyPr wrap="square" anchor="ctr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en-US" altLang="zh-CN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课本</a:t>
            </a:r>
            <a:r>
              <a:rPr lang="en-US" altLang="zh-CN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</a:t>
            </a:r>
            <a:r>
              <a:rPr lang="en-US" altLang="zh-CN" sz="2800" baseline="-25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49-50</a:t>
            </a:r>
            <a:r>
              <a:rPr lang="zh-CN" altLang="en-US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作业      第</a:t>
            </a:r>
            <a:r>
              <a:rPr lang="en-US" altLang="zh-CN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题</a:t>
            </a:r>
            <a:endParaRPr lang="en-US" altLang="zh-CN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200000"/>
              </a:lnSpc>
            </a:pPr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en-US" altLang="zh-CN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阅读课本</a:t>
            </a:r>
            <a:r>
              <a:rPr lang="en-US" altLang="zh-CN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</a:t>
            </a:r>
            <a:r>
              <a:rPr lang="en-US" altLang="zh-CN" sz="2800" baseline="-25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50-60</a:t>
            </a:r>
            <a:r>
              <a:rPr lang="zh-CN" altLang="en-US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en-US" altLang="zh-CN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放电现象</a:t>
            </a:r>
            <a:r>
              <a:rPr lang="en-US" altLang="zh-CN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endParaRPr lang="zh-CN" altLang="en-US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 bwMode="auto">
          <a:xfrm>
            <a:off x="427704" y="977763"/>
            <a:ext cx="1769806" cy="45282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情境导入</a:t>
            </a:r>
            <a:endParaRPr lang="zh-CN" altLang="en-US" sz="24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1"/>
          <p:cNvSpPr txBox="1"/>
          <p:nvPr/>
        </p:nvSpPr>
        <p:spPr>
          <a:xfrm>
            <a:off x="1547340" y="4333755"/>
            <a:ext cx="489770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秋冬时节，天气干燥，梳头发时会发现头发随着梳子飘动，为什么？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1"/>
          <p:cNvSpPr txBox="1"/>
          <p:nvPr/>
        </p:nvSpPr>
        <p:spPr>
          <a:xfrm>
            <a:off x="6738772" y="4407498"/>
            <a:ext cx="477971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运输油料的车辆，车厢后面总是拖着一根金属的链条，为什么？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"/>
          <p:cNvSpPr txBox="1"/>
          <p:nvPr/>
        </p:nvSpPr>
        <p:spPr>
          <a:xfrm>
            <a:off x="1916049" y="5351394"/>
            <a:ext cx="80538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电是什么？与前面所学的电路中电流有没有什么关系？学习本节内容将对这些知识有初步了解。</a:t>
            </a:r>
            <a:endParaRPr lang="en-US" altLang="zh-CN" sz="240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"/>
          <p:cNvSpPr txBox="1"/>
          <p:nvPr/>
        </p:nvSpPr>
        <p:spPr>
          <a:xfrm>
            <a:off x="1768566" y="1561058"/>
            <a:ext cx="275919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生活中的静电现象</a:t>
            </a:r>
            <a:endParaRPr lang="en-US" altLang="zh-CN" sz="2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Picture 1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6990736" y="1728020"/>
            <a:ext cx="3008670" cy="250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3118" y="2209800"/>
            <a:ext cx="3654191" cy="2170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 bwMode="auto">
          <a:xfrm>
            <a:off x="427704" y="977763"/>
            <a:ext cx="1769806" cy="45282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实验演示</a:t>
            </a:r>
            <a:endParaRPr lang="zh-CN" altLang="en-US" sz="24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1"/>
          <p:cNvSpPr txBox="1"/>
          <p:nvPr/>
        </p:nvSpPr>
        <p:spPr>
          <a:xfrm>
            <a:off x="1032388" y="5309420"/>
            <a:ext cx="1039761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经摩擦过的物体能够吸引轻小物体，人们就说它带了“电”，或者说带了电荷。</a:t>
            </a:r>
            <a:r>
              <a:rPr lang="zh-CN" altLang="en-US" sz="24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用摩擦的方法使物体带电的现象叫</a:t>
            </a:r>
            <a:r>
              <a:rPr lang="zh-CN" altLang="en-US" sz="2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摩擦起电</a:t>
            </a:r>
            <a:r>
              <a:rPr lang="zh-CN" altLang="en-US" sz="24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"/>
          <p:cNvSpPr txBox="1"/>
          <p:nvPr/>
        </p:nvSpPr>
        <p:spPr>
          <a:xfrm>
            <a:off x="1768566" y="1561058"/>
            <a:ext cx="275919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一、摩擦起电现象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178950" y="2179536"/>
            <a:ext cx="3779889" cy="2834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0" descr="{50B851D2-EAF0-4B28-ACB6-EE4D70805183}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53189" y="2182189"/>
            <a:ext cx="2548707" cy="2873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85355" y="2190137"/>
            <a:ext cx="3548830" cy="2839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矩形 16"/>
          <p:cNvSpPr/>
          <p:nvPr/>
        </p:nvSpPr>
        <p:spPr bwMode="auto">
          <a:xfrm>
            <a:off x="1504335" y="4586748"/>
            <a:ext cx="3200399" cy="353961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1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rPr>
              <a:t>支架上方的轻质丝絮会张开</a:t>
            </a:r>
            <a:endParaRPr kumimoji="0" lang="zh-CN" altLang="en-US" sz="18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8" name="矩形 17"/>
          <p:cNvSpPr/>
          <p:nvPr/>
        </p:nvSpPr>
        <p:spPr bwMode="auto">
          <a:xfrm>
            <a:off x="8411496" y="4576916"/>
            <a:ext cx="3200399" cy="353961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1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rPr>
              <a:t>细水流会靠近摩擦后的气球</a:t>
            </a:r>
            <a:endParaRPr kumimoji="0" lang="zh-CN" altLang="en-US" sz="18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7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 bwMode="auto">
          <a:xfrm>
            <a:off x="427704" y="977763"/>
            <a:ext cx="1769806" cy="45282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讨论总结</a:t>
            </a:r>
            <a:endParaRPr lang="zh-CN" altLang="en-US" sz="24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0" name="文本框 1"/>
          <p:cNvSpPr txBox="1"/>
          <p:nvPr/>
        </p:nvSpPr>
        <p:spPr>
          <a:xfrm>
            <a:off x="987042" y="3080873"/>
            <a:ext cx="1039761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1. 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经摩擦过的物体能够吸引轻小物体，人们就说它带了“</a:t>
            </a:r>
            <a:r>
              <a:rPr lang="zh-CN" altLang="en-US" sz="2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”，或者说带了</a:t>
            </a:r>
            <a:r>
              <a:rPr lang="zh-CN" altLang="en-US" sz="2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电荷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1" name="文本框 1"/>
          <p:cNvSpPr txBox="1"/>
          <p:nvPr/>
        </p:nvSpPr>
        <p:spPr>
          <a:xfrm>
            <a:off x="1752717" y="2311685"/>
            <a:ext cx="275919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一、摩擦起电现象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1" name="文本框 1"/>
          <p:cNvSpPr txBox="1"/>
          <p:nvPr/>
        </p:nvSpPr>
        <p:spPr>
          <a:xfrm>
            <a:off x="972293" y="4098512"/>
            <a:ext cx="1039761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2. 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用摩擦的方法使物体带电的现象叫</a:t>
            </a:r>
            <a:r>
              <a:rPr lang="zh-CN" altLang="en-US" sz="2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摩擦起电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2" name="文本框 1"/>
          <p:cNvSpPr txBox="1"/>
          <p:nvPr/>
        </p:nvSpPr>
        <p:spPr>
          <a:xfrm>
            <a:off x="987043" y="4968667"/>
            <a:ext cx="1061883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3. 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带电体具有够吸引轻小物体的性质，这也是判定物体是否带电的方法之一。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  <p:bldP spid="111" grpId="0"/>
      <p:bldP spid="1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 bwMode="auto">
          <a:xfrm>
            <a:off x="427704" y="977763"/>
            <a:ext cx="1769806" cy="45282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提出问题</a:t>
            </a:r>
            <a:endParaRPr lang="zh-CN" altLang="en-US" sz="24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8" name="Rectangle 5"/>
          <p:cNvSpPr>
            <a:spLocks noChangeArrowheads="1"/>
          </p:cNvSpPr>
          <p:nvPr/>
        </p:nvSpPr>
        <p:spPr bwMode="auto">
          <a:xfrm>
            <a:off x="1885998" y="2409228"/>
            <a:ext cx="8004227" cy="83099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zh-CN" altLang="en-US" sz="24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想一想</a:t>
            </a:r>
            <a:r>
              <a:rPr lang="zh-CN" altLang="en-US" sz="24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被</a:t>
            </a:r>
            <a:r>
              <a:rPr lang="zh-CN" altLang="en-US" sz="24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毛皮摩擦过的橡胶棒与被丝绸摩擦过的玻璃棒带的电</a:t>
            </a:r>
            <a:r>
              <a:rPr lang="zh-CN" altLang="en-US" sz="24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是否</a:t>
            </a:r>
            <a:r>
              <a:rPr lang="zh-CN" altLang="en-US" sz="24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一样？</a:t>
            </a:r>
            <a:endParaRPr lang="zh-CN" altLang="en-US" sz="240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9" name="Picture 7" descr="{2ADA718F-30E9-4AD6-B1D4-8AC60A6765E9}0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6830396" y="3110698"/>
            <a:ext cx="23622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" name="Picture 8" descr="{EF245CCE-3E56-49EE-A8A3-727E6A69CAB8}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69582" y="3302428"/>
            <a:ext cx="2333625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" name="Text Box 130"/>
          <p:cNvSpPr txBox="1">
            <a:spLocks noChangeArrowheads="1"/>
          </p:cNvSpPr>
          <p:nvPr/>
        </p:nvSpPr>
        <p:spPr bwMode="auto">
          <a:xfrm>
            <a:off x="3002829" y="5663554"/>
            <a:ext cx="2698853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与毛皮摩擦过的橡胶棒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52" name="Text Box 130"/>
          <p:cNvSpPr txBox="1">
            <a:spLocks noChangeArrowheads="1"/>
          </p:cNvSpPr>
          <p:nvPr/>
        </p:nvSpPr>
        <p:spPr bwMode="auto">
          <a:xfrm>
            <a:off x="6955397" y="5663554"/>
            <a:ext cx="2610363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与丝绸摩擦过的玻璃棒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53" name="文本框 1"/>
          <p:cNvSpPr txBox="1"/>
          <p:nvPr/>
        </p:nvSpPr>
        <p:spPr>
          <a:xfrm>
            <a:off x="2780261" y="1685208"/>
            <a:ext cx="275919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二、两种电荷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 bwMode="auto">
          <a:xfrm>
            <a:off x="427704" y="977763"/>
            <a:ext cx="1769806" cy="45282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观察思考</a:t>
            </a:r>
            <a:endParaRPr lang="zh-CN" altLang="en-US" sz="24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4197787" y="2843979"/>
            <a:ext cx="5825613" cy="175432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4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将两个吹足气的气球分别在干燥的皮肤上或用干布摩擦几下，然后将悬线提起，你看到了什么现象？为什么？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1"/>
          <p:cNvSpPr txBox="1"/>
          <p:nvPr/>
        </p:nvSpPr>
        <p:spPr>
          <a:xfrm>
            <a:off x="2957682" y="1917220"/>
            <a:ext cx="275919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二、两种电荷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341823" y="2695318"/>
            <a:ext cx="2287852" cy="2572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 rot="10800000" flipV="1">
            <a:off x="4640239" y="5316085"/>
            <a:ext cx="5416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同种电荷是相互排斥的</a:t>
            </a:r>
            <a:endParaRPr lang="zh-CN" altLang="en-US" sz="2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 bwMode="auto">
          <a:xfrm>
            <a:off x="427704" y="977763"/>
            <a:ext cx="1769806" cy="45282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实验探究</a:t>
            </a:r>
            <a:endParaRPr lang="zh-CN" altLang="en-US" sz="24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 Box 162"/>
          <p:cNvSpPr txBox="1">
            <a:spLocks noChangeArrowheads="1"/>
          </p:cNvSpPr>
          <p:nvPr/>
        </p:nvSpPr>
        <p:spPr bwMode="auto">
          <a:xfrm>
            <a:off x="2328836" y="1199759"/>
            <a:ext cx="4259622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二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、两种电荷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775597" y="1595097"/>
            <a:ext cx="10864184" cy="2553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8" name="Text Box 161"/>
          <p:cNvSpPr txBox="1">
            <a:spLocks noChangeArrowheads="1"/>
          </p:cNvSpPr>
          <p:nvPr/>
        </p:nvSpPr>
        <p:spPr bwMode="auto">
          <a:xfrm>
            <a:off x="947688" y="4108775"/>
            <a:ext cx="10830330" cy="267765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（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）当两根用毛皮摩擦过的硬橡胶棒相互靠近时（图甲），现象是</a:t>
            </a: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_______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；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（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）当两根用丝绸摩擦过的玻璃棒相互靠近时（图乙），现象是</a:t>
            </a: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_____</a:t>
            </a:r>
            <a:r>
              <a:rPr lang="en-US" altLang="zh-CN" sz="2400" u="sng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</a:t>
            </a: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__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；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（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）当用丝绸摩擦过的玻璃棒和用毛皮摩擦过的硬橡胶棒相互靠近时（图丙），现象是</a:t>
            </a: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_______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；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0268179" y="4138272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排斥</a:t>
            </a:r>
            <a:endParaRPr lang="zh-CN" altLang="en-US" sz="2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9992876" y="4939601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排斥</a:t>
            </a:r>
            <a:endParaRPr lang="zh-CN" altLang="en-US" sz="2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328836" y="6200664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吸引</a:t>
            </a:r>
            <a:endParaRPr lang="zh-CN" altLang="en-US" sz="2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  <p:bldP spid="4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 bwMode="auto">
          <a:xfrm>
            <a:off x="427704" y="977763"/>
            <a:ext cx="1769806" cy="45282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分析归纳</a:t>
            </a:r>
            <a:endParaRPr lang="zh-CN" altLang="en-US" sz="24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4" name="Text Box 162"/>
          <p:cNvSpPr txBox="1">
            <a:spLocks noChangeArrowheads="1"/>
          </p:cNvSpPr>
          <p:nvPr/>
        </p:nvSpPr>
        <p:spPr bwMode="auto">
          <a:xfrm>
            <a:off x="2591005" y="999306"/>
            <a:ext cx="4783189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二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、两种电荷</a:t>
            </a:r>
            <a:r>
              <a:rPr lang="en-US" altLang="zh-CN" sz="24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——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电荷的种类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62" name="Rectangle 2"/>
          <p:cNvSpPr>
            <a:spLocks noChangeArrowheads="1"/>
          </p:cNvSpPr>
          <p:nvPr/>
        </p:nvSpPr>
        <p:spPr bwMode="auto">
          <a:xfrm>
            <a:off x="2848848" y="2375772"/>
            <a:ext cx="3021010" cy="10156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/>
          <a:p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人们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通过大量的实验研究发现，用摩擦的方法可以使各种各样的物质带电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2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3" name="右箭头 62"/>
          <p:cNvSpPr/>
          <p:nvPr/>
        </p:nvSpPr>
        <p:spPr bwMode="auto">
          <a:xfrm>
            <a:off x="6135329" y="3967318"/>
            <a:ext cx="825910" cy="486696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4" name="Rectangle 2"/>
          <p:cNvSpPr>
            <a:spLocks noChangeArrowheads="1"/>
          </p:cNvSpPr>
          <p:nvPr/>
        </p:nvSpPr>
        <p:spPr bwMode="auto">
          <a:xfrm>
            <a:off x="7012807" y="3484680"/>
            <a:ext cx="1895219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</a:ln>
        </p:spPr>
        <p:txBody>
          <a:bodyPr wrap="square" anchor="ctr">
            <a:spAutoFit/>
          </a:bodyPr>
          <a:lstStyle/>
          <a:p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与正电荷不同的一定是负电荷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5" name="右箭头 64"/>
          <p:cNvSpPr/>
          <p:nvPr/>
        </p:nvSpPr>
        <p:spPr bwMode="auto">
          <a:xfrm>
            <a:off x="6105834" y="5373329"/>
            <a:ext cx="870154" cy="486696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6" name="Rectangle 2"/>
          <p:cNvSpPr>
            <a:spLocks noChangeArrowheads="1"/>
          </p:cNvSpPr>
          <p:nvPr/>
        </p:nvSpPr>
        <p:spPr bwMode="auto">
          <a:xfrm>
            <a:off x="7002976" y="5008680"/>
            <a:ext cx="1978791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</a:ln>
        </p:spPr>
        <p:txBody>
          <a:bodyPr wrap="square" anchor="ctr">
            <a:spAutoFit/>
          </a:bodyPr>
          <a:lstStyle/>
          <a:p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与负电荷不同的一定是正电荷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7" name="Picture 8" descr="{EF245CCE-3E56-49EE-A8A3-727E6A69CAB8}0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738702" y="2385116"/>
            <a:ext cx="1326072" cy="1342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" name="Text Box 130"/>
          <p:cNvSpPr txBox="1">
            <a:spLocks noChangeArrowheads="1"/>
          </p:cNvSpPr>
          <p:nvPr/>
        </p:nvSpPr>
        <p:spPr bwMode="auto">
          <a:xfrm>
            <a:off x="471949" y="3695855"/>
            <a:ext cx="1840631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与毛皮摩擦过的橡胶棒带</a:t>
            </a:r>
            <a:r>
              <a:rPr lang="zh-CN" altLang="en-US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负电荷</a:t>
            </a:r>
            <a:endParaRPr lang="zh-CN" altLang="en-US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69" name="Picture 7" descr="{2ADA718F-30E9-4AD6-B1D4-8AC60A6765E9}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1512" y="4383188"/>
            <a:ext cx="1408009" cy="1408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" name="Text Box 130"/>
          <p:cNvSpPr txBox="1">
            <a:spLocks noChangeArrowheads="1"/>
          </p:cNvSpPr>
          <p:nvPr/>
        </p:nvSpPr>
        <p:spPr bwMode="auto">
          <a:xfrm>
            <a:off x="575289" y="5788050"/>
            <a:ext cx="1813950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与丝绸摩擦过的玻璃棒带</a:t>
            </a:r>
            <a:r>
              <a:rPr lang="zh-CN" altLang="en-US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正电荷</a:t>
            </a:r>
            <a:endParaRPr lang="zh-CN" altLang="en-US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71" name="Text Box 162"/>
          <p:cNvSpPr txBox="1">
            <a:spLocks noChangeArrowheads="1"/>
          </p:cNvSpPr>
          <p:nvPr/>
        </p:nvSpPr>
        <p:spPr bwMode="auto">
          <a:xfrm>
            <a:off x="467237" y="1825216"/>
            <a:ext cx="1848259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物理学规定</a:t>
            </a:r>
            <a:endParaRPr lang="zh-CN" altLang="en-US" sz="2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72" name="Text Box 162"/>
          <p:cNvSpPr txBox="1">
            <a:spLocks noChangeArrowheads="1"/>
          </p:cNvSpPr>
          <p:nvPr/>
        </p:nvSpPr>
        <p:spPr bwMode="auto">
          <a:xfrm>
            <a:off x="3697134" y="1736727"/>
            <a:ext cx="1848259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实验现象</a:t>
            </a:r>
            <a:endParaRPr lang="zh-CN" altLang="en-US" sz="2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73" name="Rectangle 2"/>
          <p:cNvSpPr>
            <a:spLocks noChangeArrowheads="1"/>
          </p:cNvSpPr>
          <p:nvPr/>
        </p:nvSpPr>
        <p:spPr bwMode="auto">
          <a:xfrm>
            <a:off x="2920181" y="3514178"/>
            <a:ext cx="3067664" cy="132343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rgbClr val="0070C0"/>
            </a:solidFill>
            <a:miter lim="800000"/>
          </a:ln>
        </p:spPr>
        <p:txBody>
          <a:bodyPr wrap="square" anchor="ctr">
            <a:spAutoFit/>
          </a:bodyPr>
          <a:lstStyle/>
          <a:p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凡是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跟丝绸摩擦过的玻璃棒互相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吸引的带电体，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必定跟毛皮摩擦过的橡胶棒互相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排斥</a:t>
            </a:r>
            <a:endParaRPr lang="en-US" altLang="zh-CN" sz="2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4" name="Rectangle 2"/>
          <p:cNvSpPr>
            <a:spLocks noChangeArrowheads="1"/>
          </p:cNvSpPr>
          <p:nvPr/>
        </p:nvSpPr>
        <p:spPr bwMode="auto">
          <a:xfrm>
            <a:off x="2920180" y="5030482"/>
            <a:ext cx="3067665" cy="132343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rgbClr val="0070C0"/>
            </a:solidFill>
            <a:miter lim="800000"/>
          </a:ln>
        </p:spPr>
        <p:txBody>
          <a:bodyPr wrap="square" anchor="ctr">
            <a:spAutoFit/>
          </a:bodyPr>
          <a:lstStyle/>
          <a:p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凡是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跟毛皮摩擦过的橡胶棒互相吸引的，必定跟丝绸摩擦过的玻璃棒互相排斥。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5" name="右大括号 74"/>
          <p:cNvSpPr/>
          <p:nvPr/>
        </p:nvSpPr>
        <p:spPr bwMode="auto">
          <a:xfrm>
            <a:off x="8878528" y="3878826"/>
            <a:ext cx="619433" cy="1696064"/>
          </a:xfrm>
          <a:prstGeom prst="rightBrace">
            <a:avLst/>
          </a:prstGeom>
          <a:noFill/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6" name="矩形 75"/>
          <p:cNvSpPr/>
          <p:nvPr/>
        </p:nvSpPr>
        <p:spPr>
          <a:xfrm>
            <a:off x="9645445" y="3937818"/>
            <a:ext cx="2064774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自然界</a:t>
            </a:r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只有</a:t>
            </a:r>
            <a:r>
              <a:rPr lang="zh-CN" altLang="en-US" sz="2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两种</a:t>
            </a:r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电荷：</a:t>
            </a:r>
            <a:endParaRPr lang="en-US" altLang="zh-CN" sz="2400" dirty="0" smtClean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/>
            <a:r>
              <a:rPr lang="zh-CN" altLang="en-US" sz="24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正电荷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zh-CN" altLang="en-US" sz="24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负电荷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24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7" name="Text Box 162"/>
          <p:cNvSpPr txBox="1">
            <a:spLocks noChangeArrowheads="1"/>
          </p:cNvSpPr>
          <p:nvPr/>
        </p:nvSpPr>
        <p:spPr bwMode="auto">
          <a:xfrm>
            <a:off x="7325239" y="1736727"/>
            <a:ext cx="919110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分析</a:t>
            </a:r>
            <a:endParaRPr lang="zh-CN" altLang="en-US" sz="2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78" name="Text Box 162"/>
          <p:cNvSpPr txBox="1">
            <a:spLocks noChangeArrowheads="1"/>
          </p:cNvSpPr>
          <p:nvPr/>
        </p:nvSpPr>
        <p:spPr bwMode="auto">
          <a:xfrm>
            <a:off x="9876709" y="1721983"/>
            <a:ext cx="919110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结论</a:t>
            </a:r>
            <a:endParaRPr lang="zh-CN" altLang="en-US" sz="2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5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63" grpId="0" animBg="1"/>
      <p:bldP spid="64" grpId="0" animBg="1"/>
      <p:bldP spid="65" grpId="0" animBg="1"/>
      <p:bldP spid="66" grpId="0" animBg="1"/>
      <p:bldP spid="68" grpId="0"/>
      <p:bldP spid="70" grpId="0"/>
      <p:bldP spid="71" grpId="0"/>
      <p:bldP spid="72" grpId="0"/>
      <p:bldP spid="73" grpId="0" animBg="1"/>
      <p:bldP spid="74" grpId="0" animBg="1"/>
      <p:bldP spid="75" grpId="0" animBg="1"/>
      <p:bldP spid="76" grpId="0" animBg="1"/>
      <p:bldP spid="76" grpId="1" animBg="1"/>
      <p:bldP spid="77" grpId="0"/>
      <p:bldP spid="78" grpId="0"/>
    </p:bldLst>
  </p:timing>
</p:sld>
</file>

<file path=ppt/theme/theme1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2371</Words>
  <Application>WPS 演示</Application>
  <PresentationFormat>宽屏</PresentationFormat>
  <Paragraphs>240</Paragraphs>
  <Slides>22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35" baseType="lpstr">
      <vt:lpstr>Arial</vt:lpstr>
      <vt:lpstr>宋体</vt:lpstr>
      <vt:lpstr>Wingdings</vt:lpstr>
      <vt:lpstr>Calibri Light</vt:lpstr>
      <vt:lpstr>Calibri</vt:lpstr>
      <vt:lpstr>微软雅黑</vt:lpstr>
      <vt:lpstr>黑体</vt:lpstr>
      <vt:lpstr>Times New Roman</vt:lpstr>
      <vt:lpstr/>
      <vt:lpstr>Arial Unicode MS</vt:lpstr>
      <vt:lpstr>华文新魏</vt:lpstr>
      <vt:lpstr>RomanS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陈志磊</dc:creator>
  <cp:lastModifiedBy>Administrator</cp:lastModifiedBy>
  <cp:revision>480</cp:revision>
  <dcterms:created xsi:type="dcterms:W3CDTF">2013-07-01T03:05:00Z</dcterms:created>
  <dcterms:modified xsi:type="dcterms:W3CDTF">2018-05-01T10:53:56Z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2052-10.1.0.7346</vt:lpwstr>
  </property>
</Properties>
</file>