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mf" ContentType="image/x-wmf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24" r:id="rId3"/>
    <p:sldId id="741" r:id="rId4"/>
    <p:sldId id="742" r:id="rId5"/>
    <p:sldId id="743" r:id="rId6"/>
    <p:sldId id="744" r:id="rId7"/>
    <p:sldId id="750" r:id="rId8"/>
    <p:sldId id="751" r:id="rId9"/>
    <p:sldId id="752" r:id="rId10"/>
    <p:sldId id="753" r:id="rId11"/>
    <p:sldId id="754" r:id="rId12"/>
    <p:sldId id="755" r:id="rId13"/>
    <p:sldId id="756" r:id="rId14"/>
    <p:sldId id="757" r:id="rId15"/>
    <p:sldId id="758" r:id="rId16"/>
    <p:sldId id="759" r:id="rId17"/>
    <p:sldId id="760" r:id="rId18"/>
    <p:sldId id="761" r:id="rId19"/>
    <p:sldId id="762" r:id="rId20"/>
    <p:sldId id="763" r:id="rId21"/>
    <p:sldId id="764" r:id="rId22"/>
    <p:sldId id="765" r:id="rId23"/>
    <p:sldId id="766" r:id="rId24"/>
    <p:sldId id="767" r:id="rId25"/>
    <p:sldId id="768" r:id="rId26"/>
    <p:sldId id="769" r:id="rId27"/>
    <p:sldId id="770" r:id="rId28"/>
    <p:sldId id="771" r:id="rId29"/>
    <p:sldId id="772" r:id="rId30"/>
    <p:sldId id="745" r:id="rId31"/>
    <p:sldId id="746" r:id="rId32"/>
    <p:sldId id="775" r:id="rId33"/>
    <p:sldId id="776" r:id="rId34"/>
    <p:sldId id="777" r:id="rId35"/>
    <p:sldId id="747" r:id="rId36"/>
    <p:sldId id="774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678" y="-96"/>
      </p:cViewPr>
      <p:guideLst>
        <p:guide orient="horz" pos="25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198" cy="7619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4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6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4"/>
          <p:cNvSpPr txBox="1"/>
          <p:nvPr userDrawn="1"/>
        </p:nvSpPr>
        <p:spPr>
          <a:xfrm>
            <a:off x="250825" y="327025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布置作业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390525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4765" y="6360795"/>
            <a:ext cx="12206605" cy="513715"/>
            <a:chOff x="-23" y="9990"/>
            <a:chExt cx="19223" cy="809"/>
          </a:xfrm>
        </p:grpSpPr>
        <p:pic>
          <p:nvPicPr>
            <p:cNvPr id="2051" name="图片 1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7243" y="9990"/>
              <a:ext cx="1957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 2"/>
            <p:cNvSpPr/>
            <p:nvPr userDrawn="1"/>
          </p:nvSpPr>
          <p:spPr>
            <a:xfrm>
              <a:off x="0" y="10507"/>
              <a:ext cx="19200" cy="293"/>
            </a:xfrm>
            <a:prstGeom prst="roundRect">
              <a:avLst>
                <a:gd name="adj" fmla="val 0"/>
              </a:avLst>
            </a:prstGeom>
            <a:solidFill>
              <a:srgbClr val="59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>
                <a:solidFill>
                  <a:prstClr val="white"/>
                </a:solidFill>
              </a:endParaRPr>
            </a:p>
          </p:txBody>
        </p:sp>
        <p:pic>
          <p:nvPicPr>
            <p:cNvPr id="2053" name="图片 3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23" y="10120"/>
              <a:ext cx="2500" cy="6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37"/>
          <p:cNvGrpSpPr/>
          <p:nvPr userDrawn="1"/>
        </p:nvGrpSpPr>
        <p:grpSpPr>
          <a:xfrm>
            <a:off x="3352800" y="3143250"/>
            <a:ext cx="2879725" cy="658813"/>
            <a:chOff x="5279" y="3614"/>
            <a:chExt cx="4537" cy="1036"/>
          </a:xfrm>
        </p:grpSpPr>
        <p:sp>
          <p:nvSpPr>
            <p:cNvPr id="4" name="流程图: 可选过程 3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7" name="组合 41"/>
          <p:cNvGrpSpPr/>
          <p:nvPr userDrawn="1"/>
        </p:nvGrpSpPr>
        <p:grpSpPr>
          <a:xfrm>
            <a:off x="3352800" y="3992563"/>
            <a:ext cx="2879725" cy="658812"/>
            <a:chOff x="5279" y="3614"/>
            <a:chExt cx="4537" cy="1036"/>
          </a:xfrm>
        </p:grpSpPr>
        <p:sp>
          <p:nvSpPr>
            <p:cNvPr id="8" name="流程图: 可选过程 7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9" name="流程图: 可选过程 8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0" name="椭圆 9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1" name="组合 45"/>
          <p:cNvGrpSpPr/>
          <p:nvPr userDrawn="1"/>
        </p:nvGrpSpPr>
        <p:grpSpPr>
          <a:xfrm>
            <a:off x="3352800" y="4841875"/>
            <a:ext cx="2879725" cy="657225"/>
            <a:chOff x="5279" y="3614"/>
            <a:chExt cx="4537" cy="1036"/>
          </a:xfrm>
        </p:grpSpPr>
        <p:sp>
          <p:nvSpPr>
            <p:cNvPr id="12" name="流程图: 可选过程 11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3" name="流程图: 可选过程 12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5" name="组合 27"/>
          <p:cNvGrpSpPr/>
          <p:nvPr userDrawn="1"/>
        </p:nvGrpSpPr>
        <p:grpSpPr>
          <a:xfrm>
            <a:off x="7146925" y="3148013"/>
            <a:ext cx="2881313" cy="657225"/>
            <a:chOff x="5279" y="3614"/>
            <a:chExt cx="4537" cy="1036"/>
          </a:xfrm>
        </p:grpSpPr>
        <p:sp>
          <p:nvSpPr>
            <p:cNvPr id="16" name="流程图: 可选过程 15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7" name="流程图: 可选过程 16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8" name="椭圆 17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9" name="组合 31"/>
          <p:cNvGrpSpPr/>
          <p:nvPr userDrawn="1"/>
        </p:nvGrpSpPr>
        <p:grpSpPr>
          <a:xfrm>
            <a:off x="7146925" y="4000500"/>
            <a:ext cx="2881313" cy="657225"/>
            <a:chOff x="5279" y="3614"/>
            <a:chExt cx="4537" cy="1036"/>
          </a:xfrm>
        </p:grpSpPr>
        <p:sp>
          <p:nvSpPr>
            <p:cNvPr id="20" name="流程图: 可选过程 19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1" name="流程图: 可选过程 20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2" name="椭圆 21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7146925" y="2295525"/>
            <a:ext cx="2881313" cy="657225"/>
            <a:chOff x="5279" y="3614"/>
            <a:chExt cx="4537" cy="1036"/>
          </a:xfrm>
        </p:grpSpPr>
        <p:sp>
          <p:nvSpPr>
            <p:cNvPr id="24" name="流程图: 可选过程 23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5" name="流程图: 可选过程 24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6" name="椭圆 25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27" name="文本框 34"/>
          <p:cNvSpPr txBox="1"/>
          <p:nvPr userDrawn="1"/>
        </p:nvSpPr>
        <p:spPr>
          <a:xfrm>
            <a:off x="693738" y="500063"/>
            <a:ext cx="1020763" cy="21224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noProof="1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目 </a:t>
            </a:r>
            <a:endParaRPr lang="zh-CN" altLang="en-US" sz="6600" b="1" noProof="1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6600" b="1" noProof="1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录</a:t>
            </a:r>
            <a:endParaRPr lang="zh-CN" altLang="en-US" sz="6600" b="1" noProof="1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8" name="矩形: 圆角 2"/>
          <p:cNvSpPr/>
          <p:nvPr userDrawn="1"/>
        </p:nvSpPr>
        <p:spPr>
          <a:xfrm rot="5400000">
            <a:off x="1107281" y="1391444"/>
            <a:ext cx="1970088" cy="49212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 fontAlgn="base"/>
            <a:r>
              <a:rPr lang="en-US" altLang="zh-CN" sz="2000" b="1" strike="noStrike" noProof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CONTENTS</a:t>
            </a:r>
            <a:endParaRPr lang="en-US" altLang="zh-CN" sz="2000" b="1" strike="noStrike" noProof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29" name="组合 21"/>
          <p:cNvGrpSpPr/>
          <p:nvPr userDrawn="1"/>
        </p:nvGrpSpPr>
        <p:grpSpPr>
          <a:xfrm>
            <a:off x="3352800" y="2295525"/>
            <a:ext cx="2879725" cy="657225"/>
            <a:chOff x="5279" y="3614"/>
            <a:chExt cx="4537" cy="1036"/>
          </a:xfrm>
        </p:grpSpPr>
        <p:sp>
          <p:nvSpPr>
            <p:cNvPr id="30" name="流程图: 可选过程 29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1" name="流程图: 可选过程 30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2" name="椭圆 31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33" name="文本框 12"/>
          <p:cNvSpPr txBox="1"/>
          <p:nvPr userDrawn="1"/>
        </p:nvSpPr>
        <p:spPr>
          <a:xfrm>
            <a:off x="3482975" y="2005013"/>
            <a:ext cx="6843713" cy="3538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1</a:t>
            </a:r>
            <a:r>
              <a:rPr lang="en-US" altLang="zh-CN" sz="2800" b="1">
                <a:latin typeface="微软雅黑" panose="020b0503020204020204" charset="-122"/>
                <a:ea typeface="微软雅黑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学习目标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    2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新课导入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3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新课讲解</a:t>
            </a:r>
            <a:r>
              <a:rPr lang="zh-CN" altLang="en-US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4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5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当堂小练</a:t>
            </a:r>
            <a:r>
              <a:rPr lang="zh-CN" altLang="en-US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6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拓展与延伸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7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布置作业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10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</a:rPr>
              <a:t>学习目标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文本框 10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新课导入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5" name="流程图: 过程 34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3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新课讲解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流程图: 过程 3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1"/>
          <p:cNvSpPr txBox="1"/>
          <p:nvPr userDrawn="1"/>
        </p:nvSpPr>
        <p:spPr>
          <a:xfrm>
            <a:off x="250825" y="336550"/>
            <a:ext cx="180848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流程图: 过程 7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1"/>
          <p:cNvSpPr txBox="1"/>
          <p:nvPr userDrawn="1"/>
        </p:nvSpPr>
        <p:spPr>
          <a:xfrm>
            <a:off x="250825" y="336550"/>
            <a:ext cx="1826141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 smtClean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当堂小练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2"/>
          <p:cNvSpPr txBox="1"/>
          <p:nvPr userDrawn="1"/>
        </p:nvSpPr>
        <p:spPr>
          <a:xfrm>
            <a:off x="250825" y="327025"/>
            <a:ext cx="22145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拓展与延伸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390525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.xml" /><Relationship Id="rId21" Type="http://schemas.openxmlformats.org/officeDocument/2006/relationships/image" Target="../media/image1.png" /><Relationship Id="rId22" Type="http://schemas.openxmlformats.org/officeDocument/2006/relationships/image" Target="../media/image2.png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KSO_TEMPLATE" hidden="1"/>
          <p:cNvSpPr/>
          <p:nvPr userDrawn="1">
            <p:custDataLst>
              <p:tags r:id="rId2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4765" y="6360795"/>
            <a:ext cx="12206605" cy="513715"/>
            <a:chOff x="-23" y="9990"/>
            <a:chExt cx="19223" cy="809"/>
          </a:xfrm>
        </p:grpSpPr>
        <p:pic>
          <p:nvPicPr>
            <p:cNvPr id="2051" name="图片 1"/>
            <p:cNvPicPr>
              <a:picLocks noChangeAspect="1"/>
            </p:cNvPicPr>
            <p:nvPr userDrawn="1"/>
          </p:nvPicPr>
          <p:blipFill>
            <a:blip r:embed="rId21"/>
            <a:stretch>
              <a:fillRect/>
            </a:stretch>
          </p:blipFill>
          <p:spPr>
            <a:xfrm>
              <a:off x="17243" y="9990"/>
              <a:ext cx="1957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 2"/>
            <p:cNvSpPr/>
            <p:nvPr userDrawn="1"/>
          </p:nvSpPr>
          <p:spPr>
            <a:xfrm>
              <a:off x="0" y="10507"/>
              <a:ext cx="19200" cy="293"/>
            </a:xfrm>
            <a:prstGeom prst="roundRect">
              <a:avLst>
                <a:gd name="adj" fmla="val 0"/>
              </a:avLst>
            </a:prstGeom>
            <a:solidFill>
              <a:srgbClr val="59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>
                <a:solidFill>
                  <a:prstClr val="white"/>
                </a:solidFill>
              </a:endParaRPr>
            </a:p>
          </p:txBody>
        </p:sp>
        <p:pic>
          <p:nvPicPr>
            <p:cNvPr id="2053" name="图片 3"/>
            <p:cNvPicPr>
              <a:picLocks noChangeAspect="1"/>
            </p:cNvPicPr>
            <p:nvPr userDrawn="1"/>
          </p:nvPicPr>
          <p:blipFill>
            <a:blip r:embed="rId22"/>
            <a:stretch>
              <a:fillRect/>
            </a:stretch>
          </p:blipFill>
          <p:spPr>
            <a:xfrm>
              <a:off x="-23" y="10120"/>
              <a:ext cx="2500" cy="6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6.gif" /><Relationship Id="rId3" Type="http://schemas.openxmlformats.org/officeDocument/2006/relationships/image" Target="../media/image17.gi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8.png" /><Relationship Id="rId3" Type="http://schemas.openxmlformats.org/officeDocument/2006/relationships/hyperlink" Target="&#36710;&#21410;&#36816;&#21160;&#19982;&#38745;&#27490;.wmv" TargetMode="External" /><Relationship Id="rId4" Type="http://schemas.openxmlformats.org/officeDocument/2006/relationships/image" Target="../media/image1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6.gif" /><Relationship Id="rId3" Type="http://schemas.openxmlformats.org/officeDocument/2006/relationships/image" Target="../media/image2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1.gif" /><Relationship Id="rId3" Type="http://schemas.openxmlformats.org/officeDocument/2006/relationships/image" Target="../media/image2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2.gif" /><Relationship Id="rId3" Type="http://schemas.openxmlformats.org/officeDocument/2006/relationships/image" Target="../media/image23.gif" /><Relationship Id="rId4" Type="http://schemas.openxmlformats.org/officeDocument/2006/relationships/image" Target="../media/image2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4.jpeg" /><Relationship Id="rId3" Type="http://schemas.openxmlformats.org/officeDocument/2006/relationships/hyperlink" Target="&#22320;&#29699;&#21516;&#27493;&#21355;&#26143;.swf" TargetMode="Ex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6.jpeg" /><Relationship Id="rId3" Type="http://schemas.openxmlformats.org/officeDocument/2006/relationships/hyperlink" Target="&#25910;&#21106;&#26426;.wmv" TargetMode="Ex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7.jpeg" /><Relationship Id="rId3" Type="http://schemas.openxmlformats.org/officeDocument/2006/relationships/image" Target="../media/image28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9.png" /><Relationship Id="rId3" Type="http://schemas.openxmlformats.org/officeDocument/2006/relationships/hyperlink" Target="&#39134;&#26426;&#31354;&#20013;&#21152;&#27833;(&#36816;&#21160;&#19982;&#38745;&#27490;&#30340;&#30456;&#23545;&#24615;&#19977;&#32500;&#21160;&#30011;&#35270;&#39057;).wmv" TargetMode="Externa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0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31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32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33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34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35.png" /><Relationship Id="rId3" Type="http://schemas.openxmlformats.org/officeDocument/2006/relationships/tags" Target="../tags/tag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36.png" /><Relationship Id="rId3" Type="http://schemas.openxmlformats.org/officeDocument/2006/relationships/image" Target="../media/image37.png" /><Relationship Id="rId4" Type="http://schemas.openxmlformats.org/officeDocument/2006/relationships/tags" Target="../tags/tag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Relationship Id="rId4" Type="http://schemas.openxmlformats.org/officeDocument/2006/relationships/image" Target="../media/image9.jpeg" /><Relationship Id="rId5" Type="http://schemas.openxmlformats.org/officeDocument/2006/relationships/hyperlink" Target="&#36816;&#21160;&#30340;&#32477;&#23545;&#24615;&#19982;&#30456;&#23545;&#24615;.wmv" TargetMode="Ex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hyperlink" Target="&#33258;&#28982;&#30028;&#20013;&#30340;&#36816;&#21160;.wmv" TargetMode="Ex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4.wm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>
            <a:spLocks noGrp="1"/>
          </p:cNvSpPr>
          <p:nvPr/>
        </p:nvSpPr>
        <p:spPr>
          <a:xfrm>
            <a:off x="608648" y="1743710"/>
            <a:ext cx="10972800" cy="1486535"/>
          </a:xfrm>
          <a:prstGeom prst="rect">
            <a:avLst/>
          </a:prstGeom>
          <a:noFill/>
          <a:ln>
            <a:noFill/>
          </a:ln>
        </p:spPr>
        <p:txBody>
          <a:bodyPr wrap="square" lIns="135466" tIns="50800" rIns="101600" bIns="5080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eaLnBrk="1" fontAlgn="auto" hangingPunct="1">
              <a:lnSpc>
                <a:spcPct val="150000"/>
              </a:lnSpc>
              <a:buNone/>
            </a:pPr>
            <a:r>
              <a:rPr lang="zh-CN" altLang="en-US" sz="6000" b="1" strike="noStrike" noProof="1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  <a:cs typeface="+mj-ea"/>
              </a:rPr>
              <a:t>第五章  物体的运动</a:t>
            </a:r>
            <a:endParaRPr lang="zh-CN" altLang="en-US" sz="6000" b="1" strike="noStrike" noProof="1">
              <a:solidFill>
                <a:schemeClr val="tx2">
                  <a:lumMod val="50000"/>
                  <a:lumOff val="50000"/>
                </a:schemeClr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13530" y="3634740"/>
            <a:ext cx="39274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4</a:t>
            </a:r>
            <a:r>
              <a:rPr lang="zh-CN" altLang="en-US" sz="32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节  运动的相对性</a:t>
            </a:r>
            <a:endParaRPr lang="zh-CN" altLang="en-US" sz="3200" b="1">
              <a:solidFill>
                <a:schemeClr val="bg1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1" name="圆角矩形 2"/>
          <p:cNvSpPr/>
          <p:nvPr/>
        </p:nvSpPr>
        <p:spPr>
          <a:xfrm>
            <a:off x="1303020" y="1576070"/>
            <a:ext cx="5966460" cy="1729105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68580" tIns="34290" rIns="68580" bIns="34290" anchor="ctr">
            <a:no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事例一：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坐在行驶的汽车中，感觉路边的树木高速后退，车内的物体是静止的。路边的人觉得树不动，车运动得很快。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172" name="圆角矩形 3"/>
          <p:cNvSpPr/>
          <p:nvPr/>
        </p:nvSpPr>
        <p:spPr>
          <a:xfrm>
            <a:off x="4589145" y="3529965"/>
            <a:ext cx="6245225" cy="1649730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68580" tIns="34290" rIns="68580" bIns="34290" anchor="ctr"/>
          <a:lstStyle/>
          <a:p>
            <a:pPr indent="609600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事例二：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高速路上超车时感觉对方车辆慢慢后退。会车时却感觉对方车辆速度很快地冲过来。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1545590" y="5481955"/>
            <a:ext cx="72758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lvl="0" algn="l">
              <a:lnSpc>
                <a:spcPct val="150000"/>
              </a:lnSpc>
              <a:buClr>
                <a:srgbClr val="E88800"/>
              </a:buClr>
              <a:buSzTx/>
              <a:buFont typeface="Wingdings" panose="05000000000000000000" charset="0"/>
              <a:defRPr/>
            </a:pPr>
            <a:r>
              <a:rPr lang="en-US" altLang="zh-CN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为什么对物体的判断上会出现这样的不同呢？</a:t>
            </a:r>
            <a:endParaRPr lang="en-US" altLang="zh-CN" sz="2800" b="1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8985499" y="5557445"/>
            <a:ext cx="1446620" cy="696521"/>
          </a:xfrm>
          <a:prstGeom prst="wedgeRectCallout">
            <a:avLst>
              <a:gd name="adj1" fmla="val -64667"/>
              <a:gd name="adj2" fmla="val 2204"/>
            </a:avLst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algn="ctr" defTabSz="685800" eaLnBrk="1" hangingPunct="1">
              <a:defRPr/>
            </a:pPr>
            <a:r>
              <a:rPr lang="zh-CN" altLang="en-US" sz="2400" b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标准不同</a:t>
            </a:r>
            <a:endParaRPr lang="zh-CN" altLang="en-US" sz="2400" b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" name="图片 2" descr="t01050f30bcb98fd7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8243" y="1618932"/>
            <a:ext cx="3220879" cy="1643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 bwMode="auto">
          <a:xfrm>
            <a:off x="3982085" y="651510"/>
            <a:ext cx="58997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>
                <a:srgbClr val="E88800"/>
              </a:buClr>
              <a:buSzTx/>
              <a:buFont typeface="Wingdings" panose="05000000000000000000" charset="0"/>
              <a:defRPr/>
            </a:pPr>
            <a:r>
              <a:rPr lang="en-US" altLang="zh-CN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怎样判断物体是运动的还是静止的?</a:t>
            </a:r>
            <a:endParaRPr lang="en-US" altLang="zh-CN" sz="2800" b="1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00480" y="3552825"/>
            <a:ext cx="3144520" cy="1626235"/>
            <a:chOff x="177642" y="2978944"/>
            <a:chExt cx="3144680" cy="1428750"/>
          </a:xfrm>
        </p:grpSpPr>
        <p:pic>
          <p:nvPicPr>
            <p:cNvPr id="4" name="图片 3" descr="t0146d70210e4fb897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642" y="2978944"/>
              <a:ext cx="3144679" cy="142875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77642" y="4224463"/>
              <a:ext cx="3144680" cy="18299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852928" y="2978944"/>
              <a:ext cx="469393" cy="22145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流程图: 终止 21"/>
          <p:cNvSpPr/>
          <p:nvPr/>
        </p:nvSpPr>
        <p:spPr>
          <a:xfrm>
            <a:off x="2105978" y="790893"/>
            <a:ext cx="1608772" cy="457831"/>
          </a:xfrm>
          <a:prstGeom prst="flowChartTerminator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52232" name="文本框 9"/>
          <p:cNvSpPr txBox="1"/>
          <p:nvPr/>
        </p:nvSpPr>
        <p:spPr>
          <a:xfrm>
            <a:off x="2209503" y="790893"/>
            <a:ext cx="1402356" cy="46101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讨论一下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6" grpId="0"/>
      <p:bldP spid="22" grpId="0"/>
      <p:bldP spid="52232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050" y="1311910"/>
            <a:ext cx="3745230" cy="2785110"/>
          </a:xfrm>
          <a:prstGeom prst="roundRect">
            <a:avLst/>
          </a:prstGeom>
        </p:spPr>
      </p:pic>
      <p:sp>
        <p:nvSpPr>
          <p:cNvPr id="5" name="流程图: 可选过程 4"/>
          <p:cNvSpPr/>
          <p:nvPr/>
        </p:nvSpPr>
        <p:spPr>
          <a:xfrm>
            <a:off x="2699385" y="4731385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3" name="虚尾箭头 22"/>
          <p:cNvSpPr/>
          <p:nvPr/>
        </p:nvSpPr>
        <p:spPr>
          <a:xfrm rot="16200000">
            <a:off x="3361055" y="4314190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0908" name="文本框 5"/>
          <p:cNvSpPr txBox="1"/>
          <p:nvPr/>
        </p:nvSpPr>
        <p:spPr>
          <a:xfrm>
            <a:off x="2869248" y="476885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068695" y="1906905"/>
            <a:ext cx="4586605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9pPr>
          </a:lstStyle>
          <a:p>
            <a:pPr marL="0" marR="0" lvl="0" indent="7112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旁边的列车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为标准，你乘坐的列车是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运动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的；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112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地面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为标准，你乘坐的列车是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静止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090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477500" y="123952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80908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>
            <a:spLocks noChangeArrowheads="1"/>
          </p:cNvSpPr>
          <p:nvPr/>
        </p:nvSpPr>
        <p:spPr bwMode="auto">
          <a:xfrm>
            <a:off x="1970405" y="3066415"/>
            <a:ext cx="8102600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.观察研究对象相对于参照物之间的</a:t>
            </a:r>
            <a:r>
              <a:rPr lang="en-US" altLang="zh-CN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位置（距离或方向）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上是否变化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TextBox 3"/>
          <p:cNvSpPr>
            <a:spLocks noChangeArrowheads="1"/>
          </p:cNvSpPr>
          <p:nvPr/>
        </p:nvSpPr>
        <p:spPr bwMode="auto">
          <a:xfrm>
            <a:off x="1970405" y="4340543"/>
            <a:ext cx="8175625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3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en-US" altLang="zh-CN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运动的物体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</a:t>
            </a:r>
            <a:r>
              <a:rPr lang="en-US" altLang="zh-CN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静止的物体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都可以作为参照物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通常情况下，选择</a:t>
            </a:r>
            <a:r>
              <a:rPr lang="en-US" altLang="zh-CN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地面或固定在地面上的物体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作为参照物，在这种情况下，参照物可略去不提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22780" y="1791653"/>
            <a:ext cx="8150225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参照物：判断物体是运动或静止时，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被选作标准的物体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叫做参照物。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0" y="1022985"/>
            <a:ext cx="5288280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二、参照物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149350" y="906780"/>
            <a:ext cx="955611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5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5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5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71120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将课本放在课桌上，再将钢笔放在课本上，用手慢慢拉动课本，观察并思考：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1120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以课桌为参照物，钢笔是运动的还是静止的？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1120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以课本为参照物，钢笔是运动的还是静止的？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Line 12"/>
          <p:cNvSpPr/>
          <p:nvPr/>
        </p:nvSpPr>
        <p:spPr>
          <a:xfrm flipV="1">
            <a:off x="5190490" y="4251960"/>
            <a:ext cx="792163" cy="0"/>
          </a:xfrm>
          <a:prstGeom prst="line">
            <a:avLst/>
          </a:prstGeom>
          <a:ln w="28575" cap="flat" cmpd="sng">
            <a:solidFill>
              <a:srgbClr val="3D8F95"/>
            </a:solidFill>
            <a:prstDash val="solid"/>
            <a:headEnd type="none" w="med" len="med"/>
            <a:tailEnd type="arrow" w="med" len="med"/>
          </a:ln>
        </p:spPr>
        <p:txBody>
          <a:bodyPr/>
          <a:lstStyle/>
          <a:p/>
        </p:txBody>
      </p:sp>
      <p:sp>
        <p:nvSpPr>
          <p:cNvPr id="4" name="Line 13"/>
          <p:cNvSpPr/>
          <p:nvPr/>
        </p:nvSpPr>
        <p:spPr>
          <a:xfrm>
            <a:off x="5112703" y="5680710"/>
            <a:ext cx="863600" cy="0"/>
          </a:xfrm>
          <a:prstGeom prst="line">
            <a:avLst/>
          </a:prstGeom>
          <a:ln w="28575" cap="flat" cmpd="sng">
            <a:solidFill>
              <a:srgbClr val="3D8F95"/>
            </a:solidFill>
            <a:prstDash val="solid"/>
            <a:headEnd type="none" w="med" len="med"/>
            <a:tailEnd type="arrow" w="med" len="med"/>
          </a:ln>
        </p:spPr>
        <p:txBody>
          <a:bodyPr/>
          <a:lstStyle/>
          <a:p/>
        </p:txBody>
      </p:sp>
      <p:sp>
        <p:nvSpPr>
          <p:cNvPr id="5" name="Line 15"/>
          <p:cNvSpPr/>
          <p:nvPr/>
        </p:nvSpPr>
        <p:spPr>
          <a:xfrm flipV="1">
            <a:off x="3190240" y="4251960"/>
            <a:ext cx="785813" cy="428625"/>
          </a:xfrm>
          <a:prstGeom prst="line">
            <a:avLst/>
          </a:prstGeom>
          <a:ln w="28575" cap="flat" cmpd="sng">
            <a:solidFill>
              <a:srgbClr val="3D8F95"/>
            </a:solidFill>
            <a:prstDash val="solid"/>
            <a:headEnd type="none" w="med" len="med"/>
            <a:tailEnd type="arrow" w="med" len="med"/>
          </a:ln>
        </p:spPr>
        <p:txBody>
          <a:bodyPr/>
          <a:lstStyle/>
          <a:p/>
        </p:txBody>
      </p:sp>
      <p:sp>
        <p:nvSpPr>
          <p:cNvPr id="6" name="Line 16"/>
          <p:cNvSpPr/>
          <p:nvPr/>
        </p:nvSpPr>
        <p:spPr>
          <a:xfrm>
            <a:off x="3190240" y="5252085"/>
            <a:ext cx="792163" cy="433388"/>
          </a:xfrm>
          <a:prstGeom prst="line">
            <a:avLst/>
          </a:prstGeom>
          <a:ln w="28575" cap="flat" cmpd="sng">
            <a:solidFill>
              <a:srgbClr val="3D8F95"/>
            </a:solidFill>
            <a:prstDash val="solid"/>
            <a:headEnd type="none" w="med" len="med"/>
            <a:tailEnd type="arrow" w="med" len="med"/>
          </a:ln>
        </p:spPr>
        <p:txBody>
          <a:bodyPr/>
          <a:lstStyle/>
          <a:p/>
        </p:txBody>
      </p:sp>
      <p:sp>
        <p:nvSpPr>
          <p:cNvPr id="7" name="Rectangle 17"/>
          <p:cNvSpPr/>
          <p:nvPr/>
        </p:nvSpPr>
        <p:spPr>
          <a:xfrm>
            <a:off x="6047740" y="3966210"/>
            <a:ext cx="1143000" cy="521970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ctr" eaLnBrk="1" hangingPunct="1">
              <a:lnSpc>
                <a:spcPct val="100000"/>
              </a:lnSpc>
              <a:buClrTx/>
              <a:buSzTx/>
            </a:pP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运动</a:t>
            </a:r>
            <a:endParaRPr lang="zh-CN" altLang="en-US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Rectangle 18"/>
          <p:cNvSpPr/>
          <p:nvPr/>
        </p:nvSpPr>
        <p:spPr>
          <a:xfrm>
            <a:off x="6038215" y="5394960"/>
            <a:ext cx="1152525" cy="521970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ctr" eaLnBrk="1" hangingPunct="1">
              <a:lnSpc>
                <a:spcPct val="100000"/>
              </a:lnSpc>
              <a:buClrTx/>
              <a:buSzTx/>
            </a:pP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静止</a:t>
            </a:r>
            <a:endParaRPr lang="zh-CN" altLang="en-US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Rectangle 20"/>
          <p:cNvSpPr/>
          <p:nvPr/>
        </p:nvSpPr>
        <p:spPr>
          <a:xfrm>
            <a:off x="7867650" y="4487863"/>
            <a:ext cx="2428875" cy="95313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ctr" eaLnBrk="1" hangingPunct="1">
              <a:lnSpc>
                <a:spcPct val="100000"/>
              </a:lnSpc>
              <a:buClrTx/>
              <a:buSzTx/>
            </a:pP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物体的运动和静止是</a:t>
            </a:r>
            <a:r>
              <a:rPr lang="zh-CN" altLang="en-US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相对</a:t>
            </a: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</a:t>
            </a:r>
            <a:endParaRPr lang="zh-CN" altLang="en-US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Rectangle 23"/>
          <p:cNvSpPr/>
          <p:nvPr/>
        </p:nvSpPr>
        <p:spPr>
          <a:xfrm>
            <a:off x="1986915" y="4661535"/>
            <a:ext cx="1044575" cy="521970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</a:pP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钢笔</a:t>
            </a:r>
            <a:endParaRPr lang="zh-CN" altLang="en-US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Rectangle 33"/>
          <p:cNvSpPr/>
          <p:nvPr/>
        </p:nvSpPr>
        <p:spPr>
          <a:xfrm>
            <a:off x="4047490" y="5382260"/>
            <a:ext cx="1057275" cy="521970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ctr" eaLnBrk="1" hangingPunct="1">
              <a:lnSpc>
                <a:spcPct val="100000"/>
              </a:lnSpc>
              <a:buClrTx/>
              <a:buSzTx/>
            </a:pP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课本</a:t>
            </a:r>
            <a:endParaRPr lang="zh-CN" altLang="en-US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Rectangle 34"/>
          <p:cNvSpPr/>
          <p:nvPr/>
        </p:nvSpPr>
        <p:spPr>
          <a:xfrm>
            <a:off x="4047490" y="3966210"/>
            <a:ext cx="1143000" cy="521970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ctr" eaLnBrk="1" hangingPunct="1">
              <a:lnSpc>
                <a:spcPct val="100000"/>
              </a:lnSpc>
              <a:buClrTx/>
              <a:buSzTx/>
            </a:pP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课桌</a:t>
            </a:r>
            <a:endParaRPr lang="zh-CN" altLang="en-US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右大括号 12"/>
          <p:cNvSpPr/>
          <p:nvPr/>
        </p:nvSpPr>
        <p:spPr bwMode="auto">
          <a:xfrm>
            <a:off x="7262178" y="4251960"/>
            <a:ext cx="428625" cy="1500188"/>
          </a:xfrm>
          <a:prstGeom prst="rightBrace">
            <a:avLst>
              <a:gd name="adj1" fmla="val 8329"/>
              <a:gd name="adj2" fmla="val 50000"/>
            </a:avLst>
          </a:prstGeom>
          <a:noFill/>
          <a:ln w="38100" algn="ctr">
            <a:solidFill>
              <a:srgbClr val="3D8F9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t01050f30bcb98fd7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250" y="1382395"/>
            <a:ext cx="3415030" cy="22961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42865" y="1111092"/>
            <a:ext cx="5517833" cy="28384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以车为参照物，树木是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的；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以地面为参照物，树木是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的；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以地面为参照物，车是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16290" y="1186498"/>
            <a:ext cx="136144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向后运动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73331" y="2312035"/>
            <a:ext cx="74930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lvl="0" algn="l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静止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15973" y="3387408"/>
            <a:ext cx="136144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lvl="0" algn="l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向前运动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 bwMode="auto">
          <a:xfrm>
            <a:off x="1482090" y="4354830"/>
            <a:ext cx="933005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5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5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5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71120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我们在判断一个物体是静止还是运动时，要选定</a:t>
            </a:r>
            <a:r>
              <a:rPr lang="zh-CN" altLang="en-US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参照物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。参照物可以根据需要来选择。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290320" y="4354830"/>
            <a:ext cx="9652635" cy="1383030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6895" y="4581843"/>
            <a:ext cx="385763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4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260475"/>
            <a:ext cx="3859530" cy="24625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5308900" y="1595500"/>
            <a:ext cx="5257500" cy="22840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以地面为参照物，车辆是______的;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以收割机为参照物，车辆是_______的。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13492" y="1694560"/>
            <a:ext cx="74930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运动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13043" y="2775305"/>
            <a:ext cx="74930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lvl="0" algn="l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静止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1457325" y="4157980"/>
            <a:ext cx="912685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5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5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5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71120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选择的参照物不同，描述同一物体的运动情况时，结论一般也不一样。</a:t>
            </a:r>
            <a:endParaRPr lang="zh-CN" altLang="en-US" sz="28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238885" y="4157980"/>
            <a:ext cx="9652635" cy="1383030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4384993"/>
            <a:ext cx="385763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11" grpId="0"/>
      <p:bldP spid="12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timg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986" y="2977038"/>
            <a:ext cx="3998595" cy="17649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54563" y="2883868"/>
            <a:ext cx="1363028" cy="1915001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endParaRPr lang="en-US" alt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>
              <a:defRPr/>
            </a:pPr>
            <a:endParaRPr lang="en-US" alt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>
              <a:defRPr/>
            </a:pPr>
            <a:endParaRPr lang="en-US" alt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>
              <a:defRPr/>
            </a:pPr>
            <a:endParaRPr lang="en-US" alt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>
              <a:defRPr/>
            </a:pPr>
            <a:endParaRPr lang="en-US" alt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7828" y="1082516"/>
            <a:ext cx="3002280" cy="16783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38078" y="1132205"/>
            <a:ext cx="5391150" cy="1730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以_______为参照物，战斗机是运动的;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以_______为参照物，战斗机是静止的。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38395" y="2976721"/>
            <a:ext cx="5228749" cy="1730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以_______为参照物，乘客是运动的;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以扶梯为参照物，乘客是_______的。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4498975" y="5235575"/>
            <a:ext cx="488696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5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5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5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物体的运动和静止是</a:t>
            </a:r>
            <a:r>
              <a:rPr lang="zh-CN" altLang="en-US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相对的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71795" y="1242695"/>
            <a:ext cx="862965" cy="43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海面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12251" y="2323624"/>
            <a:ext cx="1182053" cy="43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lvl="0" algn="l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加油机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72430" y="3099912"/>
            <a:ext cx="862965" cy="43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lvl="0" algn="l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地面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54879" y="4142740"/>
            <a:ext cx="862965" cy="43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lvl="0" algn="l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静止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810635" y="5348605"/>
            <a:ext cx="5871845" cy="62420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3845" y="5462588"/>
            <a:ext cx="385763" cy="37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流程图: 终止 11"/>
          <p:cNvSpPr/>
          <p:nvPr/>
        </p:nvSpPr>
        <p:spPr>
          <a:xfrm>
            <a:off x="2557780" y="5131753"/>
            <a:ext cx="998855" cy="457835"/>
          </a:xfrm>
          <a:prstGeom prst="flowChartTerminator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3" name="文本框 9"/>
          <p:cNvSpPr txBox="1"/>
          <p:nvPr/>
        </p:nvSpPr>
        <p:spPr>
          <a:xfrm>
            <a:off x="2660988" y="5130483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</a:rPr>
              <a:t>结论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1" grpId="0"/>
      <p:bldP spid="19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angle 5"/>
          <p:cNvSpPr txBox="1">
            <a:spLocks noRot="1" noChangeArrowheads="1"/>
          </p:cNvSpPr>
          <p:nvPr/>
        </p:nvSpPr>
        <p:spPr bwMode="auto">
          <a:xfrm>
            <a:off x="3984625" y="432753"/>
            <a:ext cx="422275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5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5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5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地球、卫星的运动和静止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Rectangle 13"/>
          <p:cNvSpPr/>
          <p:nvPr/>
        </p:nvSpPr>
        <p:spPr>
          <a:xfrm>
            <a:off x="6272530" y="1579880"/>
            <a:ext cx="4486275" cy="26536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711200">
              <a:lnSpc>
                <a:spcPct val="150000"/>
              </a:lnSpc>
              <a:defRPr/>
            </a:pP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球同步卫星与地球在做同步运动，如果以地球为参照物，地球同步卫星是运动的还是静止的？</a:t>
            </a:r>
            <a:endParaRPr lang="en-US" altLang="zh-CN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Rectangle 5"/>
          <p:cNvSpPr txBox="1">
            <a:spLocks noRot="1" noChangeArrowheads="1"/>
          </p:cNvSpPr>
          <p:nvPr/>
        </p:nvSpPr>
        <p:spPr bwMode="auto">
          <a:xfrm>
            <a:off x="7825105" y="4372928"/>
            <a:ext cx="170561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5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5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5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是静止的</a:t>
            </a:r>
            <a:endParaRPr lang="zh-CN" altLang="en-US" sz="28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7" name="图片 16" descr="1122287593_15164117242921n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005" y="1516426"/>
            <a:ext cx="4323505" cy="29321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流程图: 可选过程 2"/>
          <p:cNvSpPr/>
          <p:nvPr/>
        </p:nvSpPr>
        <p:spPr>
          <a:xfrm>
            <a:off x="2813050" y="5085080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3" name="虚尾箭头 22"/>
          <p:cNvSpPr/>
          <p:nvPr/>
        </p:nvSpPr>
        <p:spPr>
          <a:xfrm rot="16200000">
            <a:off x="3474720" y="4667885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0908" name="文本框 5"/>
          <p:cNvSpPr txBox="1"/>
          <p:nvPr/>
        </p:nvSpPr>
        <p:spPr>
          <a:xfrm>
            <a:off x="2982913" y="5122545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  <p:bldP spid="23" grpId="0"/>
      <p:bldP spid="80908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038475" y="2252980"/>
            <a:ext cx="7814945" cy="2338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）不要将研究物体的本身选作参照物。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）参照物的选择是任意的。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）一般选地面或地面上静止的物体作参照物。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5883" y="3021330"/>
            <a:ext cx="1536700" cy="9531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参照物的选择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734945" y="2705100"/>
            <a:ext cx="303530" cy="1602740"/>
          </a:xfrm>
          <a:prstGeom prst="leftBrace">
            <a:avLst/>
          </a:prstGeom>
          <a:ln w="19050">
            <a:solidFill>
              <a:srgbClr val="FF53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1491298" y="1576705"/>
            <a:ext cx="1371600" cy="457200"/>
          </a:xfrm>
          <a:prstGeom prst="flowChartTerminator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53259" name="文本框 30"/>
          <p:cNvSpPr txBox="1"/>
          <p:nvPr/>
        </p:nvSpPr>
        <p:spPr>
          <a:xfrm>
            <a:off x="1689735" y="1535430"/>
            <a:ext cx="10001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归 纳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532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96784" y="1918576"/>
            <a:ext cx="8300061" cy="283845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我国“辽宁舰”航母编队已形成体系作战能力。航母编队在航行过程中，下列哪个物体相对于“辽宁舰”是静止的？（　　）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海岛                                B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弹射出去的战斗机 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远离中的护卫舰            D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站立在甲板上的水兵  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3975" y="3133090"/>
            <a:ext cx="352425" cy="437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2400" b="1">
              <a:solidFill>
                <a:srgbClr val="E95A67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2010728" y="2053908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455103" y="1473200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530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62149" y="1636550"/>
            <a:ext cx="8267701" cy="228409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妈妈用电动自行车送小婷上学途中妈妈提醒小婷“坐好，别动！”，这个“别动！”的参照物是（       ）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A.电动自行车上的座位              B.路旁的树林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C.迎面走来的行人		  D.从旁边超越的汽车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1190" y="4062095"/>
            <a:ext cx="8523605" cy="173037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E95A67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解析：“别动”是相对于座位（妈妈或电动自行车），而小婷相对于树木、迎面走来的行人、从旁边超越的汽车位置是变化的，故选A。</a:t>
            </a:r>
            <a:endParaRPr lang="zh-CN" altLang="en-US" sz="2400" b="1" smtClean="0">
              <a:solidFill>
                <a:srgbClr val="E95A67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02855" y="2299335"/>
            <a:ext cx="4133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1892618" y="171037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5" name="等腰三角形 4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336993" y="112966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5307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797685" y="1570990"/>
            <a:ext cx="8747760" cy="228409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我国古书《套买曜》上记载有：“人在舟中闭牖（门窗）而坐，舟行而人不觉。”这是_______________________的生动描述，其中“舟行”是以_____为参照物，“人不觉是以_____为参照物。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05924" y="2138749"/>
            <a:ext cx="2905125" cy="5340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运动和静止的相对性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34585" y="2748280"/>
            <a:ext cx="795655" cy="5340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l">
              <a:lnSpc>
                <a:spcPts val="3630"/>
              </a:lnSpc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河岸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34716" y="2748108"/>
            <a:ext cx="536734" cy="5340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l">
              <a:lnSpc>
                <a:spcPts val="3630"/>
              </a:lnSpc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人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64305" y="3496945"/>
            <a:ext cx="4414520" cy="24644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302" name="组合 15"/>
          <p:cNvGrpSpPr/>
          <p:nvPr/>
        </p:nvGrpSpPr>
        <p:grpSpPr>
          <a:xfrm>
            <a:off x="1747203" y="170656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2" name="等腰三角形 1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191578" y="112585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/>
      <p:bldP spid="5530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24"/>
          <p:cNvSpPr txBox="1"/>
          <p:nvPr/>
        </p:nvSpPr>
        <p:spPr>
          <a:xfrm>
            <a:off x="0" y="1022985"/>
            <a:ext cx="6854825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三、运动和静止的相对性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Text Box 3"/>
          <p:cNvSpPr/>
          <p:nvPr/>
        </p:nvSpPr>
        <p:spPr>
          <a:xfrm>
            <a:off x="1969135" y="2084070"/>
            <a:ext cx="8858885" cy="2284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09600" algn="l" eaLnBrk="1" hangingPunct="1">
              <a:lnSpc>
                <a:spcPct val="150000"/>
              </a:lnSpc>
              <a:buClrTx/>
              <a:buSzTx/>
              <a:defRPr/>
            </a:pPr>
            <a:r>
              <a:rPr lang="zh-CN" altLang="en-US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第一次世界大战的空战中，一名飞行员发现自己的机舱有一只“小虫”在飞来，于是一把抓住，一看才发现是一颗正在飞行的子弹！我们知道徒手抓住正在飞行的子弹一般是不可能的，那么这位飞行员为什么能抓住呢？ </a:t>
            </a:r>
            <a:endParaRPr lang="zh-CN" altLang="en-US" sz="240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Text Box 4"/>
          <p:cNvSpPr/>
          <p:nvPr/>
        </p:nvSpPr>
        <p:spPr>
          <a:xfrm>
            <a:off x="1969135" y="4622165"/>
            <a:ext cx="8778875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09600" algn="l" eaLnBrk="1" hangingPunct="1">
              <a:lnSpc>
                <a:spcPct val="150000"/>
              </a:lnSpc>
              <a:buClrTx/>
              <a:buSzTx/>
              <a:defRPr/>
            </a:pPr>
            <a:r>
              <a:rPr lang="zh-CN" altLang="en-US" sz="2400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因为子弹相对于飞机的飞行速度很小或一样，它们之间近似相对静止。</a:t>
            </a:r>
            <a:endParaRPr lang="zh-CN" altLang="en-US" sz="2400" smtClean="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4" name="流程图: 终止 33"/>
          <p:cNvSpPr/>
          <p:nvPr/>
        </p:nvSpPr>
        <p:spPr>
          <a:xfrm>
            <a:off x="1010920" y="2049780"/>
            <a:ext cx="1371600" cy="457200"/>
          </a:xfrm>
          <a:prstGeom prst="flowChartTerminator">
            <a:avLst/>
          </a:prstGeom>
          <a:solidFill>
            <a:srgbClr val="61CD99"/>
          </a:solidFill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3019" name="文本框 30"/>
          <p:cNvSpPr txBox="1"/>
          <p:nvPr/>
        </p:nvSpPr>
        <p:spPr>
          <a:xfrm>
            <a:off x="1209358" y="2008505"/>
            <a:ext cx="10001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思 考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9" grpId="0"/>
      <p:bldP spid="34" grpId="0"/>
      <p:bldP spid="430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503" name="Picture 2" descr="E:\R八物上\第2节 运动的描述\图1.2-4 车辆和联合收割机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7463" y="1765618"/>
            <a:ext cx="3519487" cy="317500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9505" name="矩形 4"/>
          <p:cNvSpPr/>
          <p:nvPr/>
        </p:nvSpPr>
        <p:spPr>
          <a:xfrm>
            <a:off x="2592070" y="771525"/>
            <a:ext cx="6511290" cy="73723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两个物体保持相对静止要满足什么条件？</a:t>
            </a:r>
            <a:endParaRPr lang="zh-CN" altLang="en-US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2533" name="矩形 5"/>
          <p:cNvSpPr/>
          <p:nvPr/>
        </p:nvSpPr>
        <p:spPr>
          <a:xfrm>
            <a:off x="2162175" y="5176203"/>
            <a:ext cx="7848600" cy="73723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保持相对静止：</a:t>
            </a:r>
            <a:r>
              <a:rPr lang="zh-CN" altLang="en-US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以同样快慢、向同一方向运动。</a:t>
            </a:r>
            <a:endParaRPr lang="zh-CN" altLang="en-US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2704465" y="3630295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虚尾箭头 6"/>
          <p:cNvSpPr/>
          <p:nvPr/>
        </p:nvSpPr>
        <p:spPr>
          <a:xfrm>
            <a:off x="4537710" y="3936365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文本框 5"/>
          <p:cNvSpPr txBox="1"/>
          <p:nvPr/>
        </p:nvSpPr>
        <p:spPr>
          <a:xfrm>
            <a:off x="2874328" y="366776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6" grpId="0"/>
      <p:bldP spid="7" grpId="0"/>
      <p:bldP spid="8" grpId="0"/>
      <p:bldP spid="1950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>
            <a:spLocks noChangeArrowheads="1"/>
          </p:cNvSpPr>
          <p:nvPr/>
        </p:nvSpPr>
        <p:spPr bwMode="auto">
          <a:xfrm>
            <a:off x="1518920" y="789940"/>
            <a:ext cx="8620125" cy="13608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711200" algn="l" eaLnBrk="1" hangingPunct="1">
              <a:lnSpc>
                <a:spcPct val="150000"/>
              </a:lnSpc>
              <a:buClrTx/>
              <a:buSzTx/>
              <a:defRPr/>
            </a:pP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分析下列人和战斗机相对于什么物体是运动的？相对于什么物体是静止的？</a:t>
            </a:r>
            <a:endParaRPr lang="zh-CN" altLang="en-US" sz="28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20528" name="Group 10"/>
          <p:cNvGrpSpPr/>
          <p:nvPr/>
        </p:nvGrpSpPr>
        <p:grpSpPr>
          <a:xfrm>
            <a:off x="6927533" y="2317750"/>
            <a:ext cx="2538412" cy="2539459"/>
            <a:chOff x="360" y="1440"/>
            <a:chExt cx="2580" cy="2582"/>
          </a:xfrm>
        </p:grpSpPr>
        <p:pic>
          <p:nvPicPr>
            <p:cNvPr id="20537" name="Picture 1030" descr="bizhi-12393857871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" y="1440"/>
              <a:ext cx="2580" cy="19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TextBox 4"/>
            <p:cNvSpPr>
              <a:spLocks noChangeArrowheads="1"/>
            </p:cNvSpPr>
            <p:nvPr/>
          </p:nvSpPr>
          <p:spPr bwMode="auto">
            <a:xfrm>
              <a:off x="395" y="3554"/>
              <a:ext cx="2545" cy="4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algn="l" eaLnBrk="1" hangingPunct="1">
                <a:lnSpc>
                  <a:spcPct val="100000"/>
                </a:lnSpc>
                <a:buClrTx/>
                <a:buSzTx/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乙 加油机和战机</a:t>
              </a:r>
              <a:endPara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grpSp>
        <p:nvGrpSpPr>
          <p:cNvPr id="20530" name="组合 3"/>
          <p:cNvGrpSpPr/>
          <p:nvPr/>
        </p:nvGrpSpPr>
        <p:grpSpPr>
          <a:xfrm>
            <a:off x="2201545" y="2279968"/>
            <a:ext cx="3274060" cy="2606675"/>
            <a:chOff x="556453" y="1538305"/>
            <a:chExt cx="4072778" cy="3243168"/>
          </a:xfrm>
        </p:grpSpPr>
        <p:pic>
          <p:nvPicPr>
            <p:cNvPr id="20535" name="Picture 10" descr="E:\R八物上\第2节 运动的描述\图1.2-5 甲 运动中的自动扶梯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6823" y="1538305"/>
              <a:ext cx="2039697" cy="26695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36" name="矩形 2"/>
            <p:cNvSpPr/>
            <p:nvPr/>
          </p:nvSpPr>
          <p:spPr>
            <a:xfrm>
              <a:off x="556453" y="4208684"/>
              <a:ext cx="4072778" cy="5727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甲 运动中的自动扶梯</a:t>
              </a:r>
              <a:endPara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2729865" y="4991100"/>
            <a:ext cx="6198870" cy="1337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9pPr>
          </a:lstStyle>
          <a:p>
            <a:pPr marL="45720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为参照物时，人是运动的；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为参照物时，人是静止的。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78238" y="5101590"/>
            <a:ext cx="9286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00000"/>
              </a:lnSpc>
              <a:buClrTx/>
              <a:buSzTx/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地面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50615" y="5637530"/>
            <a:ext cx="1536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</a:rPr>
              <a:t>自动扶梯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13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8690" y="1014095"/>
            <a:ext cx="4444365" cy="2872105"/>
          </a:xfrm>
          <a:prstGeom prst="roundRect">
            <a:avLst/>
          </a:prstGeom>
        </p:spPr>
      </p:pic>
      <p:sp>
        <p:nvSpPr>
          <p:cNvPr id="6" name="流程图: 可选过程 5"/>
          <p:cNvSpPr/>
          <p:nvPr/>
        </p:nvSpPr>
        <p:spPr>
          <a:xfrm>
            <a:off x="2418080" y="2430780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虚尾箭头 6"/>
          <p:cNvSpPr/>
          <p:nvPr/>
        </p:nvSpPr>
        <p:spPr>
          <a:xfrm>
            <a:off x="4251325" y="2736850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文本框 5"/>
          <p:cNvSpPr txBox="1"/>
          <p:nvPr/>
        </p:nvSpPr>
        <p:spPr>
          <a:xfrm>
            <a:off x="2587943" y="2468245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418080" y="4418330"/>
            <a:ext cx="8006715" cy="110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defRPr>
            </a:lvl9pPr>
          </a:lstStyle>
          <a:p>
            <a:pPr marL="457200" lvl="0" algn="l">
              <a:lnSpc>
                <a:spcPct val="150000"/>
              </a:lnSpc>
              <a:buClrTx/>
              <a:buSzTx/>
              <a:buFont typeface="Wingdings" panose="05000000000000000000" pitchFamily="2" charset="2"/>
              <a:defRPr/>
            </a:pP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以______为参照物时，战机是运动的；</a:t>
            </a:r>
            <a:endParaRPr lang="zh-CN" altLang="en-US" sz="2400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lvl="0" algn="l">
              <a:lnSpc>
                <a:spcPct val="150000"/>
              </a:lnSpc>
              <a:buClrTx/>
              <a:buSzTx/>
              <a:buFont typeface="Wingdings" panose="05000000000000000000" pitchFamily="2" charset="2"/>
              <a:defRPr/>
            </a:pP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以____________为参照物时，战机是静止的。</a:t>
            </a:r>
            <a:endParaRPr lang="zh-CN" altLang="en-US" sz="2400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29305" y="4525645"/>
            <a:ext cx="949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</a:rPr>
              <a:t>地面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9305" y="5061585"/>
            <a:ext cx="1814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00000"/>
              </a:lnSpc>
              <a:buClrTx/>
              <a:buSzTx/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空中加油机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5" grpId="0"/>
      <p:bldP spid="3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5"/>
          <p:cNvSpPr>
            <a:spLocks noRot="1" noChangeArrowheads="1"/>
          </p:cNvSpPr>
          <p:nvPr/>
        </p:nvSpPr>
        <p:spPr bwMode="auto">
          <a:xfrm>
            <a:off x="1388745" y="1046480"/>
            <a:ext cx="6536690" cy="7143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defRPr/>
            </a:pP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有关太阳、地球、卫星的运动和静止</a:t>
            </a:r>
            <a:endParaRPr lang="zh-CN" altLang="en-US" sz="28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5267008" y="1994853"/>
            <a:ext cx="55086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）我们通常所说的“太阳东升西落”，是以谁为参照物呢？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5267008" y="3966845"/>
            <a:ext cx="54514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）而地理学科中所说的“地球绕着太阳转”又是以谁为参照物呢？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2579" name="图片 10" descr="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310" y="2227580"/>
            <a:ext cx="3253740" cy="293814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6391" name="矩形 5"/>
          <p:cNvSpPr/>
          <p:nvPr/>
        </p:nvSpPr>
        <p:spPr>
          <a:xfrm>
            <a:off x="7287578" y="5301615"/>
            <a:ext cx="12239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</a:pPr>
            <a:r>
              <a:rPr lang="zh-CN" altLang="en-US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</a:rPr>
              <a:t>太阳</a:t>
            </a:r>
            <a:endParaRPr lang="zh-CN" altLang="en-US" b="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5"/>
          <p:cNvSpPr/>
          <p:nvPr/>
        </p:nvSpPr>
        <p:spPr>
          <a:xfrm>
            <a:off x="7287895" y="3308350"/>
            <a:ext cx="939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00000"/>
              </a:lnSpc>
              <a:buClrTx/>
              <a:buSzTx/>
            </a:pPr>
            <a:r>
              <a:rPr lang="zh-CN" altLang="en-US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地球</a:t>
            </a:r>
            <a:endParaRPr lang="zh-CN" altLang="en-US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391" grpId="0"/>
      <p:bldP spid="8" grpId="0"/>
      <p:bldP spid="2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36140" y="1922780"/>
            <a:ext cx="8277860" cy="283845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我国是掌握空中加油技术为数不多的国家之一，只有当加油机与运输机或战斗机保持_________状态时才能加油。此时加油机与运输机或战斗机的运动快慢是______（选填“相同”或“不同”）的，运动方向是______（选填“相同”或“相反”）的。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1245" y="2605405"/>
            <a:ext cx="1537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</a:rPr>
              <a:t>相对静止</a:t>
            </a:r>
            <a:endParaRPr lang="zh-CN" altLang="en-US" sz="2400" b="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64780" y="3112135"/>
            <a:ext cx="903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00000"/>
              </a:lnSpc>
              <a:buClrTx/>
              <a:buSzTx/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相同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4350" y="3681095"/>
            <a:ext cx="900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00000"/>
              </a:lnSpc>
              <a:buClrTx/>
              <a:buSzTx/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相同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2049463" y="200882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493838" y="142811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55307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55190" y="1516044"/>
            <a:ext cx="7991475" cy="283845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一条东西走向的平直公路上，甲、乙、丙三辆汽车同时向东行驶，乙车上的乘客感觉甲车比乙车快，甲车比丙车慢，乙车上的乘客的这种感觉是以______________为参照物；选取甲车为参照物时，则乙车向_____行驶，丙车向_____行驶。</a:t>
            </a:r>
            <a:endParaRPr lang="en-US" altLang="zh-CN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12790" y="4143375"/>
            <a:ext cx="1028700" cy="5207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丙车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55490" y="4724400"/>
            <a:ext cx="1028700" cy="5207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甲车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83890" y="5264150"/>
            <a:ext cx="1028700" cy="5207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乙车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793865" y="4734560"/>
            <a:ext cx="1590675" cy="481965"/>
            <a:chOff x="5895975" y="3689865"/>
            <a:chExt cx="1590675" cy="481654"/>
          </a:xfrm>
        </p:grpSpPr>
        <p:cxnSp>
          <p:nvCxnSpPr>
            <p:cNvPr id="10" name="直接箭头连接符 9"/>
            <p:cNvCxnSpPr/>
            <p:nvPr/>
          </p:nvCxnSpPr>
          <p:spPr>
            <a:xfrm>
              <a:off x="5895975" y="4171519"/>
              <a:ext cx="1590675" cy="0"/>
            </a:xfrm>
            <a:prstGeom prst="straightConnector1">
              <a:avLst/>
            </a:prstGeom>
            <a:ln w="28575">
              <a:solidFill>
                <a:srgbClr val="FF53A9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56" name="矩形 10"/>
            <p:cNvSpPr/>
            <p:nvPr/>
          </p:nvSpPr>
          <p:spPr>
            <a:xfrm>
              <a:off x="6261768" y="3689865"/>
              <a:ext cx="8034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</a:pPr>
              <a:r>
                <a:rPr lang="zh-CN" altLang="en-US" sz="2400">
                  <a:solidFill>
                    <a:srgbClr val="E95A67"/>
                  </a:solidFill>
                </a:rPr>
                <a:t>向东</a:t>
              </a:r>
              <a:endParaRPr lang="zh-CN" altLang="en-US" sz="2400" b="0">
                <a:solidFill>
                  <a:srgbClr val="E95A67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291705" y="2704465"/>
            <a:ext cx="2065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</a:rPr>
              <a:t>自己（乙车）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44435" y="3240405"/>
            <a:ext cx="494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00000"/>
              </a:lnSpc>
              <a:buClrTx/>
              <a:buSzTx/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西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70455" y="3790315"/>
            <a:ext cx="542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00000"/>
              </a:lnSpc>
              <a:buClrTx/>
              <a:buSzTx/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东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2029143" y="161893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473518" y="103822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3" grpId="0"/>
      <p:bldP spid="14" grpId="0"/>
      <p:bldP spid="15" grpId="0"/>
      <p:bldP spid="55307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142"/>
          <p:cNvSpPr txBox="1">
            <a:spLocks noChangeArrowheads="1"/>
          </p:cNvSpPr>
          <p:nvPr/>
        </p:nvSpPr>
        <p:spPr bwMode="auto">
          <a:xfrm>
            <a:off x="5389245" y="2720975"/>
            <a:ext cx="1255713" cy="460375"/>
          </a:xfrm>
          <a:prstGeom prst="rect">
            <a:avLst/>
          </a:prstGeom>
          <a:noFill/>
          <a:ln w="25400" algn="ctr">
            <a:solidFill>
              <a:srgbClr val="FF99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2800" b="1" noProof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动与静</a:t>
            </a:r>
            <a:endParaRPr lang="zh-CN" altLang="en-US" sz="2800" b="1" noProof="0"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3" name="Group 158"/>
          <p:cNvGrpSpPr/>
          <p:nvPr/>
        </p:nvGrpSpPr>
        <p:grpSpPr>
          <a:xfrm>
            <a:off x="5348605" y="3362960"/>
            <a:ext cx="1376363" cy="917575"/>
            <a:chOff x="2158" y="2469"/>
            <a:chExt cx="867" cy="578"/>
          </a:xfrm>
        </p:grpSpPr>
        <p:sp>
          <p:nvSpPr>
            <p:cNvPr id="4" name="Text Box 144"/>
            <p:cNvSpPr txBox="1">
              <a:spLocks noChangeArrowheads="1"/>
            </p:cNvSpPr>
            <p:nvPr/>
          </p:nvSpPr>
          <p:spPr bwMode="auto">
            <a:xfrm>
              <a:off x="2158" y="2718"/>
              <a:ext cx="867" cy="329"/>
            </a:xfrm>
            <a:prstGeom prst="rect">
              <a:avLst/>
            </a:prstGeom>
            <a:noFill/>
            <a:ln w="25400" algn="ctr">
              <a:solidFill>
                <a:srgbClr val="FF99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lvl="0" algn="ctr">
                <a:buClrTx/>
                <a:buSzTx/>
                <a:buFontTx/>
                <a:defRPr/>
              </a:pPr>
              <a:r>
                <a:rPr lang="zh-CN" altLang="en-US" sz="2800" b="1" noProof="0"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参照物</a:t>
              </a:r>
              <a:endParaRPr lang="zh-CN" altLang="en-US" sz="2800" b="1" noProof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5" name="AutoShape 148"/>
            <p:cNvSpPr>
              <a:spLocks noChangeArrowheads="1"/>
            </p:cNvSpPr>
            <p:nvPr/>
          </p:nvSpPr>
          <p:spPr bwMode="auto">
            <a:xfrm>
              <a:off x="2499" y="2469"/>
              <a:ext cx="169" cy="187"/>
            </a:xfrm>
            <a:prstGeom prst="downArrow">
              <a:avLst>
                <a:gd name="adj1" fmla="val 50000"/>
                <a:gd name="adj2" fmla="val 56498"/>
              </a:avLst>
            </a:prstGeom>
            <a:noFill/>
            <a:ln w="25400" algn="ctr">
              <a:solidFill>
                <a:srgbClr val="FF99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endParaRPr>
            </a:p>
          </p:txBody>
        </p:sp>
      </p:grpSp>
      <p:grpSp>
        <p:nvGrpSpPr>
          <p:cNvPr id="6" name="Group 159"/>
          <p:cNvGrpSpPr/>
          <p:nvPr/>
        </p:nvGrpSpPr>
        <p:grpSpPr>
          <a:xfrm>
            <a:off x="5118735" y="4400464"/>
            <a:ext cx="1981200" cy="1625051"/>
            <a:chOff x="1956" y="3245"/>
            <a:chExt cx="1359" cy="1117"/>
          </a:xfrm>
        </p:grpSpPr>
        <p:sp>
          <p:nvSpPr>
            <p:cNvPr id="31810" name="Text Box 146"/>
            <p:cNvSpPr txBox="1"/>
            <p:nvPr/>
          </p:nvSpPr>
          <p:spPr>
            <a:xfrm>
              <a:off x="1956" y="3508"/>
              <a:ext cx="1359" cy="854"/>
            </a:xfrm>
            <a:prstGeom prst="rect">
              <a:avLst/>
            </a:prstGeom>
            <a:solidFill>
              <a:srgbClr val="FFCCFF"/>
            </a:solidFill>
            <a:ln w="15240">
              <a:noFill/>
            </a:ln>
          </p:spPr>
          <p:txBody>
            <a:bodyPr anchor="ctr">
              <a:no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algn="l" eaLnBrk="1" hangingPunct="1">
                <a:lnSpc>
                  <a:spcPct val="100000"/>
                </a:lnSpc>
                <a:buClrTx/>
                <a:buSzTx/>
              </a:pPr>
              <a:r>
                <a:rPr lang="zh-CN" altLang="en-US">
                  <a:latin typeface="楷体" panose="02010609060101010101" charset="-122"/>
                  <a:ea typeface="楷体" panose="02010609060101010101" charset="-122"/>
                  <a:sym typeface="+mn-ea"/>
                </a:rPr>
                <a:t>事先被选定作为标准的物体</a:t>
              </a:r>
              <a:endParaRPr lang="zh-CN" altLang="en-US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1811" name="AutoShape 149"/>
            <p:cNvSpPr/>
            <p:nvPr/>
          </p:nvSpPr>
          <p:spPr>
            <a:xfrm>
              <a:off x="2475" y="3245"/>
              <a:ext cx="227" cy="222"/>
            </a:xfrm>
            <a:prstGeom prst="downArrow">
              <a:avLst>
                <a:gd name="adj1" fmla="val 50000"/>
                <a:gd name="adj2" fmla="val 45046"/>
              </a:avLst>
            </a:prstGeom>
            <a:solidFill>
              <a:srgbClr val="FFCCFF"/>
            </a:solidFill>
            <a:ln w="15240">
              <a:noFill/>
            </a:ln>
          </p:spPr>
          <p:txBody>
            <a:bodyPr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</a:pPr>
              <a:endParaRPr lang="zh-CN" altLang="en-US">
                <a:latin typeface="黑体" panose="02010609060101010101" charset="-122"/>
              </a:endParaRPr>
            </a:p>
          </p:txBody>
        </p:sp>
      </p:grpSp>
      <p:grpSp>
        <p:nvGrpSpPr>
          <p:cNvPr id="9" name="Group 161"/>
          <p:cNvGrpSpPr/>
          <p:nvPr/>
        </p:nvGrpSpPr>
        <p:grpSpPr>
          <a:xfrm>
            <a:off x="6800850" y="3027045"/>
            <a:ext cx="3789363" cy="1992313"/>
            <a:chOff x="3379" y="2335"/>
            <a:chExt cx="2387" cy="1255"/>
          </a:xfrm>
        </p:grpSpPr>
        <p:sp>
          <p:nvSpPr>
            <p:cNvPr id="31808" name="Text Box 147"/>
            <p:cNvSpPr txBox="1"/>
            <p:nvPr/>
          </p:nvSpPr>
          <p:spPr>
            <a:xfrm>
              <a:off x="3722" y="2335"/>
              <a:ext cx="2044" cy="1255"/>
            </a:xfrm>
            <a:prstGeom prst="rect">
              <a:avLst/>
            </a:prstGeom>
            <a:solidFill>
              <a:srgbClr val="3366FF">
                <a:alpha val="39999"/>
              </a:srgbClr>
            </a:solidFill>
            <a:ln w="15240">
              <a:noFill/>
            </a:ln>
          </p:spPr>
          <p:txBody>
            <a:bodyPr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</a:pPr>
              <a:r>
                <a:rPr lang="zh-CN" altLang="en-US">
                  <a:latin typeface="楷体" panose="02010609060101010101" charset="-122"/>
                  <a:ea typeface="楷体" panose="02010609060101010101" charset="-122"/>
                </a:rPr>
                <a:t>如果一个物体相对于参照物的位置没有发生改变，则称这个物体是静止的</a:t>
              </a:r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809" name="AutoShape 151"/>
            <p:cNvSpPr/>
            <p:nvPr/>
          </p:nvSpPr>
          <p:spPr>
            <a:xfrm rot="-5400000">
              <a:off x="3406" y="2830"/>
              <a:ext cx="227" cy="282"/>
            </a:xfrm>
            <a:prstGeom prst="downArrow">
              <a:avLst>
                <a:gd name="adj1" fmla="val 50000"/>
                <a:gd name="adj2" fmla="val 38217"/>
              </a:avLst>
            </a:prstGeom>
            <a:solidFill>
              <a:srgbClr val="3366FF">
                <a:alpha val="39999"/>
              </a:srgbClr>
            </a:solidFill>
            <a:ln w="15240">
              <a:noFill/>
            </a:ln>
          </p:spPr>
          <p:txBody>
            <a:bodyPr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</a:pPr>
              <a:endParaRPr lang="zh-CN" altLang="en-US" sz="2400">
                <a:latin typeface="黑体" panose="02010609060101010101" charset="-122"/>
              </a:endParaRPr>
            </a:p>
          </p:txBody>
        </p:sp>
      </p:grpSp>
      <p:grpSp>
        <p:nvGrpSpPr>
          <p:cNvPr id="12" name="Group 162"/>
          <p:cNvGrpSpPr/>
          <p:nvPr/>
        </p:nvGrpSpPr>
        <p:grpSpPr>
          <a:xfrm>
            <a:off x="5171758" y="1653540"/>
            <a:ext cx="1762124" cy="884238"/>
            <a:chOff x="2040" y="1411"/>
            <a:chExt cx="1110" cy="557"/>
          </a:xfrm>
        </p:grpSpPr>
        <p:sp>
          <p:nvSpPr>
            <p:cNvPr id="13" name="Text Box 143"/>
            <p:cNvSpPr txBox="1">
              <a:spLocks noChangeArrowheads="1"/>
            </p:cNvSpPr>
            <p:nvPr/>
          </p:nvSpPr>
          <p:spPr bwMode="auto">
            <a:xfrm>
              <a:off x="2040" y="1411"/>
              <a:ext cx="1110" cy="329"/>
            </a:xfrm>
            <a:prstGeom prst="rect">
              <a:avLst/>
            </a:prstGeom>
            <a:noFill/>
            <a:ln w="25400" algn="ctr">
              <a:solidFill>
                <a:srgbClr val="FF99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R="0" algn="ctr" defTabSz="914400" eaLnBrk="1" hangingPunct="1">
                <a:buClrTx/>
                <a:buSzTx/>
                <a:buFontTx/>
                <a:defRPr/>
              </a:pPr>
              <a:r>
                <a:rPr kumimoji="0" lang="zh-CN" altLang="en-US" sz="2800" b="1" kern="1200" cap="none" spc="0" normalizeH="0" baseline="0" noProof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cs"/>
                </a:rPr>
                <a:t>机械运动</a:t>
              </a:r>
              <a:endParaRPr kumimoji="0" lang="zh-CN" altLang="en-US" sz="2800" b="1" kern="1200" cap="none" spc="0" normalizeH="0" baseline="0" noProof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4" name="AutoShape 152"/>
            <p:cNvSpPr>
              <a:spLocks noChangeArrowheads="1"/>
            </p:cNvSpPr>
            <p:nvPr/>
          </p:nvSpPr>
          <p:spPr bwMode="auto">
            <a:xfrm rot="10800000">
              <a:off x="2493" y="1813"/>
              <a:ext cx="161" cy="155"/>
            </a:xfrm>
            <a:prstGeom prst="downArrow">
              <a:avLst>
                <a:gd name="adj1" fmla="val 50000"/>
                <a:gd name="adj2" fmla="val 38549"/>
              </a:avLst>
            </a:prstGeom>
            <a:noFill/>
            <a:ln w="25400" algn="ctr">
              <a:solidFill>
                <a:srgbClr val="FF99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endParaRPr>
            </a:p>
          </p:txBody>
        </p:sp>
      </p:grpSp>
      <p:grpSp>
        <p:nvGrpSpPr>
          <p:cNvPr id="15" name="Group 163"/>
          <p:cNvGrpSpPr/>
          <p:nvPr/>
        </p:nvGrpSpPr>
        <p:grpSpPr>
          <a:xfrm>
            <a:off x="2725421" y="744537"/>
            <a:ext cx="6738937" cy="815976"/>
            <a:chOff x="502" y="793"/>
            <a:chExt cx="4245" cy="514"/>
          </a:xfrm>
        </p:grpSpPr>
        <p:sp>
          <p:nvSpPr>
            <p:cNvPr id="31804" name="Text Box 145"/>
            <p:cNvSpPr txBox="1"/>
            <p:nvPr/>
          </p:nvSpPr>
          <p:spPr>
            <a:xfrm>
              <a:off x="502" y="793"/>
              <a:ext cx="4245" cy="301"/>
            </a:xfrm>
            <a:prstGeom prst="rect">
              <a:avLst/>
            </a:prstGeom>
            <a:solidFill>
              <a:srgbClr val="FFCCFF"/>
            </a:solidFill>
            <a:ln w="15240">
              <a:noFill/>
            </a:ln>
          </p:spPr>
          <p:txBody>
            <a:bodyPr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</a:pPr>
              <a:r>
                <a:rPr lang="zh-CN" altLang="en-US">
                  <a:latin typeface="楷体" panose="02010609060101010101" charset="-122"/>
                  <a:ea typeface="楷体" panose="02010609060101010101" charset="-122"/>
                </a:rPr>
                <a:t>一个物体相对于另一个物体位置的改变</a:t>
              </a:r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805" name="AutoShape 153"/>
            <p:cNvSpPr/>
            <p:nvPr/>
          </p:nvSpPr>
          <p:spPr>
            <a:xfrm rot="10800000">
              <a:off x="2477" y="1149"/>
              <a:ext cx="194" cy="158"/>
            </a:xfrm>
            <a:prstGeom prst="downArrow">
              <a:avLst>
                <a:gd name="adj1" fmla="val 50000"/>
                <a:gd name="adj2" fmla="val 36481"/>
              </a:avLst>
            </a:prstGeom>
            <a:solidFill>
              <a:srgbClr val="FFCCFF"/>
            </a:solidFill>
            <a:ln w="15240">
              <a:noFill/>
            </a:ln>
          </p:spPr>
          <p:txBody>
            <a:bodyPr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</a:pPr>
              <a:endParaRPr lang="zh-CN" altLang="en-US" sz="2400">
                <a:latin typeface="黑体" panose="02010609060101010101" charset="-122"/>
              </a:endParaRPr>
            </a:p>
          </p:txBody>
        </p:sp>
      </p:grpSp>
      <p:grpSp>
        <p:nvGrpSpPr>
          <p:cNvPr id="18" name="Group 164"/>
          <p:cNvGrpSpPr/>
          <p:nvPr/>
        </p:nvGrpSpPr>
        <p:grpSpPr>
          <a:xfrm>
            <a:off x="2801518" y="2343151"/>
            <a:ext cx="2474904" cy="946150"/>
            <a:chOff x="486" y="1710"/>
            <a:chExt cx="1427" cy="596"/>
          </a:xfrm>
        </p:grpSpPr>
        <p:sp>
          <p:nvSpPr>
            <p:cNvPr id="31802" name="AutoShape 154"/>
            <p:cNvSpPr/>
            <p:nvPr/>
          </p:nvSpPr>
          <p:spPr>
            <a:xfrm rot="5400000">
              <a:off x="1667" y="1953"/>
              <a:ext cx="227" cy="265"/>
            </a:xfrm>
            <a:prstGeom prst="downArrow">
              <a:avLst>
                <a:gd name="adj1" fmla="val 50000"/>
                <a:gd name="adj2" fmla="val 46804"/>
              </a:avLst>
            </a:prstGeom>
            <a:solidFill>
              <a:srgbClr val="FFCCFF"/>
            </a:solidFill>
            <a:ln w="15240">
              <a:noFill/>
            </a:ln>
          </p:spPr>
          <p:txBody>
            <a:bodyPr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</a:pPr>
              <a:endParaRPr lang="zh-CN" altLang="en-US" sz="2400">
                <a:latin typeface="黑体" panose="02010609060101010101" charset="-122"/>
              </a:endParaRPr>
            </a:p>
          </p:txBody>
        </p:sp>
        <p:sp>
          <p:nvSpPr>
            <p:cNvPr id="31803" name="Text Box 155"/>
            <p:cNvSpPr txBox="1"/>
            <p:nvPr/>
          </p:nvSpPr>
          <p:spPr>
            <a:xfrm>
              <a:off x="486" y="1710"/>
              <a:ext cx="1145" cy="596"/>
            </a:xfrm>
            <a:prstGeom prst="rect">
              <a:avLst/>
            </a:prstGeom>
            <a:solidFill>
              <a:srgbClr val="FFCCFF"/>
            </a:solidFill>
            <a:ln w="15240">
              <a:noFill/>
            </a:ln>
          </p:spPr>
          <p:txBody>
            <a:bodyPr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</a:pPr>
              <a:r>
                <a:rPr lang="zh-CN" altLang="en-US">
                  <a:latin typeface="楷体" panose="02010609060101010101" charset="-122"/>
                  <a:ea typeface="楷体" panose="02010609060101010101" charset="-122"/>
                </a:rPr>
                <a:t>运动和静止的相对性</a:t>
              </a:r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1" name="Group 160"/>
          <p:cNvGrpSpPr/>
          <p:nvPr/>
        </p:nvGrpSpPr>
        <p:grpSpPr>
          <a:xfrm>
            <a:off x="1573530" y="3408045"/>
            <a:ext cx="3694113" cy="1774825"/>
            <a:chOff x="-140" y="2579"/>
            <a:chExt cx="2327" cy="1118"/>
          </a:xfrm>
        </p:grpSpPr>
        <p:sp>
          <p:nvSpPr>
            <p:cNvPr id="31800" name="AutoShape 150"/>
            <p:cNvSpPr/>
            <p:nvPr/>
          </p:nvSpPr>
          <p:spPr>
            <a:xfrm rot="5400000">
              <a:off x="1923" y="2818"/>
              <a:ext cx="227" cy="300"/>
            </a:xfrm>
            <a:prstGeom prst="downArrow">
              <a:avLst>
                <a:gd name="adj1" fmla="val 50000"/>
                <a:gd name="adj2" fmla="val 38876"/>
              </a:avLst>
            </a:prstGeom>
            <a:solidFill>
              <a:srgbClr val="3366FF">
                <a:alpha val="39999"/>
              </a:srgbClr>
            </a:solidFill>
            <a:ln w="15240">
              <a:noFill/>
            </a:ln>
          </p:spPr>
          <p:txBody>
            <a:bodyPr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</a:pPr>
              <a:endParaRPr lang="zh-CN" altLang="en-US" sz="2400">
                <a:latin typeface="黑体" panose="02010609060101010101" charset="-122"/>
              </a:endParaRPr>
            </a:p>
          </p:txBody>
        </p:sp>
        <p:sp>
          <p:nvSpPr>
            <p:cNvPr id="31801" name="Text Box 156"/>
            <p:cNvSpPr txBox="1"/>
            <p:nvPr/>
          </p:nvSpPr>
          <p:spPr>
            <a:xfrm>
              <a:off x="-140" y="2579"/>
              <a:ext cx="2026" cy="1118"/>
            </a:xfrm>
            <a:prstGeom prst="rect">
              <a:avLst/>
            </a:prstGeom>
            <a:solidFill>
              <a:srgbClr val="3366FF">
                <a:alpha val="39999"/>
              </a:srgbClr>
            </a:solidFill>
            <a:ln w="15240">
              <a:noFill/>
            </a:ln>
          </p:spPr>
          <p:txBody>
            <a:bodyPr anchor="ctr">
              <a:no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algn="l" eaLnBrk="1" hangingPunct="1">
                <a:lnSpc>
                  <a:spcPct val="100000"/>
                </a:lnSpc>
                <a:buClrTx/>
                <a:buSzTx/>
              </a:pPr>
              <a:r>
                <a:rPr lang="zh-CN" altLang="en-US">
                  <a:latin typeface="楷体" panose="02010609060101010101" charset="-122"/>
                  <a:ea typeface="楷体" panose="02010609060101010101" charset="-122"/>
                  <a:sym typeface="+mn-ea"/>
                </a:rPr>
                <a:t>如果一个物体相对于参照物的位置发生改变，则称这个物体是运动的</a:t>
              </a:r>
              <a:endParaRPr lang="zh-CN" altLang="en-US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1501140" y="1675130"/>
            <a:ext cx="8999855" cy="332041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" name="图片 2" descr="A000220150321B92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6078" y="3549065"/>
            <a:ext cx="977900" cy="1446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880869" y="2007275"/>
            <a:ext cx="80702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marR="0" indent="-457200" defTabSz="914400">
              <a:lnSpc>
                <a:spcPct val="150000"/>
              </a:lnSpc>
              <a:buClr>
                <a:srgbClr val="E88800"/>
              </a:buClr>
              <a:buSzTx/>
              <a:buFont typeface="Wingdings" panose="05000000000000000000" charset="0"/>
              <a:buChar char="l"/>
              <a:defRPr/>
            </a:pPr>
            <a:r>
              <a:rPr lang="en-US" altLang="zh-CN" sz="2800" b="1" noProof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知道机械运动是指物体</a:t>
            </a:r>
            <a:r>
              <a:rPr lang="zh-CN" altLang="en-US" sz="2800" b="1" noProof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位置随时间的</a:t>
            </a:r>
            <a:r>
              <a:rPr lang="zh-CN" altLang="en-US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变化。</a:t>
            </a:r>
            <a:endParaRPr kumimoji="0" lang="en-US" altLang="zh-CN" sz="2800" b="1" kern="1200" cap="none" spc="0" normalizeH="0" baseline="0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marR="0" indent="-457200" defTabSz="914400">
              <a:lnSpc>
                <a:spcPct val="150000"/>
              </a:lnSpc>
              <a:buClr>
                <a:srgbClr val="E88800"/>
              </a:buClr>
              <a:buSzTx/>
              <a:buFont typeface="Wingdings" panose="05000000000000000000" charset="0"/>
              <a:buChar char="l"/>
              <a:defRPr/>
            </a:pPr>
            <a:r>
              <a:rPr lang="en-US" altLang="zh-CN" sz="2800" b="1" noProof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知道参照物的概念，会选择参照物描述机械运动，会根据对运动的描述指明参照物。</a:t>
            </a:r>
            <a:endParaRPr kumimoji="0" lang="en-US" altLang="zh-CN" sz="2800" b="1" kern="1200" cap="none" spc="0" normalizeH="0" baseline="0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marR="0" indent="-457200" defTabSz="914400">
              <a:lnSpc>
                <a:spcPct val="150000"/>
              </a:lnSpc>
              <a:buClr>
                <a:srgbClr val="E88800"/>
              </a:buClr>
              <a:buSzTx/>
              <a:buFont typeface="Wingdings" panose="05000000000000000000" charset="0"/>
              <a:buChar char="l"/>
              <a:defRPr/>
            </a:pPr>
            <a:r>
              <a:rPr lang="en-US" altLang="zh-CN" sz="2800" b="1" noProof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3</a:t>
            </a:r>
            <a:r>
              <a:rPr lang="en-US" altLang="zh-CN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知道运动和静止是相对的。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33855" y="1485265"/>
            <a:ext cx="8327390" cy="339217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 在商场里，当你站在上升的自动扶梯上时，关于你是运动还是静止的说法中正确的是（　　）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运动的                       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静止的 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相对于自动扶梯是静止的       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相对于商场地面是静止的 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15517" y="2077895"/>
            <a:ext cx="413385" cy="53403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2400" b="1">
              <a:solidFill>
                <a:srgbClr val="E95A67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4635" y="2789555"/>
            <a:ext cx="2777490" cy="21513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591401" y="1769951"/>
            <a:ext cx="8707755" cy="283845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2. 如图所示的情景中，下列说法正确的是（　　）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A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帆船相对于大地是静止的 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B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空中的雨滴相对于帆船是静止的 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C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空中的雨滴相对于牛是静止的 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D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地面上的人相对于大地是静止的 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46267" y="1868707"/>
            <a:ext cx="413385" cy="53403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2400" b="1">
              <a:solidFill>
                <a:srgbClr val="E95A67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" name="图片 1" descr="21ba2fb4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7430" y="2522220"/>
            <a:ext cx="2738755" cy="19653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319530" y="1228725"/>
            <a:ext cx="9401810" cy="394652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3. 随着科技实力的不断提升，我国逐渐由航天大国向航天强国迈进。2017年4月，中国自主研制的首艘货运飞船“天舟一号”在海南文昌航天发射场使用“长征七号”运载火箭发射，并与“天宫二号”空间站顺利完成自动交会对接，如图所示。此时说“天宫二号”是静止的，选取的参照物是 （　　）                                       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“天宫二号”         B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太阳 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“长征七号”         D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“天舟一号” 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73319" y="3563442"/>
            <a:ext cx="357505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E95A67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zh-CN" altLang="en-US" sz="2400" b="1">
              <a:solidFill>
                <a:srgbClr val="E95A67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" name="图片 1" descr="5bf55eea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850" y="3683000"/>
            <a:ext cx="2778760" cy="17773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38617" y="1295315"/>
            <a:ext cx="8509635" cy="228409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4.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图为高空跳伞运动员在极速下降过程中的一个画面，在图示的情景中，以地面为参照物，他们是 _________的，以其中一个运动员为参照物，其他运动员是________的。（填“静止”或“运动”）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70028" y="1940999"/>
            <a:ext cx="74930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运动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38105" y="2512588"/>
            <a:ext cx="74930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lvl="0" algn="l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静止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9909" y="3220082"/>
            <a:ext cx="3290207" cy="22641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44930" y="899160"/>
            <a:ext cx="8875395" cy="173037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                        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运动相对性的应用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在生产、科研和军事上，人们常常要运用运动相对性的知识。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受油机在空中加油时，必须和加油机保持相对静止。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17900" y="3035300"/>
            <a:ext cx="4895850" cy="2690495"/>
          </a:xfrm>
          <a:prstGeom prst="round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86535" y="945515"/>
            <a:ext cx="8875395" cy="228409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在新型飞机的研制中，需将飞机模型固定在风洞中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让风迎面吹来，模拟飞机在空中的飞行情况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采用这种方法不但可以节约成本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而且可降低实际飞行试验带来的风险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甚至能获得实际飞行试验中得不到的数据。</a:t>
            </a:r>
            <a:endParaRPr lang="en-US" altLang="zh-CN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89935" y="2824480"/>
            <a:ext cx="4859655" cy="3176270"/>
            <a:chOff x="5247" y="4797"/>
            <a:chExt cx="7653" cy="500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28" y="4797"/>
              <a:ext cx="3773" cy="5002"/>
            </a:xfrm>
            <a:prstGeom prst="round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5247" y="6091"/>
              <a:ext cx="4593" cy="3708"/>
            </a:xfrm>
            <a:prstGeom prst="round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IMG_20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310" y="1407795"/>
            <a:ext cx="4089400" cy="2667000"/>
          </a:xfrm>
          <a:prstGeom prst="round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 descr="IMG_20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265" y="1407478"/>
            <a:ext cx="4067175" cy="2667000"/>
          </a:xfrm>
          <a:prstGeom prst="round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2901633" y="4473575"/>
            <a:ext cx="7589838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>
                <a:srgbClr val="E88800"/>
              </a:buClr>
              <a:buSzTx/>
              <a:buFont typeface="Wingdings" panose="05000000000000000000" charset="0"/>
              <a:defRPr/>
            </a:pPr>
            <a:r>
              <a:rPr lang="en-US" altLang="zh-CN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哪辆汽车是运动的，哪辆汽车是静止的？</a:t>
            </a:r>
            <a:endParaRPr lang="en-US" altLang="zh-CN" sz="2800" b="1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902261" y="5210858"/>
            <a:ext cx="6966909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>
                <a:srgbClr val="E88800"/>
              </a:buClr>
              <a:buSzTx/>
              <a:buFont typeface="Wingdings" panose="05000000000000000000" charset="0"/>
              <a:defRPr/>
            </a:pPr>
            <a:r>
              <a:rPr lang="en-US" altLang="zh-CN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根据它们在照片上的位置是否变化</a:t>
            </a:r>
            <a:r>
              <a:rPr lang="zh-CN" altLang="en-US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205153" y="1896745"/>
            <a:ext cx="728663" cy="42862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367078" y="2344420"/>
            <a:ext cx="719138" cy="50482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222365" y="2595245"/>
            <a:ext cx="911225" cy="60642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8903" y="2082483"/>
            <a:ext cx="11826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</a:rPr>
              <a:t>运动的</a:t>
            </a:r>
            <a:endParaRPr lang="zh-CN" altLang="en-US" sz="2400" b="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46403" y="858520"/>
            <a:ext cx="1181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</a:rPr>
              <a:t>静止的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流程图: 终止 33"/>
          <p:cNvSpPr/>
          <p:nvPr/>
        </p:nvSpPr>
        <p:spPr>
          <a:xfrm>
            <a:off x="1379220" y="4473575"/>
            <a:ext cx="1371600" cy="457200"/>
          </a:xfrm>
          <a:prstGeom prst="flowChartTerminator">
            <a:avLst/>
          </a:prstGeom>
          <a:solidFill>
            <a:srgbClr val="61CD99"/>
          </a:solidFill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3019" name="文本框 30"/>
          <p:cNvSpPr txBox="1"/>
          <p:nvPr/>
        </p:nvSpPr>
        <p:spPr>
          <a:xfrm>
            <a:off x="1577658" y="4432300"/>
            <a:ext cx="10001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思 考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  <p:bldP spid="34" grpId="0"/>
      <p:bldP spid="43019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15" name="TextBox 1"/>
          <p:cNvSpPr txBox="1"/>
          <p:nvPr/>
        </p:nvSpPr>
        <p:spPr bwMode="auto">
          <a:xfrm>
            <a:off x="3194685" y="1541145"/>
            <a:ext cx="595884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>
                <a:srgbClr val="E88800"/>
              </a:buClr>
              <a:buSzTx/>
              <a:buFont typeface="Wingdings" panose="05000000000000000000" charset="0"/>
              <a:defRPr/>
            </a:pPr>
            <a:r>
              <a:rPr lang="en-US" altLang="zh-CN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我们根据什么说这些物体是运动的？</a:t>
            </a:r>
            <a:endParaRPr lang="en-US" altLang="zh-CN" sz="2800" b="1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7216" name="组合 10"/>
          <p:cNvGrpSpPr/>
          <p:nvPr/>
        </p:nvGrpSpPr>
        <p:grpSpPr>
          <a:xfrm>
            <a:off x="1877060" y="2573973"/>
            <a:ext cx="2203450" cy="2157250"/>
            <a:chOff x="1214414" y="1785926"/>
            <a:chExt cx="2381267" cy="2329357"/>
          </a:xfrm>
        </p:grpSpPr>
        <p:pic>
          <p:nvPicPr>
            <p:cNvPr id="4" name="图片 3" descr="liebao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4414" y="1785926"/>
              <a:ext cx="2381267" cy="178614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227" name="TextBox 7"/>
            <p:cNvSpPr txBox="1"/>
            <p:nvPr/>
          </p:nvSpPr>
          <p:spPr>
            <a:xfrm>
              <a:off x="1469531" y="3618179"/>
              <a:ext cx="1851487" cy="4971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</a:rPr>
                <a:t>飞驰的猎豹</a:t>
              </a:r>
              <a:endParaRPr lang="zh-CN" altLang="en-US" sz="24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217" name="组合 11"/>
          <p:cNvGrpSpPr/>
          <p:nvPr/>
        </p:nvGrpSpPr>
        <p:grpSpPr>
          <a:xfrm>
            <a:off x="4871720" y="2570798"/>
            <a:ext cx="2447925" cy="2157603"/>
            <a:chOff x="5357773" y="1785926"/>
            <a:chExt cx="2646669" cy="2330934"/>
          </a:xfrm>
        </p:grpSpPr>
        <p:pic>
          <p:nvPicPr>
            <p:cNvPr id="7" name="Picture 4" descr="11457915920455378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5357773" y="1785926"/>
              <a:ext cx="2646669" cy="178534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225" name="TextBox 8"/>
            <p:cNvSpPr txBox="1"/>
            <p:nvPr/>
          </p:nvSpPr>
          <p:spPr>
            <a:xfrm>
              <a:off x="5439474" y="3619501"/>
              <a:ext cx="2514164" cy="4973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algn="l" eaLnBrk="1" hangingPunct="1">
                <a:lnSpc>
                  <a:spcPct val="100000"/>
                </a:lnSpc>
                <a:buClrTx/>
                <a:buSzTx/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sym typeface="+mn-ea"/>
                </a:rPr>
                <a:t>穿梭宇宙的彗星</a:t>
              </a:r>
              <a:endPara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7218" name="组合 12"/>
          <p:cNvGrpSpPr/>
          <p:nvPr/>
        </p:nvGrpSpPr>
        <p:grpSpPr>
          <a:xfrm>
            <a:off x="8014653" y="2573973"/>
            <a:ext cx="2314575" cy="2157305"/>
            <a:chOff x="1142976" y="4214818"/>
            <a:chExt cx="2714644" cy="2427733"/>
          </a:xfrm>
        </p:grpSpPr>
        <p:pic>
          <p:nvPicPr>
            <p:cNvPr id="10" name="图片 9" descr="woni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2976" y="4214818"/>
              <a:ext cx="2714644" cy="185617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223" name="TextBox 9"/>
            <p:cNvSpPr txBox="1"/>
            <p:nvPr/>
          </p:nvSpPr>
          <p:spPr>
            <a:xfrm>
              <a:off x="1585235" y="6124466"/>
              <a:ext cx="2009358" cy="5180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algn="l" eaLnBrk="1" hangingPunct="1">
                <a:lnSpc>
                  <a:spcPct val="100000"/>
                </a:lnSpc>
                <a:buClrTx/>
                <a:buSzTx/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sym typeface="+mn-ea"/>
                </a:rPr>
                <a:t>缓慢的蜗牛</a:t>
              </a:r>
              <a:endPara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12" name="TextBox 11"/>
          <p:cNvSpPr txBox="1"/>
          <p:nvPr/>
        </p:nvSpPr>
        <p:spPr bwMode="auto">
          <a:xfrm>
            <a:off x="2695575" y="4937125"/>
            <a:ext cx="695769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>
                <a:srgbClr val="E88800"/>
              </a:buClr>
              <a:buSzTx/>
              <a:buFont typeface="Wingdings" panose="05000000000000000000" charset="0"/>
              <a:defRPr/>
            </a:pPr>
            <a:r>
              <a:rPr lang="en-US" altLang="zh-CN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它们的共同特点：</a:t>
            </a:r>
            <a:r>
              <a:rPr lang="en-US" altLang="zh-CN" sz="2800" b="1" noProof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位置</a:t>
            </a:r>
            <a:r>
              <a:rPr lang="en-US" altLang="zh-CN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随时间不断地</a:t>
            </a:r>
            <a:r>
              <a:rPr lang="en-US" altLang="zh-CN" sz="2800" b="1" noProof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变化</a:t>
            </a:r>
            <a:r>
              <a:rPr lang="zh-CN" altLang="en-US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流程图: 终止 2"/>
          <p:cNvSpPr/>
          <p:nvPr/>
        </p:nvSpPr>
        <p:spPr>
          <a:xfrm>
            <a:off x="1876743" y="1082993"/>
            <a:ext cx="1608772" cy="457831"/>
          </a:xfrm>
          <a:prstGeom prst="flowChartTerminator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52232" name="文本框 9"/>
          <p:cNvSpPr txBox="1"/>
          <p:nvPr/>
        </p:nvSpPr>
        <p:spPr>
          <a:xfrm>
            <a:off x="1980268" y="1082993"/>
            <a:ext cx="1402356" cy="46101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讨论一下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7967345" y="445770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0908" name="文本框 5"/>
          <p:cNvSpPr txBox="1"/>
          <p:nvPr/>
        </p:nvSpPr>
        <p:spPr>
          <a:xfrm>
            <a:off x="8106728" y="46482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hlinkClick r:id="rId5" action="ppaction://hlinkfile"/>
              </a:rPr>
              <a:t>点击此处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hlinkClick r:id="rId5" action="ppaction://hlinkfile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hlinkClick r:id="rId5" action="ppaction://hlinkfile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80908" grpId="0"/>
      <p:bldP spid="3" grpId="0"/>
      <p:bldP spid="52232" grpId="0"/>
      <p:bldP spid="72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7" name="Picture 5" descr="珠穆朗玛峰"/>
          <p:cNvPicPr>
            <a:picLocks noChangeAspect="1"/>
          </p:cNvPicPr>
          <p:nvPr/>
        </p:nvPicPr>
        <p:blipFill>
          <a:blip r:embed="rId2"/>
          <a:srcRect b="25000"/>
          <a:stretch>
            <a:fillRect/>
          </a:stretch>
        </p:blipFill>
        <p:spPr>
          <a:xfrm>
            <a:off x="1693228" y="2481263"/>
            <a:ext cx="3579812" cy="3509962"/>
          </a:xfrm>
          <a:prstGeom prst="rect">
            <a:avLst/>
          </a:prstGeom>
          <a:noFill/>
          <a:ln w="9525">
            <a:noFill/>
          </a:ln>
          <a:effectLst/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693545" y="4831557"/>
            <a:ext cx="352742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3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3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3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珠穆朗玛峰由于地壳运动高度在变化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1269" name="图片 4" descr="45.JPG"/>
          <p:cNvPicPr>
            <a:picLocks noChangeAspect="1"/>
          </p:cNvPicPr>
          <p:nvPr/>
        </p:nvPicPr>
        <p:blipFill>
          <a:blip r:embed="rId3"/>
          <a:srcRect b="26807"/>
          <a:stretch>
            <a:fillRect/>
          </a:stretch>
        </p:blipFill>
        <p:spPr>
          <a:xfrm>
            <a:off x="6376035" y="2481580"/>
            <a:ext cx="3648075" cy="3411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747385" y="4831398"/>
            <a:ext cx="496887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3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3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3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非洲板块与亚欧板块的距离由于板块运动缩短</a:t>
            </a:r>
            <a:endParaRPr lang="zh-CN" altLang="en-US" sz="28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0" y="1022985"/>
            <a:ext cx="5288280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一、机械运动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cs typeface="+mn-ea"/>
            </a:endParaRPr>
          </a:p>
        </p:txBody>
      </p:sp>
      <p:sp>
        <p:nvSpPr>
          <p:cNvPr id="5122" name="Text Box 4"/>
          <p:cNvSpPr txBox="1"/>
          <p:nvPr/>
        </p:nvSpPr>
        <p:spPr>
          <a:xfrm>
            <a:off x="1742440" y="1628140"/>
            <a:ext cx="7626985" cy="7143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物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理学里把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物体位置随时间的变化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叫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机械运动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。</a:t>
            </a:r>
            <a:endParaRPr lang="en-US" altLang="zh-CN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7882890" y="544830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0908" name="文本框 5"/>
          <p:cNvSpPr txBox="1"/>
          <p:nvPr/>
        </p:nvSpPr>
        <p:spPr>
          <a:xfrm>
            <a:off x="8022273" y="56388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hlinkClick r:id="rId4" action="ppaction://hlinkfile"/>
              </a:rPr>
              <a:t>点击此处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hlinkClick r:id="rId4" action="ppaction://hlinkfile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hlinkClick r:id="rId4" action="ppaction://hlinkfile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  <p:bldP spid="5" grpId="0"/>
      <p:bldP spid="80908" grpId="0"/>
      <p:bldP spid="51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63" name="Group 10"/>
          <p:cNvGrpSpPr/>
          <p:nvPr/>
        </p:nvGrpSpPr>
        <p:grpSpPr>
          <a:xfrm>
            <a:off x="2150745" y="1093153"/>
            <a:ext cx="3446463" cy="2816276"/>
            <a:chOff x="501" y="757"/>
            <a:chExt cx="2244" cy="1834"/>
          </a:xfrm>
        </p:grpSpPr>
        <p:pic>
          <p:nvPicPr>
            <p:cNvPr id="3" name="图片 2" descr="changjiang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1" y="757"/>
              <a:ext cx="2244" cy="1485"/>
            </a:xfrm>
            <a:prstGeom prst="round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9269" name="TextBox 3"/>
            <p:cNvSpPr txBox="1"/>
            <p:nvPr/>
          </p:nvSpPr>
          <p:spPr>
            <a:xfrm>
              <a:off x="945" y="2251"/>
              <a:ext cx="1283" cy="3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</a:pPr>
              <a:r>
                <a:rPr lang="zh-CN" altLang="en-US">
                  <a:latin typeface="楷体" panose="02010609060101010101" charset="-122"/>
                  <a:ea typeface="楷体" panose="02010609060101010101" charset="-122"/>
                </a:rPr>
                <a:t>奔腾的江水</a:t>
              </a:r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2291" name="Group 12"/>
          <p:cNvGrpSpPr/>
          <p:nvPr/>
        </p:nvGrpSpPr>
        <p:grpSpPr>
          <a:xfrm>
            <a:off x="6571933" y="1092200"/>
            <a:ext cx="3268662" cy="2822626"/>
            <a:chOff x="3195" y="744"/>
            <a:chExt cx="2128" cy="1837"/>
          </a:xfrm>
        </p:grpSpPr>
        <p:pic>
          <p:nvPicPr>
            <p:cNvPr id="6" name="文本框 5" descr="221_952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5" y="744"/>
              <a:ext cx="2128" cy="1485"/>
            </a:xfrm>
            <a:prstGeom prst="roundRect">
              <a:avLst/>
            </a:prstGeom>
            <a:noFill/>
            <a:ln w="9525">
              <a:noFill/>
            </a:ln>
          </p:spPr>
        </p:pic>
        <p:sp>
          <p:nvSpPr>
            <p:cNvPr id="9267" name="TextBox 4"/>
            <p:cNvSpPr txBox="1"/>
            <p:nvPr/>
          </p:nvSpPr>
          <p:spPr>
            <a:xfrm>
              <a:off x="3613" y="2241"/>
              <a:ext cx="1283" cy="3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algn="l" eaLnBrk="1" hangingPunct="1">
                <a:lnSpc>
                  <a:spcPct val="100000"/>
                </a:lnSpc>
                <a:buClrTx/>
                <a:buSzTx/>
              </a:pPr>
              <a:r>
                <a:rPr lang="zh-CN" altLang="en-US">
                  <a:latin typeface="楷体" panose="02010609060101010101" charset="-122"/>
                  <a:ea typeface="楷体" panose="02010609060101010101" charset="-122"/>
                  <a:sym typeface="+mn-ea"/>
                </a:rPr>
                <a:t>天体的运动</a:t>
              </a:r>
              <a:endParaRPr lang="zh-CN" altLang="en-US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1454785" y="4320540"/>
            <a:ext cx="9282430" cy="1539240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711200" eaLnBrk="1" hangingPunct="1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除了机械运动，还有分子、原子的运动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电磁运动，生命运动等多种运动形式。</a:t>
            </a:r>
            <a:r>
              <a:rPr lang="zh-CN" altLang="en-US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运动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是宇宙中最普遍的的现象。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468880" y="1832610"/>
            <a:ext cx="6938645" cy="173037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indent="609600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下列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情况不属于机械运动的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是（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　）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indent="609600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A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小鸟在空中飞行         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     B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河水流动 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indent="609600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C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水凝固成冰             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         D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雨滴下落 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99277" y="1987128"/>
            <a:ext cx="333375" cy="437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2400" b="1">
              <a:solidFill>
                <a:srgbClr val="E95A67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88425" y="4592188"/>
            <a:ext cx="3549650" cy="6451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水的位置并没有发生变化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0209344">
            <a:off x="2890004" y="3515478"/>
            <a:ext cx="1335903" cy="9667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grpSp>
        <p:nvGrpSpPr>
          <p:cNvPr id="55302" name="组合 15"/>
          <p:cNvGrpSpPr/>
          <p:nvPr/>
        </p:nvGrpSpPr>
        <p:grpSpPr>
          <a:xfrm>
            <a:off x="2461578" y="1910398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905953" y="1329690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5307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569220" y="1939330"/>
            <a:ext cx="7128674" cy="283845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下列说法中属于机械运动的是（       ）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A.四季更替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B.花开花谢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C.流星划过夜空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D.生物的新陈代谢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3553" name="Picture 1" descr="E:\R八物上\第2节 运动的描述\流星划过夜空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250305" y="2639695"/>
            <a:ext cx="3150870" cy="2250440"/>
          </a:xfrm>
          <a:prstGeom prst="round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5302" name="组合 15"/>
          <p:cNvGrpSpPr/>
          <p:nvPr/>
        </p:nvGrpSpPr>
        <p:grpSpPr>
          <a:xfrm>
            <a:off x="2580958" y="2014538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2025333" y="1433830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4445" y="2090420"/>
            <a:ext cx="40259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5307" grpId="0"/>
      <p:bldP spid="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.xml><?xml version="1.0" encoding="utf-8"?>
<p:tagLst xmlns:p="http://schemas.openxmlformats.org/presentationml/2006/main">
  <p:tag name="KSO_WM_UNIT_PLACING_PICTURE_USER_VIEWPORT" val="{&quot;height&quot;:6660,&quot;width&quot;:12120}"/>
</p:tagLst>
</file>

<file path=ppt/tags/tag3.xml><?xml version="1.0" encoding="utf-8"?>
<p:tagLst xmlns:p="http://schemas.openxmlformats.org/presentationml/2006/main">
  <p:tag name="KSO_WM_UNIT_PLACING_PICTURE_USER_VIEWPORT" val="{&quot;height&quot;:4335,&quot;width&quot;:5370}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189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5" baseType="lpstr">
      <vt:lpstr>Arial</vt:lpstr>
      <vt:lpstr>微软雅黑</vt:lpstr>
      <vt:lpstr>宋体</vt:lpstr>
      <vt:lpstr>Calibri Light</vt:lpstr>
      <vt:lpstr>Calibri</vt:lpstr>
      <vt:lpstr>Wingdings</vt:lpstr>
      <vt:lpstr>Times New Roman</vt:lpstr>
      <vt:lpstr>楷体</vt:lpstr>
      <vt:lpstr>黑体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20.1100</AppVersion>
  <TotalTime>0</TotalTime>
  <Application>Aspose.Slides for Java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2021-07-09T18:03:59Z</cp:lastPrinted>
  <dcterms:created xsi:type="dcterms:W3CDTF">2021-07-09T18:03:59Z</dcterms:created>
  <dcterms:modified xsi:type="dcterms:W3CDTF">2021-07-09T10:04:01Z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