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62" r:id="rId2"/>
    <p:sldId id="264" r:id="rId3"/>
    <p:sldId id="308" r:id="rId4"/>
    <p:sldId id="309" r:id="rId5"/>
    <p:sldId id="310" r:id="rId6"/>
    <p:sldId id="311" r:id="rId7"/>
    <p:sldId id="306" r:id="rId8"/>
    <p:sldId id="318" r:id="rId9"/>
    <p:sldId id="319" r:id="rId10"/>
    <p:sldId id="320" r:id="rId11"/>
    <p:sldId id="325" r:id="rId12"/>
    <p:sldId id="326" r:id="rId13"/>
    <p:sldId id="327" r:id="rId14"/>
    <p:sldId id="307" r:id="rId1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572" userDrawn="1">
          <p15:clr>
            <a:srgbClr val="A4A3A4"/>
          </p15:clr>
        </p15:guide>
        <p15:guide id="2" pos="23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CC"/>
    <a:srgbClr val="00A1E9"/>
    <a:srgbClr val="FFF100"/>
    <a:srgbClr val="17B7FF"/>
    <a:srgbClr val="02B0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558" autoAdjust="0"/>
    <p:restoredTop sz="94333" autoAdjust="0"/>
  </p:normalViewPr>
  <p:slideViewPr>
    <p:cSldViewPr snapToGrid="0">
      <p:cViewPr varScale="1">
        <p:scale>
          <a:sx n="90" d="100"/>
          <a:sy n="90" d="100"/>
        </p:scale>
        <p:origin x="-144" y="-108"/>
      </p:cViewPr>
      <p:guideLst>
        <p:guide orient="horz" pos="572"/>
        <p:guide pos="23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11.emf"/><Relationship Id="rId1" Type="http://schemas.openxmlformats.org/officeDocument/2006/relationships/image" Target="../media/image10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2387600"/>
            <a:ext cx="12192000" cy="184150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ctrTitle"/>
          </p:nvPr>
        </p:nvSpPr>
        <p:spPr>
          <a:xfrm>
            <a:off x="0" y="2387600"/>
            <a:ext cx="12192000" cy="1841500"/>
          </a:xfrm>
          <a:prstGeom prst="rect">
            <a:avLst/>
          </a:prstGeom>
        </p:spPr>
        <p:txBody>
          <a:bodyPr anchor="ctr"/>
          <a:lstStyle>
            <a:lvl1pPr algn="ctr">
              <a:defRPr sz="4400">
                <a:solidFill>
                  <a:schemeClr val="bg1"/>
                </a:solidFill>
                <a:latin typeface="Adobe 黑体 Std R" panose="020B0400000000000000" pitchFamily="34" charset="-122"/>
                <a:ea typeface="Adobe 黑体 Std R" panose="020B0400000000000000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2019-12-18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同侧圆角矩形 6">
            <a:hlinkClick r:id="rId2" action="ppaction://hlinksldjump" tooltip="点击进入"/>
          </p:cNvPr>
          <p:cNvSpPr/>
          <p:nvPr userDrawn="1"/>
        </p:nvSpPr>
        <p:spPr>
          <a:xfrm>
            <a:off x="2841961" y="469878"/>
            <a:ext cx="1822709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知识要点基础练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同侧圆角矩形 7">
            <a:hlinkClick r:id="" action="ppaction://noaction"/>
          </p:cNvPr>
          <p:cNvSpPr/>
          <p:nvPr userDrawn="1"/>
        </p:nvSpPr>
        <p:spPr>
          <a:xfrm>
            <a:off x="5017214" y="469877"/>
            <a:ext cx="1822709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综合能力提升练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同侧圆角矩形 9">
            <a:hlinkClick r:id="" action="ppaction://noaction"/>
          </p:cNvPr>
          <p:cNvSpPr/>
          <p:nvPr userDrawn="1"/>
        </p:nvSpPr>
        <p:spPr>
          <a:xfrm>
            <a:off x="7199802" y="469877"/>
            <a:ext cx="1822709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拓展探究突破练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2019-12-18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2019-12-18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65410" y="0"/>
            <a:ext cx="9105900" cy="46738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03400"/>
            <a:ext cx="10515600" cy="43735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2019-12-18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" Target="../slides/slide7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" Target="../slides/slide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465410" y="467380"/>
            <a:ext cx="8363391" cy="44134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8" name="矩形 7"/>
          <p:cNvSpPr/>
          <p:nvPr/>
        </p:nvSpPr>
        <p:spPr>
          <a:xfrm>
            <a:off x="-1" y="6738379"/>
            <a:ext cx="12209381" cy="128253"/>
          </a:xfrm>
          <a:prstGeom prst="rect">
            <a:avLst/>
          </a:prstGeom>
          <a:solidFill>
            <a:srgbClr val="02B0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/>
          </a:p>
        </p:txBody>
      </p:sp>
      <p:sp>
        <p:nvSpPr>
          <p:cNvPr id="9" name="矩形 8"/>
          <p:cNvSpPr/>
          <p:nvPr/>
        </p:nvSpPr>
        <p:spPr>
          <a:xfrm>
            <a:off x="10896533" y="467380"/>
            <a:ext cx="1295467" cy="44134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rgbClr val="FFC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" y="0"/>
            <a:ext cx="2423592" cy="90872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latin typeface="黑体" panose="02010600030101010101" pitchFamily="2" charset="-122"/>
                <a:ea typeface="黑体" panose="02010600030101010101" pitchFamily="2" charset="-122"/>
              </a:rPr>
              <a:t>第十一章</a:t>
            </a:r>
            <a:endParaRPr lang="zh-CN" altLang="en-US" sz="3200" b="1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同侧圆角矩形 11">
            <a:hlinkClick r:id="rId12" action="ppaction://hlinksldjump" tooltip="点击进入"/>
          </p:cNvPr>
          <p:cNvSpPr/>
          <p:nvPr/>
        </p:nvSpPr>
        <p:spPr>
          <a:xfrm>
            <a:off x="2833306" y="485731"/>
            <a:ext cx="1822709" cy="392040"/>
          </a:xfrm>
          <a:prstGeom prst="round2SameRect">
            <a:avLst/>
          </a:prstGeom>
          <a:gradFill flip="none" rotWithShape="1">
            <a:gsLst>
              <a:gs pos="0">
                <a:srgbClr val="17B7FF"/>
              </a:gs>
              <a:gs pos="100000">
                <a:srgbClr val="00A1E9"/>
              </a:gs>
            </a:gsLst>
            <a:lin ang="5400000" scaled="1"/>
            <a:tileRect/>
          </a:gradFill>
          <a:ln>
            <a:solidFill>
              <a:srgbClr val="00A1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知识要点基础练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灯片编号占位符 3"/>
          <p:cNvSpPr txBox="1"/>
          <p:nvPr/>
        </p:nvSpPr>
        <p:spPr>
          <a:xfrm>
            <a:off x="10968141" y="491385"/>
            <a:ext cx="1223860" cy="401006"/>
          </a:xfrm>
          <a:prstGeom prst="rect">
            <a:avLst/>
          </a:prstGeom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FFC000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-</a:t>
            </a:r>
            <a:fld id="{4BF17FCF-D4DA-449D-A468-DDB7E43619E6}" type="slidenum">
              <a:rPr lang="zh-CN" altLang="en-US" dirty="0" smtClean="0">
                <a:solidFill>
                  <a:schemeClr val="bg1">
                    <a:lumMod val="95000"/>
                  </a:schemeClr>
                </a:solidFill>
              </a:rPr>
              <a:t>‹#›</a:t>
            </a:fld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-</a:t>
            </a:r>
            <a:endParaRPr lang="zh-CN" altLang="en-US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8" name="同侧圆角矩形 17">
            <a:hlinkClick r:id="rId13" action="ppaction://hlinksldjump" tooltip="点击进入"/>
          </p:cNvPr>
          <p:cNvSpPr/>
          <p:nvPr/>
        </p:nvSpPr>
        <p:spPr>
          <a:xfrm>
            <a:off x="5009006" y="485730"/>
            <a:ext cx="1822709" cy="392040"/>
          </a:xfrm>
          <a:prstGeom prst="round2SameRect">
            <a:avLst/>
          </a:prstGeom>
          <a:gradFill flip="none" rotWithShape="1">
            <a:gsLst>
              <a:gs pos="0">
                <a:srgbClr val="17B7FF"/>
              </a:gs>
              <a:gs pos="100000">
                <a:srgbClr val="00A1E9"/>
              </a:gs>
            </a:gsLst>
            <a:lin ang="5400000" scaled="1"/>
            <a:tileRect/>
          </a:gradFill>
          <a:ln>
            <a:solidFill>
              <a:srgbClr val="00A1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综合能力提升练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同侧圆角矩形 17">
            <a:hlinkClick r:id="rId14" action="ppaction://hlinksldjump"/>
            <a:extLst>
              <a:ext uri="{FF2B5EF4-FFF2-40B4-BE49-F238E27FC236}">
                <a16:creationId xmlns="" xmlns:a16="http://schemas.microsoft.com/office/drawing/2014/main" id="{600FB349-8BF0-445B-9A47-FA6759896808}"/>
              </a:ext>
            </a:extLst>
          </p:cNvPr>
          <p:cNvSpPr/>
          <p:nvPr userDrawn="1"/>
        </p:nvSpPr>
        <p:spPr>
          <a:xfrm>
            <a:off x="7184706" y="485730"/>
            <a:ext cx="1822709" cy="392040"/>
          </a:xfrm>
          <a:prstGeom prst="round2SameRect">
            <a:avLst/>
          </a:prstGeom>
          <a:gradFill flip="none" rotWithShape="1">
            <a:gsLst>
              <a:gs pos="0">
                <a:srgbClr val="17B7FF"/>
              </a:gs>
              <a:gs pos="100000">
                <a:srgbClr val="00A1E9"/>
              </a:gs>
            </a:gsLst>
            <a:lin ang="5400000" scaled="1"/>
            <a:tileRect/>
          </a:gradFill>
          <a:ln>
            <a:solidFill>
              <a:srgbClr val="00A1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拓展探究突破练</a:t>
            </a:r>
          </a:p>
        </p:txBody>
      </p:sp>
      <p:sp>
        <p:nvSpPr>
          <p:cNvPr id="14" name="标题 1"/>
          <p:cNvSpPr txBox="1">
            <a:spLocks/>
          </p:cNvSpPr>
          <p:nvPr userDrawn="1"/>
        </p:nvSpPr>
        <p:spPr>
          <a:xfrm>
            <a:off x="2719410" y="0"/>
            <a:ext cx="9105900" cy="467380"/>
          </a:xfrm>
          <a:prstGeom prst="rect">
            <a:avLst/>
          </a:prstGeom>
        </p:spPr>
        <p:txBody>
          <a:bodyPr anchor="b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zh-CN" sz="2000" b="1" i="0" kern="1200" smtClean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zh-CN" dirty="0" smtClean="0"/>
              <a:t>第</a:t>
            </a:r>
            <a:r>
              <a:rPr lang="en-US" altLang="zh-CN" dirty="0" smtClean="0"/>
              <a:t>4</a:t>
            </a:r>
            <a:r>
              <a:rPr lang="zh-CN" altLang="zh-CN" dirty="0" smtClean="0"/>
              <a:t>节　机械能及其转化</a:t>
            </a:r>
            <a:endParaRPr lang="zh-CN" altLang="zh-CN" sz="2000" b="1" i="0" kern="1200" dirty="0" smtClean="0">
              <a:solidFill>
                <a:schemeClr val="tx1"/>
              </a:solidFill>
              <a:effectLst/>
              <a:latin typeface="+mj-lt"/>
              <a:ea typeface="+mj-ea"/>
              <a:cs typeface="+mj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zh-CN" altLang="zh-CN" sz="2000" b="1" i="0" kern="1200" smtClean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5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7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6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8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7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7.vml"/><Relationship Id="rId4" Type="http://schemas.openxmlformats.org/officeDocument/2006/relationships/image" Target="../media/image9.emf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emf"/><Relationship Id="rId3" Type="http://schemas.openxmlformats.org/officeDocument/2006/relationships/package" Target="../embeddings/Microsoft_Word___8.docx"/><Relationship Id="rId7" Type="http://schemas.openxmlformats.org/officeDocument/2006/relationships/package" Target="../embeddings/Microsoft_Word___10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11.emf"/><Relationship Id="rId5" Type="http://schemas.openxmlformats.org/officeDocument/2006/relationships/package" Target="../embeddings/Microsoft_Word___9.docx"/><Relationship Id="rId4" Type="http://schemas.openxmlformats.org/officeDocument/2006/relationships/image" Target="../media/image10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e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2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2.e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3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3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4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4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zh-CN" dirty="0"/>
              <a:t>第</a:t>
            </a:r>
            <a:r>
              <a:rPr lang="en-US" altLang="zh-CN" dirty="0"/>
              <a:t>4</a:t>
            </a:r>
            <a:r>
              <a:rPr lang="zh-CN" altLang="zh-CN" dirty="0"/>
              <a:t>节　机械能及其转化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1093434"/>
            <a:ext cx="11430000" cy="492513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12.(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深圳中考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弧形轨道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段光滑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bc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段粗糙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小球从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点经最低点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运动至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点。下列分析正确的是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到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的过程中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小球动能转化为重力势能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经过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小球动能最大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到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的过程中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小球动能增大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到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的过程中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小球机械能守恒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小明分别沿两个光滑滑梯从同一高度由静止下滑到底端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在此过程中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机械能不守恒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重力做功不相等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重力势能的改变量相同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到达底端时的动能不相等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4" name="19ZHWJ96.EPS" descr="id:2147495186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7300173" y="1752948"/>
            <a:ext cx="2037967" cy="1672831"/>
          </a:xfrm>
          <a:prstGeom prst="rect">
            <a:avLst/>
          </a:prstGeom>
        </p:spPr>
      </p:pic>
      <p:pic>
        <p:nvPicPr>
          <p:cNvPr id="5" name="18ZKXWJ154.EPS" descr="id:2147495193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6218993" y="4318996"/>
            <a:ext cx="4700170" cy="1386344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081727" y="1676015"/>
            <a:ext cx="365306" cy="2993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248982" y="3868496"/>
            <a:ext cx="365306" cy="2993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0181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515441"/>
            <a:ext cx="11430000" cy="408111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让同一个小球在同一高度以相同的速度分别向三个不同方向抛出去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设小球刚落地时的速度大小分别为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如果不计空气阻力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则其速度大小关系正确的是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=v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=v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&lt;v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&lt;v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&gt;v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&gt;v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无法比较其速度</a:t>
            </a: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大小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26692862"/>
              </p:ext>
            </p:extLst>
          </p:nvPr>
        </p:nvGraphicFramePr>
        <p:xfrm>
          <a:off x="380999" y="3070760"/>
          <a:ext cx="11311984" cy="135943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5" name="文档" r:id="rId3" imgW="4918254" imgH="591057" progId="Word.Document.12">
                  <p:embed/>
                </p:oleObj>
              </mc:Choice>
              <mc:Fallback>
                <p:oleObj name="文档" r:id="rId3" imgW="4918254" imgH="59105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0999" y="3070760"/>
                        <a:ext cx="11311984" cy="135943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930809" y="2521197"/>
            <a:ext cx="365306" cy="2993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2854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072243"/>
            <a:ext cx="11430000" cy="496751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人造卫星沿椭圆轨道绕地球运行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下列说法正确的是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卫星在近地点时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动能最大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机械能最大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卫星在远地点时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势能最大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机械能最大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卫星从近地点向远地点运行时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动能逐渐减小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势能逐渐增大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机械能不变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卫星从远地点向近地点运行时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动能逐渐减小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势能逐渐增大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机械能不变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0470238"/>
              </p:ext>
            </p:extLst>
          </p:nvPr>
        </p:nvGraphicFramePr>
        <p:xfrm>
          <a:off x="381000" y="1684592"/>
          <a:ext cx="11430000" cy="240340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9" name="文档" r:id="rId3" imgW="4918254" imgH="1034170" progId="Word.Document.12">
                  <p:embed/>
                </p:oleObj>
              </mc:Choice>
              <mc:Fallback>
                <p:oleObj name="文档" r:id="rId3" imgW="4918254" imgH="103417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1000" y="1684592"/>
                        <a:ext cx="11430000" cy="240340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9108454" y="1228748"/>
            <a:ext cx="365306" cy="2993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11791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072243"/>
            <a:ext cx="11430000" cy="496751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16.(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泰安中考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粗糙程度相同的斜面与水平面在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点相连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弹簧左端固定在竖直墙壁上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弹簧处于自由状态时右端在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小物块从斜面的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点由静止自由滑下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与弹簧碰撞后又返回到斜面上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最高到达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点。下列说法正确的是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弹簧被压缩到最短时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弹性势能</a:t>
            </a: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最小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小物块从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向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运动的过程中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重力势能减小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小物块从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向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运动的过程中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动能增加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小物块在整个运动过程中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机械能守恒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04490739"/>
              </p:ext>
            </p:extLst>
          </p:nvPr>
        </p:nvGraphicFramePr>
        <p:xfrm>
          <a:off x="381000" y="2500510"/>
          <a:ext cx="11430000" cy="167309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3" name="文档" r:id="rId3" imgW="4918254" imgH="719923" progId="Word.Document.12">
                  <p:embed/>
                </p:oleObj>
              </mc:Choice>
              <mc:Fallback>
                <p:oleObj name="文档" r:id="rId3" imgW="4918254" imgH="71992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1000" y="2500510"/>
                        <a:ext cx="11430000" cy="167309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8485000" y="2084778"/>
            <a:ext cx="365306" cy="2993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89529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109952"/>
            <a:ext cx="11430000" cy="186512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物体重力势能的大小与其所受的重力及被提升的高度有关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zh-CN" sz="24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关系式为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zh-CN" sz="24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Gh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mgh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光滑的圆弧轨道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与粗糙平面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BC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相连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现有一物块由静止开始从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点滑下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点进入水平面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最后静止在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若水平面上所受阻力为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点到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点重力所做的功全部用来克服阻力做功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请证明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BC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的长度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400" i="1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BC</a:t>
            </a:r>
            <a:r>
              <a:rPr lang="en-US" altLang="zh-CN" sz="24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         </a:t>
            </a: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88207935"/>
              </p:ext>
            </p:extLst>
          </p:nvPr>
        </p:nvGraphicFramePr>
        <p:xfrm>
          <a:off x="7611370" y="2427019"/>
          <a:ext cx="1974850" cy="638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3" name="文档" r:id="rId3" imgW="1054722" imgH="337644" progId="Word.Document.12">
                  <p:embed/>
                </p:oleObj>
              </mc:Choice>
              <mc:Fallback>
                <p:oleObj name="文档" r:id="rId3" imgW="1054722" imgH="33764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611370" y="2427019"/>
                        <a:ext cx="1974850" cy="638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32372489"/>
              </p:ext>
            </p:extLst>
          </p:nvPr>
        </p:nvGraphicFramePr>
        <p:xfrm>
          <a:off x="381000" y="3113602"/>
          <a:ext cx="11430000" cy="10908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4" name="文档" r:id="rId5" imgW="4918254" imgH="469390" progId="Word.Document.12">
                  <p:embed/>
                </p:oleObj>
              </mc:Choice>
              <mc:Fallback>
                <p:oleObj name="文档" r:id="rId5" imgW="4918254" imgH="46939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81000" y="3113602"/>
                        <a:ext cx="11430000" cy="10908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/>
          <p:cNvSpPr>
            <a:spLocks noChangeAspect="1"/>
          </p:cNvSpPr>
          <p:nvPr/>
        </p:nvSpPr>
        <p:spPr>
          <a:xfrm>
            <a:off x="381000" y="4252870"/>
            <a:ext cx="11430000" cy="142192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证明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物块在光滑的圆弧轨道上由静止开始从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点下滑到达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点时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机械能守恒</a:t>
            </a:r>
            <a:r>
              <a:rPr lang="en-US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动能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W=</a:t>
            </a:r>
            <a:r>
              <a:rPr lang="en-US" altLang="zh-CN" sz="2400" i="1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zh-CN" sz="2400" baseline="-25000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400" i="1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Gh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400" i="1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mgh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点到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点重力所做的功全部用来克服阻力做功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W=</a:t>
            </a:r>
            <a:r>
              <a:rPr lang="en-US" altLang="zh-CN" sz="2400" i="1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fs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可得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BC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的长度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05761101"/>
              </p:ext>
            </p:extLst>
          </p:nvPr>
        </p:nvGraphicFramePr>
        <p:xfrm>
          <a:off x="471153" y="5668606"/>
          <a:ext cx="11430000" cy="573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5" name="文档" r:id="rId7" imgW="4918254" imgH="246574" progId="Word.Document.12">
                  <p:embed/>
                </p:oleObj>
              </mc:Choice>
              <mc:Fallback>
                <p:oleObj name="文档" r:id="rId7" imgW="4918254" imgH="24657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71153" y="5668606"/>
                        <a:ext cx="11430000" cy="5730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40407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418064"/>
            <a:ext cx="11430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知识点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机械能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一只在空中飞行的小鸟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具有的动能是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J,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具有的机械能是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90 J,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那么这只小鸟具有的重力势能是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75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一同学站在自动扶梯上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随自动扶梯匀速上升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该过程中这个同学的机械能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变大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变大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不变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变小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63599476"/>
              </p:ext>
            </p:extLst>
          </p:nvPr>
        </p:nvGraphicFramePr>
        <p:xfrm>
          <a:off x="381000" y="3790783"/>
          <a:ext cx="11430000" cy="18328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" name="文档" r:id="rId3" imgW="4918254" imgH="788676" progId="Word.Document.12">
                  <p:embed/>
                </p:oleObj>
              </mc:Choice>
              <mc:Fallback>
                <p:oleObj name="文档" r:id="rId3" imgW="4918254" imgH="78867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1000" y="3790783"/>
                        <a:ext cx="11430000" cy="18328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/>
          <p:cNvSpPr/>
          <p:nvPr/>
        </p:nvSpPr>
        <p:spPr>
          <a:xfrm>
            <a:off x="2198500" y="2380992"/>
            <a:ext cx="451182" cy="2993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45008" y="3264219"/>
            <a:ext cx="939555" cy="2993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423030"/>
            <a:ext cx="11430000" cy="22659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下述现象中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机械能没有发生变化的是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一架飞机在同一高度匀速飞行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空气阻力不计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跳伞运动员从空中跳伞后匀速下落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一个小孩从滑梯上匀速滑下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物体在光滑水平面上受水平拉力做加速运动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804145" y="2562759"/>
            <a:ext cx="365306" cy="2993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3232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180239"/>
            <a:ext cx="11430000" cy="275152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知识点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机械能的转化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小明将一个铁球由二楼抛向地面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在铁球下落的过程中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重力势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能转化为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动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下列实例中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将动能转化为重力势能的是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自由下落的雨滴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水平行驶的汽车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向上投出的篮球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向坡底滑行的小车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100535" y="2708233"/>
            <a:ext cx="1074637" cy="2993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36363" y="2708233"/>
            <a:ext cx="1074637" cy="2993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35073" y="3629139"/>
            <a:ext cx="372126" cy="2993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901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052551"/>
            <a:ext cx="11430000" cy="54107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我国第一颗电磁监测试验卫星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张衡一号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长征二号丁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运载火箭发射升空并成功入轨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它是我国地震立体观测体系第一个天基平台。如图所示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在火箭和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张衡一号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加速上升过程中有关能量转化分析正确的是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张衡一号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的机械能增大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张衡一号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的重力势能都转化为动能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张衡一号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的动能都转化为重力势能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火箭和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张衡一号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的重力势能不断增大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动能一直不变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91388282"/>
              </p:ext>
            </p:extLst>
          </p:nvPr>
        </p:nvGraphicFramePr>
        <p:xfrm>
          <a:off x="381000" y="2590155"/>
          <a:ext cx="11430000" cy="169986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3" name="文档" r:id="rId3" imgW="4918254" imgH="731442" progId="Word.Document.12">
                  <p:embed/>
                </p:oleObj>
              </mc:Choice>
              <mc:Fallback>
                <p:oleObj name="文档" r:id="rId3" imgW="4918254" imgH="73144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1000" y="2590155"/>
                        <a:ext cx="11430000" cy="169986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6127173" y="2074388"/>
            <a:ext cx="365306" cy="2993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377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423030"/>
            <a:ext cx="11430000" cy="22659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知识点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水能和风能的利用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黄河远上白云间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不尽长江滚滚来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这两句唐诗生动、形象地反映了长江、黄河蕴藏了大量的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机械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能。修筑拦河坝是为了提高上游的水位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当水从拦河坝的泄洪孔流出时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水的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重力势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能转化为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动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能。在风力资源丰富的地区建造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风车田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发电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风吹动风车时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是风的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机械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能转化为风车叶片的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动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136155" y="3385548"/>
            <a:ext cx="918772" cy="2993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50454" y="3831439"/>
            <a:ext cx="1199327" cy="2993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896674" y="3831439"/>
            <a:ext cx="714418" cy="2993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909537" y="4271448"/>
            <a:ext cx="714418" cy="2993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784892" y="4271448"/>
            <a:ext cx="714418" cy="2993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4213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401838"/>
            <a:ext cx="11430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8.(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绵阳中考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)2019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嫦娥四号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实现了人类探测器首次成功在月球背面软着陆。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嫦娥四号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探测器在距离月球表面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 m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高处悬停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对月球表面识别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并自主避障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选定相对平坦的区域后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开始缓慢地竖直下降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最后成功软着陆。从距离月球表面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 m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到软着陆在月球表面的过程中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嫦娥四号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探测器的重力势能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减少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机械能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减少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均选填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增加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不变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减少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838289" y="3809669"/>
            <a:ext cx="814865" cy="2993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96135" y="3809669"/>
            <a:ext cx="814865" cy="2993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03479" y="4246087"/>
            <a:ext cx="683658" cy="2993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341204"/>
            <a:ext cx="11430000" cy="22659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如图所示是蹦极过程的示意图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其中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点为弹性绳上端的固定点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点为弹性绳下端没有人的时候自然下垂时下端的位置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点为弹性绳下端有人的时候自然下垂静止时的位置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点为蹦极过程中人能够达到的最低点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则蹦极过程中速度最大的位置是</a:t>
            </a:r>
            <a:r>
              <a:rPr lang="zh-CN" altLang="zh-CN" sz="2400" i="1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i="1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400" i="1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 ),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到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的过程中的能量转化情况是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重力势能转化为动能和弹性势能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不计空气阻力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94032962"/>
              </p:ext>
            </p:extLst>
          </p:nvPr>
        </p:nvGraphicFramePr>
        <p:xfrm>
          <a:off x="381000" y="3671921"/>
          <a:ext cx="11430000" cy="208635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" name="文档" r:id="rId3" imgW="4918254" imgH="897744" progId="Word.Document.12">
                  <p:embed/>
                </p:oleObj>
              </mc:Choice>
              <mc:Fallback>
                <p:oleObj name="文档" r:id="rId3" imgW="4918254" imgH="89774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1000" y="3671921"/>
                        <a:ext cx="11430000" cy="208635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10822954" y="2293331"/>
            <a:ext cx="365306" cy="2993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723990" y="2750531"/>
            <a:ext cx="3087010" cy="2993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34617" y="3190525"/>
            <a:ext cx="1916301" cy="2993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592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037428"/>
            <a:ext cx="11430000" cy="137954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质量为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80 g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的金属小球从导轨的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处自由滑下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依次经过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处、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处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到达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处时恰好停下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在从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到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的过程中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重力做功为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0.4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在整个运动过程中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小球克服导轨摩擦消耗的机械能为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0.24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J( 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N/kg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08240730"/>
              </p:ext>
            </p:extLst>
          </p:nvPr>
        </p:nvGraphicFramePr>
        <p:xfrm>
          <a:off x="381000" y="2483048"/>
          <a:ext cx="11430000" cy="155347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1" name="文档" r:id="rId3" imgW="4918254" imgH="668449" progId="Word.Document.12">
                  <p:embed/>
                </p:oleObj>
              </mc:Choice>
              <mc:Fallback>
                <p:oleObj name="文档" r:id="rId3" imgW="4918254" imgH="66844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1000" y="2483048"/>
                        <a:ext cx="11430000" cy="155347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381000" y="4100916"/>
            <a:ext cx="11430000" cy="22659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关于能量的转化和机械能守恒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下列说法正确的是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小孩在荡秋千游戏中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从最低处荡到最高处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动能转化为重力势能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天宫一号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坠落时重力势能会转化为动能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且机械能守恒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速度相同、飞行高度相同的两颗子弹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一定具有相同的机械能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拉弓射箭的过程是将动能转化为弹性势能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313300" y="1567139"/>
            <a:ext cx="638218" cy="2993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86973" y="2000162"/>
            <a:ext cx="638218" cy="2993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481020" y="4244599"/>
            <a:ext cx="370570" cy="2993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2938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theme/theme1.xml><?xml version="1.0" encoding="utf-8"?>
<a:theme xmlns:a="http://schemas.openxmlformats.org/drawingml/2006/main" name="数学模板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演示文稿1" id="{9C1D6975-336B-42B9-A39F-754CDB80ABDB}" vid="{F592E79C-E077-4AFD-A7DD-EC422EC672D2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物理模板</Template>
  <TotalTime>31</TotalTime>
  <Words>1079</Words>
  <Application>Microsoft Office PowerPoint</Application>
  <PresentationFormat>自定义</PresentationFormat>
  <Paragraphs>75</Paragraphs>
  <Slides>14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6" baseType="lpstr">
      <vt:lpstr>数学模板</vt:lpstr>
      <vt:lpstr>文档</vt:lpstr>
      <vt:lpstr>第4节　机械能及其转化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第一章　集合与常用逻辑用语</dc:title>
  <dc:creator>Administrator</dc:creator>
  <cp:lastModifiedBy>User</cp:lastModifiedBy>
  <cp:revision>16</cp:revision>
  <dcterms:created xsi:type="dcterms:W3CDTF">2019-12-12T01:39:48Z</dcterms:created>
  <dcterms:modified xsi:type="dcterms:W3CDTF">2019-12-18T06:31:26Z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2052-10.1.0.6173</vt:lpwstr>
  </property>
</Properties>
</file>