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17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.xml"/><Relationship Id="rId10" Type="http://schemas.openxmlformats.org/officeDocument/2006/relationships/slide" Target="slide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19363" y="534225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9688" y="3103245"/>
            <a:ext cx="6903720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9843" y="4222750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0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732088" y="1927225"/>
            <a:ext cx="7092950" cy="898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探究凸透镜成像规律  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3143" y="586105"/>
            <a:ext cx="7991475" cy="1341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第三讲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透镜及其应用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47128" y="2612390"/>
            <a:ext cx="97542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实验总结：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时，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ea typeface="宋体" panose="02010600030101010101" pitchFamily="2" charset="-122"/>
              </a:rPr>
              <a:t>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，成</a:t>
            </a:r>
            <a:r>
              <a:rPr lang="zh-CN" sz="2400" b="0" u="sng">
                <a:ea typeface="宋体" panose="02010600030101010101" pitchFamily="2" charset="-122"/>
              </a:rPr>
              <a:t>倒立、缩小</a:t>
            </a:r>
            <a:r>
              <a:rPr lang="zh-CN" sz="2400" b="0">
                <a:ea typeface="宋体" panose="02010600030101010101" pitchFamily="2" charset="-122"/>
              </a:rPr>
              <a:t>的实像；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，成</a:t>
            </a:r>
            <a:r>
              <a:rPr lang="zh-CN" sz="2400" b="0" u="sng">
                <a:ea typeface="宋体" panose="02010600030101010101" pitchFamily="2" charset="-122"/>
              </a:rPr>
              <a:t>倒立、等大</a:t>
            </a:r>
            <a:r>
              <a:rPr lang="zh-CN" sz="2400" b="0">
                <a:ea typeface="宋体" panose="02010600030101010101" pitchFamily="2" charset="-122"/>
              </a:rPr>
              <a:t>的实像；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ea typeface="宋体" panose="02010600030101010101" pitchFamily="2" charset="-122"/>
              </a:rPr>
              <a:t>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时成</a:t>
            </a:r>
            <a:r>
              <a:rPr lang="zh-CN" sz="2400" b="0" u="sng">
                <a:ea typeface="宋体" panose="02010600030101010101" pitchFamily="2" charset="-122"/>
              </a:rPr>
              <a:t>倒立、放大</a:t>
            </a:r>
            <a:r>
              <a:rPr lang="zh-CN" sz="2400" b="0">
                <a:ea typeface="宋体" panose="02010600030101010101" pitchFamily="2" charset="-122"/>
              </a:rPr>
              <a:t>的实像；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sz="2400" b="0">
                <a:ea typeface="宋体" panose="02010600030101010101" pitchFamily="2" charset="-122"/>
              </a:rPr>
              <a:t>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时不成像；当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时成</a:t>
            </a:r>
            <a:r>
              <a:rPr lang="zh-CN" sz="2400" b="0" u="sng">
                <a:ea typeface="宋体" panose="02010600030101010101" pitchFamily="2" charset="-122"/>
              </a:rPr>
              <a:t>正立、放大</a:t>
            </a:r>
            <a:r>
              <a:rPr lang="zh-CN" sz="2400" b="0">
                <a:ea typeface="宋体" panose="02010600030101010101" pitchFamily="2" charset="-122"/>
              </a:rPr>
              <a:t>的虚像．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0658" y="119574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5"/>
          <p:cNvGrpSpPr/>
          <p:nvPr/>
        </p:nvGrpSpPr>
        <p:grpSpPr>
          <a:xfrm>
            <a:off x="926174" y="275179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95338" y="3440430"/>
            <a:ext cx="10508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实验前小组同学根据物体离照相机的镜头比较远，成缩小的实像，物体离投影仪的镜头比较近，成放大的实像，物体离放大镜比较近，成放大、正立的虚像，据此提出像的虚实、大小、正倒跟________有什么关系，然后进行探究实验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77368" y="469201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物距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5343" y="2004695"/>
            <a:ext cx="80733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</a:t>
            </a:r>
            <a:r>
              <a:rPr lang="zh-CN" sz="2400">
                <a:ea typeface="宋体" panose="02010600030101010101" pitchFamily="2" charset="-122"/>
                <a:sym typeface="+mn-ea"/>
              </a:rPr>
              <a:t>　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某实验小组用凸透镜做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探究凸透镜成像规律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的实验：</a:t>
            </a:r>
            <a:endParaRPr lang="zh-CN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093788" y="1379220"/>
            <a:ext cx="103422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实验时，首先在光具座上放置实验器材，若图甲中光具座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处放置蜡烛，则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处应放置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凸透镜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光屏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(3)器材位置正确放置后，________(选填“点燃”或“不点燃”)蜡烛，为了使烛焰的像成在光屏中央，应使烛焰、凸透镜和光屏的中心大致在____________．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1653" y="2007235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7578" y="258000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点燃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11593" y="3660775"/>
            <a:ext cx="1678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同一高度</a:t>
            </a:r>
            <a:endParaRPr lang="zh-CN" altLang="en-US"/>
          </a:p>
        </p:txBody>
      </p:sp>
      <p:pic>
        <p:nvPicPr>
          <p:cNvPr id="18" name="图片 4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3338513" y="4250690"/>
            <a:ext cx="5235575" cy="122110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 19"/>
          <p:cNvSpPr/>
          <p:nvPr/>
        </p:nvSpPr>
        <p:spPr>
          <a:xfrm>
            <a:off x="5606733" y="5605780"/>
            <a:ext cx="166370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dirty="0">
                <a:sym typeface="+mn-ea"/>
              </a:rPr>
              <a:t>例题图</a:t>
            </a:r>
            <a:r>
              <a:rPr lang="zh-CN" altLang="zh-CN" dirty="0"/>
              <a:t>甲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81368" y="760095"/>
            <a:ext cx="103422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(4)为了测量透镜的焦距，小组成员进行如下测量：将一束平行于主光轴的光经凸透镜后，在光屏上形成一个____________的光斑，用刻度尺测量光斑到_____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___的距离，结果如图乙所示，则该透镜的焦距为________cm.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(5)实验时某同学将透镜和光屏固定在光具座上某一位置后，发现无论怎样移动蜡烛，在光屏上都不能得到像(光具座足够长)，为了在光屏上得到清晰的像，他应将凸透镜________(选填“靠近”或“远离”)光屏移动一些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0018" y="1438275"/>
            <a:ext cx="1653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最小最亮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63613" y="1970405"/>
            <a:ext cx="194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凸透镜光心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13228" y="197040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84563" y="361696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/>
          </a:p>
        </p:txBody>
      </p:sp>
      <p:pic>
        <p:nvPicPr>
          <p:cNvPr id="9" name="图片 -21474824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1198" y="4149090"/>
            <a:ext cx="3263900" cy="171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5511483" y="6000750"/>
            <a:ext cx="133223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dirty="0">
                <a:sym typeface="+mn-ea"/>
              </a:rPr>
              <a:t>例题图</a:t>
            </a:r>
            <a:r>
              <a:rPr lang="zh-CN" altLang="zh-CN" dirty="0"/>
              <a:t>乙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03898" y="706120"/>
            <a:ext cx="108794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当各元件位置如图丙所示时：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此时物距是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，像距是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，可在光屏上得到一个清晰倒立、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的实像，生活中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照相机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投影仪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放大镜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就是利用这一成像原理制成的．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若将蜡烛与光屏的位置互换，光屏上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看到清晰的像，原因是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，此时成像情况符合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照相机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投影仪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放大镜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的原理．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9273" y="1346200"/>
            <a:ext cx="4192270" cy="1243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240140" y="2661404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丙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817813" y="3037840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30.0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59438" y="303784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3933" y="3569970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30733" y="3580130"/>
            <a:ext cx="1162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6028" y="4705350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27923" y="5237480"/>
            <a:ext cx="3098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折射现象中光路可逆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546148" y="5237480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投影仪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630238" y="736600"/>
            <a:ext cx="110109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如果想在光屏上得到更大的清晰的像，应将蜡烛向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，同时将光屏向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移动；如图丁所示，若去掉光屏，用肉眼在沿图丁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位置所示方向能看到这个像．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(8)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当将蜡烛移至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处时，要想得到清晰的像，光屏应移至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处，此时成倒立、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的实像；老师发现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个小组所测像距分别是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17.5 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22 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，与理论相比偏差较大，若不是因为长度测量方法错误和测量误差导致的，请你分析出现这种情况的原因：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3238" y="861060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48748" y="1393190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6643" y="1925320"/>
            <a:ext cx="454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52243" y="417957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42833" y="4711700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48748" y="5768975"/>
            <a:ext cx="5862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光屏上还没出现清晰的像时就测出了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像距</a:t>
            </a:r>
            <a:endParaRPr lang="zh-CN" altLang="en-US"/>
          </a:p>
        </p:txBody>
      </p:sp>
      <p:pic>
        <p:nvPicPr>
          <p:cNvPr id="8" name="图片 -214748247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2438" y="2359660"/>
            <a:ext cx="3733800" cy="1542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5923910" y="3902194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dirty="0"/>
              <a:t>丁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94068" y="79248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4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668" y="2338705"/>
            <a:ext cx="3793490" cy="1052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650558" y="1181100"/>
            <a:ext cx="110509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小明安装的实验器材如图戊所示时，点燃蜡烛发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现无论如何调整各个仪器间的距离光屏上都无法接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收到蜡烛的像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光具座足够长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，造成这一现象的原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因是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应如何改进：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(10)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实验过程中小明思考，光屏上成清晰的像后，用不透光的纸板遮住凸透镜的上半部分，则在光屏上观察到的像是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烛焰的上半部分，亮度变暗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烛焰的下半部分，亮度变暗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完整的烛焰，亮度变暗         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完整的烛焰，亮度不变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5895" y="3391654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例题图戊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408748" y="2921635"/>
            <a:ext cx="583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烛焰、凸透镜和光屏的中心不在同一高度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50198" y="3488690"/>
            <a:ext cx="248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将光屏向下调整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50598" y="4618990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" name="组合 27"/>
          <p:cNvGrpSpPr/>
          <p:nvPr/>
        </p:nvGrpSpPr>
        <p:grpSpPr>
          <a:xfrm>
            <a:off x="1676083" y="69249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8653" y="1409700"/>
            <a:ext cx="6957060" cy="558165"/>
            <a:chOff x="1388" y="4017"/>
            <a:chExt cx="10956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6"/>
              <a:ext cx="10774" cy="825"/>
              <a:chOff x="1457" y="4046"/>
              <a:chExt cx="10774" cy="825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392" y="4046"/>
                <a:ext cx="883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探究凸透镜成像规律实验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(10年6考)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5" name="文本框 104"/>
          <p:cNvSpPr txBox="1"/>
          <p:nvPr/>
        </p:nvSpPr>
        <p:spPr>
          <a:xfrm>
            <a:off x="764223" y="1831975"/>
            <a:ext cx="106565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利用太阳光测量两块凸透镜的焦距，请在虚线框内设计测量焦距的实验记录表格．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物理量和单位均可采用文字或符号说明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313" y="3030855"/>
            <a:ext cx="8274050" cy="35280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2279968" y="3267710"/>
          <a:ext cx="683006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2165"/>
                <a:gridCol w="1739265"/>
                <a:gridCol w="1738630"/>
              </a:tblGrid>
              <a:tr h="994410">
                <a:tc>
                  <a:txBody>
                    <a:bodyPr/>
                    <a:p>
                      <a:pPr indent="0" algn="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</a:t>
                      </a:r>
                      <a:endParaRPr 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 w="12700">
                      <a:solidFill>
                        <a:srgbClr val="FF0000"/>
                      </a:solidFill>
                      <a:prstDash val="soli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凸透镜2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1[焦距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(cm)]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2[焦距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(cm)]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3[焦距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(cm)]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焦距平均值f(cm)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45173" y="949325"/>
            <a:ext cx="104152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小明在用蜡烛作为光源完成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后，发现蜡烛火焰飘忽不定，像与物对比难判定等问题，小明和老师、同学一起对实验装置进行了一系列创新，创新点如图所示：光具座上凸透镜所在位置为零刻度，数值向左、向右依次增大；在标有均匀格子的面板上制作字母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状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灯替代蜡烛；光屏上标有同样的均匀格子．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(1)请分析创新后实验装置的优点：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①可以直接读出物距以及________；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②光屏上成像更清晰、__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③从光屏上可以准确得出像与物的________关系．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9063" y="3786505"/>
            <a:ext cx="4691380" cy="1628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259128" y="551497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62133" y="437007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像距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4313" y="4882515"/>
            <a:ext cx="1652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更稳定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05463" y="5468620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435928" y="1116965"/>
            <a:ext cx="11320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完成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探究凸透镜成像的规律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实验后，还可以更换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或增加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实验器材进行拓展探究，请依照示例写出两种不同方案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92468" y="2447290"/>
          <a:ext cx="10650855" cy="30880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9645"/>
                <a:gridCol w="4608195"/>
                <a:gridCol w="5073015"/>
              </a:tblGrid>
              <a:tr h="82169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更换(或增加)实验器材及操作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探究的问题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756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用黑色纸片遮挡凸透镜的一部分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探究凸透镜没被遮挡部分的成像情况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02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方案1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65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方案2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72323" y="4088765"/>
            <a:ext cx="3978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在凸透镜前放置一近视眼镜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76708" y="4088765"/>
            <a:ext cx="4052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探究近视眼镜对光线的作用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78953" y="4897755"/>
            <a:ext cx="468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换用焦距不同的凸透镜进行实验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37935" y="48974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探究焦躁不同的凸透镜的成像规律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198178" y="82939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4718" y="1705610"/>
            <a:ext cx="10075545" cy="570230"/>
            <a:chOff x="1676" y="1655"/>
            <a:chExt cx="15867" cy="898"/>
          </a:xfrm>
        </p:grpSpPr>
        <p:pic>
          <p:nvPicPr>
            <p:cNvPr id="5" name="图片 4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6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26750" y="2457822"/>
            <a:ext cx="1863725" cy="1621790"/>
            <a:chOff x="11092" y="5329"/>
            <a:chExt cx="2935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2" name="流程图: 终止 11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Flash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动画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14718" y="2275840"/>
            <a:ext cx="658685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>
                <a:ea typeface="黑体" panose="02010609060101010101" pitchFamily="49" charset="-122"/>
                <a:sym typeface="+mn-ea"/>
              </a:rPr>
              <a:t>凸透镜成像规律及应用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当蜡烛、凸透镜处于下列各图所示位置时，光屏上恰好成清晰的像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像未画出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，已知凸透镜的焦距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，试回答下列问题：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如图甲所示，此时光屏上的像为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是根据这一成像规律制成的；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803" y="4509770"/>
            <a:ext cx="3387725" cy="1009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9112796" y="5603205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例题图甲</a:t>
            </a:r>
            <a:endParaRPr lang="zh-CN" altLang="en-US" dirty="0"/>
          </a:p>
        </p:txBody>
      </p:sp>
      <p:sp>
        <p:nvSpPr>
          <p:cNvPr id="105" name="文本框 104"/>
          <p:cNvSpPr txBox="1"/>
          <p:nvPr/>
        </p:nvSpPr>
        <p:spPr>
          <a:xfrm>
            <a:off x="6124258" y="472503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61098" y="525716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518218" y="525716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4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8598" y="3349625"/>
            <a:ext cx="3915410" cy="1700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348923" y="52330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54723" y="1656080"/>
            <a:ext cx="1042733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如图所示，小李用点燃的蜡烛、凸透镜和光屏进行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探究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凸透镜成像规律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的实验，凸透镜的焦距为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cm.</a:t>
            </a:r>
            <a:endParaRPr lang="en-US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658178" y="1426845"/>
            <a:ext cx="107321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蜡烛和凸透镜的位置不变，要使光屏承接到一个倒立、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、清晰的实像，具体的操作是：首先将光屏向右移动，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，直到找到最清晰的像．日常生活中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照相机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投影仪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放大镜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就是利用这一原理制成的．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当蜡烛燃烧一段时间后会变短，烛焰的像会往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偏离光屏中心．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请你指出烛焰作为发光物体完成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探究凸透镜成像规律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实验存在的两点不足之处：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9988" y="374713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85353" y="4824095"/>
            <a:ext cx="1985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成像不稳定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788" y="4669790"/>
            <a:ext cx="10243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随成像不稳定着蜡烛的燃烧，像不能成在光屏中央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或像的亮度不够等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89963" y="1539875"/>
            <a:ext cx="1017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81458" y="2085340"/>
            <a:ext cx="3733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眼睛注意观察光屏上的像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09198" y="2617470"/>
            <a:ext cx="1428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投影仪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59143" y="4309110"/>
            <a:ext cx="10732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(1)为了便于观察实验现象，实验环境应该________(选填“较亮”或“较暗”)一些．此实验过程中蜡烛燃烧后逐渐变短，则光屏上烛焰的像也将逐渐向________移动．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4268" y="2421890"/>
            <a:ext cx="5157470" cy="133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687378" y="390207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34163" y="445262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较暗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85863" y="5559425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1363" y="1079500"/>
            <a:ext cx="107403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(2015省卷17题7分)用焦距10 cm的凸透镜做“探究凸透镜成像规律”的实验，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如图所示．(凸透镜的位置固定不动)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497648" y="5358130"/>
            <a:ext cx="917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请根据实验序号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的成像规律，写出在生活中的一个应用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11973" y="2180590"/>
          <a:ext cx="8655685" cy="2949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5515"/>
                <a:gridCol w="1727200"/>
                <a:gridCol w="1935480"/>
                <a:gridCol w="2777490"/>
              </a:tblGrid>
              <a:tr h="589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物距</a:t>
                      </a:r>
                      <a:r>
                        <a:rPr lang="en-US" sz="23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像距</a:t>
                      </a:r>
                      <a:r>
                        <a:rPr lang="en-US" sz="23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像的性质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89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倒立、等大的实像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倒立、放大的实像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正立、放大的虚像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1433513" y="1248410"/>
            <a:ext cx="9453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记录实验数据如下表，请将所缺的实验数据和像的性质补充完整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0653" y="2815590"/>
            <a:ext cx="2778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倒立、缩小的实像</a:t>
            </a:r>
            <a:endParaRPr lang="en-US" alt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1913" y="400367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20823" y="5440680"/>
            <a:ext cx="1188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放大镜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985838" y="1589405"/>
            <a:ext cx="102196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若已在光屏上成清晰的像，此时用遮光布遮住凸透镜的下小半部分，则所成的烛焰的像为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不完整的像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亮度相同的完整像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亮度稍暗的完整像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晓红在早上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9∶00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利用太阳光进行观察凸透镜焦点的活动．她将凸透镜与水平地面平行放置，调节凸透镜到地面的距离，直至地面上出现一个最小的亮点，她认为此点就是凸透镜的焦点．你认为她这种活动过程存在的问题是：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4108" y="2279650"/>
            <a:ext cx="2705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亮度稍暗的完整像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87563" y="4994275"/>
            <a:ext cx="7919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凸透镜没有正对着太阳光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没有让太阳光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平行主光轴入射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76288" y="2383790"/>
            <a:ext cx="107823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若将光屏、蜡烛互换位置，此时光屏上成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的实像；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当将蜡烛移动至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30cm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刻度线时，要使光屏上再次出现清晰的像，应将光屏向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移动，此时所成像的大小将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787198" y="255016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53743" y="2550160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56653" y="3627755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81658" y="3627755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735648" y="1054735"/>
            <a:ext cx="103593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(2)①如图乙所示，光屏应在________cm刻度处才能得到________、________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的清晰实像，此成像规律可用于________；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32778" y="3675380"/>
            <a:ext cx="107823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②当将蜡烛移动至20 cm刻度线时，需将光屏向________(选填“左”或“右”)移动，可在光屏上再次得到清晰的像，这个像为________、________的实像；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③保持图甲中透镜、光屏位置不变，将蜡烛右移，应在透镜和蜡烛之间加________(选填“远视”或“近视”)眼镜片，才能在光屏上再次呈现清晰的像．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6163" y="118935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56283" y="118935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877743" y="118935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60328" y="1721485"/>
            <a:ext cx="1653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测焦距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9163" y="3832225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89483" y="436435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863013" y="4364355"/>
            <a:ext cx="1358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缩小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9803" y="5473700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远视</a:t>
            </a:r>
            <a:endParaRPr lang="zh-CN" altLang="en-US"/>
          </a:p>
        </p:txBody>
      </p:sp>
      <p:pic>
        <p:nvPicPr>
          <p:cNvPr id="14" name="图片 -2147482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7978" y="2253615"/>
            <a:ext cx="4404995" cy="1209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5788571" y="3462620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例题图乙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09980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878049" y="3887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05049" y="4014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049" y="4141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330715" y="178660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8508" y="1677670"/>
            <a:ext cx="6106160" cy="558165"/>
            <a:chOff x="1388" y="4017"/>
            <a:chExt cx="9616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9434" cy="824"/>
              <a:chOff x="1457" y="4047"/>
              <a:chExt cx="9434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735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探究凸透镜成像规律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(10年6考)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57873" y="2376750"/>
            <a:ext cx="1848485" cy="521970"/>
            <a:chOff x="1642" y="4118"/>
            <a:chExt cx="2911" cy="822"/>
          </a:xfrm>
        </p:grpSpPr>
        <p:pic>
          <p:nvPicPr>
            <p:cNvPr id="12" name="图片 11" descr="方块小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4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318" y="4872355"/>
            <a:ext cx="4789170" cy="1419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614998" y="2914015"/>
            <a:ext cx="8989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提出猜想与假设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1.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像的虚实、大小、正倒跟物体到透镜的距离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物距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有什么关系？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设计与进行实验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实验装置图</a:t>
            </a:r>
            <a:endParaRPr 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16623" y="1310640"/>
            <a:ext cx="103657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实验环境较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使实验现象更明显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[2015.17(1)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凸透镜的选取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根据光具座的量程选取，一般情况下，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光具座的量程大于凸透镜的四倍焦距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[2012.21(1)]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实验前调整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蜡烛、凸透镜、光屏的中心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同一高度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的目的：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使像能成在光屏中央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6.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焦距的测量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一束平行光通过凸透镜后在光屏上得到一个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最小最亮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的光点时，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焦距等于光屏与透镜的距离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[2015.17(4)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2014.17(1)]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7.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判断成像特点，用眼睛代替光屏观察像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[2017.17(1)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空，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2014.17(3)]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7408" y="717550"/>
            <a:ext cx="1070165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光屏上找不到像、像不完整，没成在光屏中央的原因：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烛焰、凸透镜、光屏三者的中心没有在同一高度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可能找不到像，也可能像不完整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光屏上找不到像的其他原因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三者中心在同一高度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①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物距小于或等于一倍焦距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，蜡烛应向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远离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透镜的方向移动；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[2014.17(2)]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物距太小，像距太大，超过了光具座的量程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动态移动规律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根据成实像时，物近像远像变大，物远像近像变小判断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分析数据和现象、总结结论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10. 凸透镜成像规律及应用：判断成像特点(形状)及应用、物距、像距、焦距等[2019.21(1)]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63893" y="1033780"/>
            <a:ext cx="108064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 b="0">
                <a:ea typeface="宋体" panose="02010600030101010101" pitchFamily="2" charset="-122"/>
              </a:rPr>
              <a:t>设计表格，数据处理、补充及分析，总结结论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(10</a:t>
            </a:r>
            <a:r>
              <a:rPr lang="zh-CN" sz="2400" b="0">
                <a:cs typeface="仿宋_GB2312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2400" b="0">
                <a:cs typeface="仿宋_GB2312" charset="0"/>
              </a:rPr>
              <a:t>考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 b="0">
                <a:ea typeface="宋体" panose="02010600030101010101" pitchFamily="2" charset="-122"/>
              </a:rPr>
              <a:t>蜡烛燃烧变短的相关分析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(a.</a:t>
            </a:r>
            <a:r>
              <a:rPr lang="zh-CN" sz="2400" b="0">
                <a:ea typeface="宋体" panose="02010600030101010101" pitchFamily="2" charset="-122"/>
              </a:rPr>
              <a:t>像的位置变化：像会逐渐</a:t>
            </a:r>
            <a:r>
              <a:rPr lang="zh-CN" sz="2400" b="0" u="sng">
                <a:ea typeface="宋体" panose="02010600030101010101" pitchFamily="2" charset="-122"/>
              </a:rPr>
              <a:t>向上</a:t>
            </a:r>
            <a:r>
              <a:rPr lang="zh-CN" sz="2400" b="0">
                <a:ea typeface="宋体" panose="02010600030101010101" pitchFamily="2" charset="-122"/>
              </a:rPr>
              <a:t>移；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调节方法：</a:t>
            </a:r>
            <a:r>
              <a:rPr lang="zh-CN" sz="2400" b="0" u="sng">
                <a:ea typeface="宋体" panose="02010600030101010101" pitchFamily="2" charset="-122"/>
              </a:rPr>
              <a:t>光屏上移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zh-CN" sz="2400" b="0" u="sng">
                <a:ea typeface="宋体" panose="02010600030101010101" pitchFamily="2" charset="-122"/>
              </a:rPr>
              <a:t>蜡烛上移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zh-CN" sz="2400" b="0" u="sng">
                <a:ea typeface="宋体" panose="02010600030101010101" pitchFamily="2" charset="-122"/>
              </a:rPr>
              <a:t>凸透镜下移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 b="0">
                <a:ea typeface="宋体" panose="02010600030101010101" pitchFamily="2" charset="-122"/>
              </a:rPr>
              <a:t>蜡烛对底座压强大小的判断：</a:t>
            </a:r>
            <a:r>
              <a:rPr lang="zh-CN" sz="2400" b="0" u="sng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[2017.17(2)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2015.17(1)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 b="0">
                <a:cs typeface="仿宋_GB2312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 b="0">
                <a:ea typeface="宋体" panose="02010600030101010101" pitchFamily="2" charset="-122"/>
              </a:rPr>
              <a:t>根据成像规律判断蜡烛、光屏、透镜的位置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[2019.16(2)]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 b="0">
                <a:ea typeface="宋体" panose="02010600030101010101" pitchFamily="2" charset="-122"/>
              </a:rPr>
              <a:t>成清晰像时，加镜片后的相关分析：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加凸透镜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远视镜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，对光的会聚能力变强，像距变小，像变小，为使光屏上能成清晰的像，光屏应向靠近透镜的方向移动；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84898" y="1033780"/>
            <a:ext cx="9878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换用</a:t>
            </a:r>
            <a:r>
              <a:rPr lang="zh-CN" sz="2400" b="0" u="sng">
                <a:ea typeface="宋体" panose="02010600030101010101" pitchFamily="2" charset="-122"/>
              </a:rPr>
              <a:t>焦距更大</a:t>
            </a:r>
            <a:r>
              <a:rPr lang="zh-CN" sz="2400" b="0">
                <a:ea typeface="宋体" panose="02010600030101010101" pitchFamily="2" charset="-122"/>
              </a:rPr>
              <a:t>的凸透镜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对光的</a:t>
            </a:r>
            <a:r>
              <a:rPr lang="zh-CN" sz="2400" b="0" u="sng">
                <a:ea typeface="宋体" panose="02010600030101010101" pitchFamily="2" charset="-122"/>
              </a:rPr>
              <a:t>会聚能力变弱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zh-CN" sz="2400" b="0" u="sng">
                <a:ea typeface="宋体" panose="02010600030101010101" pitchFamily="2" charset="-122"/>
              </a:rPr>
              <a:t>像距变大，像变大</a:t>
            </a:r>
            <a:r>
              <a:rPr lang="zh-CN" sz="2400" b="0">
                <a:ea typeface="宋体" panose="02010600030101010101" pitchFamily="2" charset="-122"/>
              </a:rPr>
              <a:t>，为使光屏上能成清晰的像，光屏应向</a:t>
            </a:r>
            <a:r>
              <a:rPr lang="zh-CN" sz="2400" b="0" u="sng">
                <a:ea typeface="宋体" panose="02010600030101010101" pitchFamily="2" charset="-122"/>
              </a:rPr>
              <a:t>远离透镜</a:t>
            </a:r>
            <a:r>
              <a:rPr lang="zh-CN" sz="2400" b="0">
                <a:ea typeface="宋体" panose="02010600030101010101" pitchFamily="2" charset="-122"/>
              </a:rPr>
              <a:t>的方向移动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16. </a:t>
            </a:r>
            <a:r>
              <a:rPr lang="zh-CN" sz="2400" b="0">
                <a:ea typeface="宋体" panose="02010600030101010101" pitchFamily="2" charset="-122"/>
              </a:rPr>
              <a:t>烛焰作为发光体的不足分析：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 b="0">
                <a:ea typeface="宋体" panose="02010600030101010101" pitchFamily="2" charset="-122"/>
              </a:rPr>
              <a:t>烛焰形状不稳定，不易比较像与物的大小关系；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蜡烛会越烧越短，像偏离光屏的中央；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 b="0">
                <a:ea typeface="宋体" panose="02010600030101010101" pitchFamily="2" charset="-122"/>
              </a:rPr>
              <a:t>烛焰亮度不大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[2017.17(3)]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17. </a:t>
            </a:r>
            <a:r>
              <a:rPr lang="zh-CN" sz="2400" b="0">
                <a:ea typeface="宋体" panose="02010600030101010101" pitchFamily="2" charset="-122"/>
              </a:rPr>
              <a:t>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>
                <a:ea typeface="宋体" panose="02010600030101010101" pitchFamily="2" charset="-122"/>
              </a:rPr>
              <a:t>灯替代蜡烛的好处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(a.</a:t>
            </a:r>
            <a:r>
              <a:rPr lang="zh-CN" sz="2400" b="0">
                <a:ea typeface="宋体" panose="02010600030101010101" pitchFamily="2" charset="-122"/>
              </a:rPr>
              <a:t>成像更清晰、更稳定；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准确比较物与像的大小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[2019.21(1)]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18. </a:t>
            </a:r>
            <a:r>
              <a:rPr lang="zh-CN" sz="2400" b="0">
                <a:ea typeface="宋体" panose="02010600030101010101" pitchFamily="2" charset="-122"/>
              </a:rPr>
              <a:t>设计及探究实验方案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[2019.21(2)]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19. </a:t>
            </a:r>
            <a:r>
              <a:rPr lang="zh-CN" sz="2400" b="0">
                <a:ea typeface="宋体" panose="02010600030101010101" pitchFamily="2" charset="-122"/>
              </a:rPr>
              <a:t>凸透镜成像规律在生活中的应用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[2017.17(1)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 b="0">
                <a:cs typeface="仿宋_GB2312" charset="0"/>
              </a:rPr>
              <a:t>空，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2015.17(2)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 b="0">
                <a:cs typeface="仿宋_GB2312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p="http://schemas.openxmlformats.org/presentationml/2006/main">
  <p:tag name="KSO_WM_UNIT_TABLE_BEAUTIFY" val="smartTable{77a8edf3-52d5-4d33-860b-091b39248bdf}"/>
</p:tagLst>
</file>

<file path=ppt/tags/tag11.xml><?xml version="1.0" encoding="utf-8"?>
<p:tagLst xmlns:p="http://schemas.openxmlformats.org/presentationml/2006/main">
  <p:tag name="KSO_WM_UNIT_TABLE_BEAUTIFY" val="smartTable{73015ea2-da14-41a5-9bf5-6dfd7cb44807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8.xml><?xml version="1.0" encoding="utf-8"?>
<p:tagLst xmlns:p="http://schemas.openxmlformats.org/presentationml/2006/main">
  <p:tag name="REFSHAPE" val="469438700"/>
</p:tagLst>
</file>

<file path=ppt/tags/tag9.xml><?xml version="1.0" encoding="utf-8"?>
<p:tagLst xmlns:p="http://schemas.openxmlformats.org/presentationml/2006/main">
  <p:tag name="KSO_WM_UNIT_TABLE_BEAUTIFY" val="smartTable{18de4ff3-b979-431a-ace8-82f1470a197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5111</Words>
  <Application>WPS 演示</Application>
  <PresentationFormat>宽屏</PresentationFormat>
  <Paragraphs>383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仿宋_GB2312</vt:lpstr>
      <vt:lpstr>仿宋</vt:lpstr>
      <vt:lpstr>Calibri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