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439" r:id="rId2"/>
    <p:sldId id="260" r:id="rId3"/>
    <p:sldId id="263" r:id="rId4"/>
    <p:sldId id="264" r:id="rId5"/>
    <p:sldId id="265" r:id="rId6"/>
    <p:sldId id="266" r:id="rId7"/>
    <p:sldId id="269" r:id="rId8"/>
    <p:sldId id="270" r:id="rId9"/>
    <p:sldId id="272" r:id="rId10"/>
    <p:sldId id="274" r:id="rId11"/>
    <p:sldId id="276" r:id="rId12"/>
    <p:sldId id="279" r:id="rId13"/>
    <p:sldId id="281" r:id="rId14"/>
    <p:sldId id="283" r:id="rId15"/>
    <p:sldId id="286" r:id="rId16"/>
    <p:sldId id="289" r:id="rId17"/>
    <p:sldId id="294" r:id="rId18"/>
    <p:sldId id="297" r:id="rId19"/>
    <p:sldId id="301" r:id="rId20"/>
    <p:sldId id="303" r:id="rId21"/>
    <p:sldId id="304" r:id="rId22"/>
    <p:sldId id="307" r:id="rId23"/>
    <p:sldId id="310" r:id="rId24"/>
    <p:sldId id="314" r:id="rId25"/>
    <p:sldId id="316" r:id="rId26"/>
    <p:sldId id="321" r:id="rId27"/>
    <p:sldId id="326" r:id="rId28"/>
    <p:sldId id="329" r:id="rId29"/>
    <p:sldId id="331" r:id="rId30"/>
    <p:sldId id="332" r:id="rId31"/>
    <p:sldId id="335" r:id="rId32"/>
    <p:sldId id="339" r:id="rId33"/>
    <p:sldId id="340" r:id="rId34"/>
    <p:sldId id="341" r:id="rId35"/>
    <p:sldId id="344" r:id="rId36"/>
    <p:sldId id="346" r:id="rId37"/>
    <p:sldId id="348" r:id="rId38"/>
    <p:sldId id="351" r:id="rId39"/>
    <p:sldId id="353" r:id="rId40"/>
    <p:sldId id="355" r:id="rId41"/>
    <p:sldId id="357" r:id="rId42"/>
    <p:sldId id="358" r:id="rId43"/>
    <p:sldId id="360" r:id="rId44"/>
    <p:sldId id="361" r:id="rId45"/>
    <p:sldId id="363" r:id="rId46"/>
    <p:sldId id="364" r:id="rId47"/>
    <p:sldId id="366" r:id="rId48"/>
    <p:sldId id="370" r:id="rId49"/>
    <p:sldId id="373" r:id="rId50"/>
    <p:sldId id="375" r:id="rId51"/>
    <p:sldId id="379" r:id="rId52"/>
    <p:sldId id="381" r:id="rId53"/>
    <p:sldId id="382" r:id="rId54"/>
    <p:sldId id="383" r:id="rId55"/>
    <p:sldId id="385" r:id="rId56"/>
    <p:sldId id="388" r:id="rId57"/>
    <p:sldId id="391" r:id="rId58"/>
    <p:sldId id="393" r:id="rId59"/>
    <p:sldId id="396" r:id="rId60"/>
    <p:sldId id="398" r:id="rId61"/>
    <p:sldId id="399" r:id="rId62"/>
    <p:sldId id="400" r:id="rId63"/>
    <p:sldId id="401" r:id="rId64"/>
    <p:sldId id="402" r:id="rId65"/>
    <p:sldId id="405" r:id="rId66"/>
    <p:sldId id="407" r:id="rId67"/>
    <p:sldId id="408" r:id="rId68"/>
    <p:sldId id="409" r:id="rId69"/>
    <p:sldId id="412" r:id="rId70"/>
    <p:sldId id="414" r:id="rId71"/>
    <p:sldId id="417" r:id="rId72"/>
    <p:sldId id="419" r:id="rId73"/>
    <p:sldId id="420" r:id="rId74"/>
    <p:sldId id="421" r:id="rId75"/>
    <p:sldId id="422" r:id="rId76"/>
    <p:sldId id="425" r:id="rId77"/>
    <p:sldId id="427" r:id="rId78"/>
    <p:sldId id="428" r:id="rId79"/>
    <p:sldId id="429" r:id="rId80"/>
    <p:sldId id="432" r:id="rId81"/>
    <p:sldId id="434" r:id="rId82"/>
    <p:sldId id="436" r:id="rId83"/>
    <p:sldId id="438" r:id="rId84"/>
  </p:sldIdLst>
  <p:sldSz cx="9144000" cy="51117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09.wmf"/><Relationship Id="rId7" Type="http://schemas.openxmlformats.org/officeDocument/2006/relationships/image" Target="../media/image113.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10" Type="http://schemas.openxmlformats.org/officeDocument/2006/relationships/image" Target="../media/image116.wmf"/><Relationship Id="rId4" Type="http://schemas.openxmlformats.org/officeDocument/2006/relationships/image" Target="../media/image110.wmf"/><Relationship Id="rId9"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6.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10" Type="http://schemas.openxmlformats.org/officeDocument/2006/relationships/image" Target="../media/image139.wmf"/><Relationship Id="rId4" Type="http://schemas.openxmlformats.org/officeDocument/2006/relationships/image" Target="../media/image133.wmf"/><Relationship Id="rId9" Type="http://schemas.openxmlformats.org/officeDocument/2006/relationships/image" Target="../media/image13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wmf"/><Relationship Id="rId4" Type="http://schemas.openxmlformats.org/officeDocument/2006/relationships/image" Target="../media/image15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03.wmf"/><Relationship Id="rId13" Type="http://schemas.openxmlformats.org/officeDocument/2006/relationships/image" Target="../media/image208.wmf"/><Relationship Id="rId18" Type="http://schemas.openxmlformats.org/officeDocument/2006/relationships/image" Target="../media/image213.wmf"/><Relationship Id="rId3" Type="http://schemas.openxmlformats.org/officeDocument/2006/relationships/image" Target="../media/image198.wmf"/><Relationship Id="rId7" Type="http://schemas.openxmlformats.org/officeDocument/2006/relationships/image" Target="../media/image202.wmf"/><Relationship Id="rId12" Type="http://schemas.openxmlformats.org/officeDocument/2006/relationships/image" Target="../media/image207.wmf"/><Relationship Id="rId17" Type="http://schemas.openxmlformats.org/officeDocument/2006/relationships/image" Target="../media/image212.wmf"/><Relationship Id="rId2" Type="http://schemas.openxmlformats.org/officeDocument/2006/relationships/image" Target="../media/image197.wmf"/><Relationship Id="rId16" Type="http://schemas.openxmlformats.org/officeDocument/2006/relationships/image" Target="../media/image211.wmf"/><Relationship Id="rId1" Type="http://schemas.openxmlformats.org/officeDocument/2006/relationships/image" Target="../media/image196.wmf"/><Relationship Id="rId6" Type="http://schemas.openxmlformats.org/officeDocument/2006/relationships/image" Target="../media/image201.wmf"/><Relationship Id="rId11" Type="http://schemas.openxmlformats.org/officeDocument/2006/relationships/image" Target="../media/image206.wmf"/><Relationship Id="rId5" Type="http://schemas.openxmlformats.org/officeDocument/2006/relationships/image" Target="../media/image200.wmf"/><Relationship Id="rId15" Type="http://schemas.openxmlformats.org/officeDocument/2006/relationships/image" Target="../media/image210.wmf"/><Relationship Id="rId10" Type="http://schemas.openxmlformats.org/officeDocument/2006/relationships/image" Target="../media/image205.wmf"/><Relationship Id="rId4" Type="http://schemas.openxmlformats.org/officeDocument/2006/relationships/image" Target="../media/image199.wmf"/><Relationship Id="rId9" Type="http://schemas.openxmlformats.org/officeDocument/2006/relationships/image" Target="../media/image204.wmf"/><Relationship Id="rId14" Type="http://schemas.openxmlformats.org/officeDocument/2006/relationships/image" Target="../media/image20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extLst>
      <p:ext uri="{BB962C8B-B14F-4D97-AF65-F5344CB8AC3E}">
        <p14:creationId xmlns:p14="http://schemas.microsoft.com/office/powerpoint/2010/main" val="153754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pPr/>
              <a:t>‹#›</a:t>
            </a:fld>
            <a:endParaRPr lang="zh-CN" altLang="en-US"/>
          </a:p>
        </p:txBody>
      </p:sp>
      <p:pic>
        <p:nvPicPr>
          <p:cNvPr id="8" name="图片 7"/>
          <p:cNvPicPr>
            <a:picLocks noChangeAspect="1"/>
          </p:cNvPicPr>
          <p:nvPr/>
        </p:nvPicPr>
        <p:blipFill>
          <a:blip r:embed="rId2" cstate="print"/>
          <a:stretch>
            <a:fillRect/>
          </a:stretch>
        </p:blipFill>
        <p:spPr>
          <a:xfrm>
            <a:off x="0" y="0"/>
            <a:ext cx="9144000" cy="5203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68.xml"/><Relationship Id="rId2" Type="http://schemas.openxmlformats.org/officeDocument/2006/relationships/slideLayout" Target="../slideLayouts/slideLayout2.xml"/><Relationship Id="rId16" Type="http://schemas.openxmlformats.org/officeDocument/2006/relationships/slide" Target="../slides/slide5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8" action="ppaction://hlinksldjump"/>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017 -0.09194 L -0.00052 0.24807 "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1.xml"/><Relationship Id="rId7" Type="http://schemas.openxmlformats.org/officeDocument/2006/relationships/oleObject" Target="../embeddings/oleObject20.bin"/><Relationship Id="rId12" Type="http://schemas.openxmlformats.org/officeDocument/2006/relationships/image" Target="../media/image29.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8.wmf"/><Relationship Id="rId4" Type="http://schemas.openxmlformats.org/officeDocument/2006/relationships/image" Target="../media/image30.jpeg"/><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7.bin"/><Relationship Id="rId3" Type="http://schemas.openxmlformats.org/officeDocument/2006/relationships/notesSlide" Target="../notesSlides/notesSlide17.xml"/><Relationship Id="rId7" Type="http://schemas.openxmlformats.org/officeDocument/2006/relationships/oleObject" Target="../embeddings/oleObject24.bin"/><Relationship Id="rId12" Type="http://schemas.openxmlformats.org/officeDocument/2006/relationships/image" Target="../media/image38.wmf"/><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image" Target="../media/image35.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40.jpeg"/><Relationship Id="rId9" Type="http://schemas.openxmlformats.org/officeDocument/2006/relationships/oleObject" Target="../embeddings/oleObject25.bin"/><Relationship Id="rId1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8.xml"/><Relationship Id="rId7" Type="http://schemas.openxmlformats.org/officeDocument/2006/relationships/oleObject" Target="../embeddings/oleObject29.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28.bin"/><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8.wmf"/><Relationship Id="rId18" Type="http://schemas.openxmlformats.org/officeDocument/2006/relationships/oleObject" Target="../embeddings/oleObject37.bin"/><Relationship Id="rId3" Type="http://schemas.openxmlformats.org/officeDocument/2006/relationships/notesSlide" Target="../notesSlides/notesSlide19.xml"/><Relationship Id="rId21" Type="http://schemas.openxmlformats.org/officeDocument/2006/relationships/image" Target="../media/image52.wmf"/><Relationship Id="rId7" Type="http://schemas.openxmlformats.org/officeDocument/2006/relationships/image" Target="../media/image45.wmf"/><Relationship Id="rId12" Type="http://schemas.openxmlformats.org/officeDocument/2006/relationships/oleObject" Target="../embeddings/oleObject34.bin"/><Relationship Id="rId17" Type="http://schemas.openxmlformats.org/officeDocument/2006/relationships/image" Target="../media/image50.wmf"/><Relationship Id="rId2" Type="http://schemas.openxmlformats.org/officeDocument/2006/relationships/slideLayout" Target="../slideLayouts/slideLayout11.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33.bin"/><Relationship Id="rId19" Type="http://schemas.openxmlformats.org/officeDocument/2006/relationships/image" Target="../media/image51.wmf"/><Relationship Id="rId4" Type="http://schemas.openxmlformats.org/officeDocument/2006/relationships/oleObject" Target="../embeddings/oleObject30.bin"/><Relationship Id="rId9" Type="http://schemas.openxmlformats.org/officeDocument/2006/relationships/image" Target="../media/image46.wmf"/><Relationship Id="rId1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53.wmf"/><Relationship Id="rId4"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3.xml"/><Relationship Id="rId7" Type="http://schemas.openxmlformats.org/officeDocument/2006/relationships/image" Target="../media/image56.wmf"/><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oleObject" Target="../embeddings/oleObject41.bin"/><Relationship Id="rId5" Type="http://schemas.openxmlformats.org/officeDocument/2006/relationships/image" Target="../media/image55.wmf"/><Relationship Id="rId4" Type="http://schemas.openxmlformats.org/officeDocument/2006/relationships/oleObject" Target="../embeddings/oleObject40.bin"/><Relationship Id="rId9"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5.xml"/><Relationship Id="rId7" Type="http://schemas.openxmlformats.org/officeDocument/2006/relationships/oleObject" Target="../embeddings/oleObject44.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59.wmf"/><Relationship Id="rId5" Type="http://schemas.openxmlformats.org/officeDocument/2006/relationships/oleObject" Target="../embeddings/oleObject43.bin"/><Relationship Id="rId10" Type="http://schemas.openxmlformats.org/officeDocument/2006/relationships/image" Target="../media/image61.wmf"/><Relationship Id="rId4" Type="http://schemas.openxmlformats.org/officeDocument/2006/relationships/image" Target="../media/image62.jpeg"/><Relationship Id="rId9"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7.wmf"/><Relationship Id="rId18" Type="http://schemas.openxmlformats.org/officeDocument/2006/relationships/oleObject" Target="../embeddings/oleObject53.bin"/><Relationship Id="rId26" Type="http://schemas.openxmlformats.org/officeDocument/2006/relationships/oleObject" Target="../embeddings/oleObject57.bin"/><Relationship Id="rId3" Type="http://schemas.openxmlformats.org/officeDocument/2006/relationships/notesSlide" Target="../notesSlides/notesSlide28.xml"/><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50.bin"/><Relationship Id="rId17" Type="http://schemas.openxmlformats.org/officeDocument/2006/relationships/image" Target="../media/image69.wmf"/><Relationship Id="rId25" Type="http://schemas.openxmlformats.org/officeDocument/2006/relationships/image" Target="../media/image73.wmf"/><Relationship Id="rId2" Type="http://schemas.openxmlformats.org/officeDocument/2006/relationships/slideLayout" Target="../slideLayouts/slideLayout11.xml"/><Relationship Id="rId16" Type="http://schemas.openxmlformats.org/officeDocument/2006/relationships/oleObject" Target="../embeddings/oleObject52.bin"/><Relationship Id="rId20" Type="http://schemas.openxmlformats.org/officeDocument/2006/relationships/oleObject" Target="../embeddings/oleObject54.bin"/><Relationship Id="rId29" Type="http://schemas.openxmlformats.org/officeDocument/2006/relationships/image" Target="../media/image75.wmf"/><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image" Target="../media/image66.wmf"/><Relationship Id="rId24" Type="http://schemas.openxmlformats.org/officeDocument/2006/relationships/oleObject" Target="../embeddings/oleObject56.bin"/><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oleObject" Target="../embeddings/oleObject58.bin"/><Relationship Id="rId10" Type="http://schemas.openxmlformats.org/officeDocument/2006/relationships/oleObject" Target="../embeddings/oleObject49.bin"/><Relationship Id="rId19" Type="http://schemas.openxmlformats.org/officeDocument/2006/relationships/image" Target="../media/image70.wmf"/><Relationship Id="rId4" Type="http://schemas.openxmlformats.org/officeDocument/2006/relationships/oleObject" Target="../embeddings/oleObject46.bin"/><Relationship Id="rId9" Type="http://schemas.openxmlformats.org/officeDocument/2006/relationships/image" Target="../media/image65.wmf"/><Relationship Id="rId14" Type="http://schemas.openxmlformats.org/officeDocument/2006/relationships/oleObject" Target="../embeddings/oleObject51.bin"/><Relationship Id="rId22" Type="http://schemas.openxmlformats.org/officeDocument/2006/relationships/oleObject" Target="../embeddings/oleObject55.bin"/><Relationship Id="rId27" Type="http://schemas.openxmlformats.org/officeDocument/2006/relationships/image" Target="../media/image7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0.wmf"/><Relationship Id="rId3" Type="http://schemas.openxmlformats.org/officeDocument/2006/relationships/notesSlide" Target="../notesSlides/notesSlide29.xml"/><Relationship Id="rId7" Type="http://schemas.openxmlformats.org/officeDocument/2006/relationships/image" Target="../media/image77.wmf"/><Relationship Id="rId12" Type="http://schemas.openxmlformats.org/officeDocument/2006/relationships/oleObject" Target="../embeddings/oleObject63.bin"/><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oleObject" Target="../embeddings/oleObject60.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8.wmf"/><Relationship Id="rId14" Type="http://schemas.openxmlformats.org/officeDocument/2006/relationships/oleObject" Target="../embeddings/oleObject64.bin"/></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83.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8.wmf"/><Relationship Id="rId3" Type="http://schemas.openxmlformats.org/officeDocument/2006/relationships/notesSlide" Target="../notesSlides/notesSlide31.xml"/><Relationship Id="rId7" Type="http://schemas.openxmlformats.org/officeDocument/2006/relationships/image" Target="../media/image85.wmf"/><Relationship Id="rId12" Type="http://schemas.openxmlformats.org/officeDocument/2006/relationships/oleObject" Target="../embeddings/oleObject69.bin"/><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oleObject" Target="../embeddings/oleObject66.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6.wmf"/><Relationship Id="rId14" Type="http://schemas.openxmlformats.org/officeDocument/2006/relationships/oleObject" Target="../embeddings/oleObject7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94.wmf"/><Relationship Id="rId3" Type="http://schemas.openxmlformats.org/officeDocument/2006/relationships/notesSlide" Target="../notesSlides/notesSlide32.xml"/><Relationship Id="rId7" Type="http://schemas.openxmlformats.org/officeDocument/2006/relationships/image" Target="../media/image91.wmf"/><Relationship Id="rId12" Type="http://schemas.openxmlformats.org/officeDocument/2006/relationships/oleObject" Target="../embeddings/oleObject75.bin"/><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oleObject" Target="../embeddings/oleObject72.bin"/><Relationship Id="rId11" Type="http://schemas.openxmlformats.org/officeDocument/2006/relationships/image" Target="../media/image93.wmf"/><Relationship Id="rId5" Type="http://schemas.openxmlformats.org/officeDocument/2006/relationships/image" Target="../media/image90.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92.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6.wmf"/><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oleObject" Target="../embeddings/oleObject77.bin"/><Relationship Id="rId5" Type="http://schemas.openxmlformats.org/officeDocument/2006/relationships/image" Target="../media/image95.wmf"/><Relationship Id="rId4" Type="http://schemas.openxmlformats.org/officeDocument/2006/relationships/oleObject" Target="../embeddings/oleObject76.bin"/></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102.wmf"/><Relationship Id="rId3" Type="http://schemas.openxmlformats.org/officeDocument/2006/relationships/notesSlide" Target="../notesSlides/notesSlide35.xml"/><Relationship Id="rId7" Type="http://schemas.openxmlformats.org/officeDocument/2006/relationships/image" Target="../media/image99.wmf"/><Relationship Id="rId12" Type="http://schemas.openxmlformats.org/officeDocument/2006/relationships/oleObject" Target="../embeddings/oleObject82.bin"/><Relationship Id="rId17" Type="http://schemas.openxmlformats.org/officeDocument/2006/relationships/image" Target="../media/image104.wmf"/><Relationship Id="rId2" Type="http://schemas.openxmlformats.org/officeDocument/2006/relationships/slideLayout" Target="../slideLayouts/slideLayout11.xml"/><Relationship Id="rId16" Type="http://schemas.openxmlformats.org/officeDocument/2006/relationships/oleObject" Target="../embeddings/oleObject84.bin"/><Relationship Id="rId1" Type="http://schemas.openxmlformats.org/officeDocument/2006/relationships/vmlDrawing" Target="../drawings/vmlDrawing17.vml"/><Relationship Id="rId6" Type="http://schemas.openxmlformats.org/officeDocument/2006/relationships/oleObject" Target="../embeddings/oleObject79.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100.wmf"/><Relationship Id="rId14" Type="http://schemas.openxmlformats.org/officeDocument/2006/relationships/oleObject" Target="../embeddings/oleObject8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image" Target="../media/image105.wmf"/><Relationship Id="rId5" Type="http://schemas.openxmlformats.org/officeDocument/2006/relationships/oleObject" Target="../embeddings/oleObject85.bin"/><Relationship Id="rId4" Type="http://schemas.openxmlformats.org/officeDocument/2006/relationships/image" Target="../media/image106.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11.wmf"/><Relationship Id="rId18" Type="http://schemas.openxmlformats.org/officeDocument/2006/relationships/oleObject" Target="../embeddings/oleObject93.bin"/><Relationship Id="rId3" Type="http://schemas.openxmlformats.org/officeDocument/2006/relationships/notesSlide" Target="../notesSlides/notesSlide38.xml"/><Relationship Id="rId21" Type="http://schemas.openxmlformats.org/officeDocument/2006/relationships/image" Target="../media/image115.wmf"/><Relationship Id="rId7" Type="http://schemas.openxmlformats.org/officeDocument/2006/relationships/image" Target="../media/image108.wmf"/><Relationship Id="rId12" Type="http://schemas.openxmlformats.org/officeDocument/2006/relationships/oleObject" Target="../embeddings/oleObject90.bin"/><Relationship Id="rId17" Type="http://schemas.openxmlformats.org/officeDocument/2006/relationships/image" Target="../media/image113.wmf"/><Relationship Id="rId2" Type="http://schemas.openxmlformats.org/officeDocument/2006/relationships/slideLayout" Target="../slideLayouts/slideLayout11.xml"/><Relationship Id="rId16" Type="http://schemas.openxmlformats.org/officeDocument/2006/relationships/oleObject" Target="../embeddings/oleObject92.bin"/><Relationship Id="rId20" Type="http://schemas.openxmlformats.org/officeDocument/2006/relationships/oleObject" Target="../embeddings/oleObject94.bin"/><Relationship Id="rId1" Type="http://schemas.openxmlformats.org/officeDocument/2006/relationships/vmlDrawing" Target="../drawings/vmlDrawing19.vml"/><Relationship Id="rId6" Type="http://schemas.openxmlformats.org/officeDocument/2006/relationships/oleObject" Target="../embeddings/oleObject87.bin"/><Relationship Id="rId11" Type="http://schemas.openxmlformats.org/officeDocument/2006/relationships/image" Target="../media/image110.wmf"/><Relationship Id="rId5" Type="http://schemas.openxmlformats.org/officeDocument/2006/relationships/image" Target="../media/image107.wmf"/><Relationship Id="rId15" Type="http://schemas.openxmlformats.org/officeDocument/2006/relationships/image" Target="../media/image112.wmf"/><Relationship Id="rId23" Type="http://schemas.openxmlformats.org/officeDocument/2006/relationships/image" Target="../media/image116.wmf"/><Relationship Id="rId10" Type="http://schemas.openxmlformats.org/officeDocument/2006/relationships/oleObject" Target="../embeddings/oleObject89.bin"/><Relationship Id="rId19" Type="http://schemas.openxmlformats.org/officeDocument/2006/relationships/image" Target="../media/image114.wmf"/><Relationship Id="rId4" Type="http://schemas.openxmlformats.org/officeDocument/2006/relationships/oleObject" Target="../embeddings/oleObject86.bin"/><Relationship Id="rId9" Type="http://schemas.openxmlformats.org/officeDocument/2006/relationships/image" Target="../media/image109.wmf"/><Relationship Id="rId14" Type="http://schemas.openxmlformats.org/officeDocument/2006/relationships/oleObject" Target="../embeddings/oleObject91.bin"/><Relationship Id="rId22" Type="http://schemas.openxmlformats.org/officeDocument/2006/relationships/oleObject" Target="../embeddings/oleObject95.bin"/></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9.jpeg"/><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18.jpe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23.wmf"/><Relationship Id="rId3" Type="http://schemas.openxmlformats.org/officeDocument/2006/relationships/notesSlide" Target="../notesSlides/notesSlide40.xml"/><Relationship Id="rId7" Type="http://schemas.openxmlformats.org/officeDocument/2006/relationships/image" Target="../media/image120.wmf"/><Relationship Id="rId12" Type="http://schemas.openxmlformats.org/officeDocument/2006/relationships/oleObject" Target="../embeddings/oleObject100.bin"/><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oleObject" Target="../embeddings/oleObject97.bin"/><Relationship Id="rId11" Type="http://schemas.openxmlformats.org/officeDocument/2006/relationships/image" Target="../media/image122.wmf"/><Relationship Id="rId5" Type="http://schemas.openxmlformats.org/officeDocument/2006/relationships/image" Target="../media/image119.wmf"/><Relationship Id="rId15" Type="http://schemas.openxmlformats.org/officeDocument/2006/relationships/image" Target="../media/image124.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21.wmf"/><Relationship Id="rId14" Type="http://schemas.openxmlformats.org/officeDocument/2006/relationships/oleObject" Target="../embeddings/oleObject101.bin"/></Relationships>
</file>

<file path=ppt/slides/_rels/slide4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notesSlide" Target="../notesSlides/notesSlide43.xml"/><Relationship Id="rId7" Type="http://schemas.openxmlformats.org/officeDocument/2006/relationships/oleObject" Target="../embeddings/oleObject103.bin"/><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image" Target="../media/image126.wmf"/><Relationship Id="rId5" Type="http://schemas.openxmlformats.org/officeDocument/2006/relationships/oleObject" Target="../embeddings/oleObject102.bin"/><Relationship Id="rId10" Type="http://schemas.openxmlformats.org/officeDocument/2006/relationships/image" Target="../media/image128.wmf"/><Relationship Id="rId4" Type="http://schemas.openxmlformats.org/officeDocument/2006/relationships/image" Target="../media/image129.jpeg"/><Relationship Id="rId9" Type="http://schemas.openxmlformats.org/officeDocument/2006/relationships/oleObject" Target="../embeddings/oleObject10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34.wmf"/><Relationship Id="rId18" Type="http://schemas.openxmlformats.org/officeDocument/2006/relationships/oleObject" Target="../embeddings/oleObject112.bin"/><Relationship Id="rId3" Type="http://schemas.openxmlformats.org/officeDocument/2006/relationships/notesSlide" Target="../notesSlides/notesSlide44.xml"/><Relationship Id="rId21" Type="http://schemas.openxmlformats.org/officeDocument/2006/relationships/image" Target="../media/image138.wmf"/><Relationship Id="rId7" Type="http://schemas.openxmlformats.org/officeDocument/2006/relationships/image" Target="../media/image131.wmf"/><Relationship Id="rId12" Type="http://schemas.openxmlformats.org/officeDocument/2006/relationships/oleObject" Target="../embeddings/oleObject109.bin"/><Relationship Id="rId17" Type="http://schemas.openxmlformats.org/officeDocument/2006/relationships/image" Target="../media/image136.wmf"/><Relationship Id="rId2" Type="http://schemas.openxmlformats.org/officeDocument/2006/relationships/slideLayout" Target="../slideLayouts/slideLayout11.xml"/><Relationship Id="rId16" Type="http://schemas.openxmlformats.org/officeDocument/2006/relationships/oleObject" Target="../embeddings/oleObject111.bin"/><Relationship Id="rId20" Type="http://schemas.openxmlformats.org/officeDocument/2006/relationships/oleObject" Target="../embeddings/oleObject113.bin"/><Relationship Id="rId1" Type="http://schemas.openxmlformats.org/officeDocument/2006/relationships/vmlDrawing" Target="../drawings/vmlDrawing22.vml"/><Relationship Id="rId6" Type="http://schemas.openxmlformats.org/officeDocument/2006/relationships/oleObject" Target="../embeddings/oleObject106.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23" Type="http://schemas.openxmlformats.org/officeDocument/2006/relationships/image" Target="../media/image139.wmf"/><Relationship Id="rId10" Type="http://schemas.openxmlformats.org/officeDocument/2006/relationships/oleObject" Target="../embeddings/oleObject108.bin"/><Relationship Id="rId19" Type="http://schemas.openxmlformats.org/officeDocument/2006/relationships/image" Target="../media/image137.wmf"/><Relationship Id="rId4" Type="http://schemas.openxmlformats.org/officeDocument/2006/relationships/oleObject" Target="../embeddings/oleObject105.bin"/><Relationship Id="rId9" Type="http://schemas.openxmlformats.org/officeDocument/2006/relationships/image" Target="../media/image132.wmf"/><Relationship Id="rId14" Type="http://schemas.openxmlformats.org/officeDocument/2006/relationships/oleObject" Target="../embeddings/oleObject110.bin"/><Relationship Id="rId22" Type="http://schemas.openxmlformats.org/officeDocument/2006/relationships/oleObject" Target="../embeddings/oleObject114.bin"/></Relationships>
</file>

<file path=ppt/slides/_rels/slide46.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42.wmf"/><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oleObject" Target="../embeddings/oleObject116.bin"/><Relationship Id="rId5" Type="http://schemas.openxmlformats.org/officeDocument/2006/relationships/image" Target="../media/image141.wmf"/><Relationship Id="rId4" Type="http://schemas.openxmlformats.org/officeDocument/2006/relationships/oleObject" Target="../embeddings/oleObject115.bin"/></Relationships>
</file>

<file path=ppt/slides/_rels/slide4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4.wmf"/><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oleObject" Target="../embeddings/oleObject9.bin"/><Relationship Id="rId17" Type="http://schemas.openxmlformats.org/officeDocument/2006/relationships/image" Target="../media/image16.wmf"/><Relationship Id="rId2" Type="http://schemas.openxmlformats.org/officeDocument/2006/relationships/slideLayout" Target="../slideLayouts/slideLayout11.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 Id="rId1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46.wmf"/><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oleObject" Target="../embeddings/oleObject118.bin"/><Relationship Id="rId5" Type="http://schemas.openxmlformats.org/officeDocument/2006/relationships/image" Target="../media/image145.wmf"/><Relationship Id="rId4" Type="http://schemas.openxmlformats.org/officeDocument/2006/relationships/oleObject" Target="../embeddings/oleObject117.bin"/></Relationships>
</file>

<file path=ppt/slides/_rels/slide5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52.wmf"/><Relationship Id="rId3" Type="http://schemas.openxmlformats.org/officeDocument/2006/relationships/notesSlide" Target="../notesSlides/notesSlide51.xml"/><Relationship Id="rId7" Type="http://schemas.openxmlformats.org/officeDocument/2006/relationships/image" Target="../media/image149.wmf"/><Relationship Id="rId12" Type="http://schemas.openxmlformats.org/officeDocument/2006/relationships/oleObject" Target="../embeddings/oleObject123.bin"/><Relationship Id="rId2" Type="http://schemas.openxmlformats.org/officeDocument/2006/relationships/slideLayout" Target="../slideLayouts/slideLayout11.xml"/><Relationship Id="rId1" Type="http://schemas.openxmlformats.org/officeDocument/2006/relationships/vmlDrawing" Target="../drawings/vmlDrawing25.vml"/><Relationship Id="rId6" Type="http://schemas.openxmlformats.org/officeDocument/2006/relationships/oleObject" Target="../embeddings/oleObject120.bin"/><Relationship Id="rId11" Type="http://schemas.openxmlformats.org/officeDocument/2006/relationships/image" Target="../media/image151.wmf"/><Relationship Id="rId5" Type="http://schemas.openxmlformats.org/officeDocument/2006/relationships/image" Target="../media/image148.wmf"/><Relationship Id="rId15" Type="http://schemas.openxmlformats.org/officeDocument/2006/relationships/image" Target="../media/image153.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150.wmf"/><Relationship Id="rId14" Type="http://schemas.openxmlformats.org/officeDocument/2006/relationships/oleObject" Target="../embeddings/oleObject124.bin"/></Relationships>
</file>

<file path=ppt/slides/_rels/slide5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59.wmf"/><Relationship Id="rId3" Type="http://schemas.openxmlformats.org/officeDocument/2006/relationships/notesSlide" Target="../notesSlides/notesSlide53.xml"/><Relationship Id="rId7" Type="http://schemas.openxmlformats.org/officeDocument/2006/relationships/image" Target="../media/image156.wmf"/><Relationship Id="rId12" Type="http://schemas.openxmlformats.org/officeDocument/2006/relationships/oleObject" Target="../embeddings/oleObject129.bin"/><Relationship Id="rId2" Type="http://schemas.openxmlformats.org/officeDocument/2006/relationships/slideLayout" Target="../slideLayouts/slideLayout11.xml"/><Relationship Id="rId1" Type="http://schemas.openxmlformats.org/officeDocument/2006/relationships/vmlDrawing" Target="../drawings/vmlDrawing26.vml"/><Relationship Id="rId6" Type="http://schemas.openxmlformats.org/officeDocument/2006/relationships/oleObject" Target="../embeddings/oleObject126.bin"/><Relationship Id="rId11" Type="http://schemas.openxmlformats.org/officeDocument/2006/relationships/image" Target="../media/image158.wmf"/><Relationship Id="rId5" Type="http://schemas.openxmlformats.org/officeDocument/2006/relationships/image" Target="../media/image155.wmf"/><Relationship Id="rId15" Type="http://schemas.openxmlformats.org/officeDocument/2006/relationships/image" Target="../media/image160.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57.wmf"/><Relationship Id="rId14" Type="http://schemas.openxmlformats.org/officeDocument/2006/relationships/oleObject" Target="../embeddings/oleObject13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62.wmf"/><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oleObject" Target="../embeddings/oleObject132.bin"/><Relationship Id="rId5" Type="http://schemas.openxmlformats.org/officeDocument/2006/relationships/image" Target="../media/image161.wmf"/><Relationship Id="rId4" Type="http://schemas.openxmlformats.org/officeDocument/2006/relationships/oleObject" Target="../embeddings/oleObject131.bin"/></Relationships>
</file>

<file path=ppt/slides/_rels/slide5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165.wmf"/><Relationship Id="rId5" Type="http://schemas.openxmlformats.org/officeDocument/2006/relationships/oleObject" Target="../embeddings/oleObject133.bin"/><Relationship Id="rId4" Type="http://schemas.openxmlformats.org/officeDocument/2006/relationships/image" Target="../media/image166.jpe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71.wmf"/><Relationship Id="rId3" Type="http://schemas.openxmlformats.org/officeDocument/2006/relationships/notesSlide" Target="../notesSlides/notesSlide61.xml"/><Relationship Id="rId7" Type="http://schemas.openxmlformats.org/officeDocument/2006/relationships/image" Target="../media/image168.wmf"/><Relationship Id="rId12" Type="http://schemas.openxmlformats.org/officeDocument/2006/relationships/oleObject" Target="../embeddings/oleObject138.bin"/><Relationship Id="rId17" Type="http://schemas.openxmlformats.org/officeDocument/2006/relationships/image" Target="../media/image173.wmf"/><Relationship Id="rId2" Type="http://schemas.openxmlformats.org/officeDocument/2006/relationships/slideLayout" Target="../slideLayouts/slideLayout11.xml"/><Relationship Id="rId16" Type="http://schemas.openxmlformats.org/officeDocument/2006/relationships/oleObject" Target="../embeddings/oleObject140.bin"/><Relationship Id="rId1" Type="http://schemas.openxmlformats.org/officeDocument/2006/relationships/vmlDrawing" Target="../drawings/vmlDrawing29.vml"/><Relationship Id="rId6" Type="http://schemas.openxmlformats.org/officeDocument/2006/relationships/oleObject" Target="../embeddings/oleObject135.bin"/><Relationship Id="rId11" Type="http://schemas.openxmlformats.org/officeDocument/2006/relationships/image" Target="../media/image170.wmf"/><Relationship Id="rId5" Type="http://schemas.openxmlformats.org/officeDocument/2006/relationships/image" Target="../media/image167.wmf"/><Relationship Id="rId15" Type="http://schemas.openxmlformats.org/officeDocument/2006/relationships/image" Target="../media/image172.w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69.wmf"/><Relationship Id="rId14" Type="http://schemas.openxmlformats.org/officeDocument/2006/relationships/oleObject" Target="../embeddings/oleObject139.bin"/></Relationships>
</file>

<file path=ppt/slides/_rels/slide63.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79.wmf"/><Relationship Id="rId3" Type="http://schemas.openxmlformats.org/officeDocument/2006/relationships/notesSlide" Target="../notesSlides/notesSlide63.xml"/><Relationship Id="rId7" Type="http://schemas.openxmlformats.org/officeDocument/2006/relationships/image" Target="../media/image176.wmf"/><Relationship Id="rId12" Type="http://schemas.openxmlformats.org/officeDocument/2006/relationships/oleObject" Target="../embeddings/oleObject145.bin"/><Relationship Id="rId2" Type="http://schemas.openxmlformats.org/officeDocument/2006/relationships/slideLayout" Target="../slideLayouts/slideLayout11.xml"/><Relationship Id="rId1" Type="http://schemas.openxmlformats.org/officeDocument/2006/relationships/vmlDrawing" Target="../drawings/vmlDrawing30.vml"/><Relationship Id="rId6" Type="http://schemas.openxmlformats.org/officeDocument/2006/relationships/oleObject" Target="../embeddings/oleObject142.bin"/><Relationship Id="rId11" Type="http://schemas.openxmlformats.org/officeDocument/2006/relationships/image" Target="../media/image178.wmf"/><Relationship Id="rId5" Type="http://schemas.openxmlformats.org/officeDocument/2006/relationships/image" Target="../media/image175.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77.wmf"/></Relationships>
</file>

<file path=ppt/slides/_rels/slide65.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85.wmf"/><Relationship Id="rId3" Type="http://schemas.openxmlformats.org/officeDocument/2006/relationships/notesSlide" Target="../notesSlides/notesSlide65.xml"/><Relationship Id="rId7" Type="http://schemas.openxmlformats.org/officeDocument/2006/relationships/image" Target="../media/image182.wmf"/><Relationship Id="rId12" Type="http://schemas.openxmlformats.org/officeDocument/2006/relationships/oleObject" Target="../embeddings/oleObject150.bin"/><Relationship Id="rId2" Type="http://schemas.openxmlformats.org/officeDocument/2006/relationships/slideLayout" Target="../slideLayouts/slideLayout11.xml"/><Relationship Id="rId1" Type="http://schemas.openxmlformats.org/officeDocument/2006/relationships/vmlDrawing" Target="../drawings/vmlDrawing31.vml"/><Relationship Id="rId6" Type="http://schemas.openxmlformats.org/officeDocument/2006/relationships/oleObject" Target="../embeddings/oleObject147.bin"/><Relationship Id="rId11" Type="http://schemas.openxmlformats.org/officeDocument/2006/relationships/image" Target="../media/image184.wmf"/><Relationship Id="rId5" Type="http://schemas.openxmlformats.org/officeDocument/2006/relationships/image" Target="../media/image181.wmf"/><Relationship Id="rId15" Type="http://schemas.openxmlformats.org/officeDocument/2006/relationships/image" Target="../media/image186.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83.wmf"/><Relationship Id="rId14" Type="http://schemas.openxmlformats.org/officeDocument/2006/relationships/oleObject" Target="../embeddings/oleObject15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notesSlide" Target="../notesSlides/notesSlide66.xml"/><Relationship Id="rId7" Type="http://schemas.openxmlformats.org/officeDocument/2006/relationships/image" Target="../media/image188.wmf"/><Relationship Id="rId2" Type="http://schemas.openxmlformats.org/officeDocument/2006/relationships/slideLayout" Target="../slideLayouts/slideLayout11.xml"/><Relationship Id="rId1" Type="http://schemas.openxmlformats.org/officeDocument/2006/relationships/vmlDrawing" Target="../drawings/vmlDrawing32.vml"/><Relationship Id="rId6" Type="http://schemas.openxmlformats.org/officeDocument/2006/relationships/oleObject" Target="../embeddings/oleObject153.bin"/><Relationship Id="rId5" Type="http://schemas.openxmlformats.org/officeDocument/2006/relationships/image" Target="../media/image187.wmf"/><Relationship Id="rId4" Type="http://schemas.openxmlformats.org/officeDocument/2006/relationships/oleObject" Target="../embeddings/oleObject152.bin"/><Relationship Id="rId9" Type="http://schemas.openxmlformats.org/officeDocument/2006/relationships/image" Target="../media/image189.wmf"/></Relationships>
</file>

<file path=ppt/slides/_rels/slide68.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0.wmf"/><Relationship Id="rId12" Type="http://schemas.openxmlformats.org/officeDocument/2006/relationships/oleObject" Target="../embeddings/oleObject17.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1.wmf"/><Relationship Id="rId14" Type="http://schemas.openxmlformats.org/officeDocument/2006/relationships/oleObject" Target="../embeddings/oleObject18.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vmlDrawing" Target="../drawings/vmlDrawing33.vml"/><Relationship Id="rId5" Type="http://schemas.openxmlformats.org/officeDocument/2006/relationships/image" Target="../media/image193.wmf"/><Relationship Id="rId4" Type="http://schemas.openxmlformats.org/officeDocument/2006/relationships/oleObject" Target="../embeddings/oleObject155.bin"/></Relationships>
</file>

<file path=ppt/slides/_rels/slide73.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195.jpeg"/></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200.wmf"/><Relationship Id="rId18" Type="http://schemas.openxmlformats.org/officeDocument/2006/relationships/oleObject" Target="../embeddings/oleObject163.bin"/><Relationship Id="rId26" Type="http://schemas.openxmlformats.org/officeDocument/2006/relationships/oleObject" Target="../embeddings/oleObject167.bin"/><Relationship Id="rId39" Type="http://schemas.openxmlformats.org/officeDocument/2006/relationships/image" Target="../media/image213.wmf"/><Relationship Id="rId3" Type="http://schemas.openxmlformats.org/officeDocument/2006/relationships/notesSlide" Target="../notesSlides/notesSlide73.xml"/><Relationship Id="rId21" Type="http://schemas.openxmlformats.org/officeDocument/2006/relationships/image" Target="../media/image204.wmf"/><Relationship Id="rId34" Type="http://schemas.openxmlformats.org/officeDocument/2006/relationships/oleObject" Target="../embeddings/oleObject171.bin"/><Relationship Id="rId7" Type="http://schemas.openxmlformats.org/officeDocument/2006/relationships/image" Target="../media/image197.wmf"/><Relationship Id="rId12" Type="http://schemas.openxmlformats.org/officeDocument/2006/relationships/oleObject" Target="../embeddings/oleObject160.bin"/><Relationship Id="rId17" Type="http://schemas.openxmlformats.org/officeDocument/2006/relationships/image" Target="../media/image202.wmf"/><Relationship Id="rId25" Type="http://schemas.openxmlformats.org/officeDocument/2006/relationships/image" Target="../media/image206.wmf"/><Relationship Id="rId33" Type="http://schemas.openxmlformats.org/officeDocument/2006/relationships/image" Target="../media/image210.wmf"/><Relationship Id="rId38" Type="http://schemas.openxmlformats.org/officeDocument/2006/relationships/oleObject" Target="../embeddings/oleObject173.bin"/><Relationship Id="rId2" Type="http://schemas.openxmlformats.org/officeDocument/2006/relationships/slideLayout" Target="../slideLayouts/slideLayout11.xml"/><Relationship Id="rId16" Type="http://schemas.openxmlformats.org/officeDocument/2006/relationships/oleObject" Target="../embeddings/oleObject162.bin"/><Relationship Id="rId20" Type="http://schemas.openxmlformats.org/officeDocument/2006/relationships/oleObject" Target="../embeddings/oleObject164.bin"/><Relationship Id="rId29" Type="http://schemas.openxmlformats.org/officeDocument/2006/relationships/image" Target="../media/image208.wmf"/><Relationship Id="rId1" Type="http://schemas.openxmlformats.org/officeDocument/2006/relationships/vmlDrawing" Target="../drawings/vmlDrawing34.vml"/><Relationship Id="rId6" Type="http://schemas.openxmlformats.org/officeDocument/2006/relationships/oleObject" Target="../embeddings/oleObject157.bin"/><Relationship Id="rId11" Type="http://schemas.openxmlformats.org/officeDocument/2006/relationships/image" Target="../media/image199.wmf"/><Relationship Id="rId24" Type="http://schemas.openxmlformats.org/officeDocument/2006/relationships/oleObject" Target="../embeddings/oleObject166.bin"/><Relationship Id="rId32" Type="http://schemas.openxmlformats.org/officeDocument/2006/relationships/oleObject" Target="../embeddings/oleObject170.bin"/><Relationship Id="rId37" Type="http://schemas.openxmlformats.org/officeDocument/2006/relationships/image" Target="../media/image212.wmf"/><Relationship Id="rId5" Type="http://schemas.openxmlformats.org/officeDocument/2006/relationships/image" Target="../media/image196.wmf"/><Relationship Id="rId15" Type="http://schemas.openxmlformats.org/officeDocument/2006/relationships/image" Target="../media/image201.wmf"/><Relationship Id="rId23" Type="http://schemas.openxmlformats.org/officeDocument/2006/relationships/image" Target="../media/image205.wmf"/><Relationship Id="rId28" Type="http://schemas.openxmlformats.org/officeDocument/2006/relationships/oleObject" Target="../embeddings/oleObject168.bin"/><Relationship Id="rId36" Type="http://schemas.openxmlformats.org/officeDocument/2006/relationships/oleObject" Target="../embeddings/oleObject172.bin"/><Relationship Id="rId10" Type="http://schemas.openxmlformats.org/officeDocument/2006/relationships/oleObject" Target="../embeddings/oleObject159.bin"/><Relationship Id="rId19" Type="http://schemas.openxmlformats.org/officeDocument/2006/relationships/image" Target="../media/image203.wmf"/><Relationship Id="rId31" Type="http://schemas.openxmlformats.org/officeDocument/2006/relationships/image" Target="../media/image209.wmf"/><Relationship Id="rId4" Type="http://schemas.openxmlformats.org/officeDocument/2006/relationships/oleObject" Target="../embeddings/oleObject156.bin"/><Relationship Id="rId9" Type="http://schemas.openxmlformats.org/officeDocument/2006/relationships/image" Target="../media/image198.wmf"/><Relationship Id="rId14" Type="http://schemas.openxmlformats.org/officeDocument/2006/relationships/oleObject" Target="../embeddings/oleObject161.bin"/><Relationship Id="rId22" Type="http://schemas.openxmlformats.org/officeDocument/2006/relationships/oleObject" Target="../embeddings/oleObject165.bin"/><Relationship Id="rId27" Type="http://schemas.openxmlformats.org/officeDocument/2006/relationships/image" Target="../media/image207.wmf"/><Relationship Id="rId30" Type="http://schemas.openxmlformats.org/officeDocument/2006/relationships/oleObject" Target="../embeddings/oleObject169.bin"/><Relationship Id="rId35" Type="http://schemas.openxmlformats.org/officeDocument/2006/relationships/image" Target="../media/image211.wmf"/></Relationships>
</file>

<file path=ppt/slides/_rels/slide75.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notesSlide" Target="../notesSlides/notesSlide74.xml"/><Relationship Id="rId7" Type="http://schemas.openxmlformats.org/officeDocument/2006/relationships/oleObject" Target="../embeddings/oleObject175.bin"/><Relationship Id="rId2" Type="http://schemas.openxmlformats.org/officeDocument/2006/relationships/slideLayout" Target="../slideLayouts/slideLayout11.xml"/><Relationship Id="rId1" Type="http://schemas.openxmlformats.org/officeDocument/2006/relationships/vmlDrawing" Target="../drawings/vmlDrawing35.vml"/><Relationship Id="rId6" Type="http://schemas.openxmlformats.org/officeDocument/2006/relationships/image" Target="../media/image214.wmf"/><Relationship Id="rId5" Type="http://schemas.openxmlformats.org/officeDocument/2006/relationships/oleObject" Target="../embeddings/oleObject174.bin"/><Relationship Id="rId10" Type="http://schemas.openxmlformats.org/officeDocument/2006/relationships/image" Target="../media/image216.wmf"/><Relationship Id="rId4" Type="http://schemas.openxmlformats.org/officeDocument/2006/relationships/image" Target="../media/image217.jpeg"/><Relationship Id="rId9" Type="http://schemas.openxmlformats.org/officeDocument/2006/relationships/oleObject" Target="../embeddings/oleObject176.bin"/></Relationships>
</file>

<file path=ppt/slides/_rels/slide76.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notesSlide" Target="../notesSlides/notesSlide82.xml"/><Relationship Id="rId7" Type="http://schemas.openxmlformats.org/officeDocument/2006/relationships/image" Target="../media/image223.wmf"/><Relationship Id="rId2" Type="http://schemas.openxmlformats.org/officeDocument/2006/relationships/slideLayout" Target="../slideLayouts/slideLayout11.xml"/><Relationship Id="rId1" Type="http://schemas.openxmlformats.org/officeDocument/2006/relationships/vmlDrawing" Target="../drawings/vmlDrawing36.vml"/><Relationship Id="rId6" Type="http://schemas.openxmlformats.org/officeDocument/2006/relationships/oleObject" Target="../embeddings/oleObject178.bin"/><Relationship Id="rId5" Type="http://schemas.openxmlformats.org/officeDocument/2006/relationships/image" Target="../media/image222.wmf"/><Relationship Id="rId4" Type="http://schemas.openxmlformats.org/officeDocument/2006/relationships/oleObject" Target="../embeddings/oleObject177.bin"/><Relationship Id="rId9" Type="http://schemas.openxmlformats.org/officeDocument/2006/relationships/image" Target="../media/image224.wm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dirty="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dirty="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83568" y="3359813"/>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专题七　浮力</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308685" y="179611"/>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(1)3　(2)①正确　错误　排开液体的体积　无关　②能　③未测量出此时瓶子(含沙子)的重力</a:t>
            </a:r>
            <a:endParaRPr lang="zh-CN" altLang="en-US" dirty="0"/>
          </a:p>
        </p:txBody>
      </p:sp>
      <p:sp>
        <p:nvSpPr>
          <p:cNvPr id="3" name="TextBox 2"/>
          <p:cNvSpPr txBox="1"/>
          <p:nvPr/>
        </p:nvSpPr>
        <p:spPr>
          <a:xfrm>
            <a:off x="720000" y="1698619"/>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(1)木头与铁的密度不一样,导致浮沉情况不一样。(2)①从A、B、C中的实验结果可以看出随着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深度变大,弹簧测力计示数在减小,浮力在增大,所以根据实验现象可以认为猜想1正确;根据A、C、D中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的实验结果可以看出随着深度增加弹簧测力计示数不变,即浮力不变,所以认为猜想1错误;深入分析发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现A、B、C中浮力变化是因为排开液体的体积变化了,A、C、D中浮力不变的原因是排开液体的体积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不变,综合分析可得浮力大小与排开液体的体积有关,与深度无关。②A、D、E中控制了排开液体体积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相同,液体密度不一样,所以可以验证猜想2。③在改变物体密度的时候,忽略了物体自身重力的改变,所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以应该要先测出此时瓶子(含沙子)的总重力,再进行下一步实验。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物体的浮沉条件及其应用</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760066"/>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(2020江苏连云港,9,2分)下列关于浮力的说法正确的是(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A.质量大的物体在液体中所受浮力一定大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B.码头上正在卸货的轮船所受的浮力逐渐减小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C.物体密度小于液体密度时物体在液体中处于悬浮状态</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D.潜水艇在水面下从大海潜行进入长江,所受浮力不变</a:t>
            </a:r>
            <a:endParaRPr lang="zh-CN" altLang="en-US" dirty="0"/>
          </a:p>
        </p:txBody>
      </p:sp>
      <p:sp>
        <p:nvSpPr>
          <p:cNvPr id="4" name="TextBox 3"/>
          <p:cNvSpPr txBox="1"/>
          <p:nvPr/>
        </p:nvSpPr>
        <p:spPr>
          <a:xfrm>
            <a:off x="720000" y="305594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物体所受浮力大小与液体密度和排开液体体积有关,与物体自身质量无关,A错。轮船始终漂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浮在水面,所受浮力与自身总重力相等,所以卸下货物,自身重力减小,浮力也减小,B正确。密度小于液体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密度的物体在液体中静止时处于漂浮状态,C错。潜水艇在水面下</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不变,海水密度大于江水密度,根据</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可知,受到浮力减小,D错。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981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(2020湖北武汉,15,3分)一个质量分布均匀的正方体物块,边长是10 cm,密度是0.8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,漂浮在液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面上,露出液面的体积占物块体积的</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。用手缓慢下压物块,如图所示,当物块上表面与液面刚好相平时,</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下列说法</a:t>
            </a:r>
            <a:r>
              <a:rPr lang="zh-CN" altLang="en-US" sz="1415" u="sng" kern="0" dirty="0" smtClean="0">
                <a:solidFill>
                  <a:srgbClr val="000000"/>
                </a:solidFill>
                <a:latin typeface="Times New Roman" panose="02020603050405020304" pitchFamily="65" charset="-122"/>
                <a:ea typeface="宋体" panose="02010600030101010101" pitchFamily="2" charset="-122"/>
              </a:rPr>
              <a:t>错误</a:t>
            </a:r>
            <a:r>
              <a:rPr lang="zh-CN" altLang="en-US" sz="1415" kern="0" dirty="0" smtClean="0">
                <a:solidFill>
                  <a:srgbClr val="000000"/>
                </a:solidFill>
                <a:latin typeface="Times New Roman" panose="02020603050405020304" pitchFamily="65" charset="-122"/>
                <a:ea typeface="宋体" panose="02010600030101010101" pitchFamily="2" charset="-122"/>
              </a:rPr>
              <a:t>的是(</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365"/>
              </a:spcBef>
              <a:buNone/>
            </a:pPr>
            <a:endParaRPr lang="zh-CN" altLang="en-US" dirty="0"/>
          </a:p>
          <a:p>
            <a:pPr marL="0" indent="0" eaLnBrk="0" latinLnBrk="1" hangingPunct="0">
              <a:lnSpc>
                <a:spcPct val="100000"/>
              </a:lnSpc>
              <a:spcBef>
                <a:spcPts val="14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A.液体的密度是1.2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B.手对物块上表面的压力大小是2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C.液体对物块下表面的压力大小是12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D.物块下表面受到液体的压强是1.2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p:txBody>
      </p:sp>
      <p:pic>
        <p:nvPicPr>
          <p:cNvPr id="3" name="图片 3" descr="textimage4.jpeg"/>
          <p:cNvPicPr>
            <a:picLocks noChangeAspect="1"/>
          </p:cNvPicPr>
          <p:nvPr/>
        </p:nvPicPr>
        <p:blipFill>
          <a:blip r:embed="rId4" cstate="print"/>
          <a:stretch>
            <a:fillRect/>
          </a:stretch>
        </p:blipFill>
        <p:spPr>
          <a:xfrm>
            <a:off x="4500562" y="1555743"/>
            <a:ext cx="1214446" cy="1408758"/>
          </a:xfrm>
          <a:prstGeom prst="rect">
            <a:avLst/>
          </a:prstGeom>
        </p:spPr>
      </p:pic>
      <p:graphicFrame>
        <p:nvGraphicFramePr>
          <p:cNvPr id="5" name="对象 4"/>
          <p:cNvGraphicFramePr>
            <a:graphicFrameLocks noChangeAspect="1"/>
          </p:cNvGraphicFramePr>
          <p:nvPr/>
        </p:nvGraphicFramePr>
        <p:xfrm>
          <a:off x="3465000" y="1081577"/>
          <a:ext cx="142875" cy="419099"/>
        </p:xfrm>
        <a:graphic>
          <a:graphicData uri="http://schemas.openxmlformats.org/presentationml/2006/ole">
            <mc:AlternateContent xmlns:mc="http://schemas.openxmlformats.org/markup-compatibility/2006">
              <mc:Choice xmlns:v="urn:schemas-microsoft-com:vml" Requires="v">
                <p:oleObj spid="_x0000_s26629" name="Equation" r:id="rId5" imgW="3657600" imgH="10972800" progId="">
                  <p:embed/>
                </p:oleObj>
              </mc:Choice>
              <mc:Fallback>
                <p:oleObj name="Equation" r:id="rId5" imgW="3657600" imgH="10972800" progId="">
                  <p:embed/>
                  <p:pic>
                    <p:nvPicPr>
                      <p:cNvPr id="0" name="Picture 4" descr="image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5000" y="1081577"/>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组合 5"/>
          <p:cNvGrpSpPr/>
          <p:nvPr/>
        </p:nvGrpSpPr>
        <p:grpSpPr>
          <a:xfrm>
            <a:off x="749210" y="3206437"/>
            <a:ext cx="8316000" cy="1586230"/>
            <a:chOff x="720000" y="1260000"/>
            <a:chExt cx="8316000" cy="1586230"/>
          </a:xfrm>
        </p:grpSpPr>
        <p:sp>
          <p:nvSpPr>
            <p:cNvPr id="7" name="TextBox 2"/>
            <p:cNvSpPr txBox="1"/>
            <p:nvPr/>
          </p:nvSpPr>
          <p:spPr>
            <a:xfrm>
              <a:off x="720000" y="1260000"/>
              <a:ext cx="8316000" cy="15862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正方体物块的体积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,物块漂浮,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7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80" kern="0" spc="-10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,A项正确,不符合题意;手对物块的压力等于物块1/3体积浸没时受到的浮力,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N/kg=4 N,故B项错误,符合题意;物块下表面受到的压强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ga</a:t>
              </a:r>
              <a:r>
                <a:rPr lang="zh-CN" altLang="en-US" sz="1415" kern="0" dirty="0" smtClean="0">
                  <a:solidFill>
                    <a:srgbClr val="000000"/>
                  </a:solidFill>
                  <a:latin typeface="Times New Roman" panose="02020603050405020304" pitchFamily="65" charset="-122"/>
                  <a:ea typeface="宋体" panose="02010600030101010101" pitchFamily="2" charset="-122"/>
                </a:rPr>
                <a:t>=1.2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Pa,D项正确,不符合题意;物块下表面受到的压力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=12 N,C项正确,不符合题意。故选择B。</a:t>
              </a:r>
              <a:endParaRPr lang="zh-CN" altLang="en-US" dirty="0"/>
            </a:p>
          </p:txBody>
        </p:sp>
        <p:graphicFrame>
          <p:nvGraphicFramePr>
            <p:cNvPr id="8" name="对象 7"/>
            <p:cNvGraphicFramePr>
              <a:graphicFrameLocks noChangeAspect="1"/>
            </p:cNvGraphicFramePr>
            <p:nvPr/>
          </p:nvGraphicFramePr>
          <p:xfrm>
            <a:off x="7546248" y="1287273"/>
            <a:ext cx="438150" cy="476250"/>
          </p:xfrm>
          <a:graphic>
            <a:graphicData uri="http://schemas.openxmlformats.org/presentationml/2006/ole">
              <mc:AlternateContent xmlns:mc="http://schemas.openxmlformats.org/markup-compatibility/2006">
                <mc:Choice xmlns:v="urn:schemas-microsoft-com:vml" Requires="v">
                  <p:oleObj spid="_x0000_s26630" name="Equation" r:id="rId7" imgW="11582400" imgH="12496800" progId="">
                    <p:embed/>
                  </p:oleObj>
                </mc:Choice>
                <mc:Fallback>
                  <p:oleObj name="Equation" r:id="rId7" imgW="11582400" imgH="12496800" progId="">
                    <p:embed/>
                    <p:pic>
                      <p:nvPicPr>
                        <p:cNvPr id="0" name="Picture 3" descr="image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248" y="1287273"/>
                          <a:ext cx="4381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8085912" y="1306398"/>
            <a:ext cx="152399" cy="400049"/>
          </p:xfrm>
          <a:graphic>
            <a:graphicData uri="http://schemas.openxmlformats.org/presentationml/2006/ole">
              <mc:AlternateContent xmlns:mc="http://schemas.openxmlformats.org/markup-compatibility/2006">
                <mc:Choice xmlns:v="urn:schemas-microsoft-com:vml" Requires="v">
                  <p:oleObj spid="_x0000_s26631" name="Equation" r:id="rId9" imgW="3962400" imgH="10668000" progId="">
                    <p:embed/>
                  </p:oleObj>
                </mc:Choice>
                <mc:Fallback>
                  <p:oleObj name="Equation" r:id="rId9" imgW="3962400" imgH="10668000" progId="">
                    <p:embed/>
                    <p:pic>
                      <p:nvPicPr>
                        <p:cNvPr id="0" name="Picture 2" descr="image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5912" y="1306398"/>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584088" y="1975703"/>
            <a:ext cx="142875" cy="419099"/>
          </p:xfrm>
          <a:graphic>
            <a:graphicData uri="http://schemas.openxmlformats.org/presentationml/2006/ole">
              <mc:AlternateContent xmlns:mc="http://schemas.openxmlformats.org/markup-compatibility/2006">
                <mc:Choice xmlns:v="urn:schemas-microsoft-com:vml" Requires="v">
                  <p:oleObj spid="_x0000_s26632" name="Equation" r:id="rId11" imgW="3657600" imgH="10972800" progId="">
                    <p:embed/>
                  </p:oleObj>
                </mc:Choice>
                <mc:Fallback>
                  <p:oleObj name="Equation" r:id="rId11" imgW="3657600" imgH="10972800" progId="">
                    <p:embed/>
                    <p:pic>
                      <p:nvPicPr>
                        <p:cNvPr id="0" name="Picture 1" descr="image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4088" y="1975703"/>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284295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(2020山西,20,3分)2020年5月27日,我国8名登山队员成功登峰测极!成功登顶离不开准确的天气预报。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如图所示,是气象探测保障服务团队,在珠峰大本营准备释放甲、乙两个探空气球采集气象信息,甲的体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积小于乙的体积。在探空气球释放前后的过程中,下列分析正确的是 (　　)</a:t>
            </a:r>
            <a:endParaRPr lang="zh-CN" altLang="en-US" dirty="0"/>
          </a:p>
          <a:p>
            <a:pPr marL="0" indent="0" eaLnBrk="0" latinLnBrk="1" hangingPunct="0">
              <a:lnSpc>
                <a:spcPct val="100000"/>
              </a:lnSpc>
              <a:spcBef>
                <a:spcPts val="140"/>
              </a:spcBef>
              <a:buNone/>
            </a:pPr>
            <a:r>
              <a:rPr lang="zh-CN" altLang="en-US" sz="6640" kern="0" spc="476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A.释放前甲受到的浮力一定等于它自身的重力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B.释放前甲受到的浮力一定大于乙受到的浮力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C.释放后探空气球受到的浮力等于它排开空气所受的重力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D.释放后探空气球上浮过程中受到的浮力一定小于自身重力</a:t>
            </a:r>
            <a:endParaRPr lang="zh-CN" altLang="en-US" dirty="0"/>
          </a:p>
        </p:txBody>
      </p:sp>
      <p:pic>
        <p:nvPicPr>
          <p:cNvPr id="3" name="图片 3" descr="textimage5.jpeg"/>
          <p:cNvPicPr>
            <a:picLocks noChangeAspect="1"/>
          </p:cNvPicPr>
          <p:nvPr/>
        </p:nvPicPr>
        <p:blipFill>
          <a:blip r:embed="rId3" cstate="print"/>
          <a:stretch>
            <a:fillRect/>
          </a:stretch>
        </p:blipFill>
        <p:spPr>
          <a:xfrm>
            <a:off x="3571868" y="1948114"/>
            <a:ext cx="1179919" cy="1117818"/>
          </a:xfrm>
          <a:prstGeom prst="rect">
            <a:avLst/>
          </a:prstGeom>
        </p:spPr>
      </p:pic>
      <p:sp>
        <p:nvSpPr>
          <p:cNvPr id="4" name="TextBox 2"/>
          <p:cNvSpPr txBox="1"/>
          <p:nvPr/>
        </p:nvSpPr>
        <p:spPr>
          <a:xfrm>
            <a:off x="720000" y="413750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探空气球利用受到的浮力大于自身重力升空,故A、D两项错误。根据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气</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可知体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积较大的乙气球受到的浮力较大,故B项错。C项是对阿基米德原理的正确表述,所以选C。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7208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(2020江西,9,2分)如图所示,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两物块以不同方式组合,分别静止在甲、乙两种液体中,由此可判断</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物块在两种液体中受到的浮力分别为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。(均选填“&gt;”、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“&lt;”或“=”)</a:t>
            </a:r>
            <a:endParaRPr lang="zh-CN" altLang="en-US" dirty="0"/>
          </a:p>
          <a:p>
            <a:pPr marL="0" indent="0" eaLnBrk="0" latinLnBrk="1" hangingPunct="0">
              <a:lnSpc>
                <a:spcPct val="100000"/>
              </a:lnSpc>
              <a:spcBef>
                <a:spcPts val="140"/>
              </a:spcBef>
              <a:buNone/>
            </a:pPr>
            <a:r>
              <a:rPr lang="zh-CN" altLang="en-US" sz="7180" kern="0" spc="165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jpeg"/>
          <p:cNvPicPr>
            <a:picLocks noChangeAspect="1"/>
          </p:cNvPicPr>
          <p:nvPr/>
        </p:nvPicPr>
        <p:blipFill>
          <a:blip r:embed="rId3" cstate="print"/>
          <a:stretch>
            <a:fillRect/>
          </a:stretch>
        </p:blipFill>
        <p:spPr>
          <a:xfrm>
            <a:off x="2928926" y="1912933"/>
            <a:ext cx="2357454" cy="1171266"/>
          </a:xfrm>
          <a:prstGeom prst="rect">
            <a:avLst/>
          </a:prstGeom>
        </p:spPr>
      </p:pic>
      <p:sp>
        <p:nvSpPr>
          <p:cNvPr id="4" name="TextBox 2"/>
          <p:cNvSpPr txBox="1"/>
          <p:nvPr/>
        </p:nvSpPr>
        <p:spPr>
          <a:xfrm>
            <a:off x="720000" y="340314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&gt;　&gt;</a:t>
            </a:r>
            <a:endParaRPr lang="zh-CN" altLang="en-US" dirty="0"/>
          </a:p>
        </p:txBody>
      </p:sp>
      <p:sp>
        <p:nvSpPr>
          <p:cNvPr id="5" name="TextBox 4"/>
          <p:cNvSpPr txBox="1"/>
          <p:nvPr/>
        </p:nvSpPr>
        <p:spPr>
          <a:xfrm>
            <a:off x="720000" y="377032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根据题图可知,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两物块组合后在甲液体中漂浮,在乙液体中悬浮,因此在两种液体中受到的浮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力都等于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两物块的总重力,根据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知,在所受浮力相等的前提下,物体排开液体的体积越小,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液体的密度越大,所以甲液体的密度大于乙液体的密度;两种情况下,</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全部浸在液体中,排开液体的体积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相同,根据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知,当排开液体的体积相同时,液体的密度越大,物体受到的浮力越大,因此</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在甲液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体中受到的浮力大。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17082"/>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(2020重庆A,12,2分)小明有一个不吸水的工艺品,底座为质地均匀的柱形木块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,木块上粘有合金块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他将工艺品竖直放置在水中(如图甲),静止时木块浸入水中的深度为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;按图乙竖直放置,静止时木块浸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入水中的深度为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,工艺品所受浮力与甲图相比</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(选填“变大”“变小”或“不变”)。因粘合</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处松开导致合金块沉底,若不计粘合材料的影响,合金的密度为水的</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倍,当木块在水中竖直静止时浸入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(用</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表示)。 </a:t>
            </a:r>
            <a:endParaRPr lang="zh-CN" altLang="en-US" dirty="0"/>
          </a:p>
        </p:txBody>
      </p:sp>
      <p:pic>
        <p:nvPicPr>
          <p:cNvPr id="3" name="图片 3" descr="textimage7.jpeg"/>
          <p:cNvPicPr>
            <a:picLocks noChangeAspect="1"/>
          </p:cNvPicPr>
          <p:nvPr/>
        </p:nvPicPr>
        <p:blipFill>
          <a:blip r:embed="rId3" cstate="print"/>
          <a:stretch>
            <a:fillRect/>
          </a:stretch>
        </p:blipFill>
        <p:spPr>
          <a:xfrm>
            <a:off x="2857488" y="1870081"/>
            <a:ext cx="1928826" cy="1183598"/>
          </a:xfrm>
          <a:prstGeom prst="rect">
            <a:avLst/>
          </a:prstGeom>
        </p:spPr>
      </p:pic>
      <p:sp>
        <p:nvSpPr>
          <p:cNvPr id="4" name="TextBox 2"/>
          <p:cNvSpPr txBox="1"/>
          <p:nvPr/>
        </p:nvSpPr>
        <p:spPr>
          <a:xfrm>
            <a:off x="720000" y="31527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不变    </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5" name="TextBox 4"/>
          <p:cNvSpPr txBox="1"/>
          <p:nvPr/>
        </p:nvSpPr>
        <p:spPr>
          <a:xfrm>
            <a:off x="720000" y="3465776"/>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图甲中,工艺品漂浮在水中,浮力等于重力,根据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ρgSh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①,图乙中工艺品仍漂浮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在水中,浮力还等于重力,即</a:t>
            </a:r>
            <a:r>
              <a:rPr lang="zh-CN" altLang="en-US" sz="1415" i="1" kern="0" dirty="0" smtClean="0">
                <a:solidFill>
                  <a:srgbClr val="000000"/>
                </a:solidFill>
                <a:latin typeface="Times New Roman" panose="02020603050405020304" pitchFamily="65" charset="-122"/>
                <a:ea typeface="宋体" panose="02010600030101010101" pitchFamily="2" charset="-122"/>
              </a:rPr>
              <a:t>ρg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②,故工艺品所受浮力与甲图相比不变。由甲、乙两图中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工艺品所受浮力相等得:</a:t>
            </a:r>
            <a:r>
              <a:rPr lang="zh-CN" altLang="en-US" sz="1415" i="1" kern="0" dirty="0" smtClean="0">
                <a:solidFill>
                  <a:srgbClr val="000000"/>
                </a:solidFill>
                <a:latin typeface="Times New Roman" panose="02020603050405020304" pitchFamily="65" charset="-122"/>
                <a:ea typeface="宋体" panose="02010600030101010101" pitchFamily="2" charset="-122"/>
              </a:rPr>
              <a:t>ρgSh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),则计算出合金块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nρg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)③,当图乙中合金块沉底,木块竖直漂浮在水中时,木块受到的浮力等于木块的重力,即</a:t>
            </a:r>
            <a:r>
              <a:rPr lang="zh-CN" altLang="en-US" sz="1415" i="1" kern="0" dirty="0" smtClean="0">
                <a:solidFill>
                  <a:srgbClr val="000000"/>
                </a:solidFill>
                <a:latin typeface="Times New Roman" panose="02020603050405020304" pitchFamily="65" charset="-122"/>
                <a:ea typeface="宋体" panose="02010600030101010101" pitchFamily="2" charset="-122"/>
              </a:rPr>
              <a:t>ρgSh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④,现将③④代入①整理得:</a:t>
            </a:r>
            <a:r>
              <a:rPr lang="zh-CN" altLang="en-US" sz="1415" i="1" kern="0" dirty="0" smtClean="0">
                <a:solidFill>
                  <a:srgbClr val="000000"/>
                </a:solidFill>
                <a:latin typeface="Times New Roman" panose="02020603050405020304" pitchFamily="65" charset="-122"/>
                <a:ea typeface="宋体" panose="02010600030101010101" pitchFamily="2" charset="-122"/>
              </a:rPr>
              <a:t>ρgSh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nρg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),计算得出木块浸入水中的深度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浮力与阿基米德原理</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769925"/>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B</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2016—2019</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4" name="TextBox 2"/>
          <p:cNvSpPr txBox="1"/>
          <p:nvPr/>
        </p:nvSpPr>
        <p:spPr>
          <a:xfrm>
            <a:off x="720000" y="1397833"/>
            <a:ext cx="8316000" cy="17958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(2018湖北黄冈,7,3分)据史书记载,我国宋朝治平年间,在今陕西境内发生了一次大洪水,洪水将固定浮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桥用的八尊沉重的铁牛冲入了河底。当时有一个叫怀丙的人巧妙地将铁牛打捞了起来:把拴在一起的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两艘大木船装满沙子,然后用绳索一端系住铁牛,拉紧后另一端拴在船上。把沙子卸入河中,铁牛就被拉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起来了。以下判断正确的是 (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A.铁牛浸没后,随着深度增加,所受的浮力增大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B.铁牛被冲到河底后,只受到重力和浮力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C.用两艘大木船并装满沙子,是为了减小浮力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D.卸下沙子的过程中,当木船排开水的体积减小时,铁牛就会被拉起</a:t>
            </a:r>
            <a:endParaRPr lang="zh-CN" altLang="en-US" dirty="0"/>
          </a:p>
        </p:txBody>
      </p:sp>
      <p:sp>
        <p:nvSpPr>
          <p:cNvPr id="5" name="TextBox 4"/>
          <p:cNvSpPr txBox="1"/>
          <p:nvPr/>
        </p:nvSpPr>
        <p:spPr>
          <a:xfrm>
            <a:off x="720000" y="326521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铁牛浸没后,随着深度增加,排开水的体积不变,水的密度不变,根据阿基米德原理可知,铁牛受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到的浮力不变,故A错误;铁牛被冲到河底后,受到浮力、重力和河底对铁牛的支持力,故B错误;用两艘大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木船并装满沙子,是为了增大浮力,故C错误;卸下沙子的过程中,开始时船受到的浮力不变,当卸下沙子的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重力大于铁牛的重力与其所受浮力之差时,铁牛被拉起,船上浮,木船排开水的体积减小,故D正确。</a:t>
            </a:r>
            <a:endParaRPr lang="zh-CN" altLang="en-US" dirty="0"/>
          </a:p>
        </p:txBody>
      </p:sp>
      <p:sp>
        <p:nvSpPr>
          <p:cNvPr id="6" name="TextBox 2"/>
          <p:cNvSpPr txBox="1"/>
          <p:nvPr/>
        </p:nvSpPr>
        <p:spPr>
          <a:xfrm>
            <a:off x="720000" y="418895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审题关键</a:t>
            </a:r>
            <a:r>
              <a:rPr lang="zh-CN" altLang="en-US" sz="1415" kern="0" dirty="0" smtClean="0">
                <a:solidFill>
                  <a:srgbClr val="000000"/>
                </a:solidFill>
                <a:latin typeface="Times New Roman" panose="02020603050405020304" pitchFamily="65" charset="-122"/>
                <a:ea typeface="宋体" panose="02010600030101010101" pitchFamily="2" charset="-122"/>
              </a:rPr>
              <a:t>　绳索一端系住铁牛,拉紧后另一端拴在船上,说明开始时绳索的长度等于船到铁牛的距离。</a:t>
            </a:r>
            <a:endParaRPr lang="zh-CN" altLang="en-US" dirty="0"/>
          </a:p>
        </p:txBody>
      </p:sp>
      <p:sp>
        <p:nvSpPr>
          <p:cNvPr id="7" name="TextBox 6"/>
          <p:cNvSpPr txBox="1"/>
          <p:nvPr/>
        </p:nvSpPr>
        <p:spPr>
          <a:xfrm>
            <a:off x="720000" y="447718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方法指导</a:t>
            </a:r>
            <a:r>
              <a:rPr lang="zh-CN" altLang="en-US" sz="1415" kern="0" dirty="0" smtClean="0">
                <a:solidFill>
                  <a:srgbClr val="000000"/>
                </a:solidFill>
                <a:latin typeface="Times New Roman" panose="02020603050405020304" pitchFamily="65" charset="-122"/>
                <a:ea typeface="宋体" panose="02010600030101010101" pitchFamily="2" charset="-122"/>
              </a:rPr>
              <a:t>　把船、沙子和铁牛看作一个整体,船受到的浮力等于沙子和船的总重力;当卸下的沙子的重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力大于铁牛的重力与其所受浮力之差时,铁牛被拉起,船上浮。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27115"/>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(2018江西,14,3分)如图所示,在已调好的天平的两个托盘上放上两个一模一样装满水的桶,其中右桶上</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漂着一小块木块。关于天平会向哪边倾斜的说法正确的是 (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A.天平不倾斜　    B.向左盘倾斜</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C.向右盘倾斜　    D.无法判断</a:t>
            </a:r>
            <a:endParaRPr lang="zh-CN" altLang="en-US" dirty="0"/>
          </a:p>
        </p:txBody>
      </p:sp>
      <p:pic>
        <p:nvPicPr>
          <p:cNvPr id="3" name="图片 3" descr="textimage8.jpeg"/>
          <p:cNvPicPr>
            <a:picLocks noChangeAspect="1"/>
          </p:cNvPicPr>
          <p:nvPr/>
        </p:nvPicPr>
        <p:blipFill>
          <a:blip r:embed="rId3" cstate="print"/>
          <a:stretch>
            <a:fillRect/>
          </a:stretch>
        </p:blipFill>
        <p:spPr>
          <a:xfrm>
            <a:off x="2928926" y="1587146"/>
            <a:ext cx="2143140" cy="1335910"/>
          </a:xfrm>
          <a:prstGeom prst="rect">
            <a:avLst/>
          </a:prstGeom>
        </p:spPr>
      </p:pic>
      <p:sp>
        <p:nvSpPr>
          <p:cNvPr id="4" name="TextBox 2"/>
          <p:cNvSpPr txBox="1"/>
          <p:nvPr/>
        </p:nvSpPr>
        <p:spPr>
          <a:xfrm>
            <a:off x="720000" y="342064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当木块漂浮在水面时,根据二力平衡,木块受到的浮力等于自身的重力;再根据阿基米德原理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可知,木块受到的浮力等于排开液体受到的重力,所以相同容器中相同高度的液面中漂浮着木块与没有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漂浮着木块其总重力大小是相同的,所以天平不会倾斜。故选A。</a:t>
            </a:r>
            <a:endParaRPr lang="zh-CN" altLang="en-US" dirty="0"/>
          </a:p>
        </p:txBody>
      </p:sp>
      <p:sp>
        <p:nvSpPr>
          <p:cNvPr id="5" name="TextBox 4"/>
          <p:cNvSpPr txBox="1"/>
          <p:nvPr/>
        </p:nvSpPr>
        <p:spPr>
          <a:xfrm>
            <a:off x="720000" y="413750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易错点拨</a:t>
            </a:r>
            <a:r>
              <a:rPr lang="zh-CN" altLang="en-US" sz="1415" kern="0" dirty="0" smtClean="0">
                <a:solidFill>
                  <a:srgbClr val="000000"/>
                </a:solidFill>
                <a:latin typeface="Times New Roman" panose="02020603050405020304" pitchFamily="65" charset="-122"/>
                <a:ea typeface="宋体" panose="02010600030101010101" pitchFamily="2" charset="-122"/>
              </a:rPr>
              <a:t>    不能简单地根据表面现象判断总质量大小,应当通过受力分析,根据物理规律推理得出正确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关系。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87211"/>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(2017甘肃兰州,16,3分)如图甲所示,盛有液体的柱形容器置于水平桌面上,容器对桌面的压强为1 000 </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Pa;如图乙所示,用细线拴一铝块,将铝块的一半浸在液体中,容器对桌面的压强改变了80 Pa;如图丙所示,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将细线剪断,铝块沉到容器底部,容器对桌面的压强又改变了460 Pa。容器的底面积为100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铝</a:t>
            </a:r>
            <a:r>
              <a:rPr lang="zh-CN" altLang="en-US" sz="1415" kern="0" dirty="0" smtClean="0">
                <a:solidFill>
                  <a:srgbClr val="000000"/>
                </a:solidFill>
                <a:latin typeface="Times New Roman" panose="02020603050405020304" pitchFamily="65" charset="-122"/>
                <a:ea typeface="宋体" panose="02010600030101010101" pitchFamily="2" charset="-122"/>
              </a:rPr>
              <a:t>=2.7 g/</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N/kg。下列判断正确的是 (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A.铝块浸没在液体中时所受浮力是0.8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B.铝块的体积是100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p:txBody>
      </p:sp>
      <p:pic>
        <p:nvPicPr>
          <p:cNvPr id="3" name="图片 3" descr="textimage9.jpeg"/>
          <p:cNvPicPr>
            <a:picLocks noChangeAspect="1"/>
          </p:cNvPicPr>
          <p:nvPr/>
        </p:nvPicPr>
        <p:blipFill>
          <a:blip r:embed="rId4" cstate="print"/>
          <a:stretch>
            <a:fillRect/>
          </a:stretch>
        </p:blipFill>
        <p:spPr>
          <a:xfrm>
            <a:off x="5143504" y="1411582"/>
            <a:ext cx="1571636" cy="1489841"/>
          </a:xfrm>
          <a:prstGeom prst="rect">
            <a:avLst/>
          </a:prstGeom>
        </p:spPr>
      </p:pic>
      <p:sp>
        <p:nvSpPr>
          <p:cNvPr id="4" name="TextBox 2"/>
          <p:cNvSpPr txBox="1"/>
          <p:nvPr/>
        </p:nvSpPr>
        <p:spPr>
          <a:xfrm>
            <a:off x="720000" y="2268838"/>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C.铝块沉底时对容器底部的压力是4.6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D.液体的密度是0.8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11" name="组合 10"/>
          <p:cNvGrpSpPr/>
          <p:nvPr/>
        </p:nvGrpSpPr>
        <p:grpSpPr>
          <a:xfrm>
            <a:off x="720000" y="3126094"/>
            <a:ext cx="8316000" cy="1129182"/>
            <a:chOff x="720000" y="3698883"/>
            <a:chExt cx="8316000" cy="1129182"/>
          </a:xfrm>
        </p:grpSpPr>
        <p:sp>
          <p:nvSpPr>
            <p:cNvPr id="5" name="TextBox 2"/>
            <p:cNvSpPr txBox="1"/>
            <p:nvPr/>
          </p:nvSpPr>
          <p:spPr>
            <a:xfrm>
              <a:off x="720000" y="3698883"/>
              <a:ext cx="8316000" cy="105375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铝块一半浸在液体中时,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=80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=0.8 N,铝块浸没时所受的浮力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'=1.6 N,A</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铝</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=540 Pa</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0.01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=5.4 N,</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75" kern="0" spc="-4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=0.54 kg,</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铝</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60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20" kern="0" spc="317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,B错误;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铝</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'=5.4 N-1.6N=3.8 N,</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错误;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89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=800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=0.8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,D正确。故选D。</a:t>
              </a:r>
              <a:endParaRPr lang="zh-CN" altLang="en-US" dirty="0"/>
            </a:p>
          </p:txBody>
        </p:sp>
        <p:graphicFrame>
          <p:nvGraphicFramePr>
            <p:cNvPr id="6" name="对象 5"/>
            <p:cNvGraphicFramePr>
              <a:graphicFrameLocks noChangeAspect="1"/>
            </p:cNvGraphicFramePr>
            <p:nvPr/>
          </p:nvGraphicFramePr>
          <p:xfrm>
            <a:off x="4280725" y="3952758"/>
            <a:ext cx="276224" cy="447674"/>
          </p:xfrm>
          <a:graphic>
            <a:graphicData uri="http://schemas.openxmlformats.org/presentationml/2006/ole">
              <mc:AlternateContent xmlns:mc="http://schemas.openxmlformats.org/markup-compatibility/2006">
                <mc:Choice xmlns:v="urn:schemas-microsoft-com:vml" Requires="v">
                  <p:oleObj spid="_x0000_s36870" name="Equation" r:id="rId5" imgW="7315200" imgH="11887200" progId="">
                    <p:embed/>
                  </p:oleObj>
                </mc:Choice>
                <mc:Fallback>
                  <p:oleObj name="Equation" r:id="rId5" imgW="7315200" imgH="11887200" progId="">
                    <p:embed/>
                    <p:pic>
                      <p:nvPicPr>
                        <p:cNvPr id="0" name="Picture 5" descr="image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0725" y="3952758"/>
                          <a:ext cx="2762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549368" y="3972106"/>
            <a:ext cx="257175" cy="457200"/>
          </p:xfrm>
          <a:graphic>
            <a:graphicData uri="http://schemas.openxmlformats.org/presentationml/2006/ole">
              <mc:AlternateContent xmlns:mc="http://schemas.openxmlformats.org/markup-compatibility/2006">
                <mc:Choice xmlns:v="urn:schemas-microsoft-com:vml" Requires="v">
                  <p:oleObj spid="_x0000_s36871" name="Equation" r:id="rId7" imgW="6705600" imgH="12192000" progId="">
                    <p:embed/>
                  </p:oleObj>
                </mc:Choice>
                <mc:Fallback>
                  <p:oleObj name="Equation" r:id="rId7" imgW="6705600" imgH="12192000" progId="">
                    <p:embed/>
                    <p:pic>
                      <p:nvPicPr>
                        <p:cNvPr id="0" name="Picture 4" descr="image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9368" y="3972106"/>
                          <a:ext cx="257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908057" y="3961837"/>
            <a:ext cx="723900" cy="438150"/>
          </p:xfrm>
          <a:graphic>
            <a:graphicData uri="http://schemas.openxmlformats.org/presentationml/2006/ole">
              <mc:AlternateContent xmlns:mc="http://schemas.openxmlformats.org/markup-compatibility/2006">
                <mc:Choice xmlns:v="urn:schemas-microsoft-com:vml" Requires="v">
                  <p:oleObj spid="_x0000_s36872" name="Equation" r:id="rId9" imgW="19202400" imgH="11582400" progId="">
                    <p:embed/>
                  </p:oleObj>
                </mc:Choice>
                <mc:Fallback>
                  <p:oleObj name="Equation" r:id="rId9" imgW="19202400" imgH="11582400" progId="">
                    <p:embed/>
                    <p:pic>
                      <p:nvPicPr>
                        <p:cNvPr id="0" name="Picture 3" descr="image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8057" y="3961837"/>
                          <a:ext cx="7239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241765" y="4351816"/>
            <a:ext cx="352424" cy="476249"/>
          </p:xfrm>
          <a:graphic>
            <a:graphicData uri="http://schemas.openxmlformats.org/presentationml/2006/ole">
              <mc:AlternateContent xmlns:mc="http://schemas.openxmlformats.org/markup-compatibility/2006">
                <mc:Choice xmlns:v="urn:schemas-microsoft-com:vml" Requires="v">
                  <p:oleObj spid="_x0000_s36873" name="Equation" r:id="rId11" imgW="9448800" imgH="12496800" progId="">
                    <p:embed/>
                  </p:oleObj>
                </mc:Choice>
                <mc:Fallback>
                  <p:oleObj name="Equation" r:id="rId11" imgW="9448800" imgH="12496800" progId="">
                    <p:embed/>
                    <p:pic>
                      <p:nvPicPr>
                        <p:cNvPr id="0" name="Picture 2" descr="image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1765" y="4351816"/>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695704" y="4361118"/>
            <a:ext cx="1447800" cy="438149"/>
          </p:xfrm>
          <a:graphic>
            <a:graphicData uri="http://schemas.openxmlformats.org/presentationml/2006/ole">
              <mc:AlternateContent xmlns:mc="http://schemas.openxmlformats.org/markup-compatibility/2006">
                <mc:Choice xmlns:v="urn:schemas-microsoft-com:vml" Requires="v">
                  <p:oleObj spid="_x0000_s36874" name="Equation" r:id="rId13" imgW="38404800" imgH="11582400" progId="">
                    <p:embed/>
                  </p:oleObj>
                </mc:Choice>
                <mc:Fallback>
                  <p:oleObj name="Equation" r:id="rId13" imgW="38404800" imgH="11582400" progId="">
                    <p:embed/>
                    <p:pic>
                      <p:nvPicPr>
                        <p:cNvPr id="0" name="Picture 1" descr="image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4" y="4361118"/>
                          <a:ext cx="1447800"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TextBox 2"/>
          <p:cNvSpPr txBox="1"/>
          <p:nvPr/>
        </p:nvSpPr>
        <p:spPr>
          <a:xfrm>
            <a:off x="720000" y="43305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铝块一半浸在液体中时,利用容器对桌面压强的改变量,得到压力的改变量,而此时铝块所受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浮力的大小等于压力的改变量,进一步求出铝块浸没时的浮力;铝块沉底时,根据容器对桌面压强的改变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量,得到压力的改变量,即为铝块重力大小。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14528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(2019山东青岛,13,3分)(多选)如图甲所示,盛有水的薄壁圆柱形容器放在水平桌面上,容器的底面积为</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,弹簧测力计下悬挂一个长方体金属块,从水面开始缓慢浸入水中,在金属块未触底且水未溢出的过程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随金属块浸入水中深度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的关系图像如图乙所示。下列分析正确的是(　　)</a:t>
            </a:r>
            <a:endParaRPr lang="zh-CN" altLang="en-US" dirty="0"/>
          </a:p>
          <a:p>
            <a:pPr marL="0" indent="0" eaLnBrk="0" latinLnBrk="1" hangingPunct="0">
              <a:lnSpc>
                <a:spcPct val="100000"/>
              </a:lnSpc>
              <a:spcBef>
                <a:spcPts val="140"/>
              </a:spcBef>
              <a:buNone/>
            </a:pPr>
            <a:r>
              <a:rPr lang="zh-CN" altLang="en-US" sz="10520" kern="0" spc="1122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2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A.金属块逐渐浸入水的过程,受到的浮力一直在减小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B.金属块的高度为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endParaRPr lang="zh-CN" altLang="en-US" dirty="0"/>
          </a:p>
        </p:txBody>
      </p:sp>
      <p:pic>
        <p:nvPicPr>
          <p:cNvPr id="3" name="图片 3" descr="textimage10.jpeg"/>
          <p:cNvPicPr>
            <a:picLocks noChangeAspect="1"/>
          </p:cNvPicPr>
          <p:nvPr/>
        </p:nvPicPr>
        <p:blipFill>
          <a:blip r:embed="rId4" cstate="print"/>
          <a:stretch>
            <a:fillRect/>
          </a:stretch>
        </p:blipFill>
        <p:spPr>
          <a:xfrm>
            <a:off x="2928926" y="1565734"/>
            <a:ext cx="2105997" cy="1721108"/>
          </a:xfrm>
          <a:prstGeom prst="rect">
            <a:avLst/>
          </a:prstGeom>
        </p:spPr>
      </p:pic>
      <p:sp>
        <p:nvSpPr>
          <p:cNvPr id="4" name="TextBox 2"/>
          <p:cNvSpPr txBox="1"/>
          <p:nvPr/>
        </p:nvSpPr>
        <p:spPr>
          <a:xfrm>
            <a:off x="720000" y="3984635"/>
            <a:ext cx="8316000" cy="7927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C.金属块的密度为</a:t>
            </a:r>
            <a:r>
              <a:rPr lang="zh-CN" altLang="en-US" sz="2355" kern="0" spc="162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endParaRPr lang="zh-CN" altLang="en-US" dirty="0"/>
          </a:p>
          <a:p>
            <a:pPr marL="0" indent="0" eaLnBrk="0" latinLnBrk="1" hangingPunct="0">
              <a:lnSpc>
                <a:spcPct val="100000"/>
              </a:lnSpc>
              <a:spcBef>
                <a:spcPts val="3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D.金属块浸没后与入水前相比,水平桌面受到的压强增加</a:t>
            </a:r>
            <a:r>
              <a:rPr lang="zh-CN" altLang="en-US" sz="2465" kern="0" spc="15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5" name="对象 4"/>
          <p:cNvGraphicFramePr>
            <a:graphicFrameLocks noChangeAspect="1"/>
          </p:cNvGraphicFramePr>
          <p:nvPr/>
        </p:nvGraphicFramePr>
        <p:xfrm>
          <a:off x="2145058" y="4012467"/>
          <a:ext cx="504825" cy="447675"/>
        </p:xfrm>
        <a:graphic>
          <a:graphicData uri="http://schemas.openxmlformats.org/presentationml/2006/ole">
            <mc:AlternateContent xmlns:mc="http://schemas.openxmlformats.org/markup-compatibility/2006">
              <mc:Choice xmlns:v="urn:schemas-microsoft-com:vml" Requires="v">
                <p:oleObj spid="_x0000_s49155" name="Equation" r:id="rId5" imgW="13411200" imgH="11887200" progId="">
                  <p:embed/>
                </p:oleObj>
              </mc:Choice>
              <mc:Fallback>
                <p:oleObj name="Equation" r:id="rId5" imgW="13411200" imgH="11887200" progId="">
                  <p:embed/>
                  <p:pic>
                    <p:nvPicPr>
                      <p:cNvPr id="0" name="Picture 2" descr="image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5058" y="4012467"/>
                        <a:ext cx="5048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5079990" y="4428942"/>
          <a:ext cx="504825" cy="419100"/>
        </p:xfrm>
        <a:graphic>
          <a:graphicData uri="http://schemas.openxmlformats.org/presentationml/2006/ole">
            <mc:AlternateContent xmlns:mc="http://schemas.openxmlformats.org/markup-compatibility/2006">
              <mc:Choice xmlns:v="urn:schemas-microsoft-com:vml" Requires="v">
                <p:oleObj spid="_x0000_s49156" name="Equation" r:id="rId7" imgW="13411200" imgH="10972800" progId="">
                  <p:embed/>
                </p:oleObj>
              </mc:Choice>
              <mc:Fallback>
                <p:oleObj name="Equation" r:id="rId7" imgW="13411200" imgH="10972800" progId="">
                  <p:embed/>
                  <p:pic>
                    <p:nvPicPr>
                      <p:cNvPr id="0" name="Picture 1" descr="image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9990" y="4428942"/>
                        <a:ext cx="5048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2718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浮力与阿基米德原理</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839641" y="1269991"/>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A</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2020</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7" name="TextBox 2"/>
          <p:cNvSpPr txBox="1"/>
          <p:nvPr/>
        </p:nvSpPr>
        <p:spPr>
          <a:xfrm>
            <a:off x="720000" y="1912933"/>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(2020山东青岛,9,2分)探究浮力的大小跟哪些因素有关的实验情形如图所示,其中所用金属块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和塑料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的密度不同,但重力均为1.6 N。下列分析正确的是 (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A.金属块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浸没在水中时,受到浮力的大小为0.3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B.利用甲、乙,可以探究浮力的大小与物体体积的关系</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C.利用乙、丙,可以探究浮力的大小与物体密度的关系</a:t>
            </a:r>
            <a:endParaRPr lang="zh-CN" altLang="en-US" dirty="0"/>
          </a:p>
        </p:txBody>
      </p:sp>
      <p:pic>
        <p:nvPicPr>
          <p:cNvPr id="8" name="图片 3" descr="textimage0.jpeg"/>
          <p:cNvPicPr>
            <a:picLocks noChangeAspect="1"/>
          </p:cNvPicPr>
          <p:nvPr/>
        </p:nvPicPr>
        <p:blipFill>
          <a:blip r:embed="rId3" cstate="print"/>
          <a:stretch>
            <a:fillRect/>
          </a:stretch>
        </p:blipFill>
        <p:spPr>
          <a:xfrm>
            <a:off x="2467346" y="2406514"/>
            <a:ext cx="3543261" cy="1490207"/>
          </a:xfrm>
          <a:prstGeom prst="rect">
            <a:avLst/>
          </a:prstGeom>
        </p:spPr>
      </p:pic>
      <p:sp>
        <p:nvSpPr>
          <p:cNvPr id="9" name="TextBox 2"/>
          <p:cNvSpPr txBox="1"/>
          <p:nvPr/>
        </p:nvSpPr>
        <p:spPr>
          <a:xfrm>
            <a:off x="720000" y="469901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D.利用丙、丁,可以探究浮力的大小与液体密度的关系</a:t>
            </a:r>
            <a:endParaRPr lang="zh-CN" altLang="en-US" dirty="0"/>
          </a:p>
        </p:txBody>
      </p:sp>
      <p:sp>
        <p:nvSpPr>
          <p:cNvPr id="10" name="TextBox 9"/>
          <p:cNvSpPr txBox="1"/>
          <p:nvPr/>
        </p:nvSpPr>
        <p:spPr>
          <a:xfrm>
            <a:off x="1475656" y="529426"/>
            <a:ext cx="6252857"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20000" y="1260000"/>
            <a:ext cx="8316000" cy="2739820"/>
            <a:chOff x="720000" y="1260000"/>
            <a:chExt cx="8316000" cy="2739820"/>
          </a:xfrm>
        </p:grpSpPr>
        <p:sp>
          <p:nvSpPr>
            <p:cNvPr id="2" name="TextBox 2"/>
            <p:cNvSpPr txBox="1"/>
            <p:nvPr/>
          </p:nvSpPr>
          <p:spPr>
            <a:xfrm>
              <a:off x="720000" y="1260000"/>
              <a:ext cx="8316000" cy="27165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BCD</a:t>
              </a:r>
              <a:r>
                <a:rPr lang="zh-CN" altLang="en-US" sz="1415" kern="0" dirty="0" smtClean="0">
                  <a:solidFill>
                    <a:srgbClr val="000000"/>
                  </a:solidFill>
                  <a:latin typeface="Times New Roman" panose="02020603050405020304" pitchFamily="65" charset="-122"/>
                  <a:ea typeface="宋体" panose="02010600030101010101" pitchFamily="2" charset="-122"/>
                </a:rPr>
                <a:t>　金属块逐渐浸入水的过程,排开水的体积先变大,当浸没后,排开水的体积不变,根据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可知,受到的浮力先变大,后不变,A错误。由图乙可知,金属块浸入水中深度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不变,即</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不变,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意味着金属块浸入水中深度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时,金属块刚好完全浸入水中,由此可见金属块的高度为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,B正确。由图像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可知,当</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=0时金属块处于空气中,弹簧测力计示数为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,则金属块重力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,金属块质量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89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;金属</a:t>
              </a:r>
              <a:endParaRPr lang="zh-CN" altLang="en-US" dirty="0"/>
            </a:p>
            <a:p>
              <a:pPr marL="0" indent="0" eaLnBrk="0" latinLnBrk="1" hangingPunct="0">
                <a:lnSpc>
                  <a:spcPct val="100000"/>
                </a:lnSpc>
                <a:spcBef>
                  <a:spcPts val="3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块浸没在水中,受到的最大浮力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可得:金属块体积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136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;所以,金属</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块密度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135" kern="0" spc="-7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4470" kern="0" spc="-26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80" kern="0" spc="1692"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,C正确。金属块浸没后与入水前相比,水平桌面受到的压力变化量Δ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,所以水平桌面受到的压强变化量Δ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5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,D正确。故选B、C、D。</a:t>
              </a:r>
              <a:endParaRPr lang="zh-CN" altLang="en-US" dirty="0"/>
            </a:p>
          </p:txBody>
        </p:sp>
        <p:graphicFrame>
          <p:nvGraphicFramePr>
            <p:cNvPr id="4" name="对象 3"/>
            <p:cNvGraphicFramePr>
              <a:graphicFrameLocks noChangeAspect="1"/>
            </p:cNvGraphicFramePr>
            <p:nvPr/>
          </p:nvGraphicFramePr>
          <p:xfrm>
            <a:off x="7572976" y="1912933"/>
            <a:ext cx="180975" cy="438150"/>
          </p:xfrm>
          <a:graphic>
            <a:graphicData uri="http://schemas.openxmlformats.org/presentationml/2006/ole">
              <mc:AlternateContent xmlns:mc="http://schemas.openxmlformats.org/markup-compatibility/2006">
                <mc:Choice xmlns:v="urn:schemas-microsoft-com:vml" Requires="v">
                  <p:oleObj spid="_x0000_s51210" name="Equation" r:id="rId4" imgW="4876800" imgH="11582400" progId="">
                    <p:embed/>
                  </p:oleObj>
                </mc:Choice>
                <mc:Fallback>
                  <p:oleObj name="Equation" r:id="rId4" imgW="4876800" imgH="11582400" progId="">
                    <p:embed/>
                    <p:pic>
                      <p:nvPicPr>
                        <p:cNvPr id="0" name="Picture 9" descr="image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976" y="1912933"/>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7855464" y="1912933"/>
            <a:ext cx="209549" cy="438149"/>
          </p:xfrm>
          <a:graphic>
            <a:graphicData uri="http://schemas.openxmlformats.org/presentationml/2006/ole">
              <mc:AlternateContent xmlns:mc="http://schemas.openxmlformats.org/markup-compatibility/2006">
                <mc:Choice xmlns:v="urn:schemas-microsoft-com:vml" Requires="v">
                  <p:oleObj spid="_x0000_s51211" name="Equation" r:id="rId6" imgW="5486400" imgH="11582400" progId="">
                    <p:embed/>
                  </p:oleObj>
                </mc:Choice>
                <mc:Fallback>
                  <p:oleObj name="Equation" r:id="rId6" imgW="5486400" imgH="11582400" progId="">
                    <p:embed/>
                    <p:pic>
                      <p:nvPicPr>
                        <p:cNvPr id="0" name="Picture 8" descr="image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5464" y="1912933"/>
                          <a:ext cx="209549"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834476" y="2364856"/>
            <a:ext cx="342900" cy="476250"/>
          </p:xfrm>
          <a:graphic>
            <a:graphicData uri="http://schemas.openxmlformats.org/presentationml/2006/ole">
              <mc:AlternateContent xmlns:mc="http://schemas.openxmlformats.org/markup-compatibility/2006">
                <mc:Choice xmlns:v="urn:schemas-microsoft-com:vml" Requires="v">
                  <p:oleObj spid="_x0000_s51212" name="Equation" r:id="rId8" imgW="9144000" imgH="12496800" progId="">
                    <p:embed/>
                  </p:oleObj>
                </mc:Choice>
                <mc:Fallback>
                  <p:oleObj name="Equation" r:id="rId8" imgW="9144000" imgH="12496800" progId="">
                    <p:embed/>
                    <p:pic>
                      <p:nvPicPr>
                        <p:cNvPr id="0" name="Picture 7" descr="image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4476" y="2364856"/>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7278890" y="2384427"/>
            <a:ext cx="504825" cy="457200"/>
          </p:xfrm>
          <a:graphic>
            <a:graphicData uri="http://schemas.openxmlformats.org/presentationml/2006/ole">
              <mc:AlternateContent xmlns:mc="http://schemas.openxmlformats.org/markup-compatibility/2006">
                <mc:Choice xmlns:v="urn:schemas-microsoft-com:vml" Requires="v">
                  <p:oleObj spid="_x0000_s51213" name="Equation" r:id="rId10" imgW="13411200" imgH="12192000" progId="">
                    <p:embed/>
                  </p:oleObj>
                </mc:Choice>
                <mc:Fallback>
                  <p:oleObj name="Equation" r:id="rId10" imgW="13411200" imgH="12192000" progId="">
                    <p:embed/>
                    <p:pic>
                      <p:nvPicPr>
                        <p:cNvPr id="0" name="Picture 6" descr="image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8890" y="2384427"/>
                          <a:ext cx="504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451337" y="3112800"/>
            <a:ext cx="180975" cy="419100"/>
          </p:xfrm>
          <a:graphic>
            <a:graphicData uri="http://schemas.openxmlformats.org/presentationml/2006/ole">
              <mc:AlternateContent xmlns:mc="http://schemas.openxmlformats.org/markup-compatibility/2006">
                <mc:Choice xmlns:v="urn:schemas-microsoft-com:vml" Requires="v">
                  <p:oleObj spid="_x0000_s51214" name="Equation" r:id="rId12" imgW="4876800" imgH="10972800" progId="">
                    <p:embed/>
                  </p:oleObj>
                </mc:Choice>
                <mc:Fallback>
                  <p:oleObj name="Equation" r:id="rId12" imgW="4876800" imgH="10972800" progId="">
                    <p:embed/>
                    <p:pic>
                      <p:nvPicPr>
                        <p:cNvPr id="0" name="Picture 5" descr="image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1337" y="3112800"/>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733826" y="2841627"/>
            <a:ext cx="533399" cy="876299"/>
          </p:xfrm>
          <a:graphic>
            <a:graphicData uri="http://schemas.openxmlformats.org/presentationml/2006/ole">
              <mc:AlternateContent xmlns:mc="http://schemas.openxmlformats.org/markup-compatibility/2006">
                <mc:Choice xmlns:v="urn:schemas-microsoft-com:vml" Requires="v">
                  <p:oleObj spid="_x0000_s51215" name="Equation" r:id="rId14" imgW="14020800" imgH="23164800" progId="">
                    <p:embed/>
                  </p:oleObj>
                </mc:Choice>
                <mc:Fallback>
                  <p:oleObj name="Equation" r:id="rId14" imgW="14020800" imgH="23164800" progId="">
                    <p:embed/>
                    <p:pic>
                      <p:nvPicPr>
                        <p:cNvPr id="0" name="Picture 4" descr="image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3826" y="2841627"/>
                          <a:ext cx="533399" cy="876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368740" y="3123255"/>
            <a:ext cx="504825" cy="447675"/>
          </p:xfrm>
          <a:graphic>
            <a:graphicData uri="http://schemas.openxmlformats.org/presentationml/2006/ole">
              <mc:AlternateContent xmlns:mc="http://schemas.openxmlformats.org/markup-compatibility/2006">
                <mc:Choice xmlns:v="urn:schemas-microsoft-com:vml" Requires="v">
                  <p:oleObj spid="_x0000_s51216" name="Equation" r:id="rId16" imgW="13411200" imgH="11887200" progId="">
                    <p:embed/>
                  </p:oleObj>
                </mc:Choice>
                <mc:Fallback>
                  <p:oleObj name="Equation" r:id="rId16" imgW="13411200" imgH="11887200" progId="">
                    <p:embed/>
                    <p:pic>
                      <p:nvPicPr>
                        <p:cNvPr id="0" name="Picture 3" descr="image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8740" y="3123255"/>
                          <a:ext cx="5048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4088053" y="3580721"/>
            <a:ext cx="276224" cy="419099"/>
          </p:xfrm>
          <a:graphic>
            <a:graphicData uri="http://schemas.openxmlformats.org/presentationml/2006/ole">
              <mc:AlternateContent xmlns:mc="http://schemas.openxmlformats.org/markup-compatibility/2006">
                <mc:Choice xmlns:v="urn:schemas-microsoft-com:vml" Requires="v">
                  <p:oleObj spid="_x0000_s51217" name="Equation" r:id="rId18" imgW="7315200" imgH="10972800" progId="">
                    <p:embed/>
                  </p:oleObj>
                </mc:Choice>
                <mc:Fallback>
                  <p:oleObj name="Equation" r:id="rId18" imgW="7315200" imgH="10972800" progId="">
                    <p:embed/>
                    <p:pic>
                      <p:nvPicPr>
                        <p:cNvPr id="0" name="Picture 2" descr="image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8053" y="3580721"/>
                          <a:ext cx="2762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4465791" y="3580721"/>
            <a:ext cx="504824" cy="419099"/>
          </p:xfrm>
          <a:graphic>
            <a:graphicData uri="http://schemas.openxmlformats.org/presentationml/2006/ole">
              <mc:AlternateContent xmlns:mc="http://schemas.openxmlformats.org/markup-compatibility/2006">
                <mc:Choice xmlns:v="urn:schemas-microsoft-com:vml" Requires="v">
                  <p:oleObj spid="_x0000_s51218" name="Equation" r:id="rId20" imgW="13411200" imgH="10972800" progId="">
                    <p:embed/>
                  </p:oleObj>
                </mc:Choice>
                <mc:Fallback>
                  <p:oleObj name="Equation" r:id="rId20" imgW="13411200" imgH="10972800" progId="">
                    <p:embed/>
                    <p:pic>
                      <p:nvPicPr>
                        <p:cNvPr id="0" name="Picture 1" descr="image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5791" y="3580721"/>
                          <a:ext cx="5048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(2018湖北武汉,22,3分)今年3月,武船集团打造的世界上最大的矿砂船圆满完工。这艘矿砂船的排水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量为40万吨,它在海水中满载航行时,船及所装货物总重</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N,所受浮力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于”“等于”或“小于”)</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,它由密度较小的水域驶向密度较大的水域时,船身会</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 N/kg)</a:t>
            </a:r>
            <a:endParaRPr lang="zh-CN" altLang="en-US" dirty="0"/>
          </a:p>
        </p:txBody>
      </p:sp>
      <p:sp>
        <p:nvSpPr>
          <p:cNvPr id="3" name="TextBox 2"/>
          <p:cNvSpPr txBox="1"/>
          <p:nvPr/>
        </p:nvSpPr>
        <p:spPr>
          <a:xfrm>
            <a:off x="720000" y="207437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　等于　上浮</a:t>
            </a:r>
            <a:endParaRPr lang="zh-CN" altLang="en-US" dirty="0"/>
          </a:p>
        </p:txBody>
      </p:sp>
      <p:grpSp>
        <p:nvGrpSpPr>
          <p:cNvPr id="6" name="组合 5"/>
          <p:cNvGrpSpPr/>
          <p:nvPr/>
        </p:nvGrpSpPr>
        <p:grpSpPr>
          <a:xfrm>
            <a:off x="720000" y="2441553"/>
            <a:ext cx="8316000" cy="1828834"/>
            <a:chOff x="720000" y="2441553"/>
            <a:chExt cx="8316000" cy="1828834"/>
          </a:xfrm>
        </p:grpSpPr>
        <p:sp>
          <p:nvSpPr>
            <p:cNvPr id="4" name="TextBox 3"/>
            <p:cNvSpPr txBox="1"/>
            <p:nvPr/>
          </p:nvSpPr>
          <p:spPr>
            <a:xfrm>
              <a:off x="720000" y="2441553"/>
              <a:ext cx="8316000" cy="18288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本题考查阿基米德原理的应用及物体漂浮的条件。矿砂船的排水量为40万吨,船满载航行时,船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及所装货物总质量即40万吨。</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总重</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=40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因为船漂浮在水面上,故船所受浮力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当船由密度较小的水域驶向密度较大的水域时,根据阿基米德原理</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由于这个过程中浮力不变,始终等于船与货物的总重力,而</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变大,所以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变小,即船排开液体的体积变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小,因此,船身会上浮。</a:t>
              </a:r>
              <a:endParaRPr lang="zh-CN" altLang="en-US" dirty="0"/>
            </a:p>
          </p:txBody>
        </p:sp>
        <p:graphicFrame>
          <p:nvGraphicFramePr>
            <p:cNvPr id="5" name="对象 4"/>
            <p:cNvGraphicFramePr>
              <a:graphicFrameLocks noChangeAspect="1"/>
            </p:cNvGraphicFramePr>
            <p:nvPr/>
          </p:nvGraphicFramePr>
          <p:xfrm>
            <a:off x="7066752" y="3370247"/>
            <a:ext cx="352424" cy="476249"/>
          </p:xfrm>
          <a:graphic>
            <a:graphicData uri="http://schemas.openxmlformats.org/presentationml/2006/ole">
              <mc:AlternateContent xmlns:mc="http://schemas.openxmlformats.org/markup-compatibility/2006">
                <mc:Choice xmlns:v="urn:schemas-microsoft-com:vml" Requires="v">
                  <p:oleObj spid="_x0000_s53250" name="Equation" r:id="rId4" imgW="9448800" imgH="12496800" progId="">
                    <p:embed/>
                  </p:oleObj>
                </mc:Choice>
                <mc:Fallback>
                  <p:oleObj name="Equation" r:id="rId4" imgW="9448800" imgH="12496800" progId="">
                    <p:embed/>
                    <p:pic>
                      <p:nvPicPr>
                        <p:cNvPr id="0" name="Picture 1" descr="image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752" y="3370247"/>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物体的浮沉条件及其应用</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54575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(2018广东深圳,20,1.5分)对于上升的热气球,下列说法中正确的是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A.热气球的升空原理与民航飞机的起飞原理相同</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B.热气球匀速上升的过程中,机械能一定不变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C.热气球上升过程中,受到的大气压强不变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D.热气球燃料减少,它的惯性变小</a:t>
            </a:r>
            <a:endParaRPr lang="zh-CN" altLang="en-US" dirty="0"/>
          </a:p>
        </p:txBody>
      </p:sp>
      <p:sp>
        <p:nvSpPr>
          <p:cNvPr id="4" name="TextBox 3"/>
          <p:cNvSpPr txBox="1"/>
          <p:nvPr/>
        </p:nvSpPr>
        <p:spPr>
          <a:xfrm>
            <a:off x="720000" y="284162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热气球上升是因为浮力大于重力,民航飞机起飞是由于机翼上下表面空气流速不同,压强不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同,导致上下表面受到的压力不同,A错;热气球匀速上升的过程中,由于燃料质量的减少及高度的增加,重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力势能和动能均发生改变,导致机械能可能发生改变,B错;热气球上升过程中,气球所受大气压强减小,C</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错;惯性与质量有关,热气球燃料减少,质量减小,惯性变小,D对。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(2016山西,19,3分)海权握,国则兴。建设一支强大海军是实现中国梦的有力保障,潜水艇是海军的战略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重器。如图所示是我国海军某舰队的“强国号”潜水艇在海中悬浮、上浮、漂浮的训练过程。下列对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此潜艇分析正确的是 (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A.上浮过程中所受浮力逐渐变大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B.悬浮和漂浮时所受的浮力相等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C.漂浮时排开的海水所受的重力最小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D.漂浮时潜艇底部所受海水压强最大</a:t>
            </a:r>
            <a:endParaRPr lang="zh-CN" altLang="en-US" dirty="0"/>
          </a:p>
        </p:txBody>
      </p:sp>
      <p:pic>
        <p:nvPicPr>
          <p:cNvPr id="3" name="图片 3" descr="textimage11.jpeg"/>
          <p:cNvPicPr>
            <a:picLocks noChangeAspect="1"/>
          </p:cNvPicPr>
          <p:nvPr/>
        </p:nvPicPr>
        <p:blipFill>
          <a:blip r:embed="rId3" cstate="print"/>
          <a:stretch>
            <a:fillRect/>
          </a:stretch>
        </p:blipFill>
        <p:spPr>
          <a:xfrm>
            <a:off x="4214810" y="1341429"/>
            <a:ext cx="1660519" cy="1176201"/>
          </a:xfrm>
          <a:prstGeom prst="rect">
            <a:avLst/>
          </a:prstGeom>
        </p:spPr>
      </p:pic>
      <p:sp>
        <p:nvSpPr>
          <p:cNvPr id="5" name="TextBox 2"/>
          <p:cNvSpPr txBox="1"/>
          <p:nvPr/>
        </p:nvSpPr>
        <p:spPr>
          <a:xfrm>
            <a:off x="720000" y="2627313"/>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在海水中,潜水艇受到水的浮力和重力的作用,因为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,潜水艇的体积不变,排开海水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的体积不变,所以潜水艇上浮(未露出水面)时受到的浮力不变,故A错;悬浮时,潜水艇浸没在海水中,而漂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浮时潜水艇排开海水的体积较小,故这两种情况下潜水艇受到的浮力不相等,B错;悬浮、上浮、漂浮三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种情况下,潜水艇在漂浮时所受浮力最小,故排开海水的重力也最小,C正确;漂浮时,根据公式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判</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断,可知潜水艇底部所受海水压强最小(</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是最小的),故D错。</a:t>
            </a:r>
            <a:endParaRPr lang="zh-CN" altLang="en-US" dirty="0"/>
          </a:p>
        </p:txBody>
      </p:sp>
      <p:sp>
        <p:nvSpPr>
          <p:cNvPr id="6" name="TextBox 2"/>
          <p:cNvSpPr txBox="1"/>
          <p:nvPr/>
        </p:nvSpPr>
        <p:spPr>
          <a:xfrm>
            <a:off x="720000" y="383928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本题考查了学生对阿基米德原理、物体浮沉条件的掌握和运用,知道潜水艇自身体积不变,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浸没时排开海水的体积不变、所受浮力不变是解题的关键。</a:t>
            </a:r>
            <a:endParaRPr lang="zh-CN" altLang="en-US" dirty="0"/>
          </a:p>
        </p:txBody>
      </p:sp>
      <p:sp>
        <p:nvSpPr>
          <p:cNvPr id="7" name="TextBox 6"/>
          <p:cNvSpPr txBox="1"/>
          <p:nvPr/>
        </p:nvSpPr>
        <p:spPr>
          <a:xfrm>
            <a:off x="714348" y="43418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知识拓展</a:t>
            </a:r>
            <a:r>
              <a:rPr lang="zh-CN" altLang="en-US" sz="1415" kern="0" dirty="0" smtClean="0">
                <a:solidFill>
                  <a:srgbClr val="000000"/>
                </a:solidFill>
                <a:latin typeface="Times New Roman" panose="02020603050405020304" pitchFamily="65" charset="-122"/>
                <a:ea typeface="宋体" panose="02010600030101010101" pitchFamily="2" charset="-122"/>
              </a:rPr>
              <a:t>　①潜水艇靠改变自身重力实现浮沉。②轮船用空心的方法增大</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实现漂浮。③孔明灯、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热气球内气体密度小于空气密度,实现上浮。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(2019江西,18,4分)(多选)只用量筒、长方体小木块、长细针、水、密度未知的盐水,能测出的物理量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是(温馨提示:长方体小木块不吸水,</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A.木块的质量　    B.木块的密度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C.木块的高度　    D.盐水的密度</a:t>
            </a:r>
            <a:endParaRPr lang="zh-CN" altLang="en-US" dirty="0"/>
          </a:p>
        </p:txBody>
      </p:sp>
      <p:grpSp>
        <p:nvGrpSpPr>
          <p:cNvPr id="3" name="组合 2"/>
          <p:cNvGrpSpPr/>
          <p:nvPr/>
        </p:nvGrpSpPr>
        <p:grpSpPr>
          <a:xfrm>
            <a:off x="720000" y="2341561"/>
            <a:ext cx="8316000" cy="1849865"/>
            <a:chOff x="720000" y="1260000"/>
            <a:chExt cx="8316000" cy="1849865"/>
          </a:xfrm>
        </p:grpSpPr>
        <p:sp>
          <p:nvSpPr>
            <p:cNvPr id="4" name="TextBox 2"/>
            <p:cNvSpPr txBox="1"/>
            <p:nvPr/>
          </p:nvSpPr>
          <p:spPr>
            <a:xfrm>
              <a:off x="720000" y="1260000"/>
              <a:ext cx="8316000" cy="18498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ABD</a:t>
              </a:r>
              <a:r>
                <a:rPr lang="zh-CN" altLang="en-US" sz="1415" kern="0" dirty="0" smtClean="0">
                  <a:solidFill>
                    <a:srgbClr val="000000"/>
                  </a:solidFill>
                  <a:latin typeface="Times New Roman" panose="02020603050405020304" pitchFamily="65" charset="-122"/>
                  <a:ea typeface="宋体" panose="02010600030101010101" pitchFamily="2" charset="-122"/>
                </a:rPr>
                <a:t>　将木块放在水中,因为木块漂浮,量筒示数变化量等于木块排开水的体积,利用阿基米德原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理求出浮力,这时木块受到的浮力大小就等于木块的重力,根据</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可求出木块质量。用长细针压住</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木块使其浸没在水中,量筒示数变化量等于木块的体积,根据</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知木块的密度。木块的重力已变成</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已知,将木块放在盐水中,稳定后可根据</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测量出盐水的密度。因为不能确定木块底面</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积,所以无法根据木块体积求出高度。综上分析,答案选A、B、D。</a:t>
              </a:r>
              <a:endParaRPr lang="zh-CN" altLang="en-US" dirty="0"/>
            </a:p>
          </p:txBody>
        </p:sp>
        <p:graphicFrame>
          <p:nvGraphicFramePr>
            <p:cNvPr id="5" name="对象 4"/>
            <p:cNvGraphicFramePr>
              <a:graphicFrameLocks noChangeAspect="1"/>
            </p:cNvGraphicFramePr>
            <p:nvPr/>
          </p:nvGraphicFramePr>
          <p:xfrm>
            <a:off x="5804722" y="1508265"/>
            <a:ext cx="276225" cy="447675"/>
          </p:xfrm>
          <a:graphic>
            <a:graphicData uri="http://schemas.openxmlformats.org/presentationml/2006/ole">
              <mc:AlternateContent xmlns:mc="http://schemas.openxmlformats.org/markup-compatibility/2006">
                <mc:Choice xmlns:v="urn:schemas-microsoft-com:vml" Requires="v">
                  <p:oleObj spid="_x0000_s55300" name="Equation" r:id="rId4" imgW="7315200" imgH="11887200" progId="">
                    <p:embed/>
                  </p:oleObj>
                </mc:Choice>
                <mc:Fallback>
                  <p:oleObj name="Equation" r:id="rId4" imgW="7315200" imgH="11887200" progId="">
                    <p:embed/>
                    <p:pic>
                      <p:nvPicPr>
                        <p:cNvPr id="0" name="Picture 3" descr="image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722" y="1508265"/>
                          <a:ext cx="2762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5591337" y="2011295"/>
            <a:ext cx="285750" cy="476250"/>
          </p:xfrm>
          <a:graphic>
            <a:graphicData uri="http://schemas.openxmlformats.org/presentationml/2006/ole">
              <mc:AlternateContent xmlns:mc="http://schemas.openxmlformats.org/markup-compatibility/2006">
                <mc:Choice xmlns:v="urn:schemas-microsoft-com:vml" Requires="v">
                  <p:oleObj spid="_x0000_s55301" name="Equation" r:id="rId6" imgW="7620000" imgH="12496800" progId="">
                    <p:embed/>
                  </p:oleObj>
                </mc:Choice>
                <mc:Fallback>
                  <p:oleObj name="Equation" r:id="rId6" imgW="7620000" imgH="12496800" progId="">
                    <p:embed/>
                    <p:pic>
                      <p:nvPicPr>
                        <p:cNvPr id="0" name="Picture 2" descr="image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337" y="2011295"/>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672959" y="2436816"/>
            <a:ext cx="352424" cy="476249"/>
          </p:xfrm>
          <a:graphic>
            <a:graphicData uri="http://schemas.openxmlformats.org/presentationml/2006/ole">
              <mc:AlternateContent xmlns:mc="http://schemas.openxmlformats.org/markup-compatibility/2006">
                <mc:Choice xmlns:v="urn:schemas-microsoft-com:vml" Requires="v">
                  <p:oleObj spid="_x0000_s55302" name="Equation" r:id="rId8" imgW="9448800" imgH="12496800" progId="">
                    <p:embed/>
                  </p:oleObj>
                </mc:Choice>
                <mc:Fallback>
                  <p:oleObj name="Equation" r:id="rId8" imgW="9448800" imgH="12496800" progId="">
                    <p:embed/>
                    <p:pic>
                      <p:nvPicPr>
                        <p:cNvPr id="0" name="Picture 1" descr="image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959" y="2436816"/>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4958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(2019福建,21,2分)如图,气球下面用细线悬挂一石块,它们恰好悬浮在水中。已知石块与气球的总重力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,则气球受到的浮力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(选填“&gt;”“&lt;”或“=”);若水温升高,石块将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“上浮”“下沉”或“保持悬浮”)。</a:t>
            </a:r>
            <a:endParaRPr lang="zh-CN" altLang="en-US" dirty="0"/>
          </a:p>
          <a:p>
            <a:pPr marL="0" indent="0" eaLnBrk="0" latinLnBrk="1" hangingPunct="0">
              <a:lnSpc>
                <a:spcPct val="100000"/>
              </a:lnSpc>
              <a:spcBef>
                <a:spcPts val="140"/>
              </a:spcBef>
              <a:buNone/>
            </a:pPr>
            <a:r>
              <a:rPr lang="zh-CN" altLang="en-US" sz="5385" kern="0" spc="248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2.jpeg"/>
          <p:cNvPicPr>
            <a:picLocks noChangeAspect="1"/>
          </p:cNvPicPr>
          <p:nvPr/>
        </p:nvPicPr>
        <p:blipFill>
          <a:blip r:embed="rId3" cstate="print"/>
          <a:stretch>
            <a:fillRect/>
          </a:stretch>
        </p:blipFill>
        <p:spPr>
          <a:xfrm>
            <a:off x="3071802" y="1565734"/>
            <a:ext cx="1000125" cy="1085849"/>
          </a:xfrm>
          <a:prstGeom prst="rect">
            <a:avLst/>
          </a:prstGeom>
        </p:spPr>
      </p:pic>
      <p:sp>
        <p:nvSpPr>
          <p:cNvPr id="4" name="TextBox 2"/>
          <p:cNvSpPr txBox="1"/>
          <p:nvPr/>
        </p:nvSpPr>
        <p:spPr>
          <a:xfrm>
            <a:off x="720000" y="282164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&lt;　上浮</a:t>
            </a:r>
            <a:endParaRPr lang="zh-CN" altLang="en-US" dirty="0"/>
          </a:p>
        </p:txBody>
      </p:sp>
      <p:sp>
        <p:nvSpPr>
          <p:cNvPr id="5" name="TextBox 4"/>
          <p:cNvSpPr txBox="1"/>
          <p:nvPr/>
        </p:nvSpPr>
        <p:spPr>
          <a:xfrm>
            <a:off x="720000" y="3117388"/>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石块和气球的总重力为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,由于是悬浮,气球和石块受平衡力,即石块和气球的总重力等于气球和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石块受到的总浮力,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石浮</a:t>
            </a:r>
            <a:r>
              <a:rPr lang="zh-CN" altLang="en-US" sz="1415" kern="0" dirty="0" smtClean="0">
                <a:solidFill>
                  <a:srgbClr val="000000"/>
                </a:solidFill>
                <a:latin typeface="Times New Roman" panose="02020603050405020304" pitchFamily="65" charset="-122"/>
                <a:ea typeface="宋体" panose="02010600030101010101" pitchFamily="2" charset="-122"/>
              </a:rPr>
              <a:t>,可以看出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。若水温升高,气球里面的气体将受热膨胀,体积增大,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这时,气球受到的浮力也将增大,这时就会有</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石浮</a:t>
            </a:r>
            <a:r>
              <a:rPr lang="zh-CN" altLang="en-US" sz="1415" kern="0" dirty="0" smtClean="0">
                <a:solidFill>
                  <a:srgbClr val="000000"/>
                </a:solidFill>
                <a:latin typeface="Times New Roman" panose="02020603050405020304" pitchFamily="65" charset="-122"/>
                <a:ea typeface="宋体" panose="02010600030101010101" pitchFamily="2" charset="-122"/>
              </a:rPr>
              <a:t>(石头受到的浮力不变,气球受到的浮力变大),所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以石块将上浮。</a:t>
            </a:r>
            <a:endParaRPr lang="zh-CN" altLang="en-US" dirty="0"/>
          </a:p>
        </p:txBody>
      </p:sp>
      <p:sp>
        <p:nvSpPr>
          <p:cNvPr id="6" name="TextBox 5"/>
          <p:cNvSpPr txBox="1"/>
          <p:nvPr/>
        </p:nvSpPr>
        <p:spPr>
          <a:xfrm>
            <a:off x="720000" y="404608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气球下面用细线拴石块,悬浮时受到的总浮力为气球受到的浮力和石块受到的浮力之和,审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题不注意,很容易把气球受到的浮力当成总浮力,这样第一个空格就很容易错填“=”。</a:t>
            </a:r>
            <a:endParaRPr lang="zh-CN" altLang="en-US" dirty="0"/>
          </a:p>
        </p:txBody>
      </p:sp>
      <p:sp>
        <p:nvSpPr>
          <p:cNvPr id="7" name="TextBox 6"/>
          <p:cNvSpPr txBox="1"/>
          <p:nvPr/>
        </p:nvSpPr>
        <p:spPr>
          <a:xfrm>
            <a:off x="714348" y="454862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a:t>
            </a:r>
            <a:r>
              <a:rPr lang="zh-CN" altLang="en-US" sz="1415" kern="0" dirty="0" smtClean="0">
                <a:solidFill>
                  <a:srgbClr val="000000"/>
                </a:solidFill>
                <a:latin typeface="Times New Roman" panose="02020603050405020304" pitchFamily="65" charset="-122"/>
                <a:ea typeface="宋体" panose="02010600030101010101" pitchFamily="2" charset="-122"/>
              </a:rPr>
              <a:t>　对悬浮的物体,必须抓住受平衡力的特点,平衡状态如果被打破,浮力变大,上浮,浮力变小,下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15646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(2017甘肃兰州,21,2分)如图所示,将物体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放入水中时悬浮,将物体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放入水中时有一半的体积露出水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面,将物体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置于物体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上再放入水中时,物体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有三分之一的体积露出水面,则两物体的体积之比</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的密度是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9645" kern="0" spc="4645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3.jpeg"/>
          <p:cNvPicPr>
            <a:picLocks noChangeAspect="1"/>
          </p:cNvPicPr>
          <p:nvPr/>
        </p:nvPicPr>
        <p:blipFill>
          <a:blip r:embed="rId4" cstate="print"/>
          <a:stretch>
            <a:fillRect/>
          </a:stretch>
        </p:blipFill>
        <p:spPr>
          <a:xfrm>
            <a:off x="1857356" y="1412867"/>
            <a:ext cx="3857652" cy="1113975"/>
          </a:xfrm>
          <a:prstGeom prst="rect">
            <a:avLst/>
          </a:prstGeom>
        </p:spPr>
      </p:pic>
      <p:sp>
        <p:nvSpPr>
          <p:cNvPr id="4" name="TextBox 2"/>
          <p:cNvSpPr txBox="1"/>
          <p:nvPr/>
        </p:nvSpPr>
        <p:spPr>
          <a:xfrm>
            <a:off x="720000" y="261732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1∶6　0.5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5" name="组合 4"/>
          <p:cNvGrpSpPr/>
          <p:nvPr/>
        </p:nvGrpSpPr>
        <p:grpSpPr>
          <a:xfrm>
            <a:off x="820965" y="2946042"/>
            <a:ext cx="8316000" cy="821739"/>
            <a:chOff x="720000" y="1260000"/>
            <a:chExt cx="8316000" cy="821739"/>
          </a:xfrm>
        </p:grpSpPr>
        <p:sp>
          <p:nvSpPr>
            <p:cNvPr id="6" name="TextBox 2"/>
            <p:cNvSpPr txBox="1"/>
            <p:nvPr/>
          </p:nvSpPr>
          <p:spPr>
            <a:xfrm>
              <a:off x="720000" y="1260000"/>
              <a:ext cx="8316000" cy="76327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当物体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放在物体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上时,物体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又有1/6的体积被压入水中,</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在水中悬浮,</a:t>
              </a: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=1∶6;由</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漂浮在水面上得: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=0.5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7" name="对象 6"/>
            <p:cNvGraphicFramePr>
              <a:graphicFrameLocks noChangeAspect="1"/>
            </p:cNvGraphicFramePr>
            <p:nvPr/>
          </p:nvGraphicFramePr>
          <p:xfrm>
            <a:off x="6850197" y="1262614"/>
            <a:ext cx="152399" cy="419099"/>
          </p:xfrm>
          <a:graphic>
            <a:graphicData uri="http://schemas.openxmlformats.org/presentationml/2006/ole">
              <mc:AlternateContent xmlns:mc="http://schemas.openxmlformats.org/markup-compatibility/2006">
                <mc:Choice xmlns:v="urn:schemas-microsoft-com:vml" Requires="v">
                  <p:oleObj spid="_x0000_s61444" name="Equation" r:id="rId5" imgW="3962400" imgH="10972800" progId="">
                    <p:embed/>
                  </p:oleObj>
                </mc:Choice>
                <mc:Fallback>
                  <p:oleObj name="Equation" r:id="rId5" imgW="3962400" imgH="10972800" progId="">
                    <p:embed/>
                    <p:pic>
                      <p:nvPicPr>
                        <p:cNvPr id="0" name="Picture 3" descr="image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197" y="1262614"/>
                          <a:ext cx="152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342886" y="1681689"/>
            <a:ext cx="152400" cy="400050"/>
          </p:xfrm>
          <a:graphic>
            <a:graphicData uri="http://schemas.openxmlformats.org/presentationml/2006/ole">
              <mc:AlternateContent xmlns:mc="http://schemas.openxmlformats.org/markup-compatibility/2006">
                <mc:Choice xmlns:v="urn:schemas-microsoft-com:vml" Requires="v">
                  <p:oleObj spid="_x0000_s61445" name="Equation" r:id="rId7" imgW="3962400" imgH="10668000" progId="">
                    <p:embed/>
                  </p:oleObj>
                </mc:Choice>
                <mc:Fallback>
                  <p:oleObj name="Equation" r:id="rId7" imgW="3962400" imgH="10668000" progId="">
                    <p:embed/>
                    <p:pic>
                      <p:nvPicPr>
                        <p:cNvPr id="0" name="Picture 2" descr="image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2886" y="1681689"/>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667985" y="1681689"/>
            <a:ext cx="152399" cy="400049"/>
          </p:xfrm>
          <a:graphic>
            <a:graphicData uri="http://schemas.openxmlformats.org/presentationml/2006/ole">
              <mc:AlternateContent xmlns:mc="http://schemas.openxmlformats.org/markup-compatibility/2006">
                <mc:Choice xmlns:v="urn:schemas-microsoft-com:vml" Requires="v">
                  <p:oleObj spid="_x0000_s61446" name="Equation" r:id="rId9" imgW="3962400" imgH="10668000" progId="">
                    <p:embed/>
                  </p:oleObj>
                </mc:Choice>
                <mc:Fallback>
                  <p:oleObj name="Equation" r:id="rId9" imgW="3962400" imgH="10668000" progId="">
                    <p:embed/>
                    <p:pic>
                      <p:nvPicPr>
                        <p:cNvPr id="0" name="Picture 1" descr="image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985" y="1681689"/>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Box 2"/>
          <p:cNvSpPr txBox="1"/>
          <p:nvPr/>
        </p:nvSpPr>
        <p:spPr>
          <a:xfrm>
            <a:off x="720000" y="39107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把物体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放在物体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上,在压力的作用下使物体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又有1/6的体积浸入水中,此时</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对</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的压力等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于增加的浮力。</a:t>
            </a:r>
            <a:endParaRPr lang="zh-CN" altLang="en-US" dirty="0"/>
          </a:p>
        </p:txBody>
      </p:sp>
      <p:sp>
        <p:nvSpPr>
          <p:cNvPr id="11" name="TextBox 10"/>
          <p:cNvSpPr txBox="1"/>
          <p:nvPr/>
        </p:nvSpPr>
        <p:spPr>
          <a:xfrm>
            <a:off x="714348"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物体浸入水中的体积等于物体排开水的体积,计算浮力时要用到物体浸入水中的体积而不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是露出水面的体积。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浮力与阿基米德原理</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912801"/>
            <a:ext cx="7680960" cy="323165"/>
          </a:xfrm>
          <a:prstGeom prst="rect">
            <a:avLst/>
          </a:prstGeom>
        </p:spPr>
        <p:txBody>
          <a:bodyPr wrap="square">
            <a:spAutoFit/>
          </a:bodyPr>
          <a:lstStyle/>
          <a:p>
            <a:pPr algn="ctr">
              <a:spcBef>
                <a:spcPts val="140"/>
              </a:spcBef>
            </a:pPr>
            <a:r>
              <a:rPr lang="zh-CN" altLang="en-US" sz="1500" dirty="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760066"/>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(2017吉林,5,2分)下列设备和器材中,利用浮力的是(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A.抽水机　    B.气压计　    C.潜水艇　    D.铅垂线</a:t>
            </a:r>
            <a:endParaRPr lang="zh-CN" altLang="en-US" dirty="0"/>
          </a:p>
        </p:txBody>
      </p:sp>
      <p:sp>
        <p:nvSpPr>
          <p:cNvPr id="5" name="TextBox 4"/>
          <p:cNvSpPr txBox="1"/>
          <p:nvPr/>
        </p:nvSpPr>
        <p:spPr>
          <a:xfrm>
            <a:off x="720000" y="24129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抽水机工作时利用大气压将水抽到高处,A项错;气压计利用了大气压来工作,B项错;潜水艇</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是通过改变自身重力实现浮沉的,C项正确;铅垂线是利用了重力的方向竖直向下来工作的,D项错误。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故选择C。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78137"/>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(2016江苏南京,9,2分)用手将一个密度为0.9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的实心小球,先后浸没在水和酒精中。松手后,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小球静止时,排开水和酒精的体积分别为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,小球在水和酒精中所受的浮力分别为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。以下判断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正确的是(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酒精</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=1∶1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=5∶4</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=4∶5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=1∶1</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=9∶10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=9∶8</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=8∶9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=10∶9</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0000" y="3815017"/>
            <a:ext cx="8316000" cy="741122"/>
            <a:chOff x="720000" y="1260000"/>
            <a:chExt cx="8316000" cy="741122"/>
          </a:xfrm>
        </p:grpSpPr>
        <p:sp>
          <p:nvSpPr>
            <p:cNvPr id="2" name="TextBox 2"/>
            <p:cNvSpPr txBox="1"/>
            <p:nvPr/>
          </p:nvSpPr>
          <p:spPr>
            <a:xfrm>
              <a:off x="720000" y="1260000"/>
              <a:ext cx="8316000" cy="6358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评析</a:t>
              </a:r>
              <a:r>
                <a:rPr lang="zh-CN" altLang="en-US" sz="1415" kern="0" dirty="0" smtClean="0">
                  <a:solidFill>
                    <a:srgbClr val="000000"/>
                  </a:solidFill>
                  <a:latin typeface="Times New Roman" panose="02020603050405020304" pitchFamily="65" charset="-122"/>
                  <a:ea typeface="宋体" panose="02010600030101010101" pitchFamily="2" charset="-122"/>
                </a:rPr>
                <a:t>　本题考查阿基米德原理和浮沉条件的运用。要对小球在水中和酒精中的浮沉情况做出判断,再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将浮力和</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表示出来,要求熟练运用公式,如</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6041863" y="1524873"/>
            <a:ext cx="352424" cy="476249"/>
          </p:xfrm>
          <a:graphic>
            <a:graphicData uri="http://schemas.openxmlformats.org/presentationml/2006/ole">
              <mc:AlternateContent xmlns:mc="http://schemas.openxmlformats.org/markup-compatibility/2006">
                <mc:Choice xmlns:v="urn:schemas-microsoft-com:vml" Requires="v">
                  <p:oleObj spid="_x0000_s65550" name="Equation" r:id="rId4" imgW="9448800" imgH="12496800" progId="">
                    <p:embed/>
                  </p:oleObj>
                </mc:Choice>
                <mc:Fallback>
                  <p:oleObj name="Equation" r:id="rId4" imgW="9448800" imgH="12496800" progId="">
                    <p:embed/>
                    <p:pic>
                      <p:nvPicPr>
                        <p:cNvPr id="0" name="Picture 13" descr="image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863" y="1524873"/>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组合 5"/>
          <p:cNvGrpSpPr/>
          <p:nvPr/>
        </p:nvGrpSpPr>
        <p:grpSpPr>
          <a:xfrm>
            <a:off x="720000" y="794097"/>
            <a:ext cx="8316000" cy="2761910"/>
            <a:chOff x="720000" y="1260000"/>
            <a:chExt cx="8316000" cy="2761910"/>
          </a:xfrm>
        </p:grpSpPr>
        <p:sp>
          <p:nvSpPr>
            <p:cNvPr id="7" name="TextBox 2"/>
            <p:cNvSpPr txBox="1"/>
            <p:nvPr/>
          </p:nvSpPr>
          <p:spPr>
            <a:xfrm>
              <a:off x="720000" y="1260000"/>
              <a:ext cx="8316000" cy="27619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酒精</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放入水中静止后,在水中小球漂浮,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9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在酒精中,小球沉底,</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酒精</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2270" kern="0" spc="-61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4635" kern="0" spc="-16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5" kern="0" spc="-31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125" kern="0" spc="-47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170"/>
                </a:spcBef>
                <a:buNone/>
              </a:pPr>
              <a:r>
                <a:rPr lang="zh-CN" altLang="en-US" sz="2550" kern="0" spc="-82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1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1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26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故正确选项为C。</a:t>
              </a:r>
              <a:endParaRPr lang="zh-CN" altLang="en-US" dirty="0"/>
            </a:p>
          </p:txBody>
        </p:sp>
        <p:graphicFrame>
          <p:nvGraphicFramePr>
            <p:cNvPr id="8" name="对象 7"/>
            <p:cNvGraphicFramePr>
              <a:graphicFrameLocks noChangeAspect="1"/>
            </p:cNvGraphicFramePr>
            <p:nvPr/>
          </p:nvGraphicFramePr>
          <p:xfrm>
            <a:off x="4112527" y="1562444"/>
            <a:ext cx="342900" cy="457200"/>
          </p:xfrm>
          <a:graphic>
            <a:graphicData uri="http://schemas.openxmlformats.org/presentationml/2006/ole">
              <mc:AlternateContent xmlns:mc="http://schemas.openxmlformats.org/markup-compatibility/2006">
                <mc:Choice xmlns:v="urn:schemas-microsoft-com:vml" Requires="v">
                  <p:oleObj spid="_x0000_s65551" name="Equation" r:id="rId6" imgW="9144000" imgH="12192000" progId="">
                    <p:embed/>
                  </p:oleObj>
                </mc:Choice>
                <mc:Fallback>
                  <p:oleObj name="Equation" r:id="rId6" imgW="9144000" imgH="12192000" progId="">
                    <p:embed/>
                    <p:pic>
                      <p:nvPicPr>
                        <p:cNvPr id="0" name="Picture 12" descr="image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2527" y="1562444"/>
                          <a:ext cx="342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4556940" y="1542873"/>
            <a:ext cx="342899" cy="476249"/>
          </p:xfrm>
          <a:graphic>
            <a:graphicData uri="http://schemas.openxmlformats.org/presentationml/2006/ole">
              <mc:AlternateContent xmlns:mc="http://schemas.openxmlformats.org/markup-compatibility/2006">
                <mc:Choice xmlns:v="urn:schemas-microsoft-com:vml" Requires="v">
                  <p:oleObj spid="_x0000_s65552" name="Equation" r:id="rId8" imgW="9144000" imgH="12496800" progId="">
                    <p:embed/>
                  </p:oleObj>
                </mc:Choice>
                <mc:Fallback>
                  <p:oleObj name="Equation" r:id="rId8" imgW="9144000" imgH="12496800" progId="">
                    <p:embed/>
                    <p:pic>
                      <p:nvPicPr>
                        <p:cNvPr id="0" name="Picture 11" descr="image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940" y="1542873"/>
                          <a:ext cx="3428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682657" y="1984371"/>
            <a:ext cx="352425" cy="476250"/>
          </p:xfrm>
          <a:graphic>
            <a:graphicData uri="http://schemas.openxmlformats.org/presentationml/2006/ole">
              <mc:AlternateContent xmlns:mc="http://schemas.openxmlformats.org/markup-compatibility/2006">
                <mc:Choice xmlns:v="urn:schemas-microsoft-com:vml" Requires="v">
                  <p:oleObj spid="_x0000_s65553" name="Equation" r:id="rId10" imgW="9448800" imgH="12496800" progId="">
                    <p:embed/>
                  </p:oleObj>
                </mc:Choice>
                <mc:Fallback>
                  <p:oleObj name="Equation" r:id="rId10" imgW="9448800" imgH="12496800" progId="">
                    <p:embed/>
                    <p:pic>
                      <p:nvPicPr>
                        <p:cNvPr id="0" name="Picture 10" descr="image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2657" y="1984371"/>
                          <a:ext cx="3524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1080000" y="2730785"/>
            <a:ext cx="209549" cy="447675"/>
          </p:xfrm>
          <a:graphic>
            <a:graphicData uri="http://schemas.openxmlformats.org/presentationml/2006/ole">
              <mc:AlternateContent xmlns:mc="http://schemas.openxmlformats.org/markup-compatibility/2006">
                <mc:Choice xmlns:v="urn:schemas-microsoft-com:vml" Requires="v">
                  <p:oleObj spid="_x0000_s65554" name="Equation" r:id="rId12" imgW="5486400" imgH="11887200" progId="">
                    <p:embed/>
                  </p:oleObj>
                </mc:Choice>
                <mc:Fallback>
                  <p:oleObj name="Equation" r:id="rId12" imgW="5486400" imgH="11887200" progId="">
                    <p:embed/>
                    <p:pic>
                      <p:nvPicPr>
                        <p:cNvPr id="0" name="Picture 9" descr="image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0000" y="2730785"/>
                          <a:ext cx="20954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1391063" y="2484437"/>
            <a:ext cx="381000" cy="914400"/>
          </p:xfrm>
          <a:graphic>
            <a:graphicData uri="http://schemas.openxmlformats.org/presentationml/2006/ole">
              <mc:AlternateContent xmlns:mc="http://schemas.openxmlformats.org/markup-compatibility/2006">
                <mc:Choice xmlns:v="urn:schemas-microsoft-com:vml" Requires="v">
                  <p:oleObj spid="_x0000_s65555" name="Equation" r:id="rId14" imgW="10058400" imgH="24079200" progId="">
                    <p:embed/>
                  </p:oleObj>
                </mc:Choice>
                <mc:Fallback>
                  <p:oleObj name="Equation" r:id="rId14" imgW="10058400" imgH="24079200" progId="">
                    <p:embed/>
                    <p:pic>
                      <p:nvPicPr>
                        <p:cNvPr id="0" name="Picture 8" descr="image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1063" y="2484437"/>
                          <a:ext cx="381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1873577" y="2711326"/>
            <a:ext cx="266699" cy="476250"/>
          </p:xfrm>
          <a:graphic>
            <a:graphicData uri="http://schemas.openxmlformats.org/presentationml/2006/ole">
              <mc:AlternateContent xmlns:mc="http://schemas.openxmlformats.org/markup-compatibility/2006">
                <mc:Choice xmlns:v="urn:schemas-microsoft-com:vml" Requires="v">
                  <p:oleObj spid="_x0000_s65556" name="Equation" r:id="rId16" imgW="7010400" imgH="12496800" progId="">
                    <p:embed/>
                  </p:oleObj>
                </mc:Choice>
                <mc:Fallback>
                  <p:oleObj name="Equation" r:id="rId16" imgW="7010400" imgH="12496800" progId="">
                    <p:embed/>
                    <p:pic>
                      <p:nvPicPr>
                        <p:cNvPr id="0" name="Picture 7" descr="image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3577" y="2711326"/>
                          <a:ext cx="266699"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241791" y="2720330"/>
            <a:ext cx="209550" cy="419100"/>
          </p:xfrm>
          <a:graphic>
            <a:graphicData uri="http://schemas.openxmlformats.org/presentationml/2006/ole">
              <mc:AlternateContent xmlns:mc="http://schemas.openxmlformats.org/markup-compatibility/2006">
                <mc:Choice xmlns:v="urn:schemas-microsoft-com:vml" Requires="v">
                  <p:oleObj spid="_x0000_s65557" name="Equation" r:id="rId18" imgW="5486400" imgH="10972800" progId="">
                    <p:embed/>
                  </p:oleObj>
                </mc:Choice>
                <mc:Fallback>
                  <p:oleObj name="Equation" r:id="rId18" imgW="5486400" imgH="10972800" progId="">
                    <p:embed/>
                    <p:pic>
                      <p:nvPicPr>
                        <p:cNvPr id="0" name="Picture 6" descr="image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1791" y="2720330"/>
                          <a:ext cx="2095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720000" y="3361152"/>
            <a:ext cx="219075" cy="447675"/>
          </p:xfrm>
          <a:graphic>
            <a:graphicData uri="http://schemas.openxmlformats.org/presentationml/2006/ole">
              <mc:AlternateContent xmlns:mc="http://schemas.openxmlformats.org/markup-compatibility/2006">
                <mc:Choice xmlns:v="urn:schemas-microsoft-com:vml" Requires="v">
                  <p:oleObj spid="_x0000_s65558" name="Equation" r:id="rId20" imgW="5791200" imgH="11887200" progId="">
                    <p:embed/>
                  </p:oleObj>
                </mc:Choice>
                <mc:Fallback>
                  <p:oleObj name="Equation" r:id="rId20" imgW="5791200" imgH="11887200" progId="">
                    <p:embed/>
                    <p:pic>
                      <p:nvPicPr>
                        <p:cNvPr id="0" name="Picture 5" descr="image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0000" y="3361152"/>
                          <a:ext cx="2190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1040588" y="3341693"/>
            <a:ext cx="619124" cy="476250"/>
          </p:xfrm>
          <a:graphic>
            <a:graphicData uri="http://schemas.openxmlformats.org/presentationml/2006/ole">
              <mc:AlternateContent xmlns:mc="http://schemas.openxmlformats.org/markup-compatibility/2006">
                <mc:Choice xmlns:v="urn:schemas-microsoft-com:vml" Requires="v">
                  <p:oleObj spid="_x0000_s65559" name="Equation" r:id="rId22" imgW="16459200" imgH="12496800" progId="">
                    <p:embed/>
                  </p:oleObj>
                </mc:Choice>
                <mc:Fallback>
                  <p:oleObj name="Equation" r:id="rId22" imgW="16459200" imgH="12496800" progId="">
                    <p:embed/>
                    <p:pic>
                      <p:nvPicPr>
                        <p:cNvPr id="0" name="Picture 4" descr="image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0588" y="3341693"/>
                          <a:ext cx="619124"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1761227" y="3341693"/>
            <a:ext cx="619125" cy="476250"/>
          </p:xfrm>
          <a:graphic>
            <a:graphicData uri="http://schemas.openxmlformats.org/presentationml/2006/ole">
              <mc:AlternateContent xmlns:mc="http://schemas.openxmlformats.org/markup-compatibility/2006">
                <mc:Choice xmlns:v="urn:schemas-microsoft-com:vml" Requires="v">
                  <p:oleObj spid="_x0000_s65560" name="Equation" r:id="rId24" imgW="16459200" imgH="12496800" progId="">
                    <p:embed/>
                  </p:oleObj>
                </mc:Choice>
                <mc:Fallback>
                  <p:oleObj name="Equation" r:id="rId24" imgW="16459200" imgH="12496800" progId="">
                    <p:embed/>
                    <p:pic>
                      <p:nvPicPr>
                        <p:cNvPr id="0" name="Picture 3" descr="image7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61227" y="3341693"/>
                          <a:ext cx="6191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2481866" y="3341693"/>
            <a:ext cx="342900" cy="476250"/>
          </p:xfrm>
          <a:graphic>
            <a:graphicData uri="http://schemas.openxmlformats.org/presentationml/2006/ole">
              <mc:AlternateContent xmlns:mc="http://schemas.openxmlformats.org/markup-compatibility/2006">
                <mc:Choice xmlns:v="urn:schemas-microsoft-com:vml" Requires="v">
                  <p:oleObj spid="_x0000_s65561" name="Equation" r:id="rId26" imgW="9144000" imgH="12496800" progId="">
                    <p:embed/>
                  </p:oleObj>
                </mc:Choice>
                <mc:Fallback>
                  <p:oleObj name="Equation" r:id="rId26" imgW="9144000" imgH="12496800" progId="">
                    <p:embed/>
                    <p:pic>
                      <p:nvPicPr>
                        <p:cNvPr id="0" name="Picture 2" descr="image7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81866" y="3341693"/>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nvGraphicFramePr>
          <p:xfrm>
            <a:off x="2926279" y="3350697"/>
            <a:ext cx="142875" cy="419099"/>
          </p:xfrm>
          <a:graphic>
            <a:graphicData uri="http://schemas.openxmlformats.org/presentationml/2006/ole">
              <mc:AlternateContent xmlns:mc="http://schemas.openxmlformats.org/markup-compatibility/2006">
                <mc:Choice xmlns:v="urn:schemas-microsoft-com:vml" Requires="v">
                  <p:oleObj spid="_x0000_s65562" name="Equation" r:id="rId28" imgW="3657600" imgH="10972800" progId="">
                    <p:embed/>
                  </p:oleObj>
                </mc:Choice>
                <mc:Fallback>
                  <p:oleObj name="Equation" r:id="rId28" imgW="3657600" imgH="10972800" progId="">
                    <p:embed/>
                    <p:pic>
                      <p:nvPicPr>
                        <p:cNvPr id="0" name="Picture 1" descr="image7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26279" y="3350697"/>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金属块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的重力为1.6 N, 浸没在水中时,如图乙,弹簧测力计示数为1.0 N,则金属块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受到浮力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的大小为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r>
              <a:rPr lang="zh-CN" altLang="en-US" sz="1415" kern="0" dirty="0" smtClean="0">
                <a:solidFill>
                  <a:srgbClr val="000000"/>
                </a:solidFill>
                <a:latin typeface="Times New Roman" panose="02020603050405020304" pitchFamily="65" charset="-122"/>
                <a:ea typeface="宋体" panose="02010600030101010101" pitchFamily="2" charset="-122"/>
              </a:rPr>
              <a:t>=1.6 N-1.0 N=0.6 N,A选项错;甲、乙中液体都是水,</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排开液体的体积不同,根据控制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变量法可知:利用甲、乙可以探究浮力的大小与物体排开液体体积的关系,B选项错;图乙、丙中</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密度和体积都不相同,存在两个变量,不符合控制变量法的要求,因此不能探究浮力的大小与物体密度的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关系,C选项错;利用丙、丁在排开液体体积一定时液体密度不同,可以探究浮力的大小与液体密度的关</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系,D选项正确。故选D。</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(2020辽宁营口,21,3分)水平桌面上有一个盛满水的溢水杯,杯中水的深度为10 cm,现将一个不吸水的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物块轻轻放入溢水杯中,静止时有72 g水溢出,将其捞出擦干后轻轻放入完全相同且盛满酒精的溢水杯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中,静止时有64 g酒精溢出,则物块在酒精中受到的浮力为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N,物块的密度为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;此时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酒精对容器底的压强为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酒精</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p:txBody>
      </p:sp>
      <p:sp>
        <p:nvSpPr>
          <p:cNvPr id="3" name="TextBox 2"/>
          <p:cNvSpPr txBox="1"/>
          <p:nvPr/>
        </p:nvSpPr>
        <p:spPr>
          <a:xfrm>
            <a:off x="720000" y="180944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0.64　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800</a:t>
            </a:r>
            <a:endParaRPr lang="zh-CN" altLang="en-US" dirty="0"/>
          </a:p>
        </p:txBody>
      </p:sp>
      <p:grpSp>
        <p:nvGrpSpPr>
          <p:cNvPr id="4" name="组合 3"/>
          <p:cNvGrpSpPr/>
          <p:nvPr/>
        </p:nvGrpSpPr>
        <p:grpSpPr>
          <a:xfrm>
            <a:off x="720000" y="2176622"/>
            <a:ext cx="8316000" cy="2260600"/>
            <a:chOff x="720000" y="1260000"/>
            <a:chExt cx="8316000" cy="2260600"/>
          </a:xfrm>
        </p:grpSpPr>
        <p:sp>
          <p:nvSpPr>
            <p:cNvPr id="5" name="TextBox 2"/>
            <p:cNvSpPr txBox="1"/>
            <p:nvPr/>
          </p:nvSpPr>
          <p:spPr>
            <a:xfrm>
              <a:off x="720000" y="1260000"/>
              <a:ext cx="8316000" cy="22606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将物块放在水中时受到的浮力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=0.072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N/kg=0.72 N,将该物块放在酒精中受到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=0.064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N/kg=0.64 N,因为物块在酒精中受到的浮力小于在水中受到浮力,所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以物块在水和酒精中不可能都漂浮,只能一漂浮、一浸没或都浸没;由于酒精的密度小于水的密度,则物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块放入酒精中时一定浸没,则物块的体积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排酒精</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31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,物块在水中排开水的体积</a:t>
              </a: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0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=72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,因为排开水的体积小于排开酒精的体积,所以物块在水中漂浮,受到的浮力(排开</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水的重力)等于物块的重力,则</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=72 g,物块的密度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4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=0.9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;此时酒精</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对容器底的压强为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洒精</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m=800 Pa。</a:t>
              </a:r>
              <a:endParaRPr lang="zh-CN" altLang="en-US" dirty="0"/>
            </a:p>
          </p:txBody>
        </p:sp>
        <p:graphicFrame>
          <p:nvGraphicFramePr>
            <p:cNvPr id="6" name="对象 5"/>
            <p:cNvGraphicFramePr>
              <a:graphicFrameLocks noChangeAspect="1"/>
            </p:cNvGraphicFramePr>
            <p:nvPr/>
          </p:nvGraphicFramePr>
          <p:xfrm>
            <a:off x="4616810" y="1923860"/>
            <a:ext cx="342900" cy="476250"/>
          </p:xfrm>
          <a:graphic>
            <a:graphicData uri="http://schemas.openxmlformats.org/presentationml/2006/ole">
              <mc:AlternateContent xmlns:mc="http://schemas.openxmlformats.org/markup-compatibility/2006">
                <mc:Choice xmlns:v="urn:schemas-microsoft-com:vml" Requires="v">
                  <p:oleObj spid="_x0000_s71687" name="Equation" r:id="rId4" imgW="9144000" imgH="12496800" progId="">
                    <p:embed/>
                  </p:oleObj>
                </mc:Choice>
                <mc:Fallback>
                  <p:oleObj name="Equation" r:id="rId4" imgW="9144000" imgH="12496800" progId="">
                    <p:embed/>
                    <p:pic>
                      <p:nvPicPr>
                        <p:cNvPr id="0" name="Picture 6" descr="image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810" y="1923860"/>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061223" y="1933162"/>
            <a:ext cx="714375" cy="438149"/>
          </p:xfrm>
          <a:graphic>
            <a:graphicData uri="http://schemas.openxmlformats.org/presentationml/2006/ole">
              <mc:AlternateContent xmlns:mc="http://schemas.openxmlformats.org/markup-compatibility/2006">
                <mc:Choice xmlns:v="urn:schemas-microsoft-com:vml" Requires="v">
                  <p:oleObj spid="_x0000_s71688" name="Equation" r:id="rId6" imgW="18897600" imgH="11582400" progId="">
                    <p:embed/>
                  </p:oleObj>
                </mc:Choice>
                <mc:Fallback>
                  <p:oleObj name="Equation" r:id="rId6" imgW="18897600" imgH="11582400" progId="">
                    <p:embed/>
                    <p:pic>
                      <p:nvPicPr>
                        <p:cNvPr id="0" name="Picture 5" descr="image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1223" y="1933162"/>
                          <a:ext cx="714375"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074708" y="2422524"/>
            <a:ext cx="285750" cy="476250"/>
          </p:xfrm>
          <a:graphic>
            <a:graphicData uri="http://schemas.openxmlformats.org/presentationml/2006/ole">
              <mc:AlternateContent xmlns:mc="http://schemas.openxmlformats.org/markup-compatibility/2006">
                <mc:Choice xmlns:v="urn:schemas-microsoft-com:vml" Requires="v">
                  <p:oleObj spid="_x0000_s71689" name="Equation" r:id="rId8" imgW="7620000" imgH="12496800" progId="">
                    <p:embed/>
                  </p:oleObj>
                </mc:Choice>
                <mc:Fallback>
                  <p:oleObj name="Equation" r:id="rId8" imgW="7620000" imgH="12496800" progId="">
                    <p:embed/>
                    <p:pic>
                      <p:nvPicPr>
                        <p:cNvPr id="0" name="Picture 4" descr="image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708" y="2422524"/>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521027" y="2422301"/>
            <a:ext cx="571500" cy="438150"/>
          </p:xfrm>
          <a:graphic>
            <a:graphicData uri="http://schemas.openxmlformats.org/presentationml/2006/ole">
              <mc:AlternateContent xmlns:mc="http://schemas.openxmlformats.org/markup-compatibility/2006">
                <mc:Choice xmlns:v="urn:schemas-microsoft-com:vml" Requires="v">
                  <p:oleObj spid="_x0000_s71690" name="Equation" r:id="rId10" imgW="15240000" imgH="11582400" progId="">
                    <p:embed/>
                  </p:oleObj>
                </mc:Choice>
                <mc:Fallback>
                  <p:oleObj name="Equation" r:id="rId10" imgW="15240000" imgH="11582400" progId="">
                    <p:embed/>
                    <p:pic>
                      <p:nvPicPr>
                        <p:cNvPr id="0" name="Picture 3" descr="image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1027" y="2422301"/>
                          <a:ext cx="5715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5065723" y="2912167"/>
            <a:ext cx="285750" cy="476250"/>
          </p:xfrm>
          <a:graphic>
            <a:graphicData uri="http://schemas.openxmlformats.org/presentationml/2006/ole">
              <mc:AlternateContent xmlns:mc="http://schemas.openxmlformats.org/markup-compatibility/2006">
                <mc:Choice xmlns:v="urn:schemas-microsoft-com:vml" Requires="v">
                  <p:oleObj spid="_x0000_s71691" name="Equation" r:id="rId12" imgW="7620000" imgH="12496800" progId="">
                    <p:embed/>
                  </p:oleObj>
                </mc:Choice>
                <mc:Fallback>
                  <p:oleObj name="Equation" r:id="rId12" imgW="7620000" imgH="12496800" progId="">
                    <p:embed/>
                    <p:pic>
                      <p:nvPicPr>
                        <p:cNvPr id="0" name="Picture 2" descr="image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5723" y="2912167"/>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5452987" y="2921171"/>
            <a:ext cx="485775" cy="419100"/>
          </p:xfrm>
          <a:graphic>
            <a:graphicData uri="http://schemas.openxmlformats.org/presentationml/2006/ole">
              <mc:AlternateContent xmlns:mc="http://schemas.openxmlformats.org/markup-compatibility/2006">
                <mc:Choice xmlns:v="urn:schemas-microsoft-com:vml" Requires="v">
                  <p:oleObj spid="_x0000_s71692" name="Equation" r:id="rId14" imgW="12801600" imgH="10972800" progId="">
                    <p:embed/>
                  </p:oleObj>
                </mc:Choice>
                <mc:Fallback>
                  <p:oleObj name="Equation" r:id="rId14" imgW="12801600" imgH="10972800" progId="">
                    <p:embed/>
                    <p:pic>
                      <p:nvPicPr>
                        <p:cNvPr id="0" name="Picture 1" descr="image8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2987" y="2921171"/>
                          <a:ext cx="4857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0144"/>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[2019黑龙江齐齐哈尔,25(1)]弹簧测力计是我们在许多力学实验中常用的测量工具,让我们利用它来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探究力学中蕴含的奥秘吧!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小聪用弹簧测力计探究“浮力大小与哪些因素有关”,实验过程如图一所示。</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图一</a:t>
            </a:r>
            <a:endParaRPr lang="zh-CN" altLang="en-US" dirty="0"/>
          </a:p>
        </p:txBody>
      </p:sp>
      <p:pic>
        <p:nvPicPr>
          <p:cNvPr id="3" name="图片 3" descr="textimage14.jpeg"/>
          <p:cNvPicPr>
            <a:picLocks noChangeAspect="1"/>
          </p:cNvPicPr>
          <p:nvPr/>
        </p:nvPicPr>
        <p:blipFill>
          <a:blip r:embed="rId3" cstate="print"/>
          <a:stretch>
            <a:fillRect/>
          </a:stretch>
        </p:blipFill>
        <p:spPr>
          <a:xfrm>
            <a:off x="1071538" y="1484524"/>
            <a:ext cx="2521074" cy="1714621"/>
          </a:xfrm>
          <a:prstGeom prst="rect">
            <a:avLst/>
          </a:prstGeom>
        </p:spPr>
      </p:pic>
      <p:pic>
        <p:nvPicPr>
          <p:cNvPr id="4" name="图片 3" descr="textimage15.jpeg"/>
          <p:cNvPicPr>
            <a:picLocks noChangeAspect="1"/>
          </p:cNvPicPr>
          <p:nvPr/>
        </p:nvPicPr>
        <p:blipFill>
          <a:blip r:embed="rId4" cstate="print"/>
          <a:stretch>
            <a:fillRect/>
          </a:stretch>
        </p:blipFill>
        <p:spPr>
          <a:xfrm>
            <a:off x="4357686" y="1484524"/>
            <a:ext cx="2801917" cy="1987074"/>
          </a:xfrm>
          <a:prstGeom prst="rect">
            <a:avLst/>
          </a:prstGeom>
        </p:spPr>
      </p:pic>
      <p:sp>
        <p:nvSpPr>
          <p:cNvPr id="5" name="TextBox 2"/>
          <p:cNvSpPr txBox="1"/>
          <p:nvPr/>
        </p:nvSpPr>
        <p:spPr>
          <a:xfrm>
            <a:off x="720000" y="3556226"/>
            <a:ext cx="8316000" cy="1357103"/>
          </a:xfrm>
          <a:prstGeom prst="rect">
            <a:avLst/>
          </a:prstGeom>
          <a:noFill/>
        </p:spPr>
        <p:txBody>
          <a:bodyPr wrap="square" lIns="0" tIns="0" rIns="0" bIns="0" rtlCol="0">
            <a:spAutoFit/>
          </a:bodyPr>
          <a:lstStyle/>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①在图一甲中测量物体重力前应先明确弹簧测力计的量程和</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,观察指针是否指在零刻度线的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位置。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②分析图一中实验数据可知,物体浸没在水中时受到的浮力为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③比较图一中甲、乙、丙三次的实验数据,可知浮力的大小与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④小聪通过数据还计算出了物体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的体积为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的密度为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r>
              <a:rPr lang="zh-CN" altLang="en-US" sz="1400" kern="0" dirty="0" smtClean="0">
                <a:solidFill>
                  <a:srgbClr val="000000"/>
                </a:solidFill>
                <a:latin typeface="Times New Roman" panose="02020603050405020304" pitchFamily="65" charset="-122"/>
                <a:ea typeface="宋体" panose="02010600030101010101" pitchFamily="2" charset="-122"/>
              </a:rPr>
              <a:t>1. 0</a:t>
            </a:r>
            <a:r>
              <a:rPr lang="zh-CN" altLang="en-US" sz="1400" kern="0" dirty="0" smtClean="0">
                <a:solidFill>
                  <a:srgbClr val="000000"/>
                </a:solidFill>
                <a:latin typeface="Arial Narrow" panose="020B0606020202030204" pitchFamily="65" charset="-122"/>
                <a:ea typeface="Arial Unicode MS" pitchFamily="65" charset="-122"/>
              </a:rPr>
              <a:t>×</a:t>
            </a:r>
            <a:r>
              <a:rPr lang="zh-CN" altLang="en-US" sz="1400" kern="0" dirty="0" smtClean="0">
                <a:solidFill>
                  <a:srgbClr val="000000"/>
                </a:solidFill>
                <a:latin typeface="Times New Roman" panose="02020603050405020304" pitchFamily="65" charset="-122"/>
                <a:ea typeface="宋体" panose="02010600030101010101" pitchFamily="2" charset="-122"/>
              </a:rPr>
              <a:t>10</a:t>
            </a:r>
            <a:r>
              <a:rPr lang="zh-CN" altLang="en-US" sz="1400" kern="0" baseline="59000" dirty="0" smtClean="0">
                <a:solidFill>
                  <a:srgbClr val="000000"/>
                </a:solidFill>
                <a:latin typeface="Times New Roman" panose="02020603050405020304" pitchFamily="65" charset="-122"/>
                <a:ea typeface="宋体" panose="02010600030101010101" pitchFamily="2" charset="-122"/>
              </a:rPr>
              <a:t>3</a:t>
            </a:r>
            <a:r>
              <a:rPr lang="zh-CN" altLang="en-US" sz="1400" kern="0" dirty="0" smtClean="0">
                <a:solidFill>
                  <a:srgbClr val="000000"/>
                </a:solidFill>
                <a:latin typeface="Times New Roman" panose="02020603050405020304" pitchFamily="65" charset="-122"/>
                <a:ea typeface="宋体" panose="02010600030101010101" pitchFamily="2" charset="-122"/>
              </a:rPr>
              <a:t> kg/m</a:t>
            </a:r>
            <a:r>
              <a:rPr lang="zh-CN" altLang="en-US" sz="1400" kern="0" baseline="59000" dirty="0" smtClean="0">
                <a:solidFill>
                  <a:srgbClr val="000000"/>
                </a:solidFill>
                <a:latin typeface="Times New Roman" panose="02020603050405020304" pitchFamily="65" charset="-122"/>
                <a:ea typeface="宋体" panose="02010600030101010101" pitchFamily="2" charset="-122"/>
              </a:rPr>
              <a:t>3</a:t>
            </a:r>
            <a:r>
              <a:rPr lang="zh-CN" altLang="en-US" sz="1400" kern="0" dirty="0" smtClean="0">
                <a:solidFill>
                  <a:srgbClr val="000000"/>
                </a:solidFill>
                <a:latin typeface="Times New Roman" panose="02020603050405020304" pitchFamily="65" charset="-122"/>
                <a:ea typeface="宋体" panose="02010600030101010101" pitchFamily="2" charset="-122"/>
              </a:rPr>
              <a:t>)</a:t>
            </a:r>
            <a:endParaRPr lang="zh-CN" altLang="en-US" sz="1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809494"/>
            <a:ext cx="8316000" cy="223465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①测量工具如弹簧测力计、刻度尺等在使用之前要观察量程和分度值,便于读数;</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=4 N,浸没于水中时弹簧测力计示数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=3 N,故浮力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=4 N-3 N=1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③丙图中弹簧测力计示数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=2.8 N,可知盐水中</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'=4 N-2.8 N=1.2 N。乙、丙两次实验中,</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相同,</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同,可知浮力大小与液体密度有关;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12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50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23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=0.4 kg</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可得</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5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312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1569005" y="2748179"/>
          <a:ext cx="342899" cy="476249"/>
        </p:xfrm>
        <a:graphic>
          <a:graphicData uri="http://schemas.openxmlformats.org/presentationml/2006/ole">
            <mc:AlternateContent xmlns:mc="http://schemas.openxmlformats.org/markup-compatibility/2006">
              <mc:Choice xmlns:v="urn:schemas-microsoft-com:vml" Requires="v">
                <p:oleObj spid="_x0000_s73735" name="Equation" r:id="rId4" imgW="9144000" imgH="12496800" progId="">
                  <p:embed/>
                </p:oleObj>
              </mc:Choice>
              <mc:Fallback>
                <p:oleObj name="Equation" r:id="rId4" imgW="9144000" imgH="12496800" progId="">
                  <p:embed/>
                  <p:pic>
                    <p:nvPicPr>
                      <p:cNvPr id="0" name="Picture 6" descr="image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005" y="2748179"/>
                        <a:ext cx="3428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2013419" y="2757481"/>
          <a:ext cx="1743074" cy="438149"/>
        </p:xfrm>
        <a:graphic>
          <a:graphicData uri="http://schemas.openxmlformats.org/presentationml/2006/ole">
            <mc:AlternateContent xmlns:mc="http://schemas.openxmlformats.org/markup-compatibility/2006">
              <mc:Choice xmlns:v="urn:schemas-microsoft-com:vml" Requires="v">
                <p:oleObj spid="_x0000_s73736" name="Equation" r:id="rId6" imgW="46024800" imgH="11582400" progId="">
                  <p:embed/>
                </p:oleObj>
              </mc:Choice>
              <mc:Fallback>
                <p:oleObj name="Equation" r:id="rId6" imgW="46024800" imgH="11582400" progId="">
                  <p:embed/>
                  <p:pic>
                    <p:nvPicPr>
                      <p:cNvPr id="0" name="Picture 5" descr="image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3419" y="2757481"/>
                        <a:ext cx="17430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001917" y="3230387"/>
          <a:ext cx="180975" cy="438150"/>
        </p:xfrm>
        <a:graphic>
          <a:graphicData uri="http://schemas.openxmlformats.org/presentationml/2006/ole">
            <mc:AlternateContent xmlns:mc="http://schemas.openxmlformats.org/markup-compatibility/2006">
              <mc:Choice xmlns:v="urn:schemas-microsoft-com:vml" Requires="v">
                <p:oleObj spid="_x0000_s73737" name="Equation" r:id="rId8" imgW="4876800" imgH="11582400" progId="">
                  <p:embed/>
                </p:oleObj>
              </mc:Choice>
              <mc:Fallback>
                <p:oleObj name="Equation" r:id="rId8" imgW="4876800" imgH="11582400" progId="">
                  <p:embed/>
                  <p:pic>
                    <p:nvPicPr>
                      <p:cNvPr id="0" name="Picture 4" descr="image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917" y="3230387"/>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284406" y="3230387"/>
          <a:ext cx="619125" cy="438150"/>
        </p:xfrm>
        <a:graphic>
          <a:graphicData uri="http://schemas.openxmlformats.org/presentationml/2006/ole">
            <mc:AlternateContent xmlns:mc="http://schemas.openxmlformats.org/markup-compatibility/2006">
              <mc:Choice xmlns:v="urn:schemas-microsoft-com:vml" Requires="v">
                <p:oleObj spid="_x0000_s73738" name="Equation" r:id="rId10" imgW="16459200" imgH="11582400" progId="">
                  <p:embed/>
                </p:oleObj>
              </mc:Choice>
              <mc:Fallback>
                <p:oleObj name="Equation" r:id="rId10" imgW="16459200" imgH="11582400" progId="">
                  <p:embed/>
                  <p:pic>
                    <p:nvPicPr>
                      <p:cNvPr id="0" name="Picture 3" descr="image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4406" y="3230387"/>
                        <a:ext cx="6191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328533" y="3679836"/>
          <a:ext cx="257174" cy="447675"/>
        </p:xfrm>
        <a:graphic>
          <a:graphicData uri="http://schemas.openxmlformats.org/presentationml/2006/ole">
            <mc:AlternateContent xmlns:mc="http://schemas.openxmlformats.org/markup-compatibility/2006">
              <mc:Choice xmlns:v="urn:schemas-microsoft-com:vml" Requires="v">
                <p:oleObj spid="_x0000_s73739" name="Equation" r:id="rId12" imgW="6705600" imgH="11887200" progId="">
                  <p:embed/>
                </p:oleObj>
              </mc:Choice>
              <mc:Fallback>
                <p:oleObj name="Equation" r:id="rId12" imgW="6705600" imgH="11887200" progId="">
                  <p:embed/>
                  <p:pic>
                    <p:nvPicPr>
                      <p:cNvPr id="0" name="Picture 2" descr="image8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8533" y="3679836"/>
                        <a:ext cx="25717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687222" y="3669381"/>
          <a:ext cx="704850" cy="419099"/>
        </p:xfrm>
        <a:graphic>
          <a:graphicData uri="http://schemas.openxmlformats.org/presentationml/2006/ole">
            <mc:AlternateContent xmlns:mc="http://schemas.openxmlformats.org/markup-compatibility/2006">
              <mc:Choice xmlns:v="urn:schemas-microsoft-com:vml" Requires="v">
                <p:oleObj spid="_x0000_s73740" name="Equation" r:id="rId14" imgW="18592800" imgH="10972800" progId="">
                  <p:embed/>
                </p:oleObj>
              </mc:Choice>
              <mc:Fallback>
                <p:oleObj name="Equation" r:id="rId14" imgW="18592800" imgH="10972800" progId="">
                  <p:embed/>
                  <p:pic>
                    <p:nvPicPr>
                      <p:cNvPr id="0" name="Picture 1" descr="image8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7222" y="3669381"/>
                        <a:ext cx="7048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2"/>
          <p:cNvSpPr txBox="1"/>
          <p:nvPr/>
        </p:nvSpPr>
        <p:spPr>
          <a:xfrm>
            <a:off x="720000" y="146229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①分度值　②1　③液体密度　④1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20000" y="1260000"/>
            <a:ext cx="8316000" cy="3000858"/>
            <a:chOff x="720000" y="1260000"/>
            <a:chExt cx="8316000" cy="3000858"/>
          </a:xfrm>
        </p:grpSpPr>
        <p:sp>
          <p:nvSpPr>
            <p:cNvPr id="2" name="TextBox 2"/>
            <p:cNvSpPr txBox="1"/>
            <p:nvPr/>
          </p:nvSpPr>
          <p:spPr>
            <a:xfrm>
              <a:off x="720000" y="1260000"/>
              <a:ext cx="8316000" cy="29413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方法技巧</a:t>
              </a:r>
              <a:r>
                <a:rPr lang="zh-CN" altLang="en-US" sz="1415" kern="0" dirty="0" smtClean="0">
                  <a:solidFill>
                    <a:srgbClr val="000000"/>
                  </a:solidFill>
                  <a:latin typeface="Times New Roman" panose="02020603050405020304" pitchFamily="65" charset="-122"/>
                  <a:ea typeface="宋体" panose="02010600030101010101" pitchFamily="2" charset="-122"/>
                </a:rPr>
                <a:t>　利用称重法及阿基米德原理来求解固体或液体密度的步骤:</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(1)用弹簧测力计称出物体重力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(2)将物体浸没于水中,读出弹簧测力计示数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8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7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8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0" kern="0" spc="11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(3)将物体浸没于某液体中,</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89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若此时弹簧测力计示数为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可得</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4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2158491" y="1984371"/>
            <a:ext cx="447675" cy="457200"/>
          </p:xfrm>
          <a:graphic>
            <a:graphicData uri="http://schemas.openxmlformats.org/presentationml/2006/ole">
              <mc:AlternateContent xmlns:mc="http://schemas.openxmlformats.org/markup-compatibility/2006">
                <mc:Choice xmlns:v="urn:schemas-microsoft-com:vml" Requires="v">
                  <p:oleObj spid="_x0000_s77830" name="Equation" r:id="rId4" imgW="11887200" imgH="12192000" progId="">
                    <p:embed/>
                  </p:oleObj>
                </mc:Choice>
                <mc:Fallback>
                  <p:oleObj name="Equation" r:id="rId4" imgW="11887200" imgH="12192000" progId="">
                    <p:embed/>
                    <p:pic>
                      <p:nvPicPr>
                        <p:cNvPr id="0" name="Picture 5" descr="image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491" y="1984371"/>
                          <a:ext cx="4476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001337" y="2423566"/>
            <a:ext cx="438150" cy="457200"/>
          </p:xfrm>
          <a:graphic>
            <a:graphicData uri="http://schemas.openxmlformats.org/presentationml/2006/ole">
              <mc:AlternateContent xmlns:mc="http://schemas.openxmlformats.org/markup-compatibility/2006">
                <mc:Choice xmlns:v="urn:schemas-microsoft-com:vml" Requires="v">
                  <p:oleObj spid="_x0000_s77831" name="Equation" r:id="rId6" imgW="11582400" imgH="12192000" progId="">
                    <p:embed/>
                  </p:oleObj>
                </mc:Choice>
                <mc:Fallback>
                  <p:oleObj name="Equation" r:id="rId6" imgW="11582400" imgH="12192000" progId="">
                    <p:embed/>
                    <p:pic>
                      <p:nvPicPr>
                        <p:cNvPr id="0" name="Picture 4" descr="image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337" y="2423566"/>
                          <a:ext cx="438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541001" y="2412999"/>
            <a:ext cx="447675" cy="419099"/>
          </p:xfrm>
          <a:graphic>
            <a:graphicData uri="http://schemas.openxmlformats.org/presentationml/2006/ole">
              <mc:AlternateContent xmlns:mc="http://schemas.openxmlformats.org/markup-compatibility/2006">
                <mc:Choice xmlns:v="urn:schemas-microsoft-com:vml" Requires="v">
                  <p:oleObj spid="_x0000_s77832" name="Equation" r:id="rId8" imgW="11887200" imgH="10972800" progId="">
                    <p:embed/>
                  </p:oleObj>
                </mc:Choice>
                <mc:Fallback>
                  <p:oleObj name="Equation" r:id="rId8" imgW="11887200" imgH="10972800" progId="">
                    <p:embed/>
                    <p:pic>
                      <p:nvPicPr>
                        <p:cNvPr id="0" name="Picture 3" descr="image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1001" y="2412999"/>
                          <a:ext cx="4476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3080787" y="2924383"/>
            <a:ext cx="447675" cy="457200"/>
          </p:xfrm>
          <a:graphic>
            <a:graphicData uri="http://schemas.openxmlformats.org/presentationml/2006/ole">
              <mc:AlternateContent xmlns:mc="http://schemas.openxmlformats.org/markup-compatibility/2006">
                <mc:Choice xmlns:v="urn:schemas-microsoft-com:vml" Requires="v">
                  <p:oleObj spid="_x0000_s77833" name="Equation" r:id="rId10" imgW="11887200" imgH="12192000" progId="">
                    <p:embed/>
                  </p:oleObj>
                </mc:Choice>
                <mc:Fallback>
                  <p:oleObj name="Equation" r:id="rId10" imgW="11887200" imgH="12192000" progId="">
                    <p:embed/>
                    <p:pic>
                      <p:nvPicPr>
                        <p:cNvPr id="0" name="Picture 2" descr="image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0787" y="2924383"/>
                          <a:ext cx="4476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361337" y="3841759"/>
            <a:ext cx="495300" cy="419099"/>
          </p:xfrm>
          <a:graphic>
            <a:graphicData uri="http://schemas.openxmlformats.org/presentationml/2006/ole">
              <mc:AlternateContent xmlns:mc="http://schemas.openxmlformats.org/markup-compatibility/2006">
                <mc:Choice xmlns:v="urn:schemas-microsoft-com:vml" Requires="v">
                  <p:oleObj spid="_x0000_s77834" name="Equation" r:id="rId12" imgW="13106400" imgH="10972800" progId="">
                    <p:embed/>
                  </p:oleObj>
                </mc:Choice>
                <mc:Fallback>
                  <p:oleObj name="Equation" r:id="rId12" imgW="13106400" imgH="10972800" progId="">
                    <p:embed/>
                    <p:pic>
                      <p:nvPicPr>
                        <p:cNvPr id="0" name="Picture 1" descr="image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1337" y="3841759"/>
                          <a:ext cx="4953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(2020北京,33,3分)排水量是轮船装满货物时排开水的质量。一艘排水量为2 000 t的轮船,装满货物在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河水中航行。河水密度取1.0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(1)装满货物时,轮船和货物受到的总重力;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(2)轮船排开水的体积。</a:t>
            </a:r>
            <a:endParaRPr lang="zh-CN" altLang="en-US" dirty="0"/>
          </a:p>
        </p:txBody>
      </p:sp>
      <p:sp>
        <p:nvSpPr>
          <p:cNvPr id="3" name="TextBox 2"/>
          <p:cNvSpPr txBox="1"/>
          <p:nvPr/>
        </p:nvSpPr>
        <p:spPr>
          <a:xfrm>
            <a:off x="720000" y="23981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 N　(2)2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4" name="组合 3"/>
          <p:cNvGrpSpPr/>
          <p:nvPr/>
        </p:nvGrpSpPr>
        <p:grpSpPr>
          <a:xfrm>
            <a:off x="720000" y="2770189"/>
            <a:ext cx="8316000" cy="1209625"/>
            <a:chOff x="720000" y="1632002"/>
            <a:chExt cx="8316000" cy="1209625"/>
          </a:xfrm>
        </p:grpSpPr>
        <p:sp>
          <p:nvSpPr>
            <p:cNvPr id="5" name="TextBox 4"/>
            <p:cNvSpPr txBox="1"/>
            <p:nvPr/>
          </p:nvSpPr>
          <p:spPr>
            <a:xfrm>
              <a:off x="720000" y="1632002"/>
              <a:ext cx="8316000" cy="11104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(1)由阿基米德原理可知,轮船所受浮力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=2 000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轮船满载时,在水面漂浮,依据平衡条件有</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57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=2 000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6" name="对象 5"/>
            <p:cNvGraphicFramePr>
              <a:graphicFrameLocks noChangeAspect="1"/>
            </p:cNvGraphicFramePr>
            <p:nvPr/>
          </p:nvGraphicFramePr>
          <p:xfrm>
            <a:off x="1025905" y="2365377"/>
            <a:ext cx="285750" cy="476250"/>
          </p:xfrm>
          <a:graphic>
            <a:graphicData uri="http://schemas.openxmlformats.org/presentationml/2006/ole">
              <mc:AlternateContent xmlns:mc="http://schemas.openxmlformats.org/markup-compatibility/2006">
                <mc:Choice xmlns:v="urn:schemas-microsoft-com:vml" Requires="v">
                  <p:oleObj spid="_x0000_s79875" name="Equation" r:id="rId4" imgW="7620000" imgH="12496800" progId="">
                    <p:embed/>
                  </p:oleObj>
                </mc:Choice>
                <mc:Fallback>
                  <p:oleObj name="Equation" r:id="rId4" imgW="7620000" imgH="12496800" progId="">
                    <p:embed/>
                    <p:pic>
                      <p:nvPicPr>
                        <p:cNvPr id="0" name="Picture 2" descr="image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905" y="2365377"/>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413168" y="2356373"/>
            <a:ext cx="1057275" cy="457200"/>
          </p:xfrm>
          <a:graphic>
            <a:graphicData uri="http://schemas.openxmlformats.org/presentationml/2006/ole">
              <mc:AlternateContent xmlns:mc="http://schemas.openxmlformats.org/markup-compatibility/2006">
                <mc:Choice xmlns:v="urn:schemas-microsoft-com:vml" Requires="v">
                  <p:oleObj spid="_x0000_s79876" name="Equation" r:id="rId6" imgW="28041600" imgH="12192000" progId="">
                    <p:embed/>
                  </p:oleObj>
                </mc:Choice>
                <mc:Fallback>
                  <p:oleObj name="Equation" r:id="rId6" imgW="28041600" imgH="12192000" progId="">
                    <p:embed/>
                    <p:pic>
                      <p:nvPicPr>
                        <p:cNvPr id="0" name="Picture 1" descr="image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3168" y="2356373"/>
                          <a:ext cx="10572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568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(2019浙江杭州,34,6分)如图所示,将密度为0.6克/厘米</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、高度为10厘米、底面积为20厘米</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的圆柱体放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入底面积为50厘米</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的容器中,并向容器内加水。(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取10牛/千克)</a:t>
            </a:r>
            <a:endParaRPr lang="zh-CN" altLang="en-US" dirty="0"/>
          </a:p>
          <a:p>
            <a:pPr marL="0" indent="0" eaLnBrk="0" latinLnBrk="1" hangingPunct="0">
              <a:lnSpc>
                <a:spcPct val="100000"/>
              </a:lnSpc>
              <a:spcBef>
                <a:spcPts val="140"/>
              </a:spcBef>
              <a:buNone/>
            </a:pPr>
            <a:r>
              <a:rPr lang="zh-CN" altLang="en-US" sz="6595" kern="0" spc="510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6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(1)当水加到2厘米时,求圆柱体对容器底的压力大小。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(2)继续向容器中加水,当圆柱体对容器底压力为0时,求圆柱体在液面上方和下方的长度之比。</a:t>
            </a:r>
            <a:endParaRPr lang="zh-CN" altLang="en-US" dirty="0"/>
          </a:p>
        </p:txBody>
      </p:sp>
      <p:pic>
        <p:nvPicPr>
          <p:cNvPr id="3" name="图片 3" descr="textimage16.jpeg"/>
          <p:cNvPicPr>
            <a:picLocks noChangeAspect="1"/>
          </p:cNvPicPr>
          <p:nvPr/>
        </p:nvPicPr>
        <p:blipFill>
          <a:blip r:embed="rId3" cstate="print"/>
          <a:stretch>
            <a:fillRect/>
          </a:stretch>
        </p:blipFill>
        <p:spPr>
          <a:xfrm>
            <a:off x="2928926" y="1770057"/>
            <a:ext cx="1212362" cy="1111331"/>
          </a:xfrm>
          <a:prstGeom prst="rect">
            <a:avLst/>
          </a:prstGeom>
        </p:spPr>
      </p:pic>
      <p:sp>
        <p:nvSpPr>
          <p:cNvPr id="4" name="TextBox 2"/>
          <p:cNvSpPr txBox="1"/>
          <p:nvPr/>
        </p:nvSpPr>
        <p:spPr>
          <a:xfrm>
            <a:off x="720000" y="377032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(1)0.8 N　(2)2∶3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20000" y="985416"/>
            <a:ext cx="8316000" cy="3856475"/>
            <a:chOff x="720000" y="985416"/>
            <a:chExt cx="8316000" cy="3856475"/>
          </a:xfrm>
        </p:grpSpPr>
        <p:sp>
          <p:nvSpPr>
            <p:cNvPr id="2" name="TextBox 2"/>
            <p:cNvSpPr txBox="1"/>
            <p:nvPr/>
          </p:nvSpPr>
          <p:spPr>
            <a:xfrm>
              <a:off x="720000" y="985416"/>
              <a:ext cx="8316000" cy="32492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(1)以圆柱体为研究对象进行受力分析:</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支</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浸</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柱</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=(0.6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0.02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=0.8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∵容器底对圆柱体的支持力和圆柱体对容器底的压力是一对相互作用力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=0.8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(2)∵压力为0</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∴容器对圆柱体的支持力为0</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柱</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柱</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8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579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264"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900000" y="3779325"/>
            <a:ext cx="238124" cy="476250"/>
          </p:xfrm>
          <a:graphic>
            <a:graphicData uri="http://schemas.openxmlformats.org/presentationml/2006/ole">
              <mc:AlternateContent xmlns:mc="http://schemas.openxmlformats.org/markup-compatibility/2006">
                <mc:Choice xmlns:v="urn:schemas-microsoft-com:vml" Requires="v">
                  <p:oleObj spid="_x0000_s81928" name="Equation" r:id="rId4" imgW="6400800" imgH="12496800" progId="">
                    <p:embed/>
                  </p:oleObj>
                </mc:Choice>
                <mc:Fallback>
                  <p:oleObj name="Equation" r:id="rId4" imgW="6400800" imgH="12496800" progId="">
                    <p:embed/>
                    <p:pic>
                      <p:nvPicPr>
                        <p:cNvPr id="0" name="Picture 7" descr="image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0" y="3779325"/>
                          <a:ext cx="238124"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239638" y="3779325"/>
            <a:ext cx="266699" cy="476250"/>
          </p:xfrm>
          <a:graphic>
            <a:graphicData uri="http://schemas.openxmlformats.org/presentationml/2006/ole">
              <mc:AlternateContent xmlns:mc="http://schemas.openxmlformats.org/markup-compatibility/2006">
                <mc:Choice xmlns:v="urn:schemas-microsoft-com:vml" Requires="v">
                  <p:oleObj spid="_x0000_s81929" name="Equation" r:id="rId6" imgW="7010400" imgH="12496800" progId="">
                    <p:embed/>
                  </p:oleObj>
                </mc:Choice>
                <mc:Fallback>
                  <p:oleObj name="Equation" r:id="rId6" imgW="7010400" imgH="12496800" progId="">
                    <p:embed/>
                    <p:pic>
                      <p:nvPicPr>
                        <p:cNvPr id="0" name="Picture 6" descr="image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638" y="3779325"/>
                          <a:ext cx="266699"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607852" y="3770321"/>
            <a:ext cx="1066800" cy="457200"/>
          </p:xfrm>
          <a:graphic>
            <a:graphicData uri="http://schemas.openxmlformats.org/presentationml/2006/ole">
              <mc:AlternateContent xmlns:mc="http://schemas.openxmlformats.org/markup-compatibility/2006">
                <mc:Choice xmlns:v="urn:schemas-microsoft-com:vml" Requires="v">
                  <p:oleObj spid="_x0000_s81930" name="Equation" r:id="rId8" imgW="28346400" imgH="12192000" progId="">
                    <p:embed/>
                  </p:oleObj>
                </mc:Choice>
                <mc:Fallback>
                  <p:oleObj name="Equation" r:id="rId8" imgW="28346400" imgH="12192000" progId="">
                    <p:embed/>
                    <p:pic>
                      <p:nvPicPr>
                        <p:cNvPr id="0" name="Picture 5" descr="image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7852" y="3770321"/>
                          <a:ext cx="1066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776166" y="3788329"/>
            <a:ext cx="142875" cy="419099"/>
          </p:xfrm>
          <a:graphic>
            <a:graphicData uri="http://schemas.openxmlformats.org/presentationml/2006/ole">
              <mc:AlternateContent xmlns:mc="http://schemas.openxmlformats.org/markup-compatibility/2006">
                <mc:Choice xmlns:v="urn:schemas-microsoft-com:vml" Requires="v">
                  <p:oleObj spid="_x0000_s81931" name="Equation" r:id="rId10" imgW="3657600" imgH="10972800" progId="">
                    <p:embed/>
                  </p:oleObj>
                </mc:Choice>
                <mc:Fallback>
                  <p:oleObj name="Equation" r:id="rId10" imgW="3657600" imgH="10972800" progId="">
                    <p:embed/>
                    <p:pic>
                      <p:nvPicPr>
                        <p:cNvPr id="0" name="Picture 4" descr="image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6166" y="3788329"/>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2"/>
            <p:cNvSpPr txBox="1"/>
            <p:nvPr/>
          </p:nvSpPr>
          <p:spPr>
            <a:xfrm>
              <a:off x="720000" y="4341825"/>
              <a:ext cx="8316000" cy="40504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75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0" kern="0" spc="36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0" kern="0" spc="-12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9" name="对象 8"/>
            <p:cNvGraphicFramePr>
              <a:graphicFrameLocks noChangeAspect="1"/>
            </p:cNvGraphicFramePr>
            <p:nvPr/>
          </p:nvGraphicFramePr>
          <p:xfrm>
            <a:off x="900000" y="4384692"/>
            <a:ext cx="238124" cy="457199"/>
          </p:xfrm>
          <a:graphic>
            <a:graphicData uri="http://schemas.openxmlformats.org/presentationml/2006/ole">
              <mc:AlternateContent xmlns:mc="http://schemas.openxmlformats.org/markup-compatibility/2006">
                <mc:Choice xmlns:v="urn:schemas-microsoft-com:vml" Requires="v">
                  <p:oleObj spid="_x0000_s81932" name="Equation" r:id="rId12" imgW="6400800" imgH="12192000" progId="">
                    <p:embed/>
                  </p:oleObj>
                </mc:Choice>
                <mc:Fallback>
                  <p:oleObj name="Equation" r:id="rId12" imgW="6400800" imgH="12192000" progId="">
                    <p:embed/>
                    <p:pic>
                      <p:nvPicPr>
                        <p:cNvPr id="0" name="Picture 3" descr="image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000" y="4384692"/>
                          <a:ext cx="238124"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239638" y="4374125"/>
            <a:ext cx="352425" cy="419099"/>
          </p:xfrm>
          <a:graphic>
            <a:graphicData uri="http://schemas.openxmlformats.org/presentationml/2006/ole">
              <mc:AlternateContent xmlns:mc="http://schemas.openxmlformats.org/markup-compatibility/2006">
                <mc:Choice xmlns:v="urn:schemas-microsoft-com:vml" Requires="v">
                  <p:oleObj spid="_x0000_s81933" name="Equation" r:id="rId14" imgW="9448800" imgH="10972800" progId="">
                    <p:embed/>
                  </p:oleObj>
                </mc:Choice>
                <mc:Fallback>
                  <p:oleObj name="Equation" r:id="rId14" imgW="9448800" imgH="10972800" progId="">
                    <p:embed/>
                    <p:pic>
                      <p:nvPicPr>
                        <p:cNvPr id="0" name="Picture 2" descr="image1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9638" y="4374125"/>
                          <a:ext cx="3524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1693577" y="4374125"/>
            <a:ext cx="152400" cy="419099"/>
          </p:xfrm>
          <a:graphic>
            <a:graphicData uri="http://schemas.openxmlformats.org/presentationml/2006/ole">
              <mc:AlternateContent xmlns:mc="http://schemas.openxmlformats.org/markup-compatibility/2006">
                <mc:Choice xmlns:v="urn:schemas-microsoft-com:vml" Requires="v">
                  <p:oleObj spid="_x0000_s81934" name="Equation" r:id="rId16" imgW="3962400" imgH="10972800" progId="">
                    <p:embed/>
                  </p:oleObj>
                </mc:Choice>
                <mc:Fallback>
                  <p:oleObj name="Equation" r:id="rId16" imgW="3962400" imgH="10972800" progId="">
                    <p:embed/>
                    <p:pic>
                      <p:nvPicPr>
                        <p:cNvPr id="0" name="Picture 1" descr="image1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93577" y="4374125"/>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解题技巧</a:t>
            </a:r>
            <a:r>
              <a:rPr lang="zh-CN" altLang="en-US" sz="1415" kern="0" dirty="0" smtClean="0">
                <a:solidFill>
                  <a:srgbClr val="000000"/>
                </a:solidFill>
                <a:latin typeface="Times New Roman" panose="02020603050405020304" pitchFamily="65" charset="-122"/>
                <a:ea typeface="宋体" panose="02010600030101010101" pitchFamily="2" charset="-122"/>
              </a:rPr>
              <a:t>　(1)首先对圆柱体进行受力分析,容器底对圆柱体的支持力与圆柱体对容器底的压力是一对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相互作用力,容器底对圆柱体的支持力等于圆柱体的重力减去圆柱体受到的浮力;利用</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可求得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圆柱体受到的浮力;(2)继续向容器中加水,当圆柱体对容器底压力为0时,容器底对圆柱体的支持力为0,</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此时圆柱体漂浮,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,然后列出等式求解。</a:t>
            </a:r>
            <a:endParaRPr lang="zh-CN" altLang="en-US" dirty="0"/>
          </a:p>
        </p:txBody>
      </p:sp>
      <p:sp>
        <p:nvSpPr>
          <p:cNvPr id="3" name="TextBox 2"/>
          <p:cNvSpPr txBox="1"/>
          <p:nvPr/>
        </p:nvSpPr>
        <p:spPr>
          <a:xfrm>
            <a:off x="720000" y="233404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名师点睛</a:t>
            </a:r>
            <a:r>
              <a:rPr lang="zh-CN" altLang="en-US" sz="1415" kern="0" dirty="0" smtClean="0">
                <a:solidFill>
                  <a:srgbClr val="000000"/>
                </a:solidFill>
                <a:latin typeface="Times New Roman" panose="02020603050405020304" pitchFamily="65" charset="-122"/>
                <a:ea typeface="宋体" panose="02010600030101010101" pitchFamily="2" charset="-122"/>
              </a:rPr>
              <a:t>　此题主要考查对浮力、重力计算公式和二力平衡知识的理解和掌握,第二问中圆柱体处于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漂浮状态,浮力等于重力是解答此题的突破点。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45686"/>
            <a:ext cx="8316000" cy="25013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(2020江苏南京,11,2分)如图所示,两个质量相等、底面积不等的圆柱形容器放在水平桌面上,分别装有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质量相等的两种液体,两个相同的小球分别放入容器中,一个漂浮,一个沉底。甲、乙两图中小球所受浮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,容器对桌面的压强分别为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B.</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D.</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7.jpeg"/>
          <p:cNvPicPr>
            <a:picLocks noChangeAspect="1"/>
          </p:cNvPicPr>
          <p:nvPr/>
        </p:nvPicPr>
        <p:blipFill>
          <a:blip r:embed="rId4" cstate="print"/>
          <a:stretch>
            <a:fillRect/>
          </a:stretch>
        </p:blipFill>
        <p:spPr>
          <a:xfrm>
            <a:off x="2357423" y="1770057"/>
            <a:ext cx="2428892" cy="1289181"/>
          </a:xfrm>
          <a:prstGeom prst="rect">
            <a:avLst/>
          </a:prstGeom>
        </p:spPr>
      </p:pic>
      <p:sp>
        <p:nvSpPr>
          <p:cNvPr id="4"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物体的浮沉条件及其应用</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720000" y="3679320"/>
            <a:ext cx="8316000" cy="1091133"/>
            <a:chOff x="720000" y="1260000"/>
            <a:chExt cx="8316000" cy="1091133"/>
          </a:xfrm>
        </p:grpSpPr>
        <p:sp>
          <p:nvSpPr>
            <p:cNvPr id="6" name="TextBox 2"/>
            <p:cNvSpPr txBox="1"/>
            <p:nvPr/>
          </p:nvSpPr>
          <p:spPr>
            <a:xfrm>
              <a:off x="720000" y="1260000"/>
              <a:ext cx="8316000" cy="109113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两个相同的小球分别放入容器中,在甲容器中漂浮,则小球所受浮力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,在乙容器中沉底,</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则小球所受浮力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;容器对桌面的压力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容器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液体</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,由于两容器质量相等,装有相同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质量液体,球质量相同,所以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相同,而甲容器的底面积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大于乙容器的底面积</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40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可知,甲容器</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对桌面的压强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小于乙容器对桌面的压强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,所以B项正确,A、C、D项错误。</a:t>
              </a:r>
              <a:endParaRPr lang="zh-CN" altLang="en-US" dirty="0"/>
            </a:p>
          </p:txBody>
        </p:sp>
        <p:graphicFrame>
          <p:nvGraphicFramePr>
            <p:cNvPr id="7" name="对象 6"/>
            <p:cNvGraphicFramePr>
              <a:graphicFrameLocks noChangeAspect="1"/>
            </p:cNvGraphicFramePr>
            <p:nvPr/>
          </p:nvGraphicFramePr>
          <p:xfrm>
            <a:off x="7321825" y="1734234"/>
            <a:ext cx="266699" cy="428625"/>
          </p:xfrm>
          <a:graphic>
            <a:graphicData uri="http://schemas.openxmlformats.org/presentationml/2006/ole">
              <mc:AlternateContent xmlns:mc="http://schemas.openxmlformats.org/markup-compatibility/2006">
                <mc:Choice xmlns:v="urn:schemas-microsoft-com:vml" Requires="v">
                  <p:oleObj spid="_x0000_s86018" name="Equation" r:id="rId5" imgW="7010400" imgH="11277600" progId="">
                    <p:embed/>
                  </p:oleObj>
                </mc:Choice>
                <mc:Fallback>
                  <p:oleObj name="Equation" r:id="rId5" imgW="7010400" imgH="11277600" progId="">
                    <p:embed/>
                    <p:pic>
                      <p:nvPicPr>
                        <p:cNvPr id="0" name="Picture 1" descr="image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825" y="1734234"/>
                          <a:ext cx="26669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2875"/>
            <a:ext cx="8316000" cy="17958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(2020新疆,11,2分)一个盛有足够多水的溢水杯放在水平桌面上,先往溢水杯中投入一个质量为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的小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,从溢水杯中溢出的水的质量为20 g,再往溢水杯中投入一个质量为2</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的小球</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,从溢水杯中再次溢出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的水的质量为80 g,此时小球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受到的总浮力为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,水对溢水杯底部产生的压力比两小球投入溢水杯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前增加了Δ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,已知小球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的密度均小于水的密度,则(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=1.2 N,Δ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=0.2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=1.2 N,Δ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=1.2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=1.0 N,Δ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=1.0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=1.0 N,Δ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=0 N</a:t>
            </a:r>
            <a:endParaRPr lang="zh-CN" altLang="en-US" dirty="0"/>
          </a:p>
        </p:txBody>
      </p:sp>
      <p:grpSp>
        <p:nvGrpSpPr>
          <p:cNvPr id="3" name="组合 2"/>
          <p:cNvGrpSpPr/>
          <p:nvPr/>
        </p:nvGrpSpPr>
        <p:grpSpPr>
          <a:xfrm>
            <a:off x="720000" y="2698751"/>
            <a:ext cx="8316000" cy="2240613"/>
            <a:chOff x="720000" y="1260000"/>
            <a:chExt cx="8316000" cy="2240613"/>
          </a:xfrm>
        </p:grpSpPr>
        <p:sp>
          <p:nvSpPr>
            <p:cNvPr id="4" name="TextBox 2"/>
            <p:cNvSpPr txBox="1"/>
            <p:nvPr/>
          </p:nvSpPr>
          <p:spPr>
            <a:xfrm>
              <a:off x="720000" y="1260000"/>
              <a:ext cx="8316000" cy="224061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先往溢水杯中投入一个质量为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的小球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,从溢水杯中溢出的水的质量为20 g;再往溢水杯中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投入一个质量为2</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的小球</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,从溢水杯中再次溢出的水的质量为80 g;投入小球</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之前溢水杯是满的,所以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小球</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排开的水的重力等于浮力,</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8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91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=0.08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N/kg=0.8 N;小球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的质量为小球</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质量的</a:t>
              </a:r>
              <a:endParaRPr lang="zh-CN" altLang="en-US" dirty="0"/>
            </a:p>
            <a:p>
              <a:pPr marL="0" indent="0" eaLnBrk="0" latinLnBrk="1" hangingPunct="0">
                <a:lnSpc>
                  <a:spcPct val="100000"/>
                </a:lnSpc>
                <a:spcBef>
                  <a:spcPts val="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一半,当将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投入水中漂浮时浮力等于重力,排开的水的质量应该为</a:t>
              </a:r>
              <a:r>
                <a:rPr lang="zh-CN" altLang="en-US" sz="1360" kern="0" spc="118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 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=40 g=0.04 kg,则小球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endParaRPr lang="zh-CN" altLang="en-US" dirty="0"/>
            </a:p>
            <a:p>
              <a:pPr marL="0" indent="0" eaLnBrk="0" latinLnBrk="1" hangingPunct="0">
                <a:lnSpc>
                  <a:spcPct val="100000"/>
                </a:lnSpc>
                <a:spcBef>
                  <a:spcPts val="33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受到的浮力为</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8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91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=0.04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N/kg=0.4 N;此时小球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受到的总浮力为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=0.4</a:t>
              </a:r>
              <a:endParaRPr lang="zh-CN" altLang="en-US" dirty="0"/>
            </a:p>
            <a:p>
              <a:pPr marL="0" indent="0" eaLnBrk="0" latinLnBrk="1" hangingPunct="0">
                <a:lnSpc>
                  <a:spcPct val="100000"/>
                </a:lnSpc>
                <a:spcBef>
                  <a:spcPts val="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N+0.8 N=1.2 N。由于小球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排开的水的质量要大于溢水杯中溢出的水的质量,即开始时溢水杯没有加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满,放入小球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后,液面会上升,上升的水的质量为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'=40 g-20 g=20 g=0.02 kg,其重力为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=0.02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N/kg=0.2 N;由于溢水杯是规则的容器,则液体产生的压力大小等于液体的重力大小,所以增大的压力为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'=0.2 N,故A正确,B、C、D错误。</a:t>
              </a:r>
              <a:endParaRPr lang="zh-CN" altLang="en-US" dirty="0"/>
            </a:p>
          </p:txBody>
        </p:sp>
        <p:graphicFrame>
          <p:nvGraphicFramePr>
            <p:cNvPr id="5" name="对象 4"/>
            <p:cNvGraphicFramePr>
              <a:graphicFrameLocks noChangeAspect="1"/>
            </p:cNvGraphicFramePr>
            <p:nvPr/>
          </p:nvGraphicFramePr>
          <p:xfrm>
            <a:off x="3213052" y="1730822"/>
            <a:ext cx="295275" cy="228600"/>
          </p:xfrm>
          <a:graphic>
            <a:graphicData uri="http://schemas.openxmlformats.org/presentationml/2006/ole">
              <mc:AlternateContent xmlns:mc="http://schemas.openxmlformats.org/markup-compatibility/2006">
                <mc:Choice xmlns:v="urn:schemas-microsoft-com:vml" Requires="v">
                  <p:oleObj spid="_x0000_s90123" name="Equation" r:id="rId4" imgW="7924800" imgH="6096000" progId="">
                    <p:embed/>
                  </p:oleObj>
                </mc:Choice>
                <mc:Fallback>
                  <p:oleObj name="Equation" r:id="rId4" imgW="7924800" imgH="6096000" progId="">
                    <p:embed/>
                    <p:pic>
                      <p:nvPicPr>
                        <p:cNvPr id="0" name="Picture 10" descr="image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052" y="1730822"/>
                          <a:ext cx="295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609841" y="1730822"/>
            <a:ext cx="314325" cy="228600"/>
          </p:xfrm>
          <a:graphic>
            <a:graphicData uri="http://schemas.openxmlformats.org/presentationml/2006/ole">
              <mc:AlternateContent xmlns:mc="http://schemas.openxmlformats.org/markup-compatibility/2006">
                <mc:Choice xmlns:v="urn:schemas-microsoft-com:vml" Requires="v">
                  <p:oleObj spid="_x0000_s90124" name="Equation" r:id="rId6" imgW="8229600" imgH="6096000" progId="">
                    <p:embed/>
                  </p:oleObj>
                </mc:Choice>
                <mc:Fallback>
                  <p:oleObj name="Equation" r:id="rId6" imgW="8229600" imgH="6096000" progId="">
                    <p:embed/>
                    <p:pic>
                      <p:nvPicPr>
                        <p:cNvPr id="0" name="Picture 9" descr="image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9841" y="1730822"/>
                          <a:ext cx="3143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025680" y="1730822"/>
            <a:ext cx="323850" cy="228600"/>
          </p:xfrm>
          <a:graphic>
            <a:graphicData uri="http://schemas.openxmlformats.org/presentationml/2006/ole">
              <mc:AlternateContent xmlns:mc="http://schemas.openxmlformats.org/markup-compatibility/2006">
                <mc:Choice xmlns:v="urn:schemas-microsoft-com:vml" Requires="v">
                  <p:oleObj spid="_x0000_s90125" name="Equation" r:id="rId8" imgW="8534400" imgH="6096000" progId="">
                    <p:embed/>
                  </p:oleObj>
                </mc:Choice>
                <mc:Fallback>
                  <p:oleObj name="Equation" r:id="rId8" imgW="8534400" imgH="6096000" progId="">
                    <p:embed/>
                    <p:pic>
                      <p:nvPicPr>
                        <p:cNvPr id="0" name="Picture 8" descr="image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5680" y="1730822"/>
                          <a:ext cx="3238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784391" y="2079472"/>
            <a:ext cx="323850" cy="228600"/>
          </p:xfrm>
          <a:graphic>
            <a:graphicData uri="http://schemas.openxmlformats.org/presentationml/2006/ole">
              <mc:AlternateContent xmlns:mc="http://schemas.openxmlformats.org/markup-compatibility/2006">
                <mc:Choice xmlns:v="urn:schemas-microsoft-com:vml" Requires="v">
                  <p:oleObj spid="_x0000_s90126" name="Equation" r:id="rId10" imgW="8534400" imgH="6096000" progId="">
                    <p:embed/>
                  </p:oleObj>
                </mc:Choice>
                <mc:Fallback>
                  <p:oleObj name="Equation" r:id="rId10" imgW="8534400" imgH="6096000" progId="">
                    <p:embed/>
                    <p:pic>
                      <p:nvPicPr>
                        <p:cNvPr id="0" name="Picture 7" descr="image1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4391" y="2079472"/>
                          <a:ext cx="3238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6628219" y="1984371"/>
            <a:ext cx="152399" cy="400049"/>
          </p:xfrm>
          <a:graphic>
            <a:graphicData uri="http://schemas.openxmlformats.org/presentationml/2006/ole">
              <mc:AlternateContent xmlns:mc="http://schemas.openxmlformats.org/markup-compatibility/2006">
                <mc:Choice xmlns:v="urn:schemas-microsoft-com:vml" Requires="v">
                  <p:oleObj spid="_x0000_s90127" name="Equation" r:id="rId12" imgW="3962400" imgH="10668000" progId="">
                    <p:embed/>
                  </p:oleObj>
                </mc:Choice>
                <mc:Fallback>
                  <p:oleObj name="Equation" r:id="rId12" imgW="3962400" imgH="10668000" progId="">
                    <p:embed/>
                    <p:pic>
                      <p:nvPicPr>
                        <p:cNvPr id="0" name="Picture 6" descr="image1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8219" y="1984371"/>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800000" y="2398713"/>
            <a:ext cx="295275" cy="228599"/>
          </p:xfrm>
          <a:graphic>
            <a:graphicData uri="http://schemas.openxmlformats.org/presentationml/2006/ole">
              <mc:AlternateContent xmlns:mc="http://schemas.openxmlformats.org/markup-compatibility/2006">
                <mc:Choice xmlns:v="urn:schemas-microsoft-com:vml" Requires="v">
                  <p:oleObj spid="_x0000_s90128" name="Equation" r:id="rId14" imgW="7924800" imgH="6096000" progId="">
                    <p:embed/>
                  </p:oleObj>
                </mc:Choice>
                <mc:Fallback>
                  <p:oleObj name="Equation" r:id="rId14" imgW="7924800" imgH="6096000" progId="">
                    <p:embed/>
                    <p:pic>
                      <p:nvPicPr>
                        <p:cNvPr id="0" name="Picture 5" descr="image1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0000" y="2398713"/>
                          <a:ext cx="295275"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196788" y="2398713"/>
            <a:ext cx="314325" cy="228600"/>
          </p:xfrm>
          <a:graphic>
            <a:graphicData uri="http://schemas.openxmlformats.org/presentationml/2006/ole">
              <mc:AlternateContent xmlns:mc="http://schemas.openxmlformats.org/markup-compatibility/2006">
                <mc:Choice xmlns:v="urn:schemas-microsoft-com:vml" Requires="v">
                  <p:oleObj spid="_x0000_s90129" name="Equation" r:id="rId16" imgW="8229600" imgH="6096000" progId="">
                    <p:embed/>
                  </p:oleObj>
                </mc:Choice>
                <mc:Fallback>
                  <p:oleObj name="Equation" r:id="rId16" imgW="8229600" imgH="6096000" progId="">
                    <p:embed/>
                    <p:pic>
                      <p:nvPicPr>
                        <p:cNvPr id="0" name="Picture 4" descr="image1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6788" y="2398713"/>
                          <a:ext cx="3143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612627" y="2398713"/>
            <a:ext cx="323850" cy="228600"/>
          </p:xfrm>
          <a:graphic>
            <a:graphicData uri="http://schemas.openxmlformats.org/presentationml/2006/ole">
              <mc:AlternateContent xmlns:mc="http://schemas.openxmlformats.org/markup-compatibility/2006">
                <mc:Choice xmlns:v="urn:schemas-microsoft-com:vml" Requires="v">
                  <p:oleObj spid="_x0000_s90130" name="Equation" r:id="rId18" imgW="8534400" imgH="6096000" progId="">
                    <p:embed/>
                  </p:oleObj>
                </mc:Choice>
                <mc:Fallback>
                  <p:oleObj name="Equation" r:id="rId18" imgW="8534400" imgH="6096000" progId="">
                    <p:embed/>
                    <p:pic>
                      <p:nvPicPr>
                        <p:cNvPr id="0" name="Picture 3" descr="image1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12627" y="2398713"/>
                          <a:ext cx="3238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7592045" y="2398713"/>
            <a:ext cx="295275" cy="228600"/>
          </p:xfrm>
          <a:graphic>
            <a:graphicData uri="http://schemas.openxmlformats.org/presentationml/2006/ole">
              <mc:AlternateContent xmlns:mc="http://schemas.openxmlformats.org/markup-compatibility/2006">
                <mc:Choice xmlns:v="urn:schemas-microsoft-com:vml" Requires="v">
                  <p:oleObj spid="_x0000_s90131" name="Equation" r:id="rId20" imgW="7924800" imgH="6096000" progId="">
                    <p:embed/>
                  </p:oleObj>
                </mc:Choice>
                <mc:Fallback>
                  <p:oleObj name="Equation" r:id="rId20" imgW="7924800" imgH="6096000" progId="">
                    <p:embed/>
                    <p:pic>
                      <p:nvPicPr>
                        <p:cNvPr id="0" name="Picture 2" descr="image1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92045" y="2398713"/>
                          <a:ext cx="295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7988834" y="2398713"/>
            <a:ext cx="295275" cy="228600"/>
          </p:xfrm>
          <a:graphic>
            <a:graphicData uri="http://schemas.openxmlformats.org/presentationml/2006/ole">
              <mc:AlternateContent xmlns:mc="http://schemas.openxmlformats.org/markup-compatibility/2006">
                <mc:Choice xmlns:v="urn:schemas-microsoft-com:vml" Requires="v">
                  <p:oleObj spid="_x0000_s90132" name="Equation" r:id="rId22" imgW="7924800" imgH="6096000" progId="">
                    <p:embed/>
                  </p:oleObj>
                </mc:Choice>
                <mc:Fallback>
                  <p:oleObj name="Equation" r:id="rId22" imgW="7924800" imgH="6096000" progId="">
                    <p:embed/>
                    <p:pic>
                      <p:nvPicPr>
                        <p:cNvPr id="0" name="Picture 1" descr="image1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88834" y="2398713"/>
                          <a:ext cx="295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4086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(2020天津,13,3分)(多选)水平桌面上有一底面积为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的圆柱形薄壁容器,容器内装有质量为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的水。现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将一个底面积为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的圆柱形木块(不吸水)缓慢放入水中,松开手后,木块直立在水中且与容器底接触(部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分露出水面),如图所示。若此时木块对容器底的压力刚好为零,则 (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A.放入木块前水对容器底的压强为</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B.放入木块后水对容器底的压强为</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C.木块所受的重力为</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mg</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D.木块所受的重力为</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mg</a:t>
            </a:r>
            <a:endParaRPr lang="zh-CN" altLang="en-US" dirty="0"/>
          </a:p>
        </p:txBody>
      </p:sp>
      <p:pic>
        <p:nvPicPr>
          <p:cNvPr id="3" name="图片 3" descr="textimage1.jpeg"/>
          <p:cNvPicPr>
            <a:picLocks noChangeAspect="1"/>
          </p:cNvPicPr>
          <p:nvPr/>
        </p:nvPicPr>
        <p:blipFill>
          <a:blip r:embed="rId4" cstate="print"/>
          <a:stretch>
            <a:fillRect/>
          </a:stretch>
        </p:blipFill>
        <p:spPr>
          <a:xfrm>
            <a:off x="5000628" y="2198685"/>
            <a:ext cx="1066800" cy="1133475"/>
          </a:xfrm>
          <a:prstGeom prst="rect">
            <a:avLst/>
          </a:prstGeom>
        </p:spPr>
      </p:pic>
      <p:graphicFrame>
        <p:nvGraphicFramePr>
          <p:cNvPr id="5" name="对象 4"/>
          <p:cNvGraphicFramePr>
            <a:graphicFrameLocks noChangeAspect="1"/>
          </p:cNvGraphicFramePr>
          <p:nvPr/>
        </p:nvGraphicFramePr>
        <p:xfrm>
          <a:off x="3414990" y="1912933"/>
          <a:ext cx="276224" cy="447675"/>
        </p:xfrm>
        <a:graphic>
          <a:graphicData uri="http://schemas.openxmlformats.org/presentationml/2006/ole">
            <mc:AlternateContent xmlns:mc="http://schemas.openxmlformats.org/markup-compatibility/2006">
              <mc:Choice xmlns:v="urn:schemas-microsoft-com:vml" Requires="v">
                <p:oleObj spid="_x0000_s1030" name="Equation" r:id="rId5" imgW="7315200" imgH="11887200" progId="">
                  <p:embed/>
                </p:oleObj>
              </mc:Choice>
              <mc:Fallback>
                <p:oleObj name="Equation" r:id="rId5" imgW="7315200" imgH="11887200" progId="">
                  <p:embed/>
                  <p:pic>
                    <p:nvPicPr>
                      <p:cNvPr id="0" name="Picture 1" descr="imag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990" y="1912933"/>
                        <a:ext cx="27622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405058" y="2404896"/>
          <a:ext cx="276224" cy="447675"/>
        </p:xfrm>
        <a:graphic>
          <a:graphicData uri="http://schemas.openxmlformats.org/presentationml/2006/ole">
            <mc:AlternateContent xmlns:mc="http://schemas.openxmlformats.org/markup-compatibility/2006">
              <mc:Choice xmlns:v="urn:schemas-microsoft-com:vml" Requires="v">
                <p:oleObj spid="_x0000_s1031" name="Equation" r:id="rId7" imgW="7315200" imgH="11887200" progId="">
                  <p:embed/>
                </p:oleObj>
              </mc:Choice>
              <mc:Fallback>
                <p:oleObj name="Equation" r:id="rId7" imgW="7315200" imgH="11887200" progId="">
                  <p:embed/>
                  <p:pic>
                    <p:nvPicPr>
                      <p:cNvPr id="0" name="Picture 3" descr="imag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5058" y="2404896"/>
                        <a:ext cx="27622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325058" y="2896859"/>
          <a:ext cx="495299" cy="447674"/>
        </p:xfrm>
        <a:graphic>
          <a:graphicData uri="http://schemas.openxmlformats.org/presentationml/2006/ole">
            <mc:AlternateContent xmlns:mc="http://schemas.openxmlformats.org/markup-compatibility/2006">
              <mc:Choice xmlns:v="urn:schemas-microsoft-com:vml" Requires="v">
                <p:oleObj spid="_x0000_s1032" name="Equation" r:id="rId9" imgW="13106400" imgH="11887200" progId="">
                  <p:embed/>
                </p:oleObj>
              </mc:Choice>
              <mc:Fallback>
                <p:oleObj name="Equation" r:id="rId9" imgW="13106400" imgH="11887200" progId="">
                  <p:embed/>
                  <p:pic>
                    <p:nvPicPr>
                      <p:cNvPr id="0" name="Picture 4" descr="image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5058" y="2896859"/>
                        <a:ext cx="4952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334990" y="3332363"/>
          <a:ext cx="495299" cy="447675"/>
        </p:xfrm>
        <a:graphic>
          <a:graphicData uri="http://schemas.openxmlformats.org/presentationml/2006/ole">
            <mc:AlternateContent xmlns:mc="http://schemas.openxmlformats.org/markup-compatibility/2006">
              <mc:Choice xmlns:v="urn:schemas-microsoft-com:vml" Requires="v">
                <p:oleObj spid="_x0000_s1033" name="Equation" r:id="rId11" imgW="13106400" imgH="11887200" progId="">
                  <p:embed/>
                </p:oleObj>
              </mc:Choice>
              <mc:Fallback>
                <p:oleObj name="Equation" r:id="rId11" imgW="13106400" imgH="11887200" progId="">
                  <p:embed/>
                  <p:pic>
                    <p:nvPicPr>
                      <p:cNvPr id="0" name="Picture 5" descr="image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4990" y="3332363"/>
                        <a:ext cx="49529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49775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(2020北京,15,2分)某同学在粗细均匀的木棒上缠绕一些细铜丝,制作简易密度计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,如图甲所示。将</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依次放入一系列密度已知的液体中,每次当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在液体中处于竖直漂浮状态时,在木棒上标出与液面位置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相平的刻度线及相应密度值</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,并测量木棒浸入液体的深度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,再利用收集的数据画出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图像,如图乙中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图线①所示。该同学继续选用了与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完全相同的木棒,并缠绕了不同质量的铜丝,制作简易密度计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。将</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同样依次放入一系列密度已知的液体中进行实验,得到图10乙中图线②。他进一步研究发现对同一密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度计浸入液体的深度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和对应密度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的乘积不变。铜丝的体积可以忽略,下列说法正确的是 (　　)</a:t>
            </a:r>
            <a:endParaRPr lang="zh-CN" altLang="en-US"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075" kern="0" spc="-7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8975" kern="0" spc="14198" dirty="0" smtClean="0">
                <a:solidFill>
                  <a:srgbClr val="000000"/>
                </a:solidFill>
                <a:latin typeface="Times New Roman" panose="02020603050405020304" pitchFamily="65" charset="-122"/>
                <a:ea typeface="宋体" panose="02010600030101010101" pitchFamily="2" charset="-122"/>
              </a:rPr>
              <a:t> </a:t>
            </a:r>
            <a:endParaRPr lang="zh-CN" altLang="en-US" dirty="0" smtClean="0"/>
          </a:p>
          <a:p>
            <a:pPr marL="0" indent="0" eaLnBrk="0" latinLnBrk="1" hangingPunct="0">
              <a:lnSpc>
                <a:spcPct val="100000"/>
              </a:lnSpc>
              <a:spcBef>
                <a:spcPts val="2690"/>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甲　　　　　　　　　</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A.上述实验中密度计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在不同液体中漂浮时,浸入的深度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越大,受到的浮力越大</a:t>
            </a:r>
            <a:endParaRPr lang="zh-CN" altLang="en-US" dirty="0"/>
          </a:p>
        </p:txBody>
      </p:sp>
      <p:pic>
        <p:nvPicPr>
          <p:cNvPr id="3" name="图片 3" descr="textimage18.jpeg"/>
          <p:cNvPicPr>
            <a:picLocks noChangeAspect="1"/>
          </p:cNvPicPr>
          <p:nvPr/>
        </p:nvPicPr>
        <p:blipFill>
          <a:blip r:embed="rId3" cstate="print"/>
          <a:stretch>
            <a:fillRect/>
          </a:stretch>
        </p:blipFill>
        <p:spPr>
          <a:xfrm>
            <a:off x="1571604" y="2195975"/>
            <a:ext cx="271670" cy="1304038"/>
          </a:xfrm>
          <a:prstGeom prst="rect">
            <a:avLst/>
          </a:prstGeom>
        </p:spPr>
      </p:pic>
      <p:pic>
        <p:nvPicPr>
          <p:cNvPr id="4" name="图片 4" descr="textimage19.jpeg"/>
          <p:cNvPicPr>
            <a:picLocks noChangeAspect="1"/>
          </p:cNvPicPr>
          <p:nvPr/>
        </p:nvPicPr>
        <p:blipFill>
          <a:blip r:embed="rId4" cstate="print"/>
          <a:stretch>
            <a:fillRect/>
          </a:stretch>
        </p:blipFill>
        <p:spPr>
          <a:xfrm>
            <a:off x="3000364" y="2195975"/>
            <a:ext cx="2288283" cy="1481089"/>
          </a:xfrm>
          <a:prstGeom prst="rect">
            <a:avLst/>
          </a:prstGeom>
        </p:spPr>
      </p:pic>
      <p:sp>
        <p:nvSpPr>
          <p:cNvPr id="5" name="TextBox 2"/>
          <p:cNvSpPr txBox="1"/>
          <p:nvPr/>
        </p:nvSpPr>
        <p:spPr>
          <a:xfrm>
            <a:off x="720000" y="4270387"/>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上越靠近铜丝的位置,其刻度线对应的密度值越小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上缠绕铜丝的质量小于密度计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上缠绕铜丝的质量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D.若图乙中</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 则密度计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上</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刻度线的间距大于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刻度线的间距</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0000" y="1260000"/>
            <a:ext cx="8316000" cy="1990097"/>
            <a:chOff x="720000" y="1260000"/>
            <a:chExt cx="8316000" cy="1990097"/>
          </a:xfrm>
        </p:grpSpPr>
        <p:sp>
          <p:nvSpPr>
            <p:cNvPr id="2" name="TextBox 2"/>
            <p:cNvSpPr txBox="1"/>
            <p:nvPr/>
          </p:nvSpPr>
          <p:spPr>
            <a:xfrm>
              <a:off x="720000" y="1260000"/>
              <a:ext cx="8316000" cy="19900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同一支密度计放入不同液体中均漂浮,浮力等于密度计重力,重力不变,浮力不变,A错误;密度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计刻度的特点是上小下大,刻度越靠近铜线,对应的液体密度越大,B错误;由题图乙可知,当液体密度相同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时,密度计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排开液体的体积小于密度计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排开液体的体积,密度计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所受的浮力小于密度计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所受的浮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力,因为密度计漂浮,浮力等于重力,所以密度计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缠绕的铜丝质量小于密度计</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缠绕的铜丝质量,C正确;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对密度计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,浸入液体的深度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和对应密度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的乘积不变,</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2590" kern="0" spc="-10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9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9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,即</a:t>
              </a:r>
              <a:endParaRPr lang="zh-CN" altLang="en-US" dirty="0"/>
            </a:p>
            <a:p>
              <a:pPr marL="0" indent="0" eaLnBrk="0" latinLnBrk="1" hangingPunct="0">
                <a:lnSpc>
                  <a:spcPct val="100000"/>
                </a:lnSpc>
                <a:spcBef>
                  <a:spcPts val="410"/>
                </a:spcBef>
                <a:buNone/>
              </a:pPr>
              <a:r>
                <a:rPr lang="zh-CN" altLang="en-US" sz="2590" kern="0" spc="12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,因为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,即密度计</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上</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刻度线的间距小于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刻度</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线的间距,D错误。故选C。</a:t>
              </a:r>
              <a:endParaRPr lang="zh-CN" altLang="en-US" dirty="0"/>
            </a:p>
          </p:txBody>
        </p:sp>
        <p:graphicFrame>
          <p:nvGraphicFramePr>
            <p:cNvPr id="4" name="对象 3"/>
            <p:cNvGraphicFramePr>
              <a:graphicFrameLocks noChangeAspect="1"/>
            </p:cNvGraphicFramePr>
            <p:nvPr/>
          </p:nvGraphicFramePr>
          <p:xfrm>
            <a:off x="7090932" y="2185044"/>
            <a:ext cx="200025" cy="447675"/>
          </p:xfrm>
          <a:graphic>
            <a:graphicData uri="http://schemas.openxmlformats.org/presentationml/2006/ole">
              <mc:AlternateContent xmlns:mc="http://schemas.openxmlformats.org/markup-compatibility/2006">
                <mc:Choice xmlns:v="urn:schemas-microsoft-com:vml" Requires="v">
                  <p:oleObj spid="_x0000_s92167" name="Equation" r:id="rId4" imgW="5181600" imgH="11887200" progId="">
                    <p:embed/>
                  </p:oleObj>
                </mc:Choice>
                <mc:Fallback>
                  <p:oleObj name="Equation" r:id="rId4" imgW="5181600" imgH="11887200" progId="">
                    <p:embed/>
                    <p:pic>
                      <p:nvPicPr>
                        <p:cNvPr id="0" name="Picture 6" descr="image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932" y="2185044"/>
                          <a:ext cx="2000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7350899" y="2185044"/>
            <a:ext cx="209549" cy="447674"/>
          </p:xfrm>
          <a:graphic>
            <a:graphicData uri="http://schemas.openxmlformats.org/presentationml/2006/ole">
              <mc:AlternateContent xmlns:mc="http://schemas.openxmlformats.org/markup-compatibility/2006">
                <mc:Choice xmlns:v="urn:schemas-microsoft-com:vml" Requires="v">
                  <p:oleObj spid="_x0000_s92168" name="Equation" r:id="rId6" imgW="5486400" imgH="11887200" progId="">
                    <p:embed/>
                  </p:oleObj>
                </mc:Choice>
                <mc:Fallback>
                  <p:oleObj name="Equation" r:id="rId6" imgW="5486400" imgH="11887200" progId="">
                    <p:embed/>
                    <p:pic>
                      <p:nvPicPr>
                        <p:cNvPr id="0" name="Picture 5" descr="image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899" y="2185044"/>
                          <a:ext cx="20954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7661963" y="2185044"/>
            <a:ext cx="209549" cy="447674"/>
          </p:xfrm>
          <a:graphic>
            <a:graphicData uri="http://schemas.openxmlformats.org/presentationml/2006/ole">
              <mc:AlternateContent xmlns:mc="http://schemas.openxmlformats.org/markup-compatibility/2006">
                <mc:Choice xmlns:v="urn:schemas-microsoft-com:vml" Requires="v">
                  <p:oleObj spid="_x0000_s92169" name="Equation" r:id="rId8" imgW="5486400" imgH="11887200" progId="">
                    <p:embed/>
                  </p:oleObj>
                </mc:Choice>
                <mc:Fallback>
                  <p:oleObj name="Equation" r:id="rId8" imgW="5486400" imgH="11887200" progId="">
                    <p:embed/>
                    <p:pic>
                      <p:nvPicPr>
                        <p:cNvPr id="0" name="Picture 4" descr="image1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1963" y="2185044"/>
                          <a:ext cx="20954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7931454" y="2185044"/>
            <a:ext cx="180975" cy="447675"/>
          </p:xfrm>
          <a:graphic>
            <a:graphicData uri="http://schemas.openxmlformats.org/presentationml/2006/ole">
              <mc:AlternateContent xmlns:mc="http://schemas.openxmlformats.org/markup-compatibility/2006">
                <mc:Choice xmlns:v="urn:schemas-microsoft-com:vml" Requires="v">
                  <p:oleObj spid="_x0000_s92170" name="Equation" r:id="rId10" imgW="4876800" imgH="11887200" progId="">
                    <p:embed/>
                  </p:oleObj>
                </mc:Choice>
                <mc:Fallback>
                  <p:oleObj name="Equation" r:id="rId10" imgW="4876800" imgH="11887200" progId="">
                    <p:embed/>
                    <p:pic>
                      <p:nvPicPr>
                        <p:cNvPr id="0" name="Picture 3" descr="image1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1454" y="2185044"/>
                          <a:ext cx="1809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20000" y="2555875"/>
            <a:ext cx="485774" cy="447675"/>
          </p:xfrm>
          <a:graphic>
            <a:graphicData uri="http://schemas.openxmlformats.org/presentationml/2006/ole">
              <mc:AlternateContent xmlns:mc="http://schemas.openxmlformats.org/markup-compatibility/2006">
                <mc:Choice xmlns:v="urn:schemas-microsoft-com:vml" Requires="v">
                  <p:oleObj spid="_x0000_s92171" name="Equation" r:id="rId12" imgW="12801600" imgH="11887200" progId="">
                    <p:embed/>
                  </p:oleObj>
                </mc:Choice>
                <mc:Fallback>
                  <p:oleObj name="Equation" r:id="rId12" imgW="12801600" imgH="11887200" progId="">
                    <p:embed/>
                    <p:pic>
                      <p:nvPicPr>
                        <p:cNvPr id="0" name="Picture 2" descr="image1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000" y="2555875"/>
                          <a:ext cx="48577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307288" y="2555875"/>
            <a:ext cx="476249" cy="447675"/>
          </p:xfrm>
          <a:graphic>
            <a:graphicData uri="http://schemas.openxmlformats.org/presentationml/2006/ole">
              <mc:AlternateContent xmlns:mc="http://schemas.openxmlformats.org/markup-compatibility/2006">
                <mc:Choice xmlns:v="urn:schemas-microsoft-com:vml" Requires="v">
                  <p:oleObj spid="_x0000_s92172" name="Equation" r:id="rId14" imgW="12496800" imgH="11887200" progId="">
                    <p:embed/>
                  </p:oleObj>
                </mc:Choice>
                <mc:Fallback>
                  <p:oleObj name="Equation" r:id="rId14" imgW="12496800" imgH="11887200" progId="">
                    <p:embed/>
                    <p:pic>
                      <p:nvPicPr>
                        <p:cNvPr id="0" name="Picture 1" descr="image1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7288" y="2555875"/>
                          <a:ext cx="47624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12559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(2019山西,19,3分)网上流传着一种说法,鸡蛋能否沉入水底可以鉴别其是否新鲜。为了验证其真实性,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小亮买了一些新鲜鸡蛋,并拿其中一颗进行实验。第一天放入水中的鸡蛋沉入水底(如图甲),取出鸡蛋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擦干放置50天后,再放入水中时鸡蛋漂浮在水面(如图乙),看来网传是真的。下列分析正确的是 (　　)</a:t>
            </a:r>
            <a:endParaRPr lang="zh-CN" altLang="en-US" dirty="0"/>
          </a:p>
          <a:p>
            <a:pPr marL="0" indent="0" eaLnBrk="0" latinLnBrk="1" hangingPunct="0">
              <a:lnSpc>
                <a:spcPct val="100000"/>
              </a:lnSpc>
              <a:spcBef>
                <a:spcPts val="140"/>
              </a:spcBef>
              <a:buNone/>
            </a:pPr>
            <a:r>
              <a:rPr lang="zh-CN" altLang="en-US" sz="8060" kern="0" spc="1249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3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A.鸡蛋两次所受的浮力一样大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B.甲图中鸡蛋排开水的重力大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C.乙图中鸡蛋所受浮力大于重力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D.放置50天后的鸡蛋密度变大</a:t>
            </a:r>
            <a:endParaRPr lang="zh-CN" altLang="en-US" dirty="0"/>
          </a:p>
        </p:txBody>
      </p:sp>
      <p:pic>
        <p:nvPicPr>
          <p:cNvPr id="3" name="图片 3" descr="textimage20.jpeg"/>
          <p:cNvPicPr>
            <a:picLocks noChangeAspect="1"/>
          </p:cNvPicPr>
          <p:nvPr/>
        </p:nvPicPr>
        <p:blipFill>
          <a:blip r:embed="rId3" cstate="print"/>
          <a:stretch>
            <a:fillRect/>
          </a:stretch>
        </p:blipFill>
        <p:spPr>
          <a:xfrm>
            <a:off x="2571736" y="1637172"/>
            <a:ext cx="2060197" cy="1338376"/>
          </a:xfrm>
          <a:prstGeom prst="rect">
            <a:avLst/>
          </a:prstGeom>
        </p:spPr>
      </p:pic>
      <p:sp>
        <p:nvSpPr>
          <p:cNvPr id="4" name="TextBox 2"/>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甲、乙两杯中都是水,所以液体密度相同,鸡蛋外壳是固体,所以体积相同,甲中鸡蛋下沉,乙中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鸡蛋漂浮,所以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排乙</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,故A项错。再根据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可知B项正确。乙图中鸡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蛋漂浮,所以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,故C项错。甲图中鸡蛋下沉说明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蛋甲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,乙图中鸡蛋漂浮说明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蛋乙</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蛋甲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蛋乙</a:t>
            </a:r>
            <a:r>
              <a:rPr lang="zh-CN" altLang="en-US" sz="1415" kern="0" dirty="0" smtClean="0">
                <a:solidFill>
                  <a:srgbClr val="000000"/>
                </a:solidFill>
                <a:latin typeface="Times New Roman" panose="02020603050405020304" pitchFamily="65" charset="-122"/>
                <a:ea typeface="宋体" panose="02010600030101010101" pitchFamily="2" charset="-122"/>
              </a:rPr>
              <a:t>,所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以D错。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725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知识归纳</a:t>
            </a:r>
            <a:r>
              <a:rPr lang="zh-CN" altLang="en-US" sz="1415" kern="0" dirty="0" smtClean="0">
                <a:solidFill>
                  <a:srgbClr val="000000"/>
                </a:solidFill>
                <a:latin typeface="Times New Roman" panose="02020603050405020304" pitchFamily="65" charset="-122"/>
                <a:ea typeface="宋体" panose="02010600030101010101" pitchFamily="2" charset="-122"/>
              </a:rPr>
              <a:t>　浮沉条件:</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①悬浮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②漂浮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③上浮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④下沉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⑤沉底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支</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1522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(2018河北,21,3分)(多选)水平桌面上放置一底面积为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的薄壁圆筒形容器,内盛某种液体,将质量分别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,密度分别为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的均匀实心小球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放入液体中,</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球漂浮,</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球悬浮,</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球下沉,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如图所示,它们所受的浮力分别为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。下列选项正确的是 (　　)</a:t>
            </a:r>
            <a:endParaRPr lang="zh-CN" altLang="en-US" dirty="0"/>
          </a:p>
          <a:p>
            <a:pPr marL="0" indent="0" eaLnBrk="0" latinLnBrk="1" hangingPunct="0">
              <a:lnSpc>
                <a:spcPct val="100000"/>
              </a:lnSpc>
              <a:spcBef>
                <a:spcPts val="140"/>
              </a:spcBef>
              <a:buNone/>
            </a:pPr>
            <a:r>
              <a:rPr lang="zh-CN" altLang="en-US" sz="8475" kern="0" spc="1972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51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A.若</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B.将</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球截去部分后,剩余部分可能上浮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C.只取出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球,容器中液面的高度降低了</a:t>
            </a:r>
            <a:r>
              <a:rPr lang="zh-CN" altLang="en-US" sz="2590" kern="0" spc="-4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1.jpeg"/>
          <p:cNvPicPr>
            <a:picLocks noChangeAspect="1"/>
          </p:cNvPicPr>
          <p:nvPr/>
        </p:nvPicPr>
        <p:blipFill>
          <a:blip r:embed="rId4" cstate="print"/>
          <a:stretch>
            <a:fillRect/>
          </a:stretch>
        </p:blipFill>
        <p:spPr>
          <a:xfrm>
            <a:off x="2357422" y="1591248"/>
            <a:ext cx="2806492" cy="1403246"/>
          </a:xfrm>
          <a:prstGeom prst="rect">
            <a:avLst/>
          </a:prstGeom>
        </p:spPr>
      </p:pic>
      <p:graphicFrame>
        <p:nvGraphicFramePr>
          <p:cNvPr id="5" name="对象 4"/>
          <p:cNvGraphicFramePr>
            <a:graphicFrameLocks noChangeAspect="1"/>
          </p:cNvGraphicFramePr>
          <p:nvPr/>
        </p:nvGraphicFramePr>
        <p:xfrm>
          <a:off x="3744450" y="3637436"/>
          <a:ext cx="323850" cy="447675"/>
        </p:xfrm>
        <a:graphic>
          <a:graphicData uri="http://schemas.openxmlformats.org/presentationml/2006/ole">
            <mc:AlternateContent xmlns:mc="http://schemas.openxmlformats.org/markup-compatibility/2006">
              <mc:Choice xmlns:v="urn:schemas-microsoft-com:vml" Requires="v">
                <p:oleObj spid="_x0000_s96260" name="Equation" r:id="rId5" imgW="8534400" imgH="11887200" progId="">
                  <p:embed/>
                </p:oleObj>
              </mc:Choice>
              <mc:Fallback>
                <p:oleObj name="Equation" r:id="rId5" imgW="8534400" imgH="11887200" progId="">
                  <p:embed/>
                  <p:pic>
                    <p:nvPicPr>
                      <p:cNvPr id="0" name="Picture 3" descr="image1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450" y="3637436"/>
                        <a:ext cx="3238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2"/>
          <p:cNvSpPr txBox="1"/>
          <p:nvPr/>
        </p:nvSpPr>
        <p:spPr>
          <a:xfrm>
            <a:off x="720000" y="4127511"/>
            <a:ext cx="8316000" cy="362087"/>
          </a:xfrm>
          <a:prstGeom prst="rect">
            <a:avLst/>
          </a:prstGeom>
          <a:noFill/>
        </p:spPr>
        <p:txBody>
          <a:bodyPr wrap="square" lIns="0" tIns="0" rIns="0" bIns="0" rtlCol="0">
            <a:spAutoFit/>
          </a:bodyPr>
          <a:lstStyle/>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D.三球放入液体前后,液体对容器底部的压强变化了(</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94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185" kern="0" spc="-83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7" name="对象 6"/>
          <p:cNvGraphicFramePr>
            <a:graphicFrameLocks noChangeAspect="1"/>
          </p:cNvGraphicFramePr>
          <p:nvPr/>
        </p:nvGraphicFramePr>
        <p:xfrm>
          <a:off x="5340598" y="4155343"/>
          <a:ext cx="419100" cy="447675"/>
        </p:xfrm>
        <a:graphic>
          <a:graphicData uri="http://schemas.openxmlformats.org/presentationml/2006/ole">
            <mc:AlternateContent xmlns:mc="http://schemas.openxmlformats.org/markup-compatibility/2006">
              <mc:Choice xmlns:v="urn:schemas-microsoft-com:vml" Requires="v">
                <p:oleObj spid="_x0000_s96261" name="Equation" r:id="rId7" imgW="10972800" imgH="11887200" progId="">
                  <p:embed/>
                </p:oleObj>
              </mc:Choice>
              <mc:Fallback>
                <p:oleObj name="Equation" r:id="rId7" imgW="10972800" imgH="11887200" progId="">
                  <p:embed/>
                  <p:pic>
                    <p:nvPicPr>
                      <p:cNvPr id="0" name="Picture 2" descr="image1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0598" y="4155343"/>
                        <a:ext cx="4191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819639" y="4147741"/>
          <a:ext cx="171449" cy="419099"/>
        </p:xfrm>
        <a:graphic>
          <a:graphicData uri="http://schemas.openxmlformats.org/presentationml/2006/ole">
            <mc:AlternateContent xmlns:mc="http://schemas.openxmlformats.org/markup-compatibility/2006">
              <mc:Choice xmlns:v="urn:schemas-microsoft-com:vml" Requires="v">
                <p:oleObj spid="_x0000_s96262" name="Equation" r:id="rId9" imgW="4572000" imgH="10972800" progId="">
                  <p:embed/>
                </p:oleObj>
              </mc:Choice>
              <mc:Fallback>
                <p:oleObj name="Equation" r:id="rId9" imgW="4572000" imgH="10972800" progId="">
                  <p:embed/>
                  <p:pic>
                    <p:nvPicPr>
                      <p:cNvPr id="0" name="Picture 1" descr="image1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9639" y="4147741"/>
                        <a:ext cx="1714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20000" y="1260000"/>
            <a:ext cx="8316000" cy="2301410"/>
            <a:chOff x="720000" y="1260000"/>
            <a:chExt cx="8316000" cy="2301410"/>
          </a:xfrm>
        </p:grpSpPr>
        <p:sp>
          <p:nvSpPr>
            <p:cNvPr id="2" name="TextBox 2"/>
            <p:cNvSpPr txBox="1"/>
            <p:nvPr/>
          </p:nvSpPr>
          <p:spPr>
            <a:xfrm>
              <a:off x="720000" y="1260000"/>
              <a:ext cx="8316000" cy="21577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ACD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漂浮,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悬浮,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下沉,</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支</a:t>
              </a:r>
              <a:r>
                <a:rPr lang="zh-CN" altLang="en-US" sz="1415" kern="0" dirty="0" smtClean="0">
                  <a:solidFill>
                    <a:srgbClr val="000000"/>
                  </a:solidFill>
                  <a:latin typeface="Times New Roman" panose="02020603050405020304" pitchFamily="65" charset="-122"/>
                  <a:ea typeface="宋体" panose="02010600030101010101" pitchFamily="2" charset="-122"/>
                </a:rPr>
                <a:t>,若</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,则有</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,故A正确;因为</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球下沉,所以</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球的密度大于液体的密度,将</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球截去部分后剩余部分密度不变,仍下沉,B错误;取出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后,容器中体积减小量Δ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1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53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,则液面高度降低了Δ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10" kern="0" spc="-16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,又因为</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球悬浮,</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,所以</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,C正确;三球放入液体前后,液体对容器底部的压强变化是由球受到浮力引起的,要求压强变化量</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可以先求压力变化量,即Δ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2590" kern="0" spc="-4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,则液体对容</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器底部的压强变化值Δ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24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7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107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,D正确。</a:t>
              </a:r>
              <a:endParaRPr lang="zh-CN" altLang="en-US" dirty="0"/>
            </a:p>
          </p:txBody>
        </p:sp>
        <p:graphicFrame>
          <p:nvGraphicFramePr>
            <p:cNvPr id="4" name="对象 3"/>
            <p:cNvGraphicFramePr>
              <a:graphicFrameLocks noChangeAspect="1"/>
            </p:cNvGraphicFramePr>
            <p:nvPr/>
          </p:nvGraphicFramePr>
          <p:xfrm>
            <a:off x="3079757" y="1770823"/>
            <a:ext cx="352424" cy="457199"/>
          </p:xfrm>
          <a:graphic>
            <a:graphicData uri="http://schemas.openxmlformats.org/presentationml/2006/ole">
              <mc:AlternateContent xmlns:mc="http://schemas.openxmlformats.org/markup-compatibility/2006">
                <mc:Choice xmlns:v="urn:schemas-microsoft-com:vml" Requires="v">
                  <p:oleObj spid="_x0000_s102411" name="Equation" r:id="rId4" imgW="9448800" imgH="12192000" progId="">
                    <p:embed/>
                  </p:oleObj>
                </mc:Choice>
                <mc:Fallback>
                  <p:oleObj name="Equation" r:id="rId4" imgW="9448800" imgH="12192000" progId="">
                    <p:embed/>
                    <p:pic>
                      <p:nvPicPr>
                        <p:cNvPr id="0" name="Picture 10" descr="image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7" y="1770823"/>
                          <a:ext cx="352424"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3533696" y="1770823"/>
            <a:ext cx="266699" cy="457199"/>
          </p:xfrm>
          <a:graphic>
            <a:graphicData uri="http://schemas.openxmlformats.org/presentationml/2006/ole">
              <mc:AlternateContent xmlns:mc="http://schemas.openxmlformats.org/markup-compatibility/2006">
                <mc:Choice xmlns:v="urn:schemas-microsoft-com:vml" Requires="v">
                  <p:oleObj spid="_x0000_s102412" name="Equation" r:id="rId6" imgW="7010400" imgH="12192000" progId="">
                    <p:embed/>
                  </p:oleObj>
                </mc:Choice>
                <mc:Fallback>
                  <p:oleObj name="Equation" r:id="rId6" imgW="7010400" imgH="12192000" progId="">
                    <p:embed/>
                    <p:pic>
                      <p:nvPicPr>
                        <p:cNvPr id="0" name="Picture 9" descr="image1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3696" y="1770823"/>
                          <a:ext cx="266699"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5592662" y="1760256"/>
            <a:ext cx="285750" cy="419099"/>
          </p:xfrm>
          <a:graphic>
            <a:graphicData uri="http://schemas.openxmlformats.org/presentationml/2006/ole">
              <mc:AlternateContent xmlns:mc="http://schemas.openxmlformats.org/markup-compatibility/2006">
                <mc:Choice xmlns:v="urn:schemas-microsoft-com:vml" Requires="v">
                  <p:oleObj spid="_x0000_s102413" name="Equation" r:id="rId8" imgW="7620000" imgH="10972800" progId="">
                    <p:embed/>
                  </p:oleObj>
                </mc:Choice>
                <mc:Fallback>
                  <p:oleObj name="Equation" r:id="rId8" imgW="7620000" imgH="10972800" progId="">
                    <p:embed/>
                    <p:pic>
                      <p:nvPicPr>
                        <p:cNvPr id="0" name="Picture 8" descr="image1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2662" y="1760256"/>
                          <a:ext cx="2857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979925" y="1770823"/>
            <a:ext cx="342900" cy="457200"/>
          </p:xfrm>
          <a:graphic>
            <a:graphicData uri="http://schemas.openxmlformats.org/presentationml/2006/ole">
              <mc:AlternateContent xmlns:mc="http://schemas.openxmlformats.org/markup-compatibility/2006">
                <mc:Choice xmlns:v="urn:schemas-microsoft-com:vml" Requires="v">
                  <p:oleObj spid="_x0000_s102414" name="Equation" r:id="rId10" imgW="9144000" imgH="12192000" progId="">
                    <p:embed/>
                  </p:oleObj>
                </mc:Choice>
                <mc:Fallback>
                  <p:oleObj name="Equation" r:id="rId10" imgW="9144000" imgH="12192000" progId="">
                    <p:embed/>
                    <p:pic>
                      <p:nvPicPr>
                        <p:cNvPr id="0" name="Picture 7" descr="image1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9925" y="1770823"/>
                          <a:ext cx="342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059003" y="2179004"/>
            <a:ext cx="323850" cy="447674"/>
          </p:xfrm>
          <a:graphic>
            <a:graphicData uri="http://schemas.openxmlformats.org/presentationml/2006/ole">
              <mc:AlternateContent xmlns:mc="http://schemas.openxmlformats.org/markup-compatibility/2006">
                <mc:Choice xmlns:v="urn:schemas-microsoft-com:vml" Requires="v">
                  <p:oleObj spid="_x0000_s102415" name="Equation" r:id="rId12" imgW="8534400" imgH="11887200" progId="">
                    <p:embed/>
                  </p:oleObj>
                </mc:Choice>
                <mc:Fallback>
                  <p:oleObj name="Equation" r:id="rId12" imgW="8534400" imgH="11887200" progId="">
                    <p:embed/>
                    <p:pic>
                      <p:nvPicPr>
                        <p:cNvPr id="0" name="Picture 6" descr="image1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9003" y="2179004"/>
                          <a:ext cx="323850"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984187" y="2627313"/>
            <a:ext cx="266699" cy="447675"/>
          </p:xfrm>
          <a:graphic>
            <a:graphicData uri="http://schemas.openxmlformats.org/presentationml/2006/ole">
              <mc:AlternateContent xmlns:mc="http://schemas.openxmlformats.org/markup-compatibility/2006">
                <mc:Choice xmlns:v="urn:schemas-microsoft-com:vml" Requires="v">
                  <p:oleObj spid="_x0000_s102416" name="Equation" r:id="rId14" imgW="7010400" imgH="11887200" progId="">
                    <p:embed/>
                  </p:oleObj>
                </mc:Choice>
                <mc:Fallback>
                  <p:oleObj name="Equation" r:id="rId14" imgW="7010400" imgH="11887200" progId="">
                    <p:embed/>
                    <p:pic>
                      <p:nvPicPr>
                        <p:cNvPr id="0" name="Picture 5" descr="image1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84187" y="2627313"/>
                          <a:ext cx="26669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6973008" y="2627313"/>
            <a:ext cx="419100" cy="447675"/>
          </p:xfrm>
          <a:graphic>
            <a:graphicData uri="http://schemas.openxmlformats.org/presentationml/2006/ole">
              <mc:AlternateContent xmlns:mc="http://schemas.openxmlformats.org/markup-compatibility/2006">
                <mc:Choice xmlns:v="urn:schemas-microsoft-com:vml" Requires="v">
                  <p:oleObj spid="_x0000_s102417" name="Equation" r:id="rId16" imgW="10972800" imgH="11887200" progId="">
                    <p:embed/>
                  </p:oleObj>
                </mc:Choice>
                <mc:Fallback>
                  <p:oleObj name="Equation" r:id="rId16" imgW="10972800" imgH="11887200" progId="">
                    <p:embed/>
                    <p:pic>
                      <p:nvPicPr>
                        <p:cNvPr id="0" name="Picture 4" descr="image1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3008" y="2627313"/>
                          <a:ext cx="4191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647265" y="3103280"/>
            <a:ext cx="276224" cy="419099"/>
          </p:xfrm>
          <a:graphic>
            <a:graphicData uri="http://schemas.openxmlformats.org/presentationml/2006/ole">
              <mc:AlternateContent xmlns:mc="http://schemas.openxmlformats.org/markup-compatibility/2006">
                <mc:Choice xmlns:v="urn:schemas-microsoft-com:vml" Requires="v">
                  <p:oleObj spid="_x0000_s102418" name="Equation" r:id="rId18" imgW="7315200" imgH="10972800" progId="">
                    <p:embed/>
                  </p:oleObj>
                </mc:Choice>
                <mc:Fallback>
                  <p:oleObj name="Equation" r:id="rId18" imgW="7315200" imgH="10972800" progId="">
                    <p:embed/>
                    <p:pic>
                      <p:nvPicPr>
                        <p:cNvPr id="0" name="Picture 3" descr="image1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47265" y="3103280"/>
                          <a:ext cx="2762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3645612" y="3113735"/>
            <a:ext cx="419099" cy="447675"/>
          </p:xfrm>
          <a:graphic>
            <a:graphicData uri="http://schemas.openxmlformats.org/presentationml/2006/ole">
              <mc:AlternateContent xmlns:mc="http://schemas.openxmlformats.org/markup-compatibility/2006">
                <mc:Choice xmlns:v="urn:schemas-microsoft-com:vml" Requires="v">
                  <p:oleObj spid="_x0000_s102419" name="Equation" r:id="rId20" imgW="10972800" imgH="11887200" progId="">
                    <p:embed/>
                  </p:oleObj>
                </mc:Choice>
                <mc:Fallback>
                  <p:oleObj name="Equation" r:id="rId20" imgW="10972800" imgH="11887200" progId="">
                    <p:embed/>
                    <p:pic>
                      <p:nvPicPr>
                        <p:cNvPr id="0" name="Picture 2" descr="image1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45612" y="3113735"/>
                          <a:ext cx="41909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4124653" y="3103280"/>
            <a:ext cx="171450" cy="419100"/>
          </p:xfrm>
          <a:graphic>
            <a:graphicData uri="http://schemas.openxmlformats.org/presentationml/2006/ole">
              <mc:AlternateContent xmlns:mc="http://schemas.openxmlformats.org/markup-compatibility/2006">
                <mc:Choice xmlns:v="urn:schemas-microsoft-com:vml" Requires="v">
                  <p:oleObj spid="_x0000_s102420" name="Equation" r:id="rId22" imgW="4572000" imgH="10972800" progId="">
                    <p:embed/>
                  </p:oleObj>
                </mc:Choice>
                <mc:Fallback>
                  <p:oleObj name="Equation" r:id="rId22" imgW="4572000" imgH="10972800" progId="">
                    <p:embed/>
                    <p:pic>
                      <p:nvPicPr>
                        <p:cNvPr id="0" name="Picture 1" descr="image1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24653" y="3103280"/>
                          <a:ext cx="1714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(2017广东,7,3分)将体积相同材料不同的甲、乙、丙三个实心小球,分别轻轻放入三个装满水的相同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烧杯中,甲球下沉至杯底、乙球漂浮和丙球悬浮,如图所示,下列说法正确的是 (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A.三个小球的质量大小关系是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B.三个小球受到的浮力大小关系是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C.三个烧杯中的水对烧杯底部的压强大小关系是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D.三个烧杯底部对桌面的压强大小关系是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22.jpeg"/>
          <p:cNvPicPr>
            <a:picLocks noChangeAspect="1"/>
          </p:cNvPicPr>
          <p:nvPr/>
        </p:nvPicPr>
        <p:blipFill>
          <a:blip r:embed="rId3" cstate="print"/>
          <a:stretch>
            <a:fillRect/>
          </a:stretch>
        </p:blipFill>
        <p:spPr>
          <a:xfrm>
            <a:off x="2285984" y="1137105"/>
            <a:ext cx="2863050" cy="1204455"/>
          </a:xfrm>
          <a:prstGeom prst="rect">
            <a:avLst/>
          </a:prstGeom>
        </p:spPr>
      </p:pic>
      <p:sp>
        <p:nvSpPr>
          <p:cNvPr id="4" name="TextBox 2"/>
          <p:cNvSpPr txBox="1"/>
          <p:nvPr/>
        </p:nvSpPr>
        <p:spPr>
          <a:xfrm>
            <a:off x="720000" y="3484569"/>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甲、丙排开水的体积相同,且大于乙排开水的体积,由阿基米德原理可知,浮力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,B错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误。甲沉底,则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,乙漂浮、丙悬浮,则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,故质量关系是</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,A错误。由于烧杯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中均装满水,放入小球排开水后,仍然是满的,因此,三个烧杯底部所受水的压强相等,C错误。烧杯底部对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桌面的压强大小等于总重与烧杯底面积之比;三个烧杯的底面积相同,三个烧杯原来装有相同质量的水,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现第一杯增加了甲球的重力,它大于排开水的重力,即总重增大了;第二杯和第三杯各自增加的小球重力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均等于排开水的重力,即总重不变,故D正确。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(2016陕西,27,3分)小明清洗甜瓜时发现它漂浮在水面,此时甜瓜受到浮力的大小</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于”、“小于”或“等于”)重力,小明想知道甜瓜的密度,于是将甜瓜放入盛满水的溢水杯中,静止时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溢出水410 mL,再使甜瓜向下浸没在水中,又溢出水25 mL,此时甜瓜受到的浮力比漂浮时增大了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)。甜瓜的密度为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3" name="TextBox 2"/>
          <p:cNvSpPr txBox="1"/>
          <p:nvPr/>
        </p:nvSpPr>
        <p:spPr>
          <a:xfrm>
            <a:off x="720000" y="240300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等于　0.25　0.9(或0.94)</a:t>
            </a:r>
            <a:endParaRPr lang="zh-CN" altLang="en-US" dirty="0"/>
          </a:p>
        </p:txBody>
      </p:sp>
      <p:grpSp>
        <p:nvGrpSpPr>
          <p:cNvPr id="4" name="组合 3"/>
          <p:cNvGrpSpPr/>
          <p:nvPr/>
        </p:nvGrpSpPr>
        <p:grpSpPr>
          <a:xfrm>
            <a:off x="720000" y="2778683"/>
            <a:ext cx="8316000" cy="1134514"/>
            <a:chOff x="720000" y="1260000"/>
            <a:chExt cx="8316000" cy="1134514"/>
          </a:xfrm>
        </p:grpSpPr>
        <p:sp>
          <p:nvSpPr>
            <p:cNvPr id="5" name="TextBox 2"/>
            <p:cNvSpPr txBox="1"/>
            <p:nvPr/>
          </p:nvSpPr>
          <p:spPr>
            <a:xfrm>
              <a:off x="720000" y="1260000"/>
              <a:ext cx="8316000" cy="104637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甜瓜漂浮时处于静止状态,浮力和重力是一对平衡力,大小相等;再使甜瓜向下浸没在水中时,又</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溢出25 mL的水,则增大的浮力为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=0.25 N;甜瓜的质量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排1</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=0.41 kg,甜瓜的体积为410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+25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=435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=4.35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,则甜瓜的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48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0.94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=0.94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6" name="对象 5"/>
            <p:cNvGraphicFramePr>
              <a:graphicFrameLocks noChangeAspect="1"/>
            </p:cNvGraphicFramePr>
            <p:nvPr/>
          </p:nvGraphicFramePr>
          <p:xfrm>
            <a:off x="1451337" y="1975414"/>
            <a:ext cx="180975" cy="419100"/>
          </p:xfrm>
          <a:graphic>
            <a:graphicData uri="http://schemas.openxmlformats.org/presentationml/2006/ole">
              <mc:AlternateContent xmlns:mc="http://schemas.openxmlformats.org/markup-compatibility/2006">
                <mc:Choice xmlns:v="urn:schemas-microsoft-com:vml" Requires="v">
                  <p:oleObj spid="_x0000_s104451" name="Equation" r:id="rId4" imgW="4876800" imgH="10972800" progId="">
                    <p:embed/>
                  </p:oleObj>
                </mc:Choice>
                <mc:Fallback>
                  <p:oleObj name="Equation" r:id="rId4" imgW="4876800" imgH="10972800" progId="">
                    <p:embed/>
                    <p:pic>
                      <p:nvPicPr>
                        <p:cNvPr id="0" name="Picture 2" descr="image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337" y="19754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733826" y="1975414"/>
            <a:ext cx="933450" cy="419100"/>
          </p:xfrm>
          <a:graphic>
            <a:graphicData uri="http://schemas.openxmlformats.org/presentationml/2006/ole">
              <mc:AlternateContent xmlns:mc="http://schemas.openxmlformats.org/markup-compatibility/2006">
                <mc:Choice xmlns:v="urn:schemas-microsoft-com:vml" Requires="v">
                  <p:oleObj spid="_x0000_s104452" name="Equation" r:id="rId6" imgW="24688800" imgH="10972800" progId="">
                    <p:embed/>
                  </p:oleObj>
                </mc:Choice>
                <mc:Fallback>
                  <p:oleObj name="Equation" r:id="rId6" imgW="24688800" imgH="10972800" progId="">
                    <p:embed/>
                    <p:pic>
                      <p:nvPicPr>
                        <p:cNvPr id="0" name="Picture 1" descr="image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826" y="1975414"/>
                          <a:ext cx="9334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2"/>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温馨提示</a:t>
            </a:r>
            <a:r>
              <a:rPr lang="zh-CN" altLang="en-US" sz="1415" kern="0" dirty="0" smtClean="0">
                <a:solidFill>
                  <a:srgbClr val="000000"/>
                </a:solidFill>
                <a:latin typeface="Times New Roman" panose="02020603050405020304" pitchFamily="65" charset="-122"/>
                <a:ea typeface="宋体" panose="02010600030101010101" pitchFamily="2" charset="-122"/>
              </a:rPr>
              <a:t>　在解决有关浮力的计算题时,要注意物体在平衡状态时的受力情况,合力为零;另外还要运用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好阿基米德原理。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88518"/>
            <a:ext cx="8316000" cy="16115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(2019内蒙古呼和浩特,20,4分)有人说,水里的冰山融化后,水面会上升,你认为这种说法是否正确?请你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用下面给出的图示,并用学过的知识进行正确解释(忽略热胀冷缩对水和冰的影响,已知冰和水的密度之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比为0.9),并得出正确结论。</a:t>
            </a:r>
            <a:endParaRPr lang="zh-CN" altLang="en-US" dirty="0"/>
          </a:p>
          <a:p>
            <a:pPr marL="0" indent="0" eaLnBrk="0" latinLnBrk="1" hangingPunct="0">
              <a:lnSpc>
                <a:spcPct val="100000"/>
              </a:lnSpc>
              <a:spcBef>
                <a:spcPts val="140"/>
              </a:spcBef>
              <a:buNone/>
            </a:pPr>
            <a:r>
              <a:rPr lang="zh-CN" altLang="en-US" sz="6140" kern="0" spc="91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3.jpeg"/>
          <p:cNvPicPr>
            <a:picLocks noChangeAspect="1"/>
          </p:cNvPicPr>
          <p:nvPr/>
        </p:nvPicPr>
        <p:blipFill>
          <a:blip r:embed="rId3" cstate="print"/>
          <a:stretch>
            <a:fillRect/>
          </a:stretch>
        </p:blipFill>
        <p:spPr>
          <a:xfrm>
            <a:off x="3500430" y="1341429"/>
            <a:ext cx="1214446" cy="1705392"/>
          </a:xfrm>
          <a:prstGeom prst="rect">
            <a:avLst/>
          </a:prstGeom>
        </p:spPr>
      </p:pic>
      <p:sp>
        <p:nvSpPr>
          <p:cNvPr id="4" name="TextBox 2"/>
          <p:cNvSpPr txBox="1"/>
          <p:nvPr/>
        </p:nvSpPr>
        <p:spPr>
          <a:xfrm>
            <a:off x="720000" y="322044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见解析</a:t>
            </a:r>
            <a:endParaRPr lang="zh-CN" altLang="en-US" dirty="0"/>
          </a:p>
        </p:txBody>
      </p:sp>
      <p:sp>
        <p:nvSpPr>
          <p:cNvPr id="5" name="TextBox 4"/>
          <p:cNvSpPr txBox="1"/>
          <p:nvPr/>
        </p:nvSpPr>
        <p:spPr>
          <a:xfrm>
            <a:off x="720000" y="3556007"/>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因为冰块所受浮力等于它排开水所受重力,且浮力大小等于它自身的重力大小,冰变水,质量不变,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所以冰变水前后排开水的体积与重力均不变,所以冰排开水的体积与冰熔化后变成水的体积相等,所以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水面不上升也不下降。</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(或:冰块漂浮,</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,又</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,又冰熔化成水后,</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,所以水面不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上升也不下降)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3700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(2020山东潍坊,21,6分)已知水的密度为1.0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,某兴趣小组用一薄壁量杯(杯壁体积忽略不计)制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作了一个测量液体密度的简易装置,操作如下:</a:t>
            </a:r>
            <a:endParaRPr lang="zh-CN" altLang="en-US" dirty="0"/>
          </a:p>
          <a:p>
            <a:pPr marL="0" indent="0" eaLnBrk="0" latinLnBrk="1" hangingPunct="0">
              <a:lnSpc>
                <a:spcPct val="100000"/>
              </a:lnSpc>
              <a:spcBef>
                <a:spcPts val="140"/>
              </a:spcBef>
              <a:buNone/>
            </a:pPr>
            <a:r>
              <a:rPr lang="zh-CN" altLang="en-US" sz="11645" kern="0" spc="1415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(1)在量杯内装入适量细沙后放入水中,量杯在水中竖直静止时,如图甲所示。此时量杯浸没在水中的体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积为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mL;</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(2)将该装置放入某液体中,静止时如图乙所示,则该液体的密度为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;某同学将一小石子放</a:t>
            </a:r>
            <a:endParaRPr lang="zh-CN" altLang="en-US" dirty="0"/>
          </a:p>
        </p:txBody>
      </p:sp>
      <p:pic>
        <p:nvPicPr>
          <p:cNvPr id="3" name="图片 3" descr="textimage24.jpeg"/>
          <p:cNvPicPr>
            <a:picLocks noChangeAspect="1"/>
          </p:cNvPicPr>
          <p:nvPr/>
        </p:nvPicPr>
        <p:blipFill>
          <a:blip r:embed="rId3" cstate="print"/>
          <a:stretch>
            <a:fillRect/>
          </a:stretch>
        </p:blipFill>
        <p:spPr>
          <a:xfrm>
            <a:off x="2571736" y="1412867"/>
            <a:ext cx="2470879" cy="1896256"/>
          </a:xfrm>
          <a:prstGeom prst="rect">
            <a:avLst/>
          </a:prstGeom>
        </p:spPr>
      </p:pic>
      <p:sp>
        <p:nvSpPr>
          <p:cNvPr id="4" name="TextBox 2"/>
          <p:cNvSpPr txBox="1"/>
          <p:nvPr/>
        </p:nvSpPr>
        <p:spPr>
          <a:xfrm>
            <a:off x="720000"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入量杯,静止时如图丙所示,则小石子质量是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g。</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857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AD</a:t>
            </a:r>
            <a:r>
              <a:rPr lang="zh-CN" altLang="en-US" sz="1415" kern="0" dirty="0" smtClean="0">
                <a:solidFill>
                  <a:srgbClr val="000000"/>
                </a:solidFill>
                <a:latin typeface="Times New Roman" panose="02020603050405020304" pitchFamily="65" charset="-122"/>
                <a:ea typeface="宋体" panose="02010600030101010101" pitchFamily="2" charset="-122"/>
              </a:rPr>
              <a:t>　放入木块前,水对容器底部的压力大小等于水本身的重力,水对容器底部的压强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99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故A选项正确;放入木块后水对容器底部的压力不变,仍等于水本身的重力,但受力面积变为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,此时水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对容器底部的压强为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77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,故B选项错误;木块对容器底部的压力为零,说明木块的重力大小等</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于木块受到的浮力,根据浮力产生的原因可知,木块受到的浮力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向上</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320" kern="0" spc="10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1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,故C选项错误,D选项正确。</a:t>
            </a:r>
            <a:endParaRPr lang="zh-CN" altLang="en-US" dirty="0"/>
          </a:p>
        </p:txBody>
      </p:sp>
      <p:graphicFrame>
        <p:nvGraphicFramePr>
          <p:cNvPr id="4" name="对象 3"/>
          <p:cNvGraphicFramePr>
            <a:graphicFrameLocks noChangeAspect="1"/>
          </p:cNvGraphicFramePr>
          <p:nvPr/>
        </p:nvGraphicFramePr>
        <p:xfrm>
          <a:off x="7921494" y="1279446"/>
          <a:ext cx="180975" cy="419100"/>
        </p:xfrm>
        <a:graphic>
          <a:graphicData uri="http://schemas.openxmlformats.org/presentationml/2006/ole">
            <mc:AlternateContent xmlns:mc="http://schemas.openxmlformats.org/markup-compatibility/2006">
              <mc:Choice xmlns:v="urn:schemas-microsoft-com:vml" Requires="v">
                <p:oleObj spid="_x0000_s20488" name="Equation" r:id="rId4" imgW="4876800" imgH="10972800" progId="">
                  <p:embed/>
                </p:oleObj>
              </mc:Choice>
              <mc:Fallback>
                <p:oleObj name="Equation" r:id="rId4" imgW="4876800" imgH="10972800" progId="">
                  <p:embed/>
                  <p:pic>
                    <p:nvPicPr>
                      <p:cNvPr id="0" name="Picture 7" descr="imag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494" y="1279446"/>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8203982" y="1289901"/>
          <a:ext cx="276225" cy="447675"/>
        </p:xfrm>
        <a:graphic>
          <a:graphicData uri="http://schemas.openxmlformats.org/presentationml/2006/ole">
            <mc:AlternateContent xmlns:mc="http://schemas.openxmlformats.org/markup-compatibility/2006">
              <mc:Choice xmlns:v="urn:schemas-microsoft-com:vml" Requires="v">
                <p:oleObj spid="_x0000_s20489" name="Equation" r:id="rId6" imgW="7315200" imgH="11887200" progId="">
                  <p:embed/>
                </p:oleObj>
              </mc:Choice>
              <mc:Fallback>
                <p:oleObj name="Equation" r:id="rId6" imgW="7315200" imgH="11887200" progId="">
                  <p:embed/>
                  <p:pic>
                    <p:nvPicPr>
                      <p:cNvPr id="0" name="Picture 6" descr="image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3982" y="1289901"/>
                        <a:ext cx="2762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576513" y="2003468"/>
          <a:ext cx="209550" cy="419100"/>
        </p:xfrm>
        <a:graphic>
          <a:graphicData uri="http://schemas.openxmlformats.org/presentationml/2006/ole">
            <mc:AlternateContent xmlns:mc="http://schemas.openxmlformats.org/markup-compatibility/2006">
              <mc:Choice xmlns:v="urn:schemas-microsoft-com:vml" Requires="v">
                <p:oleObj spid="_x0000_s20490" name="Equation" r:id="rId8" imgW="5486400" imgH="10972800" progId="">
                  <p:embed/>
                </p:oleObj>
              </mc:Choice>
              <mc:Fallback>
                <p:oleObj name="Equation" r:id="rId8" imgW="5486400" imgH="10972800" progId="">
                  <p:embed/>
                  <p:pic>
                    <p:nvPicPr>
                      <p:cNvPr id="0" name="Picture 5" descr="image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6513" y="2003468"/>
                        <a:ext cx="2095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887577" y="2013923"/>
          <a:ext cx="495299" cy="447674"/>
        </p:xfrm>
        <a:graphic>
          <a:graphicData uri="http://schemas.openxmlformats.org/presentationml/2006/ole">
            <mc:AlternateContent xmlns:mc="http://schemas.openxmlformats.org/markup-compatibility/2006">
              <mc:Choice xmlns:v="urn:schemas-microsoft-com:vml" Requires="v">
                <p:oleObj spid="_x0000_s20491" name="Equation" r:id="rId10" imgW="13106400" imgH="11887200" progId="">
                  <p:embed/>
                </p:oleObj>
              </mc:Choice>
              <mc:Fallback>
                <p:oleObj name="Equation" r:id="rId10" imgW="13106400" imgH="11887200" progId="">
                  <p:embed/>
                  <p:pic>
                    <p:nvPicPr>
                      <p:cNvPr id="0" name="Picture 4" descr="image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7577" y="2013923"/>
                        <a:ext cx="4952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141691" y="2560157"/>
          <a:ext cx="295275" cy="228600"/>
        </p:xfrm>
        <a:graphic>
          <a:graphicData uri="http://schemas.openxmlformats.org/presentationml/2006/ole">
            <mc:AlternateContent xmlns:mc="http://schemas.openxmlformats.org/markup-compatibility/2006">
              <mc:Choice xmlns:v="urn:schemas-microsoft-com:vml" Requires="v">
                <p:oleObj spid="_x0000_s20492" name="Equation" r:id="rId12" imgW="7924800" imgH="6096000" progId="">
                  <p:embed/>
                </p:oleObj>
              </mc:Choice>
              <mc:Fallback>
                <p:oleObj name="Equation" r:id="rId12" imgW="7924800" imgH="6096000" progId="">
                  <p:embed/>
                  <p:pic>
                    <p:nvPicPr>
                      <p:cNvPr id="0" name="Picture 3" descr="image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1691" y="2560157"/>
                        <a:ext cx="295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060031" y="2412999"/>
          <a:ext cx="495299" cy="447674"/>
        </p:xfrm>
        <a:graphic>
          <a:graphicData uri="http://schemas.openxmlformats.org/presentationml/2006/ole">
            <mc:AlternateContent xmlns:mc="http://schemas.openxmlformats.org/markup-compatibility/2006">
              <mc:Choice xmlns:v="urn:schemas-microsoft-com:vml" Requires="v">
                <p:oleObj spid="_x0000_s20493" name="Equation" r:id="rId14" imgW="13106400" imgH="11887200" progId="">
                  <p:embed/>
                </p:oleObj>
              </mc:Choice>
              <mc:Fallback>
                <p:oleObj name="Equation" r:id="rId14" imgW="13106400" imgH="11887200" progId="">
                  <p:embed/>
                  <p:pic>
                    <p:nvPicPr>
                      <p:cNvPr id="0" name="Picture 2" descr="image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0031" y="2412999"/>
                        <a:ext cx="4952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895407" y="2412999"/>
          <a:ext cx="495299" cy="447674"/>
        </p:xfrm>
        <a:graphic>
          <a:graphicData uri="http://schemas.openxmlformats.org/presentationml/2006/ole">
            <mc:AlternateContent xmlns:mc="http://schemas.openxmlformats.org/markup-compatibility/2006">
              <mc:Choice xmlns:v="urn:schemas-microsoft-com:vml" Requires="v">
                <p:oleObj spid="_x0000_s20494" name="Equation" r:id="rId16" imgW="13106400" imgH="11887200" progId="">
                  <p:embed/>
                </p:oleObj>
              </mc:Choice>
              <mc:Fallback>
                <p:oleObj name="Equation" r:id="rId16" imgW="13106400" imgH="11887200" progId="">
                  <p:embed/>
                  <p:pic>
                    <p:nvPicPr>
                      <p:cNvPr id="0" name="Picture 1" descr="image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95407" y="2412999"/>
                        <a:ext cx="495299"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(1)20(19.9~20.1)　(2)0.8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(0.79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~0.81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5.6(5.5~5.7)</a:t>
            </a:r>
            <a:endParaRPr lang="zh-CN" altLang="en-US" dirty="0"/>
          </a:p>
        </p:txBody>
      </p:sp>
      <p:grpSp>
        <p:nvGrpSpPr>
          <p:cNvPr id="3" name="组合 2"/>
          <p:cNvGrpSpPr/>
          <p:nvPr/>
        </p:nvGrpSpPr>
        <p:grpSpPr>
          <a:xfrm>
            <a:off x="720000" y="1694478"/>
            <a:ext cx="8316000" cy="1361463"/>
            <a:chOff x="720000" y="1260000"/>
            <a:chExt cx="8316000" cy="1361463"/>
          </a:xfrm>
        </p:grpSpPr>
        <p:sp>
          <p:nvSpPr>
            <p:cNvPr id="4" name="TextBox 2"/>
            <p:cNvSpPr txBox="1"/>
            <p:nvPr/>
          </p:nvSpPr>
          <p:spPr>
            <a:xfrm>
              <a:off x="720000" y="1260000"/>
              <a:ext cx="8316000" cy="13614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(1)由甲图可知,水面与量杯20 mL刻度重合,所以此时量杯浸没的体积为20 mL;(2)由乙图可知,量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杯浸没的体积为25 mL,由漂浮条件可知,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7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55"/>
                </a:spcBef>
                <a:buNone/>
              </a:pPr>
              <a:r>
                <a:rPr lang="zh-CN" altLang="en-US" sz="2550" kern="0" spc="117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。由丙图可知,量杯浸没的体积为32 mL,把小石子放入后,排开液</a:t>
              </a:r>
              <a:endParaRPr lang="zh-CN" altLang="en-US" dirty="0"/>
            </a:p>
            <a:p>
              <a:pPr marL="0" indent="0" eaLnBrk="0" latinLnBrk="1" hangingPunct="0">
                <a:lnSpc>
                  <a:spcPct val="100000"/>
                </a:lnSpc>
                <a:spcBef>
                  <a:spcPts val="3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体的质量为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'=0.8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(32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-25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)=5.6 g。</a:t>
              </a:r>
              <a:endParaRPr lang="zh-CN" altLang="en-US" dirty="0"/>
            </a:p>
          </p:txBody>
        </p:sp>
        <p:graphicFrame>
          <p:nvGraphicFramePr>
            <p:cNvPr id="5" name="对象 4"/>
            <p:cNvGraphicFramePr>
              <a:graphicFrameLocks noChangeAspect="1"/>
            </p:cNvGraphicFramePr>
            <p:nvPr/>
          </p:nvGraphicFramePr>
          <p:xfrm>
            <a:off x="7408794" y="1524873"/>
            <a:ext cx="438150" cy="476250"/>
          </p:xfrm>
          <a:graphic>
            <a:graphicData uri="http://schemas.openxmlformats.org/presentationml/2006/ole">
              <mc:AlternateContent xmlns:mc="http://schemas.openxmlformats.org/markup-compatibility/2006">
                <mc:Choice xmlns:v="urn:schemas-microsoft-com:vml" Requires="v">
                  <p:oleObj spid="_x0000_s108547" name="Equation" r:id="rId4" imgW="11582400" imgH="12496800" progId="">
                    <p:embed/>
                  </p:oleObj>
                </mc:Choice>
                <mc:Fallback>
                  <p:oleObj name="Equation" r:id="rId4" imgW="11582400" imgH="12496800" progId="">
                    <p:embed/>
                    <p:pic>
                      <p:nvPicPr>
                        <p:cNvPr id="0" name="Picture 2" descr="image1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794" y="1524873"/>
                          <a:ext cx="4381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720000" y="1945885"/>
            <a:ext cx="1809750" cy="438150"/>
          </p:xfrm>
          <a:graphic>
            <a:graphicData uri="http://schemas.openxmlformats.org/presentationml/2006/ole">
              <mc:AlternateContent xmlns:mc="http://schemas.openxmlformats.org/markup-compatibility/2006">
                <mc:Choice xmlns:v="urn:schemas-microsoft-com:vml" Requires="v">
                  <p:oleObj spid="_x0000_s108548" name="Equation" r:id="rId6" imgW="47853600" imgH="11582400" progId="">
                    <p:embed/>
                  </p:oleObj>
                </mc:Choice>
                <mc:Fallback>
                  <p:oleObj name="Equation" r:id="rId6" imgW="47853600" imgH="11582400" progId="">
                    <p:embed/>
                    <p:pic>
                      <p:nvPicPr>
                        <p:cNvPr id="0" name="Picture 1" descr="image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00" y="1945885"/>
                          <a:ext cx="18097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08693"/>
            <a:ext cx="8316000" cy="29760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(2020广西玉林一模,15,2分)小华用如图甲所示装置进行“探究影响浮力大小的因素”实验,</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是实心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圆柱体,根据数据作出的弹簧测力计示数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与物体浸入水中的深度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的关系图像如图乙,从图乙可知(</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10 N/kg)(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A.物体受到的重力为2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B.当物体浸没在水中时受到的浮力为2 N</a:t>
            </a:r>
            <a:endParaRPr lang="zh-CN" altLang="en-US" dirty="0"/>
          </a:p>
        </p:txBody>
      </p:sp>
      <p:pic>
        <p:nvPicPr>
          <p:cNvPr id="3" name="图片 3" descr="textimage25.jpeg"/>
          <p:cNvPicPr>
            <a:picLocks noChangeAspect="1"/>
          </p:cNvPicPr>
          <p:nvPr/>
        </p:nvPicPr>
        <p:blipFill>
          <a:blip r:embed="rId3" cstate="print"/>
          <a:stretch>
            <a:fillRect/>
          </a:stretch>
        </p:blipFill>
        <p:spPr>
          <a:xfrm>
            <a:off x="3286116" y="2018750"/>
            <a:ext cx="2734467" cy="1751571"/>
          </a:xfrm>
          <a:prstGeom prst="rect">
            <a:avLst/>
          </a:prstGeom>
        </p:spPr>
      </p:pic>
      <p:sp>
        <p:nvSpPr>
          <p:cNvPr id="4" name="TextBox 2"/>
          <p:cNvSpPr txBox="1"/>
          <p:nvPr/>
        </p:nvSpPr>
        <p:spPr>
          <a:xfrm>
            <a:off x="720000" y="4535798"/>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C.该物体的密度为1.0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D.浸入液体的物体所受的浮力大小与深度成正比</a:t>
            </a:r>
            <a:endParaRPr lang="zh-CN" altLang="en-US" dirty="0"/>
          </a:p>
        </p:txBody>
      </p:sp>
      <p:sp>
        <p:nvSpPr>
          <p:cNvPr id="5" name="TextBox 2"/>
          <p:cNvSpPr txBox="1"/>
          <p:nvPr/>
        </p:nvSpPr>
        <p:spPr>
          <a:xfrm>
            <a:off x="720000" y="125347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浮力与阿基米德原理</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2195736" y="539651"/>
            <a:ext cx="4032448"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最       新       模       拟</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67930" y="1253015"/>
            <a:ext cx="8316000" cy="1574800"/>
            <a:chOff x="720000" y="1260000"/>
            <a:chExt cx="8316000" cy="1574800"/>
          </a:xfrm>
        </p:grpSpPr>
        <p:sp>
          <p:nvSpPr>
            <p:cNvPr id="2" name="TextBox 2"/>
            <p:cNvSpPr txBox="1"/>
            <p:nvPr/>
          </p:nvSpPr>
          <p:spPr>
            <a:xfrm>
              <a:off x="720000" y="1260000"/>
              <a:ext cx="8316000" cy="15748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由图乙可知,物体没有浸入液体时测力计示数为4 N,则物体重力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=4 N,故A错误;由图乙可知,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物体浸没在水中时受到的浮力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=4 N-2 N=2 N,故B正确;由浮力公式</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可知,物体的体积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01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可知,物体的质量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07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3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=0.4 kg,物体的密度</a:t>
              </a:r>
              <a:endParaRPr lang="zh-CN" altLang="en-US" dirty="0"/>
            </a:p>
            <a:p>
              <a:pPr marL="0" indent="0" eaLnBrk="0" latinLnBrk="1" hangingPunct="0">
                <a:lnSpc>
                  <a:spcPct val="100000"/>
                </a:lnSpc>
                <a:spcBef>
                  <a:spcPts val="4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物体</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33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,故C错误;由图乙可知,物体浸没在液体中前受到的浮力与物体浸入液体</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的深度成正比,物体完全浸入液体后受到的浮力不变,故D错误;故选B。</a:t>
              </a:r>
              <a:endParaRPr lang="zh-CN" altLang="en-US" dirty="0"/>
            </a:p>
          </p:txBody>
        </p:sp>
        <p:graphicFrame>
          <p:nvGraphicFramePr>
            <p:cNvPr id="4" name="对象 3"/>
            <p:cNvGraphicFramePr>
              <a:graphicFrameLocks noChangeAspect="1"/>
            </p:cNvGraphicFramePr>
            <p:nvPr/>
          </p:nvGraphicFramePr>
          <p:xfrm>
            <a:off x="1091858" y="1728808"/>
            <a:ext cx="342900" cy="476250"/>
          </p:xfrm>
          <a:graphic>
            <a:graphicData uri="http://schemas.openxmlformats.org/presentationml/2006/ole">
              <mc:AlternateContent xmlns:mc="http://schemas.openxmlformats.org/markup-compatibility/2006">
                <mc:Choice xmlns:v="urn:schemas-microsoft-com:vml" Requires="v">
                  <p:oleObj spid="_x0000_s114695" name="Equation" r:id="rId4" imgW="9144000" imgH="12496800" progId="">
                    <p:embed/>
                  </p:oleObj>
                </mc:Choice>
                <mc:Fallback>
                  <p:oleObj name="Equation" r:id="rId4" imgW="9144000" imgH="12496800" progId="">
                    <p:embed/>
                    <p:pic>
                      <p:nvPicPr>
                        <p:cNvPr id="0" name="Picture 6" descr="image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858" y="1728808"/>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571832" y="1729220"/>
            <a:ext cx="1609724" cy="438150"/>
          </p:xfrm>
          <a:graphic>
            <a:graphicData uri="http://schemas.openxmlformats.org/presentationml/2006/ole">
              <mc:AlternateContent xmlns:mc="http://schemas.openxmlformats.org/markup-compatibility/2006">
                <mc:Choice xmlns:v="urn:schemas-microsoft-com:vml" Requires="v">
                  <p:oleObj spid="_x0000_s114696" name="Equation" r:id="rId6" imgW="42672000" imgH="11582400" progId="">
                    <p:embed/>
                  </p:oleObj>
                </mc:Choice>
                <mc:Fallback>
                  <p:oleObj name="Equation" r:id="rId6" imgW="42672000" imgH="11582400" progId="">
                    <p:embed/>
                    <p:pic>
                      <p:nvPicPr>
                        <p:cNvPr id="0" name="Picture 5" descr="image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832" y="1729220"/>
                          <a:ext cx="1609724"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202141" y="1729220"/>
            <a:ext cx="180975" cy="438150"/>
          </p:xfrm>
          <a:graphic>
            <a:graphicData uri="http://schemas.openxmlformats.org/presentationml/2006/ole">
              <mc:AlternateContent xmlns:mc="http://schemas.openxmlformats.org/markup-compatibility/2006">
                <mc:Choice xmlns:v="urn:schemas-microsoft-com:vml" Requires="v">
                  <p:oleObj spid="_x0000_s114697" name="Equation" r:id="rId8" imgW="4876800" imgH="11582400" progId="">
                    <p:embed/>
                  </p:oleObj>
                </mc:Choice>
                <mc:Fallback>
                  <p:oleObj name="Equation" r:id="rId8" imgW="4876800" imgH="11582400" progId="">
                    <p:embed/>
                    <p:pic>
                      <p:nvPicPr>
                        <p:cNvPr id="0" name="Picture 4" descr="image1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2141" y="1729220"/>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6484629" y="1729220"/>
            <a:ext cx="619124" cy="438149"/>
          </p:xfrm>
          <a:graphic>
            <a:graphicData uri="http://schemas.openxmlformats.org/presentationml/2006/ole">
              <mc:AlternateContent xmlns:mc="http://schemas.openxmlformats.org/markup-compatibility/2006">
                <mc:Choice xmlns:v="urn:schemas-microsoft-com:vml" Requires="v">
                  <p:oleObj spid="_x0000_s114698" name="Equation" r:id="rId10" imgW="16459200" imgH="11582400" progId="">
                    <p:embed/>
                  </p:oleObj>
                </mc:Choice>
                <mc:Fallback>
                  <p:oleObj name="Equation" r:id="rId10" imgW="16459200" imgH="11582400" progId="">
                    <p:embed/>
                    <p:pic>
                      <p:nvPicPr>
                        <p:cNvPr id="0" name="Picture 3" descr="image1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4629" y="1729220"/>
                          <a:ext cx="61912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091337" y="2208213"/>
            <a:ext cx="180975" cy="419100"/>
          </p:xfrm>
          <a:graphic>
            <a:graphicData uri="http://schemas.openxmlformats.org/presentationml/2006/ole">
              <mc:AlternateContent xmlns:mc="http://schemas.openxmlformats.org/markup-compatibility/2006">
                <mc:Choice xmlns:v="urn:schemas-microsoft-com:vml" Requires="v">
                  <p:oleObj spid="_x0000_s114699" name="Equation" r:id="rId12" imgW="4876800" imgH="10972800" progId="">
                    <p:embed/>
                  </p:oleObj>
                </mc:Choice>
                <mc:Fallback>
                  <p:oleObj name="Equation" r:id="rId12" imgW="4876800" imgH="10972800" progId="">
                    <p:embed/>
                    <p:pic>
                      <p:nvPicPr>
                        <p:cNvPr id="0" name="Picture 2" descr="image15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1337" y="2208213"/>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373826" y="2208213"/>
            <a:ext cx="733425" cy="419099"/>
          </p:xfrm>
          <a:graphic>
            <a:graphicData uri="http://schemas.openxmlformats.org/presentationml/2006/ole">
              <mc:AlternateContent xmlns:mc="http://schemas.openxmlformats.org/markup-compatibility/2006">
                <mc:Choice xmlns:v="urn:schemas-microsoft-com:vml" Requires="v">
                  <p:oleObj spid="_x0000_s114700" name="Equation" r:id="rId14" imgW="19507200" imgH="10972800" progId="">
                    <p:embed/>
                  </p:oleObj>
                </mc:Choice>
                <mc:Fallback>
                  <p:oleObj name="Equation" r:id="rId14" imgW="19507200" imgH="10972800" progId="">
                    <p:embed/>
                    <p:pic>
                      <p:nvPicPr>
                        <p:cNvPr id="0" name="Picture 1" descr="image15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3826" y="2208213"/>
                          <a:ext cx="7334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435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(2020甘肃兰州诊断,9,2分)如图所示,柱形容器的底面积为500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,重为5 N的木块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在水中处于静止状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态,此时绳子的拉力为3 N。若绳子突然断了,待木块再次静止时,容器中水面将下降的高度是(</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4925" kern="0" spc="92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2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A.4.0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　　B.6.0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　　D.1.6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a:t>
            </a:r>
            <a:endParaRPr lang="zh-CN" altLang="en-US" dirty="0"/>
          </a:p>
        </p:txBody>
      </p:sp>
      <p:pic>
        <p:nvPicPr>
          <p:cNvPr id="3" name="图片 3" descr="textimage26.jpeg"/>
          <p:cNvPicPr>
            <a:picLocks noChangeAspect="1"/>
          </p:cNvPicPr>
          <p:nvPr/>
        </p:nvPicPr>
        <p:blipFill>
          <a:blip r:embed="rId3" cstate="print"/>
          <a:stretch>
            <a:fillRect/>
          </a:stretch>
        </p:blipFill>
        <p:spPr>
          <a:xfrm>
            <a:off x="3428992" y="1781048"/>
            <a:ext cx="857256" cy="113201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20000" y="698487"/>
            <a:ext cx="8316000" cy="4161925"/>
            <a:chOff x="720000" y="698487"/>
            <a:chExt cx="8316000" cy="4161925"/>
          </a:xfrm>
        </p:grpSpPr>
        <p:sp>
          <p:nvSpPr>
            <p:cNvPr id="2" name="TextBox 2"/>
            <p:cNvSpPr txBox="1"/>
            <p:nvPr/>
          </p:nvSpPr>
          <p:spPr>
            <a:xfrm>
              <a:off x="720000" y="698487"/>
              <a:ext cx="8316000" cy="346524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木块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静止时,受到重力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以及绳子的拉力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r>
                <a:rPr lang="zh-CN" altLang="en-US" sz="1415" kern="0" dirty="0" smtClean="0">
                  <a:solidFill>
                    <a:srgbClr val="000000"/>
                  </a:solidFill>
                  <a:latin typeface="Times New Roman" panose="02020603050405020304" pitchFamily="65" charset="-122"/>
                  <a:ea typeface="宋体" panose="02010600030101010101" pitchFamily="2" charset="-122"/>
                </a:rPr>
                <a:t>,因为拉力方向为竖直向下,所以三者之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间的关系为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代入数据得</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=5 N+3 N=8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,可以得出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87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当绳子断了之后,由于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,所以木块将上浮,部分露出水面之后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变小,直至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=5 N时,漂浮在水面</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上,此时由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,可以得出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87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前后排水体积的减小量即下降部分水的体积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所以水面下降的高度</a:t>
              </a:r>
              <a:endParaRPr lang="zh-CN" altLang="en-US" dirty="0"/>
            </a:p>
          </p:txBody>
        </p:sp>
        <p:graphicFrame>
          <p:nvGraphicFramePr>
            <p:cNvPr id="4" name="对象 3"/>
            <p:cNvGraphicFramePr>
              <a:graphicFrameLocks noChangeAspect="1"/>
            </p:cNvGraphicFramePr>
            <p:nvPr/>
          </p:nvGraphicFramePr>
          <p:xfrm>
            <a:off x="1025905" y="2089617"/>
            <a:ext cx="352424" cy="476249"/>
          </p:xfrm>
          <a:graphic>
            <a:graphicData uri="http://schemas.openxmlformats.org/presentationml/2006/ole">
              <mc:AlternateContent xmlns:mc="http://schemas.openxmlformats.org/markup-compatibility/2006">
                <mc:Choice xmlns:v="urn:schemas-microsoft-com:vml" Requires="v">
                  <p:oleObj spid="_x0000_s118791" name="Equation" r:id="rId4" imgW="9448800" imgH="12496800" progId="">
                    <p:embed/>
                  </p:oleObj>
                </mc:Choice>
                <mc:Fallback>
                  <p:oleObj name="Equation" r:id="rId4" imgW="9448800" imgH="12496800" progId="">
                    <p:embed/>
                    <p:pic>
                      <p:nvPicPr>
                        <p:cNvPr id="0" name="Picture 6" descr="image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905" y="2089617"/>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479843" y="2098919"/>
            <a:ext cx="1428750" cy="438150"/>
          </p:xfrm>
          <a:graphic>
            <a:graphicData uri="http://schemas.openxmlformats.org/presentationml/2006/ole">
              <mc:AlternateContent xmlns:mc="http://schemas.openxmlformats.org/markup-compatibility/2006">
                <mc:Choice xmlns:v="urn:schemas-microsoft-com:vml" Requires="v">
                  <p:oleObj spid="_x0000_s118792" name="Equation" r:id="rId6" imgW="37795200" imgH="11582400" progId="">
                    <p:embed/>
                  </p:oleObj>
                </mc:Choice>
                <mc:Fallback>
                  <p:oleObj name="Equation" r:id="rId6" imgW="37795200" imgH="11582400" progId="">
                    <p:embed/>
                    <p:pic>
                      <p:nvPicPr>
                        <p:cNvPr id="0" name="Picture 5" descr="image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843" y="2098919"/>
                          <a:ext cx="14287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058336" y="3018311"/>
            <a:ext cx="352424" cy="476249"/>
          </p:xfrm>
          <a:graphic>
            <a:graphicData uri="http://schemas.openxmlformats.org/presentationml/2006/ole">
              <mc:AlternateContent xmlns:mc="http://schemas.openxmlformats.org/markup-compatibility/2006">
                <mc:Choice xmlns:v="urn:schemas-microsoft-com:vml" Requires="v">
                  <p:oleObj spid="_x0000_s118793" name="Equation" r:id="rId8" imgW="9448800" imgH="12496800" progId="">
                    <p:embed/>
                  </p:oleObj>
                </mc:Choice>
                <mc:Fallback>
                  <p:oleObj name="Equation" r:id="rId8" imgW="9448800" imgH="12496800" progId="">
                    <p:embed/>
                    <p:pic>
                      <p:nvPicPr>
                        <p:cNvPr id="0" name="Picture 4" descr="image1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336" y="3018311"/>
                          <a:ext cx="3524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512275" y="3027613"/>
            <a:ext cx="1428750" cy="438150"/>
          </p:xfrm>
          <a:graphic>
            <a:graphicData uri="http://schemas.openxmlformats.org/presentationml/2006/ole">
              <mc:AlternateContent xmlns:mc="http://schemas.openxmlformats.org/markup-compatibility/2006">
                <mc:Choice xmlns:v="urn:schemas-microsoft-com:vml" Requires="v">
                  <p:oleObj spid="_x0000_s118794" name="Equation" r:id="rId10" imgW="37795200" imgH="11582400" progId="">
                    <p:embed/>
                  </p:oleObj>
                </mc:Choice>
                <mc:Fallback>
                  <p:oleObj name="Equation" r:id="rId10" imgW="37795200" imgH="11582400" progId="">
                    <p:embed/>
                    <p:pic>
                      <p:nvPicPr>
                        <p:cNvPr id="0" name="Picture 3" descr="image1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2275" y="3027613"/>
                          <a:ext cx="14287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2"/>
            <p:cNvSpPr txBox="1"/>
            <p:nvPr/>
          </p:nvSpPr>
          <p:spPr>
            <a:xfrm>
              <a:off x="720000" y="4198949"/>
              <a:ext cx="8316000" cy="6614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8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45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故选B。</a:t>
              </a:r>
              <a:endParaRPr lang="zh-CN" altLang="en-US" dirty="0"/>
            </a:p>
          </p:txBody>
        </p:sp>
        <p:graphicFrame>
          <p:nvGraphicFramePr>
            <p:cNvPr id="9" name="对象 8"/>
            <p:cNvGraphicFramePr>
              <a:graphicFrameLocks noChangeAspect="1"/>
            </p:cNvGraphicFramePr>
            <p:nvPr/>
          </p:nvGraphicFramePr>
          <p:xfrm>
            <a:off x="951503" y="4212784"/>
            <a:ext cx="171449" cy="419099"/>
          </p:xfrm>
          <a:graphic>
            <a:graphicData uri="http://schemas.openxmlformats.org/presentationml/2006/ole">
              <mc:AlternateContent xmlns:mc="http://schemas.openxmlformats.org/markup-compatibility/2006">
                <mc:Choice xmlns:v="urn:schemas-microsoft-com:vml" Requires="v">
                  <p:oleObj spid="_x0000_s118795" name="Equation" r:id="rId12" imgW="4572000" imgH="10972800" progId="">
                    <p:embed/>
                  </p:oleObj>
                </mc:Choice>
                <mc:Fallback>
                  <p:oleObj name="Equation" r:id="rId12" imgW="4572000" imgH="10972800" progId="">
                    <p:embed/>
                    <p:pic>
                      <p:nvPicPr>
                        <p:cNvPr id="0" name="Picture 2" descr="image1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503" y="4212784"/>
                          <a:ext cx="1714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224467" y="4250735"/>
            <a:ext cx="895350" cy="438150"/>
          </p:xfrm>
          <a:graphic>
            <a:graphicData uri="http://schemas.openxmlformats.org/presentationml/2006/ole">
              <mc:AlternateContent xmlns:mc="http://schemas.openxmlformats.org/markup-compatibility/2006">
                <mc:Choice xmlns:v="urn:schemas-microsoft-com:vml" Requires="v">
                  <p:oleObj spid="_x0000_s118796" name="Equation" r:id="rId14" imgW="23774400" imgH="11582400" progId="">
                    <p:embed/>
                  </p:oleObj>
                </mc:Choice>
                <mc:Fallback>
                  <p:oleObj name="Equation" r:id="rId14" imgW="23774400" imgH="11582400" progId="">
                    <p:embed/>
                    <p:pic>
                      <p:nvPicPr>
                        <p:cNvPr id="0" name="Picture 1" descr="image1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4467" y="4250735"/>
                          <a:ext cx="895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(2020福建福清一模,19,3分)2019年12月17日中国第一艘国产航母“山东舰”在海南三亚某军港交付</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海军。该航母满载排水量是65 000 t,则它满载时受到的浮力为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N,当舰载机着舰后,浮力将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;舰母在航行时,两侧的护卫舰不能靠它太近,因为它们之间水的流速大,压强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,容易发生相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撞事故。(</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6.5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增大　小</a:t>
            </a:r>
            <a:endParaRPr lang="zh-CN" altLang="en-US" dirty="0"/>
          </a:p>
        </p:txBody>
      </p:sp>
      <p:sp>
        <p:nvSpPr>
          <p:cNvPr id="4" name="TextBox 3"/>
          <p:cNvSpPr txBox="1"/>
          <p:nvPr/>
        </p:nvSpPr>
        <p:spPr>
          <a:xfrm>
            <a:off x="720000" y="2709166"/>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由阿基米德原理可得,该航母满载时受到的浮力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=65 000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N/kg=6.5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舰载机着舰前后,航母始终漂浮,受到的浮力和自身的总重力相等,但舰载机着舰后,航母的总重力增大,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所以航母受到的浮力将增大。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舰母在航行时,两侧的护卫舰不能靠它太近,是因为护卫舰与航母间水的流速大、压强小,而护卫舰外侧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水的流速小、压强大,指向航母的压强差会把两侧的护卫舰压向航母,容易发生相撞事故。</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(2019天津和平一模,16)某一木块的体积为200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、密度为0.6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,把它浸没在水中后放手,木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块最终静止时是处于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(选填“沉底”、“悬浮”或“漂浮”)状态,此时浸在水中的体积是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。(水的密度为1.0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3" name="TextBox 2"/>
          <p:cNvSpPr txBox="1"/>
          <p:nvPr/>
        </p:nvSpPr>
        <p:spPr>
          <a:xfrm>
            <a:off x="720000" y="218869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漂浮　120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4" name="组合 3"/>
          <p:cNvGrpSpPr/>
          <p:nvPr/>
        </p:nvGrpSpPr>
        <p:grpSpPr>
          <a:xfrm>
            <a:off x="720000" y="2569700"/>
            <a:ext cx="8316000" cy="1200621"/>
            <a:chOff x="720000" y="1641006"/>
            <a:chExt cx="8316000" cy="1200621"/>
          </a:xfrm>
        </p:grpSpPr>
        <p:sp>
          <p:nvSpPr>
            <p:cNvPr id="5" name="TextBox 4"/>
            <p:cNvSpPr txBox="1"/>
            <p:nvPr/>
          </p:nvSpPr>
          <p:spPr>
            <a:xfrm>
              <a:off x="720000" y="1641006"/>
              <a:ext cx="8316000" cy="11104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木块浸没在水中受到浮力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木块的重力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=0.6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N/kg=1.2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浮力大于重力,所以会上浮,静止时会漂浮,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漂浮时受到的浮力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=1.2 N,所以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12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=120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6" name="对象 5"/>
            <p:cNvGraphicFramePr>
              <a:graphicFrameLocks noChangeAspect="1"/>
            </p:cNvGraphicFramePr>
            <p:nvPr/>
          </p:nvGraphicFramePr>
          <p:xfrm>
            <a:off x="3894031" y="2365377"/>
            <a:ext cx="342900" cy="476250"/>
          </p:xfrm>
          <a:graphic>
            <a:graphicData uri="http://schemas.openxmlformats.org/presentationml/2006/ole">
              <mc:AlternateContent xmlns:mc="http://schemas.openxmlformats.org/markup-compatibility/2006">
                <mc:Choice xmlns:v="urn:schemas-microsoft-com:vml" Requires="v">
                  <p:oleObj spid="_x0000_s122883" name="Equation" r:id="rId4" imgW="9144000" imgH="12496800" progId="">
                    <p:embed/>
                  </p:oleObj>
                </mc:Choice>
                <mc:Fallback>
                  <p:oleObj name="Equation" r:id="rId4" imgW="9144000" imgH="12496800" progId="">
                    <p:embed/>
                    <p:pic>
                      <p:nvPicPr>
                        <p:cNvPr id="0" name="Picture 2" descr="image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031" y="2365377"/>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338444" y="2374679"/>
            <a:ext cx="1743075" cy="438149"/>
          </p:xfrm>
          <a:graphic>
            <a:graphicData uri="http://schemas.openxmlformats.org/presentationml/2006/ole">
              <mc:AlternateContent xmlns:mc="http://schemas.openxmlformats.org/markup-compatibility/2006">
                <mc:Choice xmlns:v="urn:schemas-microsoft-com:vml" Requires="v">
                  <p:oleObj spid="_x0000_s122884" name="Equation" r:id="rId6" imgW="46024800" imgH="11582400" progId="">
                    <p:embed/>
                  </p:oleObj>
                </mc:Choice>
                <mc:Fallback>
                  <p:oleObj name="Equation" r:id="rId6" imgW="46024800" imgH="11582400" progId="">
                    <p:embed/>
                    <p:pic>
                      <p:nvPicPr>
                        <p:cNvPr id="0" name="Picture 1" descr="image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8444" y="2374679"/>
                          <a:ext cx="1743075"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(2020安徽第三次学业水平测试,19,3分)小明在做“探究浮力的大小跟哪些因素有关”的实验时,用弹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簧测力计、烧杯、细线、一个金属块、水和盐水等器材,进行了如图所示的实验。</a:t>
            </a:r>
            <a:endParaRPr lang="zh-CN" altLang="en-US" dirty="0"/>
          </a:p>
          <a:p>
            <a:pPr marL="0" indent="0" eaLnBrk="0" latinLnBrk="1" hangingPunct="0">
              <a:lnSpc>
                <a:spcPct val="100000"/>
              </a:lnSpc>
              <a:spcBef>
                <a:spcPts val="140"/>
              </a:spcBef>
              <a:buNone/>
            </a:pPr>
            <a:r>
              <a:rPr lang="zh-CN" altLang="en-US" sz="12230" kern="0" spc="4094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(1)由A、B、C三图的实验数据可得到的结论:浸在液体中的物体受到浮力的大小与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(2)小明认为“物体浸入液体的深度越深,受到的浮力越大”的说法是错误的,他将</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两图的实验</a:t>
            </a:r>
            <a:endParaRPr lang="zh-CN" altLang="en-US" dirty="0"/>
          </a:p>
        </p:txBody>
      </p:sp>
      <p:pic>
        <p:nvPicPr>
          <p:cNvPr id="3" name="图片 3" descr="textimage27.jpeg"/>
          <p:cNvPicPr>
            <a:picLocks noChangeAspect="1"/>
          </p:cNvPicPr>
          <p:nvPr/>
        </p:nvPicPr>
        <p:blipFill>
          <a:blip r:embed="rId3" cstate="print"/>
          <a:stretch>
            <a:fillRect/>
          </a:stretch>
        </p:blipFill>
        <p:spPr>
          <a:xfrm>
            <a:off x="1785918" y="1279982"/>
            <a:ext cx="5067754" cy="1987074"/>
          </a:xfrm>
          <a:prstGeom prst="rect">
            <a:avLst/>
          </a:prstGeom>
        </p:spPr>
      </p:pic>
      <p:sp>
        <p:nvSpPr>
          <p:cNvPr id="4" name="TextBox 2"/>
          <p:cNvSpPr txBox="1"/>
          <p:nvPr/>
        </p:nvSpPr>
        <p:spPr>
          <a:xfrm>
            <a:off x="720000" y="4270387"/>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对比,观察弹簧测力计的示数,看到弹簧测力计的示数是相等的,则证明浮力的大小与深度无关;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(3)根据收集到的实验数据,小明还计算出了盐水的密度为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(1)物体排开液体的体积　(2)C和D</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(3)1.1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
        <p:nvSpPr>
          <p:cNvPr id="3" name="TextBox 2"/>
          <p:cNvSpPr txBox="1"/>
          <p:nvPr/>
        </p:nvSpPr>
        <p:spPr>
          <a:xfrm>
            <a:off x="720000" y="1890183"/>
            <a:ext cx="8316000" cy="18087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(1)由A、B、C三图的实验数据可知,物体排开液体的密度不变而排开液体的体积不同,物体受到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的浮力不同,由此可以知道浸在液体中的物体受到浮力的大小与物体排开液体的体积有关。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(2)C和D两图物体排开同一液体的体积相同,物体所在深度不同,但物体受到的浮力相同,从而证明浮力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的大小与深度无关。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(3)依题意,物体浸没在水中和盐水中受到的浮力分别为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=5 N-1 N=4 N①</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浮盐</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a:t>
            </a:r>
            <a:r>
              <a:rPr lang="zh-CN" altLang="en-US" sz="1415" kern="0" dirty="0" smtClean="0">
                <a:solidFill>
                  <a:srgbClr val="000000"/>
                </a:solidFill>
                <a:latin typeface="Times New Roman" panose="02020603050405020304" pitchFamily="65" charset="-122"/>
                <a:ea typeface="宋体" panose="02010600030101010101" pitchFamily="2" charset="-122"/>
              </a:rPr>
              <a:t>=5 N-0.6 N=4.4 N②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联立①②解得</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盐</a:t>
            </a:r>
            <a:r>
              <a:rPr lang="zh-CN" altLang="en-US" sz="1415" kern="0" dirty="0" smtClean="0">
                <a:solidFill>
                  <a:srgbClr val="000000"/>
                </a:solidFill>
                <a:latin typeface="Times New Roman" panose="02020603050405020304" pitchFamily="65" charset="-122"/>
                <a:ea typeface="宋体" panose="02010600030101010101" pitchFamily="2" charset="-122"/>
              </a:rPr>
              <a:t>=1.1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991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(2020北京海淀一模,15,2分)如图所示,甲、乙两个相同的烧杯中装有不同的液体,将两个完全相同的物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分别放入甲、乙两杯液体中。静止时,物体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在甲杯液体中处于悬浮状态,物体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在乙杯液体中处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于漂浮状态,两杯中的液体液面高度均为</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。下列判断正确的是(　　)</a:t>
            </a:r>
            <a:endParaRPr lang="zh-CN" altLang="en-US" dirty="0"/>
          </a:p>
          <a:p>
            <a:pPr marL="0" indent="0" eaLnBrk="0" latinLnBrk="1" hangingPunct="0">
              <a:lnSpc>
                <a:spcPct val="100000"/>
              </a:lnSpc>
              <a:spcBef>
                <a:spcPts val="140"/>
              </a:spcBef>
              <a:buNone/>
            </a:pPr>
            <a:r>
              <a:rPr lang="zh-CN" altLang="en-US" sz="10105" kern="0" spc="2394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08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A.甲杯中的液体密度大于乙杯中的液体密度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B.甲杯中液体对容器底的压强等于乙杯中液体对容器底的压强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C.甲烧杯对桌面的压力小于乙烧杯对桌面的压力</a:t>
            </a:r>
            <a:endParaRPr lang="zh-CN" altLang="en-US" dirty="0"/>
          </a:p>
        </p:txBody>
      </p:sp>
      <p:pic>
        <p:nvPicPr>
          <p:cNvPr id="3" name="图片 3" descr="textimage28.jpeg"/>
          <p:cNvPicPr>
            <a:picLocks noChangeAspect="1"/>
          </p:cNvPicPr>
          <p:nvPr/>
        </p:nvPicPr>
        <p:blipFill>
          <a:blip r:embed="rId3" cstate="print"/>
          <a:stretch>
            <a:fillRect/>
          </a:stretch>
        </p:blipFill>
        <p:spPr>
          <a:xfrm>
            <a:off x="2000232" y="1984371"/>
            <a:ext cx="3312476" cy="1656238"/>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物体的浮沉条件及其应用</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45561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D.甲杯液体中物体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受的浮力小于乙杯液体中物体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受的浮力</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(2020吉林,26,5分)在“探究浮力的大小跟哪些因素有关”的实验中,实验过程如图所示,其中弹簧测力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计示数的大小关系是: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。水的密度用</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表示。</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(1)比较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两图可知,浮力的大小跟物体排开液体的体积有关。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(2)比较丙、丁两图可知,浮力的大小跟</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(3)分析甲、丙两图可得,物体浸没在水中时受到的浮力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,物体的密度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2.jpeg"/>
          <p:cNvPicPr>
            <a:picLocks noChangeAspect="1"/>
          </p:cNvPicPr>
          <p:nvPr/>
        </p:nvPicPr>
        <p:blipFill>
          <a:blip r:embed="rId4" cstate="print"/>
          <a:stretch>
            <a:fillRect/>
          </a:stretch>
        </p:blipFill>
        <p:spPr>
          <a:xfrm>
            <a:off x="1714480" y="1279982"/>
            <a:ext cx="4143404" cy="1501153"/>
          </a:xfrm>
          <a:prstGeom prst="rect">
            <a:avLst/>
          </a:prstGeom>
        </p:spPr>
      </p:pic>
      <p:sp>
        <p:nvSpPr>
          <p:cNvPr id="4" name="TextBox 2"/>
          <p:cNvSpPr txBox="1"/>
          <p:nvPr/>
        </p:nvSpPr>
        <p:spPr>
          <a:xfrm>
            <a:off x="720000" y="363743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(4)深入分析丙、丁两图,比较水对烧杯底的压强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和某液体对烧杯底的压强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的大小关系,则</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5" name="TextBox 2"/>
          <p:cNvSpPr txBox="1"/>
          <p:nvPr/>
        </p:nvSpPr>
        <p:spPr>
          <a:xfrm>
            <a:off x="720000" y="4198949"/>
            <a:ext cx="8316000" cy="62946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(1)乙、丙　(2)液体密度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2590" kern="0" spc="1309"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　(4)大于(或&gt;)</a:t>
            </a:r>
            <a:endParaRPr lang="zh-CN" altLang="en-US" dirty="0"/>
          </a:p>
        </p:txBody>
      </p:sp>
      <p:graphicFrame>
        <p:nvGraphicFramePr>
          <p:cNvPr id="6" name="对象 5"/>
          <p:cNvGraphicFramePr>
            <a:graphicFrameLocks noChangeAspect="1"/>
          </p:cNvGraphicFramePr>
          <p:nvPr/>
        </p:nvGraphicFramePr>
        <p:xfrm>
          <a:off x="1480060" y="4484450"/>
          <a:ext cx="495300" cy="447675"/>
        </p:xfrm>
        <a:graphic>
          <a:graphicData uri="http://schemas.openxmlformats.org/presentationml/2006/ole">
            <mc:AlternateContent xmlns:mc="http://schemas.openxmlformats.org/markup-compatibility/2006">
              <mc:Choice xmlns:v="urn:schemas-microsoft-com:vml" Requires="v">
                <p:oleObj spid="_x0000_s22530" name="Equation" r:id="rId5" imgW="13106400" imgH="11887200" progId="">
                  <p:embed/>
                </p:oleObj>
              </mc:Choice>
              <mc:Fallback>
                <p:oleObj name="Equation" r:id="rId5" imgW="13106400" imgH="11887200" progId="">
                  <p:embed/>
                  <p:pic>
                    <p:nvPicPr>
                      <p:cNvPr id="0" name="Picture 1" descr="image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060" y="4484450"/>
                        <a:ext cx="4953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因为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悬浮,所以甲杯中的液体密度等于物体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的密度,因为</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漂浮,所以乙杯中的液体密度大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的密度,而两个物体完全相同,则甲杯中的液体密度小于乙杯中的液体密度,而液体的深度相同,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可知,甲杯中液体对容器底的压强小于乙杯中液体对容器底的压强,则烧杯对桌面的压力为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杯</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杯</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pS</a:t>
            </a:r>
            <a:r>
              <a:rPr lang="zh-CN" altLang="en-US" sz="1415" kern="0" dirty="0" smtClean="0">
                <a:solidFill>
                  <a:srgbClr val="000000"/>
                </a:solidFill>
                <a:latin typeface="Times New Roman" panose="02020603050405020304" pitchFamily="65" charset="-122"/>
                <a:ea typeface="宋体" panose="02010600030101010101" pitchFamily="2" charset="-122"/>
              </a:rPr>
              <a:t>,因为烧杯相同,所以甲烧杯对桌面的压力小于乙烧杯对桌面的压力,故A、B项错误,C项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正确;由图可知,</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悬浮,</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漂浮,所以其所受的浮力与其自身的重力相等,因为两个物体完全相同,所以甲杯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液体中物体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受的浮力等于乙杯液体中物体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受的浮力,故D项错误。故选C。</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151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(2019山东济南长清一模,8)在水平桌面上有一个盛有水的容器,木块用细线系住没入水中,如图甲所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示。将细线剪断,木块最终漂浮在水面上,且</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的体积露出水面,如图乙所示。下列说法正确的是</a:t>
            </a:r>
            <a:r>
              <a:rPr lang="zh-CN" altLang="en-US" sz="1060" kern="0" spc="35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8475" kern="0" spc="1709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51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A.甲、乙两图中,木块受到水的浮力之比是5∶2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B.甲、乙两图中,水对容器底部的压强大小相等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C.甲图中细线对木块的拉力与木块受到的浮力之比是2∶5</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D.甲图中容器对水平桌面的压力小于乙图中容器对水平桌面的压力</a:t>
            </a:r>
            <a:endParaRPr lang="zh-CN" altLang="en-US" dirty="0"/>
          </a:p>
        </p:txBody>
      </p:sp>
      <p:pic>
        <p:nvPicPr>
          <p:cNvPr id="3" name="图片 3" descr="textimage29.jpeg"/>
          <p:cNvPicPr>
            <a:picLocks noChangeAspect="1"/>
          </p:cNvPicPr>
          <p:nvPr/>
        </p:nvPicPr>
        <p:blipFill>
          <a:blip r:embed="rId4" cstate="print"/>
          <a:stretch>
            <a:fillRect/>
          </a:stretch>
        </p:blipFill>
        <p:spPr>
          <a:xfrm>
            <a:off x="2500298" y="2127247"/>
            <a:ext cx="2545249" cy="1403246"/>
          </a:xfrm>
          <a:prstGeom prst="rect">
            <a:avLst/>
          </a:prstGeom>
        </p:spPr>
      </p:pic>
      <p:graphicFrame>
        <p:nvGraphicFramePr>
          <p:cNvPr id="5" name="对象 4"/>
          <p:cNvGraphicFramePr>
            <a:graphicFrameLocks noChangeAspect="1"/>
          </p:cNvGraphicFramePr>
          <p:nvPr/>
        </p:nvGraphicFramePr>
        <p:xfrm>
          <a:off x="4050000" y="1500214"/>
          <a:ext cx="152400" cy="419100"/>
        </p:xfrm>
        <a:graphic>
          <a:graphicData uri="http://schemas.openxmlformats.org/presentationml/2006/ole">
            <mc:AlternateContent xmlns:mc="http://schemas.openxmlformats.org/markup-compatibility/2006">
              <mc:Choice xmlns:v="urn:schemas-microsoft-com:vml" Requires="v">
                <p:oleObj spid="_x0000_s126978" name="Equation" r:id="rId5" imgW="3962400" imgH="10972800" progId="">
                  <p:embed/>
                </p:oleObj>
              </mc:Choice>
              <mc:Fallback>
                <p:oleObj name="Equation" r:id="rId5" imgW="3962400" imgH="10972800" progId="">
                  <p:embed/>
                  <p:pic>
                    <p:nvPicPr>
                      <p:cNvPr id="0" name="Picture 1" descr="image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0000" y="1500214"/>
                        <a:ext cx="152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08900" y="1215550"/>
            <a:ext cx="8316000" cy="1901290"/>
            <a:chOff x="720000" y="1260000"/>
            <a:chExt cx="8316000" cy="1901290"/>
          </a:xfrm>
        </p:grpSpPr>
        <p:sp>
          <p:nvSpPr>
            <p:cNvPr id="2" name="TextBox 2"/>
            <p:cNvSpPr txBox="1"/>
            <p:nvPr/>
          </p:nvSpPr>
          <p:spPr>
            <a:xfrm>
              <a:off x="720000" y="1260000"/>
              <a:ext cx="8316000" cy="1901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甲图中,</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,乙图中,</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a:t>
              </a:r>
              <a:r>
                <a:rPr lang="zh-CN" altLang="en-US" sz="2260" kern="0" spc="-106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60" kern="0" spc="-1137"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3340" kern="0" spc="115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=5∶3,故A错误;由</a:t>
              </a:r>
              <a:endParaRPr lang="zh-CN" altLang="en-US" dirty="0"/>
            </a:p>
            <a:p>
              <a:pPr marL="0" indent="0" eaLnBrk="0" latinLnBrk="1" hangingPunct="0">
                <a:lnSpc>
                  <a:spcPct val="100000"/>
                </a:lnSpc>
                <a:spcBef>
                  <a:spcPts val="6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题意知,甲图容器中水的深度大于乙图容器中水的深度,由于</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得,甲图水对容器底的压强更大,B错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误;木块的重力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;甲图中,木块受重力、浮力和细线的拉力作用,则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65"/>
                </a:spcBef>
                <a:buNone/>
              </a:pP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415" kern="0" dirty="0" smtClean="0">
                  <a:solidFill>
                    <a:srgbClr val="000000"/>
                  </a:solidFill>
                  <a:latin typeface="Times New Roman" panose="02020603050405020304" pitchFamily="65" charset="-122"/>
                  <a:ea typeface="宋体" panose="02010600030101010101" pitchFamily="2" charset="-122"/>
                </a:rPr>
                <a:t>)=2∶5,故C正确;以整体为研究对象,甲、乙图中容器对桌面的压力都</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等于容器、水和木块的总重力,D错误。故选C。</a:t>
              </a:r>
              <a:endParaRPr lang="zh-CN" altLang="en-US" dirty="0"/>
            </a:p>
          </p:txBody>
        </p:sp>
        <p:graphicFrame>
          <p:nvGraphicFramePr>
            <p:cNvPr id="4" name="对象 3"/>
            <p:cNvGraphicFramePr>
              <a:graphicFrameLocks noChangeAspect="1"/>
            </p:cNvGraphicFramePr>
            <p:nvPr/>
          </p:nvGraphicFramePr>
          <p:xfrm>
            <a:off x="4482186" y="1380437"/>
            <a:ext cx="152400" cy="419100"/>
          </p:xfrm>
          <a:graphic>
            <a:graphicData uri="http://schemas.openxmlformats.org/presentationml/2006/ole">
              <mc:AlternateContent xmlns:mc="http://schemas.openxmlformats.org/markup-compatibility/2006">
                <mc:Choice xmlns:v="urn:schemas-microsoft-com:vml" Requires="v">
                  <p:oleObj spid="_x0000_s137224" name="Equation" r:id="rId4" imgW="3962400" imgH="10972800" progId="">
                    <p:embed/>
                  </p:oleObj>
                </mc:Choice>
                <mc:Fallback>
                  <p:oleObj name="Equation" r:id="rId4" imgW="3962400" imgH="10972800" progId="">
                    <p:embed/>
                    <p:pic>
                      <p:nvPicPr>
                        <p:cNvPr id="0" name="Picture 7" descr="image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186" y="1380437"/>
                          <a:ext cx="152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4910432" y="1380437"/>
            <a:ext cx="142875" cy="419099"/>
          </p:xfrm>
          <a:graphic>
            <a:graphicData uri="http://schemas.openxmlformats.org/presentationml/2006/ole">
              <mc:AlternateContent xmlns:mc="http://schemas.openxmlformats.org/markup-compatibility/2006">
                <mc:Choice xmlns:v="urn:schemas-microsoft-com:vml" Requires="v">
                  <p:oleObj spid="_x0000_s137225" name="Equation" r:id="rId6" imgW="3657600" imgH="10972800" progId="">
                    <p:embed/>
                  </p:oleObj>
                </mc:Choice>
                <mc:Fallback>
                  <p:oleObj name="Equation" r:id="rId6" imgW="3657600" imgH="10972800" progId="">
                    <p:embed/>
                    <p:pic>
                      <p:nvPicPr>
                        <p:cNvPr id="0" name="Picture 6" descr="image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432" y="1380437"/>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567093" y="1308091"/>
            <a:ext cx="519842" cy="563162"/>
          </p:xfrm>
          <a:graphic>
            <a:graphicData uri="http://schemas.openxmlformats.org/presentationml/2006/ole">
              <mc:AlternateContent xmlns:mc="http://schemas.openxmlformats.org/markup-compatibility/2006">
                <mc:Choice xmlns:v="urn:schemas-microsoft-com:vml" Requires="v">
                  <p:oleObj spid="_x0000_s137226" name="Equation" r:id="rId8" imgW="15240000" imgH="16459200" progId="">
                    <p:embed/>
                  </p:oleObj>
                </mc:Choice>
                <mc:Fallback>
                  <p:oleObj name="Equation" r:id="rId8" imgW="15240000" imgH="16459200" progId="">
                    <p:embed/>
                    <p:pic>
                      <p:nvPicPr>
                        <p:cNvPr id="0" name="Picture 5" descr="image1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7093" y="1308091"/>
                          <a:ext cx="519842" cy="563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473145" y="2146010"/>
            <a:ext cx="142875" cy="419099"/>
          </p:xfrm>
          <a:graphic>
            <a:graphicData uri="http://schemas.openxmlformats.org/presentationml/2006/ole">
              <mc:AlternateContent xmlns:mc="http://schemas.openxmlformats.org/markup-compatibility/2006">
                <mc:Choice xmlns:v="urn:schemas-microsoft-com:vml" Requires="v">
                  <p:oleObj spid="_x0000_s137227" name="Equation" r:id="rId10" imgW="3657600" imgH="10972800" progId="">
                    <p:embed/>
                  </p:oleObj>
                </mc:Choice>
                <mc:Fallback>
                  <p:oleObj name="Equation" r:id="rId10" imgW="3657600" imgH="10972800" progId="">
                    <p:embed/>
                    <p:pic>
                      <p:nvPicPr>
                        <p:cNvPr id="0" name="Picture 4" descr="image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3145" y="2146010"/>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977598" y="2127247"/>
            <a:ext cx="142875" cy="419099"/>
          </p:xfrm>
          <a:graphic>
            <a:graphicData uri="http://schemas.openxmlformats.org/presentationml/2006/ole">
              <mc:AlternateContent xmlns:mc="http://schemas.openxmlformats.org/markup-compatibility/2006">
                <mc:Choice xmlns:v="urn:schemas-microsoft-com:vml" Requires="v">
                  <p:oleObj spid="_x0000_s137228" name="Equation" r:id="rId12" imgW="3657600" imgH="10972800" progId="">
                    <p:embed/>
                  </p:oleObj>
                </mc:Choice>
                <mc:Fallback>
                  <p:oleObj name="Equation" r:id="rId12" imgW="3657600" imgH="10972800" progId="">
                    <p:embed/>
                    <p:pic>
                      <p:nvPicPr>
                        <p:cNvPr id="0" name="Picture 3" descr="image1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7598" y="2127247"/>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20000" y="2493966"/>
            <a:ext cx="152400" cy="419099"/>
          </p:xfrm>
          <a:graphic>
            <a:graphicData uri="http://schemas.openxmlformats.org/presentationml/2006/ole">
              <mc:AlternateContent xmlns:mc="http://schemas.openxmlformats.org/markup-compatibility/2006">
                <mc:Choice xmlns:v="urn:schemas-microsoft-com:vml" Requires="v">
                  <p:oleObj spid="_x0000_s137229" name="Equation" r:id="rId14" imgW="3962400" imgH="10972800" progId="">
                    <p:embed/>
                  </p:oleObj>
                </mc:Choice>
                <mc:Fallback>
                  <p:oleObj name="Equation" r:id="rId14" imgW="3962400" imgH="10972800" progId="">
                    <p:embed/>
                    <p:pic>
                      <p:nvPicPr>
                        <p:cNvPr id="0" name="Picture 2" descr="image1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000" y="2493966"/>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048316" y="2493966"/>
            <a:ext cx="152400" cy="419099"/>
          </p:xfrm>
          <a:graphic>
            <a:graphicData uri="http://schemas.openxmlformats.org/presentationml/2006/ole">
              <mc:AlternateContent xmlns:mc="http://schemas.openxmlformats.org/markup-compatibility/2006">
                <mc:Choice xmlns:v="urn:schemas-microsoft-com:vml" Requires="v">
                  <p:oleObj spid="_x0000_s137230" name="Equation" r:id="rId16" imgW="3962400" imgH="10972800" progId="">
                    <p:embed/>
                  </p:oleObj>
                </mc:Choice>
                <mc:Fallback>
                  <p:oleObj name="Equation" r:id="rId16" imgW="3962400" imgH="10972800" progId="">
                    <p:embed/>
                    <p:pic>
                      <p:nvPicPr>
                        <p:cNvPr id="0" name="Picture 1" descr="image1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48316" y="2493966"/>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6360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(2019江苏苏州园区一模,21)某冰块中有一小金属块,冰和金属块的总质量是61 g,将它们放在盛有水的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圆柱形容器中,恰好悬浮于水中(如图甲所示)。当冰全部熔化后,容器里的水面下降了0.6 cm(如图乙所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示)。容器的底面积为10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,冰块中冰的体积是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,金属块的质量是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g,金属块的密度是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。已知冰的密度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=0.9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,水的密度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8310" kern="0" spc="1396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0.jpeg"/>
          <p:cNvPicPr>
            <a:picLocks noChangeAspect="1"/>
          </p:cNvPicPr>
          <p:nvPr/>
        </p:nvPicPr>
        <p:blipFill>
          <a:blip r:embed="rId3" cstate="print"/>
          <a:stretch>
            <a:fillRect/>
          </a:stretch>
        </p:blipFill>
        <p:spPr>
          <a:xfrm>
            <a:off x="2643174" y="2198685"/>
            <a:ext cx="2828925" cy="17526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60　7　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10" name="组合 9"/>
          <p:cNvGrpSpPr/>
          <p:nvPr/>
        </p:nvGrpSpPr>
        <p:grpSpPr>
          <a:xfrm>
            <a:off x="720000" y="1617190"/>
            <a:ext cx="8316000" cy="1611875"/>
            <a:chOff x="720000" y="1617190"/>
            <a:chExt cx="8316000" cy="1611875"/>
          </a:xfrm>
        </p:grpSpPr>
        <p:sp>
          <p:nvSpPr>
            <p:cNvPr id="3" name="TextBox 2"/>
            <p:cNvSpPr txBox="1"/>
            <p:nvPr/>
          </p:nvSpPr>
          <p:spPr>
            <a:xfrm>
              <a:off x="720000" y="1617190"/>
              <a:ext cx="8316000" cy="149714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冰全部熔化后,水面下降了0.6 cm,是因为冰熔化成水体积减小,设冰体积为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则水的体积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=0.9</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=0.1</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=0.6 cm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=6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=0.9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=54 g,</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金</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=61 g-54 g=7 g;冰和金属块悬浮于水中,</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=61 g,所以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0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=61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金</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冰</a:t>
              </a:r>
              <a:r>
                <a:rPr lang="zh-CN" altLang="en-US" sz="1415" kern="0" dirty="0" smtClean="0">
                  <a:solidFill>
                    <a:srgbClr val="000000"/>
                  </a:solidFill>
                  <a:latin typeface="Times New Roman" panose="02020603050405020304" pitchFamily="65" charset="-122"/>
                  <a:ea typeface="宋体" panose="02010600030101010101" pitchFamily="2" charset="-122"/>
                </a:rPr>
                <a:t>=61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=1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金</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6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=7 g/cm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graphicFrame>
          <p:nvGraphicFramePr>
            <p:cNvPr id="4" name="对象 3"/>
            <p:cNvGraphicFramePr>
              <a:graphicFrameLocks noChangeAspect="1"/>
            </p:cNvGraphicFramePr>
            <p:nvPr/>
          </p:nvGraphicFramePr>
          <p:xfrm>
            <a:off x="1928794" y="1882063"/>
            <a:ext cx="352425" cy="476250"/>
          </p:xfrm>
          <a:graphic>
            <a:graphicData uri="http://schemas.openxmlformats.org/presentationml/2006/ole">
              <mc:AlternateContent xmlns:mc="http://schemas.openxmlformats.org/markup-compatibility/2006">
                <mc:Choice xmlns:v="urn:schemas-microsoft-com:vml" Requires="v">
                  <p:oleObj spid="_x0000_s139270" name="Equation" r:id="rId4" imgW="9448800" imgH="12496800" progId="">
                    <p:embed/>
                  </p:oleObj>
                </mc:Choice>
                <mc:Fallback>
                  <p:oleObj name="Equation" r:id="rId4" imgW="9448800" imgH="12496800" progId="">
                    <p:embed/>
                    <p:pic>
                      <p:nvPicPr>
                        <p:cNvPr id="0" name="Picture 5" descr="image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1882063"/>
                          <a:ext cx="3524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7135530" y="2319551"/>
            <a:ext cx="285750" cy="476249"/>
          </p:xfrm>
          <a:graphic>
            <a:graphicData uri="http://schemas.openxmlformats.org/presentationml/2006/ole">
              <mc:AlternateContent xmlns:mc="http://schemas.openxmlformats.org/markup-compatibility/2006">
                <mc:Choice xmlns:v="urn:schemas-microsoft-com:vml" Requires="v">
                  <p:oleObj spid="_x0000_s139271" name="Equation" r:id="rId6" imgW="7620000" imgH="12496800" progId="">
                    <p:embed/>
                  </p:oleObj>
                </mc:Choice>
                <mc:Fallback>
                  <p:oleObj name="Equation" r:id="rId6" imgW="7620000" imgH="12496800" progId="">
                    <p:embed/>
                    <p:pic>
                      <p:nvPicPr>
                        <p:cNvPr id="0" name="Picture 4" descr="image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530" y="2319551"/>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7522793" y="2328853"/>
            <a:ext cx="571500" cy="438150"/>
          </p:xfrm>
          <a:graphic>
            <a:graphicData uri="http://schemas.openxmlformats.org/presentationml/2006/ole">
              <mc:AlternateContent xmlns:mc="http://schemas.openxmlformats.org/markup-compatibility/2006">
                <mc:Choice xmlns:v="urn:schemas-microsoft-com:vml" Requires="v">
                  <p:oleObj spid="_x0000_s139272" name="Equation" r:id="rId8" imgW="15240000" imgH="11582400" progId="">
                    <p:embed/>
                  </p:oleObj>
                </mc:Choice>
                <mc:Fallback>
                  <p:oleObj name="Equation" r:id="rId8" imgW="15240000" imgH="11582400" progId="">
                    <p:embed/>
                    <p:pic>
                      <p:nvPicPr>
                        <p:cNvPr id="0" name="Picture 3" descr="image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2793" y="2328853"/>
                          <a:ext cx="5715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3802658" y="2752815"/>
            <a:ext cx="285750" cy="476250"/>
          </p:xfrm>
          <a:graphic>
            <a:graphicData uri="http://schemas.openxmlformats.org/presentationml/2006/ole">
              <mc:AlternateContent xmlns:mc="http://schemas.openxmlformats.org/markup-compatibility/2006">
                <mc:Choice xmlns:v="urn:schemas-microsoft-com:vml" Requires="v">
                  <p:oleObj spid="_x0000_s139273" name="Equation" r:id="rId10" imgW="7620000" imgH="12496800" progId="">
                    <p:embed/>
                  </p:oleObj>
                </mc:Choice>
                <mc:Fallback>
                  <p:oleObj name="Equation" r:id="rId10" imgW="7620000" imgH="12496800" progId="">
                    <p:embed/>
                    <p:pic>
                      <p:nvPicPr>
                        <p:cNvPr id="0" name="Picture 2" descr="image1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2658" y="2752815"/>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189921" y="2761819"/>
            <a:ext cx="381000" cy="419100"/>
          </p:xfrm>
          <a:graphic>
            <a:graphicData uri="http://schemas.openxmlformats.org/presentationml/2006/ole">
              <mc:AlternateContent xmlns:mc="http://schemas.openxmlformats.org/markup-compatibility/2006">
                <mc:Choice xmlns:v="urn:schemas-microsoft-com:vml" Requires="v">
                  <p:oleObj spid="_x0000_s139274" name="Equation" r:id="rId12" imgW="10058400" imgH="10972800" progId="">
                    <p:embed/>
                  </p:oleObj>
                </mc:Choice>
                <mc:Fallback>
                  <p:oleObj name="Equation" r:id="rId12" imgW="10058400" imgH="10972800" progId="">
                    <p:embed/>
                    <p:pic>
                      <p:nvPicPr>
                        <p:cNvPr id="0" name="Picture 1" descr="image1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9921" y="2761819"/>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TextBox 2"/>
          <p:cNvSpPr txBox="1"/>
          <p:nvPr/>
        </p:nvSpPr>
        <p:spPr>
          <a:xfrm>
            <a:off x="720000" y="333041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思路分析 </a:t>
            </a:r>
            <a:r>
              <a:rPr lang="zh-CN" altLang="en-US" sz="1415" kern="0" dirty="0" smtClean="0">
                <a:solidFill>
                  <a:srgbClr val="000000"/>
                </a:solidFill>
                <a:latin typeface="Times New Roman" panose="02020603050405020304" pitchFamily="65" charset="-122"/>
                <a:ea typeface="宋体" panose="02010600030101010101" pitchFamily="2" charset="-122"/>
              </a:rPr>
              <a:t>   冰熔化成水质量不变,但由于密度增大体积变小,所以导致了液面的下降,所以抓住体积减小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列出等式求出冰的体积;冰和金属块悬浮时,浮力等于重力,求出浮力大小,就可以得到排开水的总体积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大小,即冰和金属块的总体积,进而可以求出金属块的体积和密度。</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7863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(2020天津西青一模,25,6分)用弹簧测力计悬挂一实心物块,物块下表面与水面刚好接触,如图甲所示。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由此处匀速下放物块,直至浸没于水中并继续匀速下放(物块始终未与容器接触)。物块下放过程中,弹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簧测力计示数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与物块下表面浸入水中的深度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的关系如图乙所示。求:(</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(1)物块浸没在水中受到的浮力;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(2)物块的密度;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(3)从物块刚好浸没水中到</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=10 cm过程中,水对物块下表面的压强变化了多少Pa?</a:t>
            </a:r>
            <a:endParaRPr lang="zh-CN" altLang="en-US" dirty="0"/>
          </a:p>
          <a:p>
            <a:pPr marL="0" indent="0" eaLnBrk="0" latinLnBrk="1" hangingPunct="0">
              <a:lnSpc>
                <a:spcPct val="100000"/>
              </a:lnSpc>
              <a:spcBef>
                <a:spcPts val="140"/>
              </a:spcBef>
              <a:buNone/>
            </a:pPr>
            <a:r>
              <a:rPr lang="zh-CN" altLang="en-US" sz="10520" kern="0" spc="1070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1.jpeg"/>
          <p:cNvPicPr>
            <a:picLocks noChangeAspect="1"/>
          </p:cNvPicPr>
          <p:nvPr/>
        </p:nvPicPr>
        <p:blipFill>
          <a:blip r:embed="rId3" cstate="print"/>
          <a:stretch>
            <a:fillRect/>
          </a:stretch>
        </p:blipFill>
        <p:spPr>
          <a:xfrm>
            <a:off x="2714612" y="2655904"/>
            <a:ext cx="2695575" cy="225742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20000" y="1260000"/>
            <a:ext cx="8316000" cy="2497607"/>
            <a:chOff x="720000" y="1260000"/>
            <a:chExt cx="8316000" cy="2497607"/>
          </a:xfrm>
        </p:grpSpPr>
        <p:sp>
          <p:nvSpPr>
            <p:cNvPr id="2" name="TextBox 2"/>
            <p:cNvSpPr txBox="1"/>
            <p:nvPr/>
          </p:nvSpPr>
          <p:spPr>
            <a:xfrm>
              <a:off x="720000" y="1260000"/>
              <a:ext cx="8316000" cy="24976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示</a:t>
              </a:r>
              <a:r>
                <a:rPr lang="zh-CN" altLang="en-US" sz="1415" kern="0" dirty="0" smtClean="0">
                  <a:solidFill>
                    <a:srgbClr val="000000"/>
                  </a:solidFill>
                  <a:latin typeface="Times New Roman" panose="02020603050405020304" pitchFamily="65" charset="-122"/>
                  <a:ea typeface="宋体" panose="02010600030101010101" pitchFamily="2" charset="-122"/>
                </a:rPr>
                <a:t>=8 N-4 N=4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得物块的体积: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12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物块的质量: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23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=0.8 kg,</a:t>
              </a:r>
              <a:endParaRPr lang="zh-CN" altLang="en-US" dirty="0"/>
            </a:p>
            <a:p>
              <a:pPr marL="0" indent="0" eaLnBrk="0" latinLnBrk="1" hangingPunct="0">
                <a:lnSpc>
                  <a:spcPct val="100000"/>
                </a:lnSpc>
                <a:spcBef>
                  <a:spcPts val="4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33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(3)物块刚好浸没水中时,水对物块下表面的压强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m=400 Pa,</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物块浸没到水中</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=10 cm时,水对物块下表面的压强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所以水对物块下表面的压强变化了Δ</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=600 Pa</a:t>
              </a:r>
              <a:endParaRPr lang="zh-CN" altLang="en-US" dirty="0"/>
            </a:p>
          </p:txBody>
        </p:sp>
        <p:grpSp>
          <p:nvGrpSpPr>
            <p:cNvPr id="10" name="组合 9"/>
            <p:cNvGrpSpPr/>
            <p:nvPr/>
          </p:nvGrpSpPr>
          <p:grpSpPr>
            <a:xfrm>
              <a:off x="911337" y="1798473"/>
              <a:ext cx="2517961" cy="1257468"/>
              <a:chOff x="911337" y="1798473"/>
              <a:chExt cx="2517961" cy="1257468"/>
            </a:xfrm>
          </p:grpSpPr>
          <p:graphicFrame>
            <p:nvGraphicFramePr>
              <p:cNvPr id="4" name="对象 3"/>
              <p:cNvGraphicFramePr>
                <a:graphicFrameLocks noChangeAspect="1"/>
              </p:cNvGraphicFramePr>
              <p:nvPr/>
            </p:nvGraphicFramePr>
            <p:xfrm>
              <a:off x="1241810" y="1798473"/>
              <a:ext cx="342899" cy="476249"/>
            </p:xfrm>
            <a:graphic>
              <a:graphicData uri="http://schemas.openxmlformats.org/presentationml/2006/ole">
                <mc:AlternateContent xmlns:mc="http://schemas.openxmlformats.org/markup-compatibility/2006">
                  <mc:Choice xmlns:v="urn:schemas-microsoft-com:vml" Requires="v">
                    <p:oleObj spid="_x0000_s143367" name="Equation" r:id="rId4" imgW="9144000" imgH="12496800" progId="">
                      <p:embed/>
                    </p:oleObj>
                  </mc:Choice>
                  <mc:Fallback>
                    <p:oleObj name="Equation" r:id="rId4" imgW="9144000" imgH="12496800" progId="">
                      <p:embed/>
                      <p:pic>
                        <p:nvPicPr>
                          <p:cNvPr id="0" name="Picture 6" descr="image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810" y="1798473"/>
                            <a:ext cx="3428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686223" y="1807775"/>
              <a:ext cx="1743075" cy="438150"/>
            </p:xfrm>
            <a:graphic>
              <a:graphicData uri="http://schemas.openxmlformats.org/presentationml/2006/ole">
                <mc:AlternateContent xmlns:mc="http://schemas.openxmlformats.org/markup-compatibility/2006">
                  <mc:Choice xmlns:v="urn:schemas-microsoft-com:vml" Requires="v">
                    <p:oleObj spid="_x0000_s143368" name="Equation" r:id="rId6" imgW="46024800" imgH="11582400" progId="">
                      <p:embed/>
                    </p:oleObj>
                  </mc:Choice>
                  <mc:Fallback>
                    <p:oleObj name="Equation" r:id="rId6" imgW="46024800" imgH="11582400" progId="">
                      <p:embed/>
                      <p:pic>
                        <p:nvPicPr>
                          <p:cNvPr id="0" name="Picture 5" descr="image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6223" y="1807775"/>
                            <a:ext cx="17430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894732" y="2260601"/>
              <a:ext cx="180974" cy="438149"/>
            </p:xfrm>
            <a:graphic>
              <a:graphicData uri="http://schemas.openxmlformats.org/presentationml/2006/ole">
                <mc:AlternateContent xmlns:mc="http://schemas.openxmlformats.org/markup-compatibility/2006">
                  <mc:Choice xmlns:v="urn:schemas-microsoft-com:vml" Requires="v">
                    <p:oleObj spid="_x0000_s143369" name="Equation" r:id="rId8" imgW="4876800" imgH="11582400" progId="">
                      <p:embed/>
                    </p:oleObj>
                  </mc:Choice>
                  <mc:Fallback>
                    <p:oleObj name="Equation" r:id="rId8" imgW="4876800" imgH="11582400" progId="">
                      <p:embed/>
                      <p:pic>
                        <p:nvPicPr>
                          <p:cNvPr id="0" name="Picture 4" descr="image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4732" y="2260601"/>
                            <a:ext cx="1809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177220" y="2260601"/>
              <a:ext cx="619125" cy="438150"/>
            </p:xfrm>
            <a:graphic>
              <a:graphicData uri="http://schemas.openxmlformats.org/presentationml/2006/ole">
                <mc:AlternateContent xmlns:mc="http://schemas.openxmlformats.org/markup-compatibility/2006">
                  <mc:Choice xmlns:v="urn:schemas-microsoft-com:vml" Requires="v">
                    <p:oleObj spid="_x0000_s143370" name="Equation" r:id="rId10" imgW="16459200" imgH="11582400" progId="">
                      <p:embed/>
                    </p:oleObj>
                  </mc:Choice>
                  <mc:Fallback>
                    <p:oleObj name="Equation" r:id="rId10" imgW="16459200" imgH="11582400" progId="">
                      <p:embed/>
                      <p:pic>
                        <p:nvPicPr>
                          <p:cNvPr id="0" name="Picture 3" descr="image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7220" y="2260601"/>
                            <a:ext cx="6191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911337" y="2636842"/>
              <a:ext cx="180975" cy="419099"/>
            </p:xfrm>
            <a:graphic>
              <a:graphicData uri="http://schemas.openxmlformats.org/presentationml/2006/ole">
                <mc:AlternateContent xmlns:mc="http://schemas.openxmlformats.org/markup-compatibility/2006">
                  <mc:Choice xmlns:v="urn:schemas-microsoft-com:vml" Requires="v">
                    <p:oleObj spid="_x0000_s143371" name="Equation" r:id="rId12" imgW="4876800" imgH="10972800" progId="">
                      <p:embed/>
                    </p:oleObj>
                  </mc:Choice>
                  <mc:Fallback>
                    <p:oleObj name="Equation" r:id="rId12" imgW="4876800" imgH="10972800" progId="">
                      <p:embed/>
                      <p:pic>
                        <p:nvPicPr>
                          <p:cNvPr id="0" name="Picture 2" descr="image1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1337" y="2636842"/>
                            <a:ext cx="1809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193826" y="2636842"/>
              <a:ext cx="733425" cy="419099"/>
            </p:xfrm>
            <a:graphic>
              <a:graphicData uri="http://schemas.openxmlformats.org/presentationml/2006/ole">
                <mc:AlternateContent xmlns:mc="http://schemas.openxmlformats.org/markup-compatibility/2006">
                  <mc:Choice xmlns:v="urn:schemas-microsoft-com:vml" Requires="v">
                    <p:oleObj spid="_x0000_s143372" name="Equation" r:id="rId14" imgW="19507200" imgH="10972800" progId="">
                      <p:embed/>
                    </p:oleObj>
                  </mc:Choice>
                  <mc:Fallback>
                    <p:oleObj name="Equation" r:id="rId14" imgW="19507200" imgH="10972800" progId="">
                      <p:embed/>
                      <p:pic>
                        <p:nvPicPr>
                          <p:cNvPr id="0" name="Picture 1" descr="image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3826" y="2636842"/>
                            <a:ext cx="7334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2"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见解析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6644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方法总结</a:t>
            </a:r>
            <a:r>
              <a:rPr lang="zh-CN" altLang="en-US" sz="1415" kern="0" dirty="0" smtClean="0">
                <a:solidFill>
                  <a:srgbClr val="000000"/>
                </a:solidFill>
                <a:latin typeface="Times New Roman" panose="02020603050405020304" pitchFamily="65" charset="-122"/>
                <a:ea typeface="宋体" panose="02010600030101010101" pitchFamily="2" charset="-122"/>
              </a:rPr>
              <a:t>　称重法和阿基米德原理联合求解密度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是物体浸没在水中时测力计示数);</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,得到</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,求解</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,得到</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③根据</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,得到</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1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④根据</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求解物体密度。</a:t>
            </a:r>
            <a:endParaRPr lang="zh-CN" altLang="en-US" dirty="0"/>
          </a:p>
        </p:txBody>
      </p:sp>
      <p:graphicFrame>
        <p:nvGraphicFramePr>
          <p:cNvPr id="4" name="对象 3"/>
          <p:cNvGraphicFramePr>
            <a:graphicFrameLocks noChangeAspect="1"/>
          </p:cNvGraphicFramePr>
          <p:nvPr/>
        </p:nvGraphicFramePr>
        <p:xfrm>
          <a:off x="2746752" y="1798473"/>
          <a:ext cx="342900" cy="476250"/>
        </p:xfrm>
        <a:graphic>
          <a:graphicData uri="http://schemas.openxmlformats.org/presentationml/2006/ole">
            <mc:AlternateContent xmlns:mc="http://schemas.openxmlformats.org/markup-compatibility/2006">
              <mc:Choice xmlns:v="urn:schemas-microsoft-com:vml" Requires="v">
                <p:oleObj spid="_x0000_s147460" name="Equation" r:id="rId4" imgW="9144000" imgH="12496800" progId="">
                  <p:embed/>
                </p:oleObj>
              </mc:Choice>
              <mc:Fallback>
                <p:oleObj name="Equation" r:id="rId4" imgW="9144000" imgH="12496800" progId="">
                  <p:embed/>
                  <p:pic>
                    <p:nvPicPr>
                      <p:cNvPr id="0" name="Picture 3" descr="image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752" y="1798473"/>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2334434" y="2303858"/>
          <a:ext cx="180975" cy="438150"/>
        </p:xfrm>
        <a:graphic>
          <a:graphicData uri="http://schemas.openxmlformats.org/presentationml/2006/ole">
            <mc:AlternateContent xmlns:mc="http://schemas.openxmlformats.org/markup-compatibility/2006">
              <mc:Choice xmlns:v="urn:schemas-microsoft-com:vml" Requires="v">
                <p:oleObj spid="_x0000_s147461" name="Equation" r:id="rId6" imgW="4876800" imgH="11582400" progId="">
                  <p:embed/>
                </p:oleObj>
              </mc:Choice>
              <mc:Fallback>
                <p:oleObj name="Equation" r:id="rId6" imgW="4876800" imgH="11582400" progId="">
                  <p:embed/>
                  <p:pic>
                    <p:nvPicPr>
                      <p:cNvPr id="0" name="Picture 2" descr="image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4434" y="2303858"/>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451337" y="2636841"/>
          <a:ext cx="180975" cy="419100"/>
        </p:xfrm>
        <a:graphic>
          <a:graphicData uri="http://schemas.openxmlformats.org/presentationml/2006/ole">
            <mc:AlternateContent xmlns:mc="http://schemas.openxmlformats.org/markup-compatibility/2006">
              <mc:Choice xmlns:v="urn:schemas-microsoft-com:vml" Requires="v">
                <p:oleObj spid="_x0000_s147462" name="Equation" r:id="rId8" imgW="4876800" imgH="10972800" progId="">
                  <p:embed/>
                </p:oleObj>
              </mc:Choice>
              <mc:Fallback>
                <p:oleObj name="Equation" r:id="rId8" imgW="4876800" imgH="10972800" progId="">
                  <p:embed/>
                  <p:pic>
                    <p:nvPicPr>
                      <p:cNvPr id="0" name="Picture 1" descr="image1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1337" y="2636841"/>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366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一、选择题</a:t>
            </a:r>
            <a:r>
              <a:rPr lang="zh-CN" altLang="en-US" sz="1415" kern="0" dirty="0" smtClean="0">
                <a:solidFill>
                  <a:srgbClr val="000000"/>
                </a:solidFill>
                <a:latin typeface="Times New Roman" panose="02020603050405020304" pitchFamily="65" charset="-122"/>
                <a:ea typeface="宋体" panose="02010600030101010101" pitchFamily="2" charset="-122"/>
              </a:rPr>
              <a:t>(每小题3分,共15分)</a:t>
            </a:r>
            <a:endParaRPr lang="zh-CN" altLang="en-US" dirty="0"/>
          </a:p>
        </p:txBody>
      </p:sp>
      <p:pic>
        <p:nvPicPr>
          <p:cNvPr id="3" name="图片 2"/>
          <p:cNvPicPr>
            <a:picLocks noChangeAspect="1"/>
          </p:cNvPicPr>
          <p:nvPr/>
        </p:nvPicPr>
        <p:blipFill>
          <a:blip r:embed="rId3" cstate="print"/>
          <a:stretch>
            <a:fillRect/>
          </a:stretch>
        </p:blipFill>
        <p:spPr>
          <a:xfrm>
            <a:off x="711200" y="769925"/>
            <a:ext cx="7708900" cy="495300"/>
          </a:xfrm>
          <a:prstGeom prst="rect">
            <a:avLst/>
          </a:prstGeom>
        </p:spPr>
      </p:pic>
      <p:sp>
        <p:nvSpPr>
          <p:cNvPr id="4" name="TextBox 2"/>
          <p:cNvSpPr txBox="1"/>
          <p:nvPr/>
        </p:nvSpPr>
        <p:spPr>
          <a:xfrm>
            <a:off x="720000" y="17751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(2019福建厦门质检,9)鼓浪屿和厦门岛之间的海域常有美丽优雅的白鹭盘旋飞翔,故称鹭江。下列鹭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江中的物体没有受到浮力的是 (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A.浅海戏水的白鹭　    B.海底水草的叶子</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C.鹭江游弋的小鱼　    D.演武大桥的桥墩</a:t>
            </a:r>
            <a:endParaRPr lang="zh-CN" altLang="en-US" dirty="0"/>
          </a:p>
        </p:txBody>
      </p:sp>
      <p:sp>
        <p:nvSpPr>
          <p:cNvPr id="5" name="TextBox 4"/>
          <p:cNvSpPr txBox="1"/>
          <p:nvPr/>
        </p:nvSpPr>
        <p:spPr>
          <a:xfrm>
            <a:off x="720000" y="277018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浮力产生的原因是物体上下表面所处液体深度不同,上下表面受到的压强不同,故产生的压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力不同,浮力大小等于下表面受到的压力减去上表面受到的压力,故戏水的白鹭、海底的水草、游弋的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小鱼都受到浮力,大桥的桥墩下表面深埋在泥土里,受到海水向上的压力为零,故不受浮力,所以正确选项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773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(2019福建莆田二检,7)如图所示,体积相同的氢气球和空气球刚释放时,氢气球上浮,而空气球却浮不起</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来。下列说法中正确的是 (　　)</a:t>
            </a:r>
            <a:endParaRPr lang="zh-CN" altLang="en-US" dirty="0"/>
          </a:p>
          <a:p>
            <a:pPr marL="0" indent="0" eaLnBrk="0" latinLnBrk="1" hangingPunct="0">
              <a:lnSpc>
                <a:spcPct val="100000"/>
              </a:lnSpc>
              <a:spcBef>
                <a:spcPts val="140"/>
              </a:spcBef>
              <a:buNone/>
            </a:pPr>
            <a:r>
              <a:rPr lang="zh-CN" altLang="en-US" sz="5930" kern="0" spc="5095"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6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A.氢气球受到的浮力大于空气球所受的浮力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B.氢气球受到的浮力小于空气球所受的浮力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C.氢气球受到的浮力等于空气球所受的浮力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D.无法确定</a:t>
            </a:r>
            <a:endParaRPr lang="zh-CN" altLang="en-US" dirty="0"/>
          </a:p>
        </p:txBody>
      </p:sp>
      <p:pic>
        <p:nvPicPr>
          <p:cNvPr id="3" name="图片 3" descr="textimage32.jpeg"/>
          <p:cNvPicPr>
            <a:picLocks noChangeAspect="1"/>
          </p:cNvPicPr>
          <p:nvPr/>
        </p:nvPicPr>
        <p:blipFill>
          <a:blip r:embed="rId3" cstate="print"/>
          <a:stretch>
            <a:fillRect/>
          </a:stretch>
        </p:blipFill>
        <p:spPr>
          <a:xfrm>
            <a:off x="2357422" y="1762649"/>
            <a:ext cx="1166207" cy="1007540"/>
          </a:xfrm>
          <a:prstGeom prst="rect">
            <a:avLst/>
          </a:prstGeom>
        </p:spPr>
      </p:pic>
      <p:sp>
        <p:nvSpPr>
          <p:cNvPr id="4" name="TextBox 2"/>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氢气球升空是因为受到浮力大于自身重力;空气球浮不起来是因为受到浮力小于自身重力;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氢气球与空气球体积相同,所以排开空气的体积相同,受到空气的浮力相同,故选择C项。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0000" y="1048799"/>
            <a:ext cx="8316000" cy="3221588"/>
            <a:chOff x="720000" y="1048799"/>
            <a:chExt cx="8316000" cy="3221588"/>
          </a:xfrm>
        </p:grpSpPr>
        <p:sp>
          <p:nvSpPr>
            <p:cNvPr id="2" name="TextBox 2"/>
            <p:cNvSpPr txBox="1"/>
            <p:nvPr/>
          </p:nvSpPr>
          <p:spPr>
            <a:xfrm>
              <a:off x="720000" y="1048799"/>
              <a:ext cx="8316000" cy="322158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(1)乙图中物体所受的浮力为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,丙图中物体所受的浮力为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,因为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图中物体排开水的体积大于乙图中物体排开水的体积,因此浮力的大小跟物体排开液体的体积有关。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(2)丙图中物体所受的浮力为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,丁图中物体所受的浮力为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,因为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,丙图和丁</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图中物体排开液体的体积相等,但液体的密度不同,因此浮力大小跟液体密度有关。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(3)物体浸没在水中时受到的浮力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129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107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84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60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75" kern="0" spc="1322"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(4)水对烧杯底的压强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gh</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某液体对烧杯底的压强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1331810" y="2201798"/>
            <a:ext cx="342899" cy="476249"/>
          </p:xfrm>
          <a:graphic>
            <a:graphicData uri="http://schemas.openxmlformats.org/presentationml/2006/ole">
              <mc:AlternateContent xmlns:mc="http://schemas.openxmlformats.org/markup-compatibility/2006">
                <mc:Choice xmlns:v="urn:schemas-microsoft-com:vml" Requires="v">
                  <p:oleObj spid="_x0000_s24583" name="Equation" r:id="rId4" imgW="9144000" imgH="12496800" progId="">
                    <p:embed/>
                  </p:oleObj>
                </mc:Choice>
                <mc:Fallback>
                  <p:oleObj name="Equation" r:id="rId4" imgW="9144000" imgH="12496800" progId="">
                    <p:embed/>
                    <p:pic>
                      <p:nvPicPr>
                        <p:cNvPr id="0" name="Picture 6" descr="image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810" y="2201798"/>
                          <a:ext cx="3428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776223" y="2221369"/>
            <a:ext cx="495300" cy="457200"/>
          </p:xfrm>
          <a:graphic>
            <a:graphicData uri="http://schemas.openxmlformats.org/presentationml/2006/ole">
              <mc:AlternateContent xmlns:mc="http://schemas.openxmlformats.org/markup-compatibility/2006">
                <mc:Choice xmlns:v="urn:schemas-microsoft-com:vml" Requires="v">
                  <p:oleObj spid="_x0000_s24584" name="Equation" r:id="rId6" imgW="13106400" imgH="12192000" progId="">
                    <p:embed/>
                  </p:oleObj>
                </mc:Choice>
                <mc:Fallback>
                  <p:oleObj name="Equation" r:id="rId6" imgW="13106400" imgH="12192000" progId="">
                    <p:embed/>
                    <p:pic>
                      <p:nvPicPr>
                        <p:cNvPr id="0" name="Picture 5" descr="image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223" y="2221369"/>
                          <a:ext cx="495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541246" y="2211100"/>
            <a:ext cx="180975" cy="438150"/>
          </p:xfrm>
          <a:graphic>
            <a:graphicData uri="http://schemas.openxmlformats.org/presentationml/2006/ole">
              <mc:AlternateContent xmlns:mc="http://schemas.openxmlformats.org/markup-compatibility/2006">
                <mc:Choice xmlns:v="urn:schemas-microsoft-com:vml" Requires="v">
                  <p:oleObj spid="_x0000_s24585" name="Equation" r:id="rId8" imgW="4876800" imgH="11582400" progId="">
                    <p:embed/>
                  </p:oleObj>
                </mc:Choice>
                <mc:Fallback>
                  <p:oleObj name="Equation" r:id="rId8" imgW="4876800" imgH="11582400" progId="">
                    <p:embed/>
                    <p:pic>
                      <p:nvPicPr>
                        <p:cNvPr id="0" name="Picture 4" descr="image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246" y="2211100"/>
                          <a:ext cx="1809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823734" y="2211100"/>
            <a:ext cx="209550" cy="438150"/>
          </p:xfrm>
          <a:graphic>
            <a:graphicData uri="http://schemas.openxmlformats.org/presentationml/2006/ole">
              <mc:AlternateContent xmlns:mc="http://schemas.openxmlformats.org/markup-compatibility/2006">
                <mc:Choice xmlns:v="urn:schemas-microsoft-com:vml" Requires="v">
                  <p:oleObj spid="_x0000_s24586" name="Equation" r:id="rId10" imgW="5486400" imgH="11582400" progId="">
                    <p:embed/>
                  </p:oleObj>
                </mc:Choice>
                <mc:Fallback>
                  <p:oleObj name="Equation" r:id="rId10" imgW="5486400" imgH="11582400" progId="">
                    <p:embed/>
                    <p:pic>
                      <p:nvPicPr>
                        <p:cNvPr id="0" name="Picture 3" descr="image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3734" y="2211100"/>
                          <a:ext cx="2095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181337" y="2701975"/>
            <a:ext cx="257174" cy="457199"/>
          </p:xfrm>
          <a:graphic>
            <a:graphicData uri="http://schemas.openxmlformats.org/presentationml/2006/ole">
              <mc:AlternateContent xmlns:mc="http://schemas.openxmlformats.org/markup-compatibility/2006">
                <mc:Choice xmlns:v="urn:schemas-microsoft-com:vml" Requires="v">
                  <p:oleObj spid="_x0000_s24587" name="Equation" r:id="rId12" imgW="6705600" imgH="12192000" progId="">
                    <p:embed/>
                  </p:oleObj>
                </mc:Choice>
                <mc:Fallback>
                  <p:oleObj name="Equation" r:id="rId12" imgW="6705600" imgH="12192000" progId="">
                    <p:embed/>
                    <p:pic>
                      <p:nvPicPr>
                        <p:cNvPr id="0" name="Picture 2" descr="image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1337" y="2701975"/>
                          <a:ext cx="257174"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540026" y="2701864"/>
            <a:ext cx="495300" cy="447675"/>
          </p:xfrm>
          <a:graphic>
            <a:graphicData uri="http://schemas.openxmlformats.org/presentationml/2006/ole">
              <mc:AlternateContent xmlns:mc="http://schemas.openxmlformats.org/markup-compatibility/2006">
                <mc:Choice xmlns:v="urn:schemas-microsoft-com:vml" Requires="v">
                  <p:oleObj spid="_x0000_s24588" name="Equation" r:id="rId14" imgW="13106400" imgH="11887200" progId="">
                    <p:embed/>
                  </p:oleObj>
                </mc:Choice>
                <mc:Fallback>
                  <p:oleObj name="Equation" r:id="rId14" imgW="13106400" imgH="11887200" progId="">
                    <p:embed/>
                    <p:pic>
                      <p:nvPicPr>
                        <p:cNvPr id="0" name="Picture 1" descr="image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0026" y="2701864"/>
                          <a:ext cx="4953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(2017山西,19)俗话说“瓜浮李沉”,意思是西瓜投入水中会漂浮,李子投入水中会下沉。对此现象,下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列说法正确的是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A.西瓜的密度比李子的密度大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B.西瓜漂浮时所受浮力大于重力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C.李子下沉过程中所受水的压强不变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D.李子浸没后,下沉过程中所受浮力大小不变</a:t>
            </a:r>
            <a:endParaRPr lang="zh-CN" altLang="en-US" dirty="0"/>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“瓜浮李沉”,表明西瓜的密度小于水的密度,李子的密度大于水的密度,故西瓜的密度小于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李子的密度,A项错误;西瓜漂浮时浮力等于重力,B项错误;李子下沉过程中,深度增加,所受压强增大,C项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错误;李子浸没后,下沉过程中,</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不变,</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不变,所受浮力大小不变,故D项正确。</a:t>
            </a:r>
            <a:endParaRPr lang="zh-CN" altLang="en-US" dirty="0"/>
          </a:p>
        </p:txBody>
      </p:sp>
      <p:sp>
        <p:nvSpPr>
          <p:cNvPr id="4" name="TextBox 2"/>
          <p:cNvSpPr txBox="1"/>
          <p:nvPr/>
        </p:nvSpPr>
        <p:spPr>
          <a:xfrm>
            <a:off x="720000" y="362744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漂浮是物体漂在液面上且受力平衡的一种状态,</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;上浮是物体在液体内上升的过程,</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33056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(2020湖北武汉模拟,7)测量液体密度的仪器叫作密度计。将其插入被测液体中,待静止后直接读取液</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面处的刻度值(图甲)。图乙和图丙是自制的一支简易密度计(在木棒的一端缠绕一些铜丝做成),先后被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放入盛有不同液体的两个烧杯中。下列说法正确的是 (　　)</a:t>
            </a:r>
            <a:endParaRPr lang="zh-CN" altLang="en-US" dirty="0"/>
          </a:p>
          <a:p>
            <a:pPr marL="0" indent="0" eaLnBrk="0" latinLnBrk="1" hangingPunct="0">
              <a:lnSpc>
                <a:spcPct val="100000"/>
              </a:lnSpc>
              <a:spcBef>
                <a:spcPts val="140"/>
              </a:spcBef>
              <a:buNone/>
            </a:pPr>
            <a:r>
              <a:rPr lang="zh-CN" altLang="en-US" sz="10145" kern="0" spc="1182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1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A.密度计越靠近下方的刻度,其相应的密度数值越小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B.密度计在乙杯中受到的浮力大于丙杯中受到的浮力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C.乙、丙两杯中液体对密度计下表面的压强相等</a:t>
            </a:r>
            <a:endParaRPr lang="zh-CN" altLang="en-US" dirty="0"/>
          </a:p>
        </p:txBody>
      </p:sp>
      <p:pic>
        <p:nvPicPr>
          <p:cNvPr id="3" name="图片 3" descr="textimage33.jpeg"/>
          <p:cNvPicPr>
            <a:picLocks noChangeAspect="1"/>
          </p:cNvPicPr>
          <p:nvPr/>
        </p:nvPicPr>
        <p:blipFill>
          <a:blip r:embed="rId3" cstate="print"/>
          <a:stretch>
            <a:fillRect/>
          </a:stretch>
        </p:blipFill>
        <p:spPr>
          <a:xfrm>
            <a:off x="2928926" y="1974711"/>
            <a:ext cx="2136747" cy="1662725"/>
          </a:xfrm>
          <a:prstGeom prst="rect">
            <a:avLst/>
          </a:prstGeom>
        </p:spPr>
      </p:pic>
      <p:sp>
        <p:nvSpPr>
          <p:cNvPr id="4" name="TextBox 2"/>
          <p:cNvSpPr txBox="1"/>
          <p:nvPr/>
        </p:nvSpPr>
        <p:spPr>
          <a:xfrm>
            <a:off x="720000" y="44946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D.乙杯中液体的密度比丙杯中液体的密度大</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9062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由图知密度计排开液体的体积</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排乙</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排丙</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,可得</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5"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密度计浸入液体的深度越小,说明液体的密度越大,即密度计越靠近下方的刻度对应的密度数值越大,故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A、B、D错误。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液体对密度计下表面的压力等于浮力,因漂浮,浮力与重力相等,受力面积不变,所以乙、丙两杯中液体对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密度计下表面的压强相等,C正确。故选C。</a:t>
            </a:r>
            <a:endParaRPr lang="zh-CN" altLang="en-US" dirty="0"/>
          </a:p>
        </p:txBody>
      </p:sp>
      <p:graphicFrame>
        <p:nvGraphicFramePr>
          <p:cNvPr id="4" name="对象 3"/>
          <p:cNvGraphicFramePr>
            <a:graphicFrameLocks noChangeAspect="1"/>
          </p:cNvGraphicFramePr>
          <p:nvPr/>
        </p:nvGraphicFramePr>
        <p:xfrm>
          <a:off x="1001337" y="1984371"/>
          <a:ext cx="342899" cy="476249"/>
        </p:xfrm>
        <a:graphic>
          <a:graphicData uri="http://schemas.openxmlformats.org/presentationml/2006/ole">
            <mc:AlternateContent xmlns:mc="http://schemas.openxmlformats.org/markup-compatibility/2006">
              <mc:Choice xmlns:v="urn:schemas-microsoft-com:vml" Requires="v">
                <p:oleObj spid="_x0000_s149506" name="Equation" r:id="rId4" imgW="9144000" imgH="12496800" progId="">
                  <p:embed/>
                </p:oleObj>
              </mc:Choice>
              <mc:Fallback>
                <p:oleObj name="Equation" r:id="rId4" imgW="9144000" imgH="12496800" progId="">
                  <p:embed/>
                  <p:pic>
                    <p:nvPicPr>
                      <p:cNvPr id="0" name="Picture 1" descr="image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337" y="1984371"/>
                        <a:ext cx="3428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110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(2019湖南衡阳,17)(多选)如图是甲、乙两种液体的质量与体积关系图像,将相同的木块分别放入盛有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甲、乙两种液体的容器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中,待木块静止时,两容器液面相平,下列说法正确的是 (　　)</a:t>
            </a:r>
            <a:endParaRPr lang="zh-CN" altLang="en-US" dirty="0"/>
          </a:p>
          <a:p>
            <a:pPr marL="0" indent="0" eaLnBrk="0" latinLnBrk="1" hangingPunct="0">
              <a:lnSpc>
                <a:spcPct val="100000"/>
              </a:lnSpc>
              <a:spcBef>
                <a:spcPts val="140"/>
              </a:spcBef>
              <a:buNone/>
            </a:pPr>
            <a:r>
              <a:rPr lang="zh-CN" altLang="en-US" sz="7600" kern="0" spc="68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6915" kern="0" spc="1325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2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容器盛的是甲液体,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容器盛的是乙液体</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B.木块在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容器内排开液体的质量较大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两容器底部受到液体的压强相等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两容器中木块下表面受到液体的压强相等</a:t>
            </a:r>
            <a:endParaRPr lang="zh-CN" altLang="en-US" dirty="0"/>
          </a:p>
        </p:txBody>
      </p:sp>
      <p:pic>
        <p:nvPicPr>
          <p:cNvPr id="3" name="图片 3" descr="textimage34.jpeg"/>
          <p:cNvPicPr>
            <a:picLocks noChangeAspect="1"/>
          </p:cNvPicPr>
          <p:nvPr/>
        </p:nvPicPr>
        <p:blipFill>
          <a:blip r:embed="rId3" cstate="print"/>
          <a:stretch>
            <a:fillRect/>
          </a:stretch>
        </p:blipFill>
        <p:spPr>
          <a:xfrm>
            <a:off x="1658638" y="1770057"/>
            <a:ext cx="1464279" cy="1267019"/>
          </a:xfrm>
          <a:prstGeom prst="rect">
            <a:avLst/>
          </a:prstGeom>
        </p:spPr>
      </p:pic>
      <p:pic>
        <p:nvPicPr>
          <p:cNvPr id="4" name="图片 4" descr="textimage35.jpeg"/>
          <p:cNvPicPr>
            <a:picLocks noChangeAspect="1"/>
          </p:cNvPicPr>
          <p:nvPr/>
        </p:nvPicPr>
        <p:blipFill>
          <a:blip r:embed="rId4" cstate="print"/>
          <a:stretch>
            <a:fillRect/>
          </a:stretch>
        </p:blipFill>
        <p:spPr>
          <a:xfrm>
            <a:off x="3829908" y="1770057"/>
            <a:ext cx="2242290" cy="1267019"/>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20000" y="1260000"/>
            <a:ext cx="8316000" cy="2172454"/>
            <a:chOff x="720000" y="1260000"/>
            <a:chExt cx="8316000" cy="2172454"/>
          </a:xfrm>
        </p:grpSpPr>
        <p:sp>
          <p:nvSpPr>
            <p:cNvPr id="2" name="TextBox 2"/>
            <p:cNvSpPr txBox="1"/>
            <p:nvPr/>
          </p:nvSpPr>
          <p:spPr>
            <a:xfrm>
              <a:off x="720000" y="1260000"/>
              <a:ext cx="8316000" cy="217245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AD</a:t>
              </a:r>
              <a:r>
                <a:rPr lang="zh-CN" altLang="en-US" sz="1415" kern="0" dirty="0" smtClean="0">
                  <a:solidFill>
                    <a:srgbClr val="000000"/>
                  </a:solidFill>
                  <a:latin typeface="Times New Roman" panose="02020603050405020304" pitchFamily="65" charset="-122"/>
                  <a:ea typeface="宋体" panose="02010600030101010101" pitchFamily="2" charset="-122"/>
                </a:rPr>
                <a:t>　由图像知道,甲、乙体积相同时,甲的质量大于乙的质量,由</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,又因为相同木块</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中都处于漂浮状态,所以,</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木</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630" kern="0" spc="46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630" kern="0" spc="46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,由图知道,</a:t>
              </a:r>
              <a:r>
                <a:rPr lang="zh-CN" altLang="en-US" sz="1630" kern="0" spc="46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630" kern="0" spc="46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36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,由此知道,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容器盛的是甲液体,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容器盛的是乙液体,故A正确;因为</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,由阿基米德原理知道,</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75"/>
                </a:spcBef>
                <a:buNone/>
              </a:pP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69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,故B错误;由于两容器中液面相平,且</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知道,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容器底部受到液体的压强大,</a:t>
              </a:r>
              <a:endParaRPr lang="zh-CN" altLang="en-US" dirty="0"/>
            </a:p>
            <a:p>
              <a:pPr marL="0" indent="0" eaLnBrk="0" latinLnBrk="1" hangingPunct="0">
                <a:lnSpc>
                  <a:spcPct val="100000"/>
                </a:lnSpc>
                <a:spcBef>
                  <a:spcPts val="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故C错误;木块所受浮力等于下表面所受液体压力与上表面所受大气压力的差值,</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7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,又因为两个木块相同,所以底面积相同,则大气对木块上表面的压力</a:t>
              </a:r>
              <a:r>
                <a:rPr lang="zh-CN" altLang="en-US" sz="1345" kern="0" spc="83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345" kern="0" spc="83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,故</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,再由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0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道,</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下</a:t>
              </a:r>
              <a:r>
                <a:rPr lang="zh-CN" altLang="en-US" sz="1415" kern="0" dirty="0" smtClean="0">
                  <a:solidFill>
                    <a:srgbClr val="000000"/>
                  </a:solidFill>
                  <a:latin typeface="Times New Roman" panose="02020603050405020304" pitchFamily="65" charset="-122"/>
                  <a:ea typeface="宋体" panose="02010600030101010101" pitchFamily="2" charset="-122"/>
                </a:rPr>
                <a:t>,故D正确。</a:t>
              </a:r>
              <a:endParaRPr lang="zh-CN" altLang="en-US" dirty="0"/>
            </a:p>
          </p:txBody>
        </p:sp>
        <p:graphicFrame>
          <p:nvGraphicFramePr>
            <p:cNvPr id="4" name="对象 3"/>
            <p:cNvGraphicFramePr>
              <a:graphicFrameLocks noChangeAspect="1"/>
            </p:cNvGraphicFramePr>
            <p:nvPr/>
          </p:nvGraphicFramePr>
          <p:xfrm>
            <a:off x="6346318" y="1262614"/>
            <a:ext cx="180975" cy="419100"/>
          </p:xfrm>
          <a:graphic>
            <a:graphicData uri="http://schemas.openxmlformats.org/presentationml/2006/ole">
              <mc:AlternateContent xmlns:mc="http://schemas.openxmlformats.org/markup-compatibility/2006">
                <mc:Choice xmlns:v="urn:schemas-microsoft-com:vml" Requires="v">
                  <p:oleObj spid="_x0000_s159763" name="Equation" r:id="rId4" imgW="4876800" imgH="10972800" progId="">
                    <p:embed/>
                  </p:oleObj>
                </mc:Choice>
                <mc:Fallback>
                  <p:oleObj name="Equation" r:id="rId4" imgW="4876800" imgH="10972800" progId="">
                    <p:embed/>
                    <p:pic>
                      <p:nvPicPr>
                        <p:cNvPr id="0" name="Picture 18" descr="image1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318" y="1262614"/>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3149479" y="1715482"/>
            <a:ext cx="276224" cy="228600"/>
          </p:xfrm>
          <a:graphic>
            <a:graphicData uri="http://schemas.openxmlformats.org/presentationml/2006/ole">
              <mc:AlternateContent xmlns:mc="http://schemas.openxmlformats.org/markup-compatibility/2006">
                <mc:Choice xmlns:v="urn:schemas-microsoft-com:vml" Requires="v">
                  <p:oleObj spid="_x0000_s159764" name="Equation" r:id="rId6" imgW="7315200" imgH="6096000" progId="">
                    <p:embed/>
                  </p:oleObj>
                </mc:Choice>
                <mc:Fallback>
                  <p:oleObj name="Equation" r:id="rId6" imgW="7315200" imgH="6096000" progId="">
                    <p:embed/>
                    <p:pic>
                      <p:nvPicPr>
                        <p:cNvPr id="0" name="Picture 17" descr="image1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9479" y="1715482"/>
                          <a:ext cx="27622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527218" y="1715482"/>
            <a:ext cx="276224" cy="228600"/>
          </p:xfrm>
          <a:graphic>
            <a:graphicData uri="http://schemas.openxmlformats.org/presentationml/2006/ole">
              <mc:AlternateContent xmlns:mc="http://schemas.openxmlformats.org/markup-compatibility/2006">
                <mc:Choice xmlns:v="urn:schemas-microsoft-com:vml" Requires="v">
                  <p:oleObj spid="_x0000_s159765" name="Equation" r:id="rId8" imgW="7315200" imgH="6096000" progId="">
                    <p:embed/>
                  </p:oleObj>
                </mc:Choice>
                <mc:Fallback>
                  <p:oleObj name="Equation" r:id="rId8" imgW="7315200" imgH="6096000" progId="">
                    <p:embed/>
                    <p:pic>
                      <p:nvPicPr>
                        <p:cNvPr id="0" name="Picture 16" descr="image1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7218" y="1715482"/>
                          <a:ext cx="27622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575358" y="1715482"/>
            <a:ext cx="266699" cy="228599"/>
          </p:xfrm>
          <a:graphic>
            <a:graphicData uri="http://schemas.openxmlformats.org/presentationml/2006/ole">
              <mc:AlternateContent xmlns:mc="http://schemas.openxmlformats.org/markup-compatibility/2006">
                <mc:Choice xmlns:v="urn:schemas-microsoft-com:vml" Requires="v">
                  <p:oleObj spid="_x0000_s159766" name="Equation" r:id="rId10" imgW="7010400" imgH="6096000" progId="">
                    <p:embed/>
                  </p:oleObj>
                </mc:Choice>
                <mc:Fallback>
                  <p:oleObj name="Equation" r:id="rId10" imgW="7010400" imgH="6096000" progId="">
                    <p:embed/>
                    <p:pic>
                      <p:nvPicPr>
                        <p:cNvPr id="0" name="Picture 15" descr="image2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5358" y="1715482"/>
                          <a:ext cx="266699"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168396" y="1715482"/>
            <a:ext cx="266699" cy="228599"/>
          </p:xfrm>
          <a:graphic>
            <a:graphicData uri="http://schemas.openxmlformats.org/presentationml/2006/ole">
              <mc:AlternateContent xmlns:mc="http://schemas.openxmlformats.org/markup-compatibility/2006">
                <mc:Choice xmlns:v="urn:schemas-microsoft-com:vml" Requires="v">
                  <p:oleObj spid="_x0000_s159767" name="Equation" r:id="rId12" imgW="7010400" imgH="6096000" progId="">
                    <p:embed/>
                  </p:oleObj>
                </mc:Choice>
                <mc:Fallback>
                  <p:oleObj name="Equation" r:id="rId12" imgW="7010400" imgH="6096000" progId="">
                    <p:embed/>
                    <p:pic>
                      <p:nvPicPr>
                        <p:cNvPr id="0" name="Picture 14" descr="image2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68396" y="1715482"/>
                          <a:ext cx="266699"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245096" y="1715482"/>
            <a:ext cx="266699" cy="228599"/>
          </p:xfrm>
          <a:graphic>
            <a:graphicData uri="http://schemas.openxmlformats.org/presentationml/2006/ole">
              <mc:AlternateContent xmlns:mc="http://schemas.openxmlformats.org/markup-compatibility/2006">
                <mc:Choice xmlns:v="urn:schemas-microsoft-com:vml" Requires="v">
                  <p:oleObj spid="_x0000_s159768" name="Equation" r:id="rId14" imgW="7010400" imgH="6096000" progId="">
                    <p:embed/>
                  </p:oleObj>
                </mc:Choice>
                <mc:Fallback>
                  <p:oleObj name="Equation" r:id="rId14" imgW="7010400" imgH="6096000" progId="">
                    <p:embed/>
                    <p:pic>
                      <p:nvPicPr>
                        <p:cNvPr id="0" name="Picture 13" descr="image2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45096" y="1715482"/>
                          <a:ext cx="266699"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613310" y="1715482"/>
            <a:ext cx="266699" cy="228599"/>
          </p:xfrm>
          <a:graphic>
            <a:graphicData uri="http://schemas.openxmlformats.org/presentationml/2006/ole">
              <mc:AlternateContent xmlns:mc="http://schemas.openxmlformats.org/markup-compatibility/2006">
                <mc:Choice xmlns:v="urn:schemas-microsoft-com:vml" Requires="v">
                  <p:oleObj spid="_x0000_s159769" name="Equation" r:id="rId16" imgW="7010400" imgH="6096000" progId="">
                    <p:embed/>
                  </p:oleObj>
                </mc:Choice>
                <mc:Fallback>
                  <p:oleObj name="Equation" r:id="rId16" imgW="7010400" imgH="6096000" progId="">
                    <p:embed/>
                    <p:pic>
                      <p:nvPicPr>
                        <p:cNvPr id="0" name="Picture 12" descr="image2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13310" y="1715482"/>
                          <a:ext cx="266699"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5918300" y="1998259"/>
            <a:ext cx="276225" cy="228600"/>
          </p:xfrm>
          <a:graphic>
            <a:graphicData uri="http://schemas.openxmlformats.org/presentationml/2006/ole">
              <mc:AlternateContent xmlns:mc="http://schemas.openxmlformats.org/markup-compatibility/2006">
                <mc:Choice xmlns:v="urn:schemas-microsoft-com:vml" Requires="v">
                  <p:oleObj spid="_x0000_s159770" name="Equation" r:id="rId18" imgW="7315200" imgH="6096000" progId="">
                    <p:embed/>
                  </p:oleObj>
                </mc:Choice>
                <mc:Fallback>
                  <p:oleObj name="Equation" r:id="rId18" imgW="7315200" imgH="6096000" progId="">
                    <p:embed/>
                    <p:pic>
                      <p:nvPicPr>
                        <p:cNvPr id="0" name="Picture 11" descr="image2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18300" y="1998259"/>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6296039" y="1998259"/>
            <a:ext cx="276225" cy="228600"/>
          </p:xfrm>
          <a:graphic>
            <a:graphicData uri="http://schemas.openxmlformats.org/presentationml/2006/ole">
              <mc:AlternateContent xmlns:mc="http://schemas.openxmlformats.org/markup-compatibility/2006">
                <mc:Choice xmlns:v="urn:schemas-microsoft-com:vml" Requires="v">
                  <p:oleObj spid="_x0000_s159771" name="Equation" r:id="rId20" imgW="7315200" imgH="6096000" progId="">
                    <p:embed/>
                  </p:oleObj>
                </mc:Choice>
                <mc:Fallback>
                  <p:oleObj name="Equation" r:id="rId20" imgW="7315200" imgH="6096000" progId="">
                    <p:embed/>
                    <p:pic>
                      <p:nvPicPr>
                        <p:cNvPr id="0" name="Picture 10" descr="image20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96039" y="1998259"/>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8168443" y="1998259"/>
            <a:ext cx="295275" cy="228600"/>
          </p:xfrm>
          <a:graphic>
            <a:graphicData uri="http://schemas.openxmlformats.org/presentationml/2006/ole">
              <mc:AlternateContent xmlns:mc="http://schemas.openxmlformats.org/markup-compatibility/2006">
                <mc:Choice xmlns:v="urn:schemas-microsoft-com:vml" Requires="v">
                  <p:oleObj spid="_x0000_s159772" name="Equation" r:id="rId22" imgW="7924800" imgH="6096000" progId="">
                    <p:embed/>
                  </p:oleObj>
                </mc:Choice>
                <mc:Fallback>
                  <p:oleObj name="Equation" r:id="rId22" imgW="7924800" imgH="6096000" progId="">
                    <p:embed/>
                    <p:pic>
                      <p:nvPicPr>
                        <p:cNvPr id="0" name="Picture 9" descr="image20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68443" y="1998259"/>
                          <a:ext cx="2952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720000" y="2281036"/>
            <a:ext cx="295275" cy="228599"/>
          </p:xfrm>
          <a:graphic>
            <a:graphicData uri="http://schemas.openxmlformats.org/presentationml/2006/ole">
              <mc:AlternateContent xmlns:mc="http://schemas.openxmlformats.org/markup-compatibility/2006">
                <mc:Choice xmlns:v="urn:schemas-microsoft-com:vml" Requires="v">
                  <p:oleObj spid="_x0000_s159773" name="Equation" r:id="rId24" imgW="7924800" imgH="6096000" progId="">
                    <p:embed/>
                  </p:oleObj>
                </mc:Choice>
                <mc:Fallback>
                  <p:oleObj name="Equation" r:id="rId24" imgW="7924800" imgH="6096000" progId="">
                    <p:embed/>
                    <p:pic>
                      <p:nvPicPr>
                        <p:cNvPr id="0" name="Picture 8" descr="image20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000" y="2281036"/>
                          <a:ext cx="295275"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1240275" y="2281036"/>
            <a:ext cx="295275" cy="228599"/>
          </p:xfrm>
          <a:graphic>
            <a:graphicData uri="http://schemas.openxmlformats.org/presentationml/2006/ole">
              <mc:AlternateContent xmlns:mc="http://schemas.openxmlformats.org/markup-compatibility/2006">
                <mc:Choice xmlns:v="urn:schemas-microsoft-com:vml" Requires="v">
                  <p:oleObj spid="_x0000_s159774" name="Equation" r:id="rId26" imgW="7924800" imgH="6096000" progId="">
                    <p:embed/>
                  </p:oleObj>
                </mc:Choice>
                <mc:Fallback>
                  <p:oleObj name="Equation" r:id="rId26" imgW="7924800" imgH="6096000" progId="">
                    <p:embed/>
                    <p:pic>
                      <p:nvPicPr>
                        <p:cNvPr id="0" name="Picture 7" descr="image20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40275" y="2281036"/>
                          <a:ext cx="295275"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1637063" y="2281036"/>
            <a:ext cx="295275" cy="228599"/>
          </p:xfrm>
          <a:graphic>
            <a:graphicData uri="http://schemas.openxmlformats.org/presentationml/2006/ole">
              <mc:AlternateContent xmlns:mc="http://schemas.openxmlformats.org/markup-compatibility/2006">
                <mc:Choice xmlns:v="urn:schemas-microsoft-com:vml" Requires="v">
                  <p:oleObj spid="_x0000_s159775" name="Equation" r:id="rId28" imgW="7924800" imgH="6096000" progId="">
                    <p:embed/>
                  </p:oleObj>
                </mc:Choice>
                <mc:Fallback>
                  <p:oleObj name="Equation" r:id="rId28" imgW="7924800" imgH="6096000" progId="">
                    <p:embed/>
                    <p:pic>
                      <p:nvPicPr>
                        <p:cNvPr id="0" name="Picture 6" descr="image20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37063" y="2281036"/>
                          <a:ext cx="295275" cy="228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7179867" y="2563813"/>
            <a:ext cx="276225" cy="228600"/>
          </p:xfrm>
          <a:graphic>
            <a:graphicData uri="http://schemas.openxmlformats.org/presentationml/2006/ole">
              <mc:AlternateContent xmlns:mc="http://schemas.openxmlformats.org/markup-compatibility/2006">
                <mc:Choice xmlns:v="urn:schemas-microsoft-com:vml" Requires="v">
                  <p:oleObj spid="_x0000_s159776" name="Equation" r:id="rId30" imgW="7315200" imgH="6096000" progId="">
                    <p:embed/>
                  </p:oleObj>
                </mc:Choice>
                <mc:Fallback>
                  <p:oleObj name="Equation" r:id="rId30" imgW="7315200" imgH="6096000" progId="">
                    <p:embed/>
                    <p:pic>
                      <p:nvPicPr>
                        <p:cNvPr id="0" name="Picture 5" descr="image21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79867" y="2563813"/>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8152524" y="2563813"/>
            <a:ext cx="276225" cy="228600"/>
          </p:xfrm>
          <a:graphic>
            <a:graphicData uri="http://schemas.openxmlformats.org/presentationml/2006/ole">
              <mc:AlternateContent xmlns:mc="http://schemas.openxmlformats.org/markup-compatibility/2006">
                <mc:Choice xmlns:v="urn:schemas-microsoft-com:vml" Requires="v">
                  <p:oleObj spid="_x0000_s159777" name="Equation" r:id="rId32" imgW="7315200" imgH="6096000" progId="">
                    <p:embed/>
                  </p:oleObj>
                </mc:Choice>
                <mc:Fallback>
                  <p:oleObj name="Equation" r:id="rId32" imgW="7315200" imgH="6096000" progId="">
                    <p:embed/>
                    <p:pic>
                      <p:nvPicPr>
                        <p:cNvPr id="0" name="Picture 4" descr="image2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152524" y="2563813"/>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nvGraphicFramePr>
          <p:xfrm>
            <a:off x="6140118" y="2875411"/>
            <a:ext cx="276225" cy="228600"/>
          </p:xfrm>
          <a:graphic>
            <a:graphicData uri="http://schemas.openxmlformats.org/presentationml/2006/ole">
              <mc:AlternateContent xmlns:mc="http://schemas.openxmlformats.org/markup-compatibility/2006">
                <mc:Choice xmlns:v="urn:schemas-microsoft-com:vml" Requires="v">
                  <p:oleObj spid="_x0000_s159778" name="Equation" r:id="rId34" imgW="7315200" imgH="6096000" progId="">
                    <p:embed/>
                  </p:oleObj>
                </mc:Choice>
                <mc:Fallback>
                  <p:oleObj name="Equation" r:id="rId34" imgW="7315200" imgH="6096000" progId="">
                    <p:embed/>
                    <p:pic>
                      <p:nvPicPr>
                        <p:cNvPr id="0" name="Picture 3" descr="image21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140118" y="2875411"/>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nvGraphicFramePr>
          <p:xfrm>
            <a:off x="6517856" y="2875411"/>
            <a:ext cx="276225" cy="228600"/>
          </p:xfrm>
          <a:graphic>
            <a:graphicData uri="http://schemas.openxmlformats.org/presentationml/2006/ole">
              <mc:AlternateContent xmlns:mc="http://schemas.openxmlformats.org/markup-compatibility/2006">
                <mc:Choice xmlns:v="urn:schemas-microsoft-com:vml" Requires="v">
                  <p:oleObj spid="_x0000_s159779" name="Equation" r:id="rId36" imgW="7315200" imgH="6096000" progId="">
                    <p:embed/>
                  </p:oleObj>
                </mc:Choice>
                <mc:Fallback>
                  <p:oleObj name="Equation" r:id="rId36" imgW="7315200" imgH="6096000" progId="">
                    <p:embed/>
                    <p:pic>
                      <p:nvPicPr>
                        <p:cNvPr id="0" name="Picture 2" descr="image21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517856" y="2875411"/>
                          <a:ext cx="276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8207085" y="2770189"/>
            <a:ext cx="180975" cy="419100"/>
          </p:xfrm>
          <a:graphic>
            <a:graphicData uri="http://schemas.openxmlformats.org/presentationml/2006/ole">
              <mc:AlternateContent xmlns:mc="http://schemas.openxmlformats.org/markup-compatibility/2006">
                <mc:Choice xmlns:v="urn:schemas-microsoft-com:vml" Requires="v">
                  <p:oleObj spid="_x0000_s159780" name="Equation" r:id="rId38" imgW="4876800" imgH="10972800" progId="">
                    <p:embed/>
                  </p:oleObj>
                </mc:Choice>
                <mc:Fallback>
                  <p:oleObj name="Equation" r:id="rId38" imgW="4876800" imgH="10972800" progId="">
                    <p:embed/>
                    <p:pic>
                      <p:nvPicPr>
                        <p:cNvPr id="0" name="Picture 1" descr="image21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207085" y="2770189"/>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4248"/>
            <a:ext cx="8316000" cy="15602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(2020江苏苏州吴中一模,19)如图所示,乒乓球从水里上浮直至漂浮在水面上,乒乓球在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位置时受到的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位置时受到的浮力为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,则它们的大小关系是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,已知乒乓球的质量为2.7 g,当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它漂浮在水面时,排开水的体积为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位置时是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(填“平衡”或“非平衡”)状态。</a:t>
            </a:r>
            <a:endParaRPr lang="zh-CN" altLang="en-US" dirty="0"/>
          </a:p>
          <a:p>
            <a:pPr marL="0" indent="0" eaLnBrk="0" latinLnBrk="1" hangingPunct="0">
              <a:lnSpc>
                <a:spcPct val="100000"/>
              </a:lnSpc>
              <a:spcBef>
                <a:spcPts val="140"/>
              </a:spcBef>
              <a:buNone/>
            </a:pPr>
            <a:r>
              <a:rPr lang="zh-CN" altLang="en-US" sz="5805" kern="0" spc="807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6.jpeg"/>
          <p:cNvPicPr>
            <a:picLocks noChangeAspect="1"/>
          </p:cNvPicPr>
          <p:nvPr/>
        </p:nvPicPr>
        <p:blipFill>
          <a:blip r:embed="rId4" cstate="print"/>
          <a:stretch>
            <a:fillRect/>
          </a:stretch>
        </p:blipFill>
        <p:spPr>
          <a:xfrm>
            <a:off x="3143240" y="1698619"/>
            <a:ext cx="1762124" cy="1181099"/>
          </a:xfrm>
          <a:prstGeom prst="rect">
            <a:avLst/>
          </a:prstGeom>
        </p:spPr>
      </p:pic>
      <p:sp>
        <p:nvSpPr>
          <p:cNvPr id="4" name="TextBox 2"/>
          <p:cNvSpPr txBox="1"/>
          <p:nvPr/>
        </p:nvSpPr>
        <p:spPr>
          <a:xfrm>
            <a:off x="720000" y="6984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二、填空题</a:t>
            </a:r>
            <a:r>
              <a:rPr lang="zh-CN" altLang="en-US" sz="1415" kern="0" dirty="0" smtClean="0">
                <a:solidFill>
                  <a:srgbClr val="000000"/>
                </a:solidFill>
                <a:latin typeface="Times New Roman" panose="02020603050405020304" pitchFamily="65" charset="-122"/>
                <a:ea typeface="宋体" panose="02010600030101010101" pitchFamily="2" charset="-122"/>
              </a:rPr>
              <a:t>(每空1分,共10分)</a:t>
            </a:r>
            <a:endParaRPr lang="zh-CN" altLang="en-US" dirty="0"/>
          </a:p>
        </p:txBody>
      </p:sp>
      <p:sp>
        <p:nvSpPr>
          <p:cNvPr id="5" name="TextBox 2"/>
          <p:cNvSpPr txBox="1"/>
          <p:nvPr/>
        </p:nvSpPr>
        <p:spPr>
          <a:xfrm>
            <a:off x="720000" y="291306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&lt;　2.7　非平衡</a:t>
            </a:r>
            <a:endParaRPr lang="zh-CN" altLang="en-US" dirty="0"/>
          </a:p>
        </p:txBody>
      </p:sp>
      <p:grpSp>
        <p:nvGrpSpPr>
          <p:cNvPr id="6" name="组合 5"/>
          <p:cNvGrpSpPr/>
          <p:nvPr/>
        </p:nvGrpSpPr>
        <p:grpSpPr>
          <a:xfrm>
            <a:off x="720000" y="3166124"/>
            <a:ext cx="8316000" cy="1900072"/>
            <a:chOff x="720000" y="1260000"/>
            <a:chExt cx="8316000" cy="1900072"/>
          </a:xfrm>
        </p:grpSpPr>
        <p:sp>
          <p:nvSpPr>
            <p:cNvPr id="7" name="TextBox 2"/>
            <p:cNvSpPr txBox="1"/>
            <p:nvPr/>
          </p:nvSpPr>
          <p:spPr>
            <a:xfrm>
              <a:off x="720000" y="1260000"/>
              <a:ext cx="8316000" cy="190007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由图可知,乒乓球在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位置时是漂浮,</a:t>
              </a:r>
              <a:r>
                <a:rPr lang="zh-CN" altLang="en-US" sz="1630" kern="0" spc="5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21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位置时是浸没,</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乒乓球漂浮在水面上时,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球</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0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=2.7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位置,乒乓球全部浸入,所受浮力大于自身的重力,不是平衡状态。</a:t>
              </a:r>
              <a:endParaRPr lang="zh-CN" altLang="en-US" dirty="0"/>
            </a:p>
          </p:txBody>
        </p:sp>
        <p:graphicFrame>
          <p:nvGraphicFramePr>
            <p:cNvPr id="8" name="对象 7"/>
            <p:cNvGraphicFramePr>
              <a:graphicFrameLocks noChangeAspect="1"/>
            </p:cNvGraphicFramePr>
            <p:nvPr/>
          </p:nvGraphicFramePr>
          <p:xfrm>
            <a:off x="3984391" y="1293127"/>
            <a:ext cx="276224" cy="228600"/>
          </p:xfrm>
          <a:graphic>
            <a:graphicData uri="http://schemas.openxmlformats.org/presentationml/2006/ole">
              <mc:AlternateContent xmlns:mc="http://schemas.openxmlformats.org/markup-compatibility/2006">
                <mc:Choice xmlns:v="urn:schemas-microsoft-com:vml" Requires="v">
                  <p:oleObj spid="_x0000_s163844" name="Equation" r:id="rId5" imgW="7315200" imgH="6096000" progId="">
                    <p:embed/>
                  </p:oleObj>
                </mc:Choice>
                <mc:Fallback>
                  <p:oleObj name="Equation" r:id="rId5" imgW="7315200" imgH="6096000" progId="">
                    <p:embed/>
                    <p:pic>
                      <p:nvPicPr>
                        <p:cNvPr id="0" name="Picture 3" descr="image2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391" y="1293127"/>
                          <a:ext cx="27622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385905" y="2508253"/>
            <a:ext cx="285750" cy="476250"/>
          </p:xfrm>
          <a:graphic>
            <a:graphicData uri="http://schemas.openxmlformats.org/presentationml/2006/ole">
              <mc:AlternateContent xmlns:mc="http://schemas.openxmlformats.org/markup-compatibility/2006">
                <mc:Choice xmlns:v="urn:schemas-microsoft-com:vml" Requires="v">
                  <p:oleObj spid="_x0000_s163845" name="Equation" r:id="rId7" imgW="7620000" imgH="12496800" progId="">
                    <p:embed/>
                  </p:oleObj>
                </mc:Choice>
                <mc:Fallback>
                  <p:oleObj name="Equation" r:id="rId7" imgW="7620000" imgH="12496800" progId="">
                    <p:embed/>
                    <p:pic>
                      <p:nvPicPr>
                        <p:cNvPr id="0" name="Picture 2" descr="image2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905" y="2508253"/>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773168" y="2517555"/>
            <a:ext cx="571500" cy="438150"/>
          </p:xfrm>
          <a:graphic>
            <a:graphicData uri="http://schemas.openxmlformats.org/presentationml/2006/ole">
              <mc:AlternateContent xmlns:mc="http://schemas.openxmlformats.org/markup-compatibility/2006">
                <mc:Choice xmlns:v="urn:schemas-microsoft-com:vml" Requires="v">
                  <p:oleObj spid="_x0000_s163846" name="Equation" r:id="rId9" imgW="15240000" imgH="11582400" progId="">
                    <p:embed/>
                  </p:oleObj>
                </mc:Choice>
                <mc:Fallback>
                  <p:oleObj name="Equation" r:id="rId9" imgW="15240000" imgH="11582400" progId="">
                    <p:embed/>
                    <p:pic>
                      <p:nvPicPr>
                        <p:cNvPr id="0" name="Picture 1" descr="image2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168" y="2517555"/>
                          <a:ext cx="5715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8378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(2020江苏南京玄武一模,17)水平桌面上有两个相同的烧杯,分别盛有甲、乙两种液体,将两个完全相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同的物体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分别放入两杯中,静止时甲、乙液面刚好相平(如图所示)。图中甲、乙两种液体的密度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分别为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所受浮力分别为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,两烧杯底部所受液体的压强分别为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,两烧杯对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水平桌面的压力分别为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',则它们的大小关系是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1270" kern="0" spc="2547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7.jpeg"/>
          <p:cNvPicPr>
            <a:picLocks noChangeAspect="1"/>
          </p:cNvPicPr>
          <p:nvPr/>
        </p:nvPicPr>
        <p:blipFill>
          <a:blip r:embed="rId3" cstate="print"/>
          <a:stretch>
            <a:fillRect/>
          </a:stretch>
        </p:blipFill>
        <p:spPr>
          <a:xfrm>
            <a:off x="2500298" y="1885987"/>
            <a:ext cx="3209058" cy="1670020"/>
          </a:xfrm>
          <a:prstGeom prst="rect">
            <a:avLst/>
          </a:prstGeom>
        </p:spPr>
      </p:pic>
      <p:sp>
        <p:nvSpPr>
          <p:cNvPr id="4" name="TextBox 2"/>
          <p:cNvSpPr txBox="1"/>
          <p:nvPr/>
        </p:nvSpPr>
        <p:spPr>
          <a:xfrm>
            <a:off x="720000" y="39131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&gt;　=　&gt;　&gt;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197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由图可知,物体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在液体中都漂浮,则</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而物体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是完全相同的物体,则重力相等,即</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由图知</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可知</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已知两液面等高,根据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可知</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放入液体中,两个容器中液面相平,可以得到原来液体的体积关系</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ρV</a:t>
            </a:r>
            <a:r>
              <a:rPr lang="zh-CN" altLang="en-US" sz="1415" kern="0" dirty="0" smtClean="0">
                <a:solidFill>
                  <a:srgbClr val="000000"/>
                </a:solidFill>
                <a:latin typeface="Times New Roman" panose="02020603050405020304" pitchFamily="65" charset="-122"/>
                <a:ea typeface="宋体" panose="02010600030101010101" pitchFamily="2" charset="-122"/>
              </a:rPr>
              <a:t>可知液体的质量关系</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液乙</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可知液体的重力关系</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液乙</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两个相同的烧杯,烧杯的重力相同,液体和烧杯的总重力</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液甲总</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液乙总</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烧杯对水平桌面的压力的关系</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4437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(2018江苏镇江,20)如图所示,水平桌面上有两个相同的圆柱形容器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,置于其中的圆台形实心铁块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甲和乙完全相同,它们的上表面均与容器中水面相平,则甲、乙受到的浮力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,当从两容器中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分别取出相等质量的水后(未取完),</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底部受到水的压强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,甲、乙受到的浮力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。(均选填“&gt;”“=”或“&lt;”)</a:t>
            </a:r>
            <a:endParaRPr lang="zh-CN" altLang="en-US" dirty="0"/>
          </a:p>
          <a:p>
            <a:pPr marL="0" indent="0" eaLnBrk="0" latinLnBrk="1" hangingPunct="0">
              <a:lnSpc>
                <a:spcPct val="100000"/>
              </a:lnSpc>
              <a:spcBef>
                <a:spcPts val="140"/>
              </a:spcBef>
              <a:buNone/>
            </a:pPr>
            <a:r>
              <a:rPr lang="zh-CN" altLang="en-US" sz="8185" kern="0" spc="3111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8.jpeg"/>
          <p:cNvPicPr>
            <a:picLocks noChangeAspect="1"/>
          </p:cNvPicPr>
          <p:nvPr/>
        </p:nvPicPr>
        <p:blipFill>
          <a:blip r:embed="rId3" cstate="print"/>
          <a:stretch>
            <a:fillRect/>
          </a:stretch>
        </p:blipFill>
        <p:spPr>
          <a:xfrm>
            <a:off x="2357422" y="2198685"/>
            <a:ext cx="3571900" cy="1233805"/>
          </a:xfrm>
          <a:prstGeom prst="rect">
            <a:avLst/>
          </a:prstGeom>
        </p:spPr>
      </p:pic>
      <p:sp>
        <p:nvSpPr>
          <p:cNvPr id="4" name="TextBox 2"/>
          <p:cNvSpPr txBox="1"/>
          <p:nvPr/>
        </p:nvSpPr>
        <p:spPr>
          <a:xfrm>
            <a:off x="720000" y="356259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　&gt;　&gt;</a:t>
            </a:r>
            <a:endParaRPr lang="zh-CN" altLang="en-US" dirty="0"/>
          </a:p>
        </p:txBody>
      </p:sp>
      <p:sp>
        <p:nvSpPr>
          <p:cNvPr id="5" name="TextBox 4"/>
          <p:cNvSpPr txBox="1"/>
          <p:nvPr/>
        </p:nvSpPr>
        <p:spPr>
          <a:xfrm>
            <a:off x="720000" y="389816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圆台形实心铁块甲和乙完全相同,将它们完全浸入水中,排开液体的体积相同,根据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甲、乙所受浮力的大小相等,即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;由图分析知,当从容器中取出相同质量的水,甲铁块浸在水中的体</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积较大,则</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容器中剩余水的深度较大,根据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ρgh</a:t>
            </a:r>
            <a:r>
              <a:rPr lang="zh-CN" altLang="en-US" sz="1415" kern="0" dirty="0" smtClean="0">
                <a:solidFill>
                  <a:srgbClr val="000000"/>
                </a:solidFill>
                <a:latin typeface="Times New Roman" panose="02020603050405020304" pitchFamily="65" charset="-122"/>
                <a:ea typeface="宋体" panose="02010600030101010101" pitchFamily="2" charset="-122"/>
              </a:rPr>
              <a:t>知水对</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容器底部的压强较大,即</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液</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知甲受到的浮力大,即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00957"/>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(2020江苏苏州,28,7分)小明用装有沙子的带盖塑料瓶探究浮力的影响因素。</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(1)小明列举了三个常识,分别做出了三个猜想,其中符合常识1的是猜想</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(填序号)。</a:t>
            </a:r>
            <a:endParaRPr lang="zh-CN" altLang="en-US" dirty="0"/>
          </a:p>
        </p:txBody>
      </p:sp>
      <p:graphicFrame>
        <p:nvGraphicFramePr>
          <p:cNvPr id="3" name="表格 2"/>
          <p:cNvGraphicFramePr>
            <a:graphicFrameLocks noGrp="1"/>
          </p:cNvGraphicFramePr>
          <p:nvPr/>
        </p:nvGraphicFramePr>
        <p:xfrm>
          <a:off x="720000" y="1903862"/>
          <a:ext cx="7740000" cy="1476756"/>
        </p:xfrm>
        <a:graphic>
          <a:graphicData uri="http://schemas.openxmlformats.org/drawingml/2006/table">
            <a:tbl>
              <a:tblPr/>
              <a:tblGrid>
                <a:gridCol w="4066314"/>
                <a:gridCol w="3673686"/>
              </a:tblGrid>
              <a:tr h="121466">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常识</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猜想</a:t>
                      </a:r>
                    </a:p>
                  </a:txBody>
                  <a:tcPr marL="45720" marR="45720"/>
                </a:tc>
              </a:tr>
              <a:tr h="752837">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常识1:木头漂在水面,铁钉沉在水底</a:t>
                      </a:r>
                    </a:p>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常识2:轮船从长江驶入大海,船身会上浮一些</a:t>
                      </a:r>
                    </a:p>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常识3:人从泳池浅水区走向深水区,感觉身体变轻</a:t>
                      </a:r>
                    </a:p>
                  </a:txBody>
                  <a:tcPr marL="45720" marR="45720"/>
                </a:tc>
                <a:tc>
                  <a:txBody>
                    <a:bodyPr/>
                    <a:lstStyle/>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猜想1:与浸入液体的深度有关</a:t>
                      </a:r>
                    </a:p>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猜想2:与液体的密度有关</a:t>
                      </a:r>
                    </a:p>
                    <a:p>
                      <a:pPr eaLnBrk="0" latinLnBrk="1" hangingPunct="0">
                        <a:lnSpc>
                          <a:spcPct val="150000"/>
                        </a:lnSpc>
                        <a:spcBef>
                          <a:spcPts val="0"/>
                        </a:spcBef>
                      </a:pPr>
                      <a:r>
                        <a:rPr lang="zh-CN" altLang="en-US" sz="1415" kern="0" dirty="0" smtClean="0">
                          <a:solidFill>
                            <a:srgbClr val="000000"/>
                          </a:solidFill>
                          <a:latin typeface="Times New Roman" panose="02020603050405020304" pitchFamily="65" charset="-122"/>
                          <a:ea typeface="宋体" panose="02010600030101010101" pitchFamily="2" charset="-122"/>
                        </a:rPr>
                        <a:t>猜想3:与物体的密度有关</a:t>
                      </a:r>
                    </a:p>
                  </a:txBody>
                  <a:tcPr marL="45720" marR="45720"/>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197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9.(2020江苏江阴华士片一模,24)某物理兴趣小组做了如图所示的实验来探究影响浮力大小的因素。</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(1)物体浸没在水中时受到的浮力是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N,方向为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(2)物体浸没在酒精中时排开酒精的重力是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(3)比较</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两图可知,浸没在液体中的物体所受浮力的大小与液体的密度有关;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(4)由A、B、C三个步骤可知,浮力大小与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a:t>
            </a:r>
            <a:endParaRPr lang="zh-CN" altLang="en-US" dirty="0"/>
          </a:p>
        </p:txBody>
      </p:sp>
      <p:pic>
        <p:nvPicPr>
          <p:cNvPr id="3" name="图片 3" descr="textimage39.jpeg"/>
          <p:cNvPicPr>
            <a:picLocks noChangeAspect="1"/>
          </p:cNvPicPr>
          <p:nvPr/>
        </p:nvPicPr>
        <p:blipFill>
          <a:blip r:embed="rId3" cstate="print"/>
          <a:stretch>
            <a:fillRect/>
          </a:stretch>
        </p:blipFill>
        <p:spPr>
          <a:xfrm>
            <a:off x="2143108" y="1484305"/>
            <a:ext cx="2887690" cy="1987074"/>
          </a:xfrm>
          <a:prstGeom prst="rect">
            <a:avLst/>
          </a:prstGeom>
        </p:spPr>
      </p:pic>
      <p:sp>
        <p:nvSpPr>
          <p:cNvPr id="4"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三、实验探究题</a:t>
            </a:r>
            <a:r>
              <a:rPr lang="zh-CN" altLang="en-US" sz="1415" kern="0" dirty="0" smtClean="0">
                <a:solidFill>
                  <a:srgbClr val="000000"/>
                </a:solidFill>
                <a:latin typeface="Times New Roman" panose="02020603050405020304" pitchFamily="65" charset="-122"/>
                <a:ea typeface="宋体" panose="02010600030101010101" pitchFamily="2" charset="-122"/>
              </a:rPr>
              <a:t>(共10分)</a:t>
            </a:r>
            <a:endParaRPr lang="zh-CN" altLang="en-US" dirty="0"/>
          </a:p>
        </p:txBody>
      </p:sp>
      <p:sp>
        <p:nvSpPr>
          <p:cNvPr id="5" name="TextBox 2"/>
          <p:cNvSpPr txBox="1"/>
          <p:nvPr/>
        </p:nvSpPr>
        <p:spPr>
          <a:xfrm>
            <a:off x="720000" y="44847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(1)1　竖直向上　(2)0.8　(3)C、E　(4)排开液体体积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39932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(1)由图A可知,物体的重力是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测</a:t>
            </a:r>
            <a:r>
              <a:rPr lang="zh-CN" altLang="en-US" sz="1415" kern="0" dirty="0" smtClean="0">
                <a:solidFill>
                  <a:srgbClr val="000000"/>
                </a:solidFill>
                <a:latin typeface="Times New Roman" panose="02020603050405020304" pitchFamily="65" charset="-122"/>
                <a:ea typeface="宋体" panose="02010600030101010101" pitchFamily="2" charset="-122"/>
              </a:rPr>
              <a:t>=4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由图D可知,物体受到浮力、测力计的拉力、重力的作用而处于平衡状态,可得到</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解得浮力大小是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测</a:t>
            </a:r>
            <a:r>
              <a:rPr lang="zh-CN" altLang="en-US" sz="1415" kern="0" dirty="0" smtClean="0">
                <a:solidFill>
                  <a:srgbClr val="000000"/>
                </a:solidFill>
                <a:latin typeface="Times New Roman" panose="02020603050405020304" pitchFamily="65" charset="-122"/>
                <a:ea typeface="宋体" panose="02010600030101010101" pitchFamily="2" charset="-122"/>
              </a:rPr>
              <a:t>'=4 N-3 N=1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物体浸没在水中时受到的浮力是1 N,浮力的方向是竖直向上的。</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(2)由图E可知,物体浸没在酒精中,受到浮力、重力、测力计的拉力作用,处于平衡状态,物体浸没在酒精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中时受到的浮力大小是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浮酒</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测</a:t>
            </a:r>
            <a:r>
              <a:rPr lang="zh-CN" altLang="en-US" sz="1415" kern="0" dirty="0" smtClean="0">
                <a:solidFill>
                  <a:srgbClr val="000000"/>
                </a:solidFill>
                <a:latin typeface="Times New Roman" panose="02020603050405020304" pitchFamily="65" charset="-122"/>
                <a:ea typeface="宋体" panose="02010600030101010101" pitchFamily="2" charset="-122"/>
              </a:rPr>
              <a:t>″=4 N-3.2 N=0.8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根据阿基米德原理可知,浮力大小等于它排开的液体所受的重力,即物体浸没在酒精中时排开酒精的重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力是0.8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(3)研究浸没在液体中的物体所受浮力的大小与液体的密度是否有关,要控制物体的深度和排开液体的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体积相同,只改变排开液体的密度,所以比较C、E两图,由称重法可知,物体浸没在水和酒精中受到的浮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力不同,所以浸没在液体中的物体所受的浮力大小与液体的密度有关。</a:t>
            </a:r>
            <a:endParaRPr lang="zh-CN" altLang="en-US" dirty="0"/>
          </a:p>
        </p:txBody>
      </p:sp>
      <p:sp>
        <p:nvSpPr>
          <p:cNvPr id="3" name="TextBox 2"/>
          <p:cNvSpPr txBox="1"/>
          <p:nvPr/>
        </p:nvSpPr>
        <p:spPr>
          <a:xfrm>
            <a:off x="720000" y="426287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(4)由图A、B、C可知,物体排开水的体积不相同,而测力计的读数不同,则浮力大小也不同,可知浮力大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小与排开液体体积有关。</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622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10.(2019河南许昌一模,20)如图所示,一木块漂浮在水面上(如图甲所示)。在木块上放置一个铁块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时,木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块刚好浸没于水中(如图乙所示);去掉铁块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,在木块下吊一个铁块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时,木块也刚好浸没于水中(如图丙所</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示)。已知铁的密度为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铁</a:t>
            </a:r>
            <a:r>
              <a:rPr lang="zh-CN" altLang="en-US" sz="1415" kern="0" dirty="0" smtClean="0">
                <a:solidFill>
                  <a:srgbClr val="000000"/>
                </a:solidFill>
                <a:latin typeface="Times New Roman" panose="02020603050405020304" pitchFamily="65" charset="-122"/>
                <a:ea typeface="宋体" panose="02010600030101010101" pitchFamily="2" charset="-122"/>
              </a:rPr>
              <a:t>=7.9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,水的密度为</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。试求两个铁块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的质量之比。</a:t>
            </a:r>
            <a:endParaRPr lang="zh-CN" altLang="en-US" dirty="0" smtClean="0"/>
          </a:p>
          <a:p>
            <a:pPr marL="0" indent="0" eaLnBrk="0" latinLnBrk="1" hangingPunct="0">
              <a:lnSpc>
                <a:spcPct val="100000"/>
              </a:lnSpc>
              <a:spcBef>
                <a:spcPts val="140"/>
              </a:spcBef>
              <a:buNone/>
            </a:pPr>
            <a:r>
              <a:rPr lang="zh-CN" altLang="en-US" sz="12230" kern="0" spc="323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0.jpeg"/>
          <p:cNvPicPr>
            <a:picLocks noChangeAspect="1"/>
          </p:cNvPicPr>
          <p:nvPr/>
        </p:nvPicPr>
        <p:blipFill>
          <a:blip r:embed="rId3" cstate="print"/>
          <a:stretch>
            <a:fillRect/>
          </a:stretch>
        </p:blipFill>
        <p:spPr>
          <a:xfrm>
            <a:off x="2285984" y="1984371"/>
            <a:ext cx="3714776" cy="1738565"/>
          </a:xfrm>
          <a:prstGeom prst="rect">
            <a:avLst/>
          </a:prstGeom>
        </p:spPr>
      </p:pic>
      <p:sp>
        <p:nvSpPr>
          <p:cNvPr id="4"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四、计算题</a:t>
            </a:r>
            <a:r>
              <a:rPr lang="zh-CN" altLang="en-US" sz="1415" kern="0" dirty="0" smtClean="0">
                <a:solidFill>
                  <a:srgbClr val="000000"/>
                </a:solidFill>
                <a:latin typeface="Times New Roman" panose="02020603050405020304" pitchFamily="65" charset="-122"/>
                <a:ea typeface="宋体" panose="02010600030101010101" pitchFamily="2" charset="-122"/>
              </a:rPr>
              <a:t>(共5分)</a:t>
            </a:r>
            <a:endParaRPr lang="zh-CN" altLang="en-US" dirty="0"/>
          </a:p>
        </p:txBody>
      </p:sp>
      <p:sp>
        <p:nvSpPr>
          <p:cNvPr id="5" name="TextBox 2"/>
          <p:cNvSpPr txBox="1"/>
          <p:nvPr/>
        </p:nvSpPr>
        <p:spPr>
          <a:xfrm>
            <a:off x="720000" y="39131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69∶79</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20000" y="1260000"/>
            <a:ext cx="8316000" cy="2325508"/>
            <a:chOff x="720000" y="1260000"/>
            <a:chExt cx="8316000" cy="2325508"/>
          </a:xfrm>
        </p:grpSpPr>
        <p:sp>
          <p:nvSpPr>
            <p:cNvPr id="2" name="TextBox 2"/>
            <p:cNvSpPr txBox="1"/>
            <p:nvPr/>
          </p:nvSpPr>
          <p:spPr>
            <a:xfrm>
              <a:off x="720000" y="1260000"/>
              <a:ext cx="8316000" cy="22274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设木块的体积为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,铁块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,重力与质量的比值为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在乙图中,把木块和铁块</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作为一个整体,根据二力平衡,浮力等于重力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Vg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 ①</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设铁块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的质量为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、体积为</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对铁块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,由密度公式,有:</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30" kern="0" spc="-532" dirty="0" smtClean="0">
                  <a:solidFill>
                    <a:srgbClr val="000000"/>
                  </a:solidFill>
                  <a:latin typeface="Times New Roman" panose="02020603050405020304" pitchFamily="65" charset="-122"/>
                  <a:ea typeface="宋体" panose="02010600030101010101" pitchFamily="2" charset="-122"/>
                </a:rPr>
                <a:t> </a:t>
              </a:r>
              <a:r>
                <a:rPr lang="zh-CN" altLang="en-US" sz="1035" kern="0" spc="3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②</a:t>
              </a:r>
              <a:endParaRPr lang="zh-CN" altLang="en-US" dirty="0"/>
            </a:p>
            <a:p>
              <a:pPr marL="0" indent="0" eaLnBrk="0" latinLnBrk="1" hangingPunct="0">
                <a:lnSpc>
                  <a:spcPct val="100000"/>
                </a:lnSpc>
                <a:spcBef>
                  <a:spcPts val="47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在丙图中,把木块和铁块</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作为一个整体,根据二力平衡,浮力等于重力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 ③</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联立①②③式代入数据得</a:t>
              </a:r>
              <a:r>
                <a:rPr lang="zh-CN" altLang="en-US" sz="2590" kern="0" spc="-7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25" kern="0" spc="-62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2848967" y="2198685"/>
            <a:ext cx="266699" cy="457200"/>
          </p:xfrm>
          <a:graphic>
            <a:graphicData uri="http://schemas.openxmlformats.org/presentationml/2006/ole">
              <mc:AlternateContent xmlns:mc="http://schemas.openxmlformats.org/markup-compatibility/2006">
                <mc:Choice xmlns:v="urn:schemas-microsoft-com:vml" Requires="v">
                  <p:oleObj spid="_x0000_s165892" name="Equation" r:id="rId4" imgW="7010400" imgH="12192000" progId="">
                    <p:embed/>
                  </p:oleObj>
                </mc:Choice>
                <mc:Fallback>
                  <p:oleObj name="Equation" r:id="rId4" imgW="7010400" imgH="12192000" progId="">
                    <p:embed/>
                    <p:pic>
                      <p:nvPicPr>
                        <p:cNvPr id="0" name="Picture 3" descr="image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967" y="2198685"/>
                          <a:ext cx="26669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2700000" y="3137834"/>
            <a:ext cx="238124" cy="447674"/>
          </p:xfrm>
          <a:graphic>
            <a:graphicData uri="http://schemas.openxmlformats.org/presentationml/2006/ole">
              <mc:AlternateContent xmlns:mc="http://schemas.openxmlformats.org/markup-compatibility/2006">
                <mc:Choice xmlns:v="urn:schemas-microsoft-com:vml" Requires="v">
                  <p:oleObj spid="_x0000_s165893" name="Equation" r:id="rId6" imgW="6400800" imgH="11887200" progId="">
                    <p:embed/>
                  </p:oleObj>
                </mc:Choice>
                <mc:Fallback>
                  <p:oleObj name="Equation" r:id="rId6" imgW="6400800" imgH="11887200" progId="">
                    <p:embed/>
                    <p:pic>
                      <p:nvPicPr>
                        <p:cNvPr id="0" name="Picture 2" descr="image2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000" y="3137834"/>
                          <a:ext cx="2381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039638" y="3127379"/>
            <a:ext cx="228599" cy="419099"/>
          </p:xfrm>
          <a:graphic>
            <a:graphicData uri="http://schemas.openxmlformats.org/presentationml/2006/ole">
              <mc:AlternateContent xmlns:mc="http://schemas.openxmlformats.org/markup-compatibility/2006">
                <mc:Choice xmlns:v="urn:schemas-microsoft-com:vml" Requires="v">
                  <p:oleObj spid="_x0000_s165894" name="Equation" r:id="rId8" imgW="6096000" imgH="10972800" progId="">
                    <p:embed/>
                  </p:oleObj>
                </mc:Choice>
                <mc:Fallback>
                  <p:oleObj name="Equation" r:id="rId8" imgW="6096000" imgH="10972800" progId="">
                    <p:embed/>
                    <p:pic>
                      <p:nvPicPr>
                        <p:cNvPr id="0" name="Picture 1" descr="image2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9638" y="3127379"/>
                          <a:ext cx="2285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26762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(2)为了验证上述猜想是否正确,小明依次做了如下实验:</a:t>
            </a:r>
            <a:endParaRPr lang="zh-CN" altLang="en-US" dirty="0"/>
          </a:p>
          <a:p>
            <a:pPr marL="0" indent="0" eaLnBrk="0" latinLnBrk="1" hangingPunct="0">
              <a:lnSpc>
                <a:spcPct val="100000"/>
              </a:lnSpc>
              <a:spcBef>
                <a:spcPts val="140"/>
              </a:spcBef>
              <a:buNone/>
            </a:pPr>
            <a:r>
              <a:rPr lang="zh-CN" altLang="en-US" sz="12230" kern="0" spc="20617"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①根据A、B、C的结果,可得猜想1是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(正确/错误)的;根据A、C、D的结果,可得猜想1是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(正确/错误)的。深入分析上述现象,可得:浮力大小与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有关,与浸入液体的深度</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②接下来根据A、D和E</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(能/不能)对猜想2进行验证;</a:t>
            </a:r>
            <a:endParaRPr lang="zh-CN" altLang="en-US" dirty="0"/>
          </a:p>
        </p:txBody>
      </p:sp>
      <p:pic>
        <p:nvPicPr>
          <p:cNvPr id="3" name="图片 3" descr="textimage3.jpeg"/>
          <p:cNvPicPr>
            <a:picLocks noChangeAspect="1"/>
          </p:cNvPicPr>
          <p:nvPr/>
        </p:nvPicPr>
        <p:blipFill>
          <a:blip r:embed="rId3" cstate="print"/>
          <a:stretch>
            <a:fillRect/>
          </a:stretch>
        </p:blipFill>
        <p:spPr>
          <a:xfrm>
            <a:off x="1714480" y="1078858"/>
            <a:ext cx="3130714" cy="1987074"/>
          </a:xfrm>
          <a:prstGeom prst="rect">
            <a:avLst/>
          </a:prstGeom>
        </p:spPr>
      </p:pic>
      <p:sp>
        <p:nvSpPr>
          <p:cNvPr id="4" name="TextBox 2"/>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③为验证猜想3,小明在老师的指导下,将瓶子中的沙子倒掉一些以减小物体密度。接着他仿照步骤D进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行实验,发现此时测力计示数小于1.8 N,便认为该猜想是正确的。小明在该实验环节中存在的问题是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21版53中考主题1</Template>
  <TotalTime>32</TotalTime>
  <Words>3475</Words>
  <Application>Microsoft Office PowerPoint</Application>
  <PresentationFormat>自定义</PresentationFormat>
  <Paragraphs>591</Paragraphs>
  <Slides>83</Slides>
  <Notes>82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83</vt:i4>
      </vt:variant>
    </vt:vector>
  </HeadingPairs>
  <TitlesOfParts>
    <vt:vector size="85"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1</cp:revision>
  <dcterms:created xsi:type="dcterms:W3CDTF">2020-09-11T06:26:56Z</dcterms:created>
  <dcterms:modified xsi:type="dcterms:W3CDTF">2021-04-26T13:10:58Z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