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5" r:id="rId16"/>
    <p:sldId id="276" r:id="rId17"/>
    <p:sldId id="284" r:id="rId18"/>
  </p:sldIdLst>
  <p:sldSz cx="12192000" cy="6858000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43" y="1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image" Target="../media/image1.png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/>
        </p:nvPicPr>
        <p:blipFill>
          <a:blip r:embed="rId59" r:link="rId6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0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7" Type="http://schemas.openxmlformats.org/officeDocument/2006/relationships/image" Target="../media/image1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7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1"/>
          <p:cNvSpPr txBox="1"/>
          <p:nvPr/>
        </p:nvSpPr>
        <p:spPr>
          <a:xfrm>
            <a:off x="9376410" y="-36830"/>
            <a:ext cx="2860040" cy="609600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20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第五章   欧姆定律</a:t>
            </a:r>
          </a:p>
        </p:txBody>
      </p:sp>
      <p:grpSp>
        <p:nvGrpSpPr>
          <p:cNvPr id="3" name="组合1"/>
          <p:cNvGrpSpPr/>
          <p:nvPr/>
        </p:nvGrpSpPr>
        <p:grpSpPr>
          <a:xfrm>
            <a:off x="243840" y="12700"/>
            <a:ext cx="862618" cy="832798"/>
            <a:chOff x="0" y="0"/>
            <a:chExt cx="862618" cy="832798"/>
          </a:xfrm>
        </p:grpSpPr>
        <p:pic>
          <p:nvPicPr>
            <p:cNvPr id="4" name="图片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699506" cy="832798"/>
            </a:xfrm>
            <a:prstGeom prst="rect">
              <a:avLst/>
            </a:prstGeom>
          </p:spPr>
        </p:pic>
        <p:pic>
          <p:nvPicPr>
            <p:cNvPr id="5" name="图片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3112" y="0"/>
              <a:ext cx="699506" cy="832798"/>
            </a:xfrm>
            <a:prstGeom prst="rect">
              <a:avLst/>
            </a:prstGeom>
          </p:spPr>
        </p:pic>
      </p:grpSp>
      <p:pic>
        <p:nvPicPr>
          <p:cNvPr id="6" name="图片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" y="0"/>
            <a:ext cx="12191365" cy="6857365"/>
          </a:xfrm>
          <a:prstGeom prst="rect">
            <a:avLst/>
          </a:prstGeom>
        </p:spPr>
      </p:pic>
      <p:sp>
        <p:nvSpPr>
          <p:cNvPr id="7" name="文本2"/>
          <p:cNvSpPr txBox="1"/>
          <p:nvPr/>
        </p:nvSpPr>
        <p:spPr>
          <a:xfrm>
            <a:off x="243840" y="6124903"/>
            <a:ext cx="12186285" cy="609600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2000" b="1" i="0" dirty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教科版物理九年级上册                                                                           第五章   欧姆定律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物理线图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4256" y="649948"/>
            <a:ext cx="5010727" cy="4724400"/>
          </a:xfrm>
          <a:prstGeom prst="rect">
            <a:avLst/>
          </a:prstGeom>
        </p:spPr>
      </p:pic>
      <p:sp>
        <p:nvSpPr>
          <p:cNvPr id="3" name="文本1"/>
          <p:cNvSpPr txBox="1"/>
          <p:nvPr/>
        </p:nvSpPr>
        <p:spPr>
          <a:xfrm>
            <a:off x="9376410" y="-36830"/>
            <a:ext cx="2860040" cy="609600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20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第五章   欧姆定律</a:t>
            </a:r>
          </a:p>
        </p:txBody>
      </p:sp>
      <p:grpSp>
        <p:nvGrpSpPr>
          <p:cNvPr id="4" name="组合1"/>
          <p:cNvGrpSpPr/>
          <p:nvPr/>
        </p:nvGrpSpPr>
        <p:grpSpPr>
          <a:xfrm>
            <a:off x="243840" y="12700"/>
            <a:ext cx="862618" cy="832798"/>
            <a:chOff x="0" y="0"/>
            <a:chExt cx="862618" cy="832798"/>
          </a:xfrm>
        </p:grpSpPr>
        <p:pic>
          <p:nvPicPr>
            <p:cNvPr id="5" name="图片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699506" cy="832798"/>
            </a:xfrm>
            <a:prstGeom prst="rect">
              <a:avLst/>
            </a:prstGeom>
          </p:spPr>
        </p:pic>
        <p:pic>
          <p:nvPicPr>
            <p:cNvPr id="6" name="图片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3112" y="0"/>
              <a:ext cx="699506" cy="832798"/>
            </a:xfrm>
            <a:prstGeom prst="rect">
              <a:avLst/>
            </a:prstGeom>
          </p:spPr>
        </p:pic>
      </p:grpSp>
      <p:grpSp>
        <p:nvGrpSpPr>
          <p:cNvPr id="7" name="组合3"/>
          <p:cNvGrpSpPr/>
          <p:nvPr/>
        </p:nvGrpSpPr>
        <p:grpSpPr>
          <a:xfrm>
            <a:off x="-337547" y="1505541"/>
            <a:ext cx="5611988" cy="5521031"/>
            <a:chOff x="0" y="0"/>
            <a:chExt cx="5611988" cy="5521031"/>
          </a:xfrm>
        </p:grpSpPr>
        <p:sp>
          <p:nvSpPr>
            <p:cNvPr id="8" name="形状1"/>
            <p:cNvSpPr txBox="1"/>
            <p:nvPr/>
          </p:nvSpPr>
          <p:spPr>
            <a:xfrm flipH="1">
              <a:off x="1640415" y="0"/>
              <a:ext cx="3971573" cy="2388460"/>
            </a:xfrm>
            <a:custGeom>
              <a:avLst/>
              <a:gdLst>
                <a:gd name="connsiteX0" fmla="*/ 1636932 w 3971573"/>
                <a:gd name="connsiteY0" fmla="*/ 0 h 2388460"/>
                <a:gd name="connsiteX1" fmla="*/ 1406426 w 3971573"/>
                <a:gd name="connsiteY1" fmla="*/ 0 h 2388460"/>
                <a:gd name="connsiteX2" fmla="*/ 1021237 w 3971573"/>
                <a:gd name="connsiteY2" fmla="*/ 260481 h 2388460"/>
                <a:gd name="connsiteX3" fmla="*/ 473384 w 3971573"/>
                <a:gd name="connsiteY3" fmla="*/ 247859 h 2388460"/>
                <a:gd name="connsiteX4" fmla="*/ 161010 w 3971573"/>
                <a:gd name="connsiteY4" fmla="*/ 912875 h 2388460"/>
                <a:gd name="connsiteX5" fmla="*/ 70215 w 3971573"/>
                <a:gd name="connsiteY5" fmla="*/ 1134337 h 2388460"/>
                <a:gd name="connsiteX6" fmla="*/ 0 w 3971573"/>
                <a:gd name="connsiteY6" fmla="*/ 1820466 h 2388460"/>
                <a:gd name="connsiteX7" fmla="*/ 824799 w 3971573"/>
                <a:gd name="connsiteY7" fmla="*/ 2118069 h 2388460"/>
                <a:gd name="connsiteX8" fmla="*/ 1105764 w 3971573"/>
                <a:gd name="connsiteY8" fmla="*/ 2280915 h 2388460"/>
                <a:gd name="connsiteX9" fmla="*/ 1955243 w 3971573"/>
                <a:gd name="connsiteY9" fmla="*/ 2388460 h 2388460"/>
                <a:gd name="connsiteX10" fmla="*/ 2515084 w 3971573"/>
                <a:gd name="connsiteY10" fmla="*/ 2180274 h 2388460"/>
                <a:gd name="connsiteX11" fmla="*/ 3026474 w 3971573"/>
                <a:gd name="connsiteY11" fmla="*/ 2208199 h 2388460"/>
                <a:gd name="connsiteX12" fmla="*/ 3406062 w 3971573"/>
                <a:gd name="connsiteY12" fmla="*/ 1914782 h 2388460"/>
                <a:gd name="connsiteX13" fmla="*/ 3731284 w 3971573"/>
                <a:gd name="connsiteY13" fmla="*/ 1915275 h 2388460"/>
                <a:gd name="connsiteX14" fmla="*/ 3971573 w 3971573"/>
                <a:gd name="connsiteY14" fmla="*/ 1294847 h 2388460"/>
                <a:gd name="connsiteX15" fmla="*/ 3788417 w 3971573"/>
                <a:gd name="connsiteY15" fmla="*/ 1012485 h 2388460"/>
                <a:gd name="connsiteX16" fmla="*/ 3810563 w 3971573"/>
                <a:gd name="connsiteY16" fmla="*/ 612396 h 2388460"/>
                <a:gd name="connsiteX17" fmla="*/ 3203038 w 3971573"/>
                <a:gd name="connsiteY17" fmla="*/ 405588 h 2388460"/>
                <a:gd name="connsiteX18" fmla="*/ 2957843 w 3971573"/>
                <a:gd name="connsiteY18" fmla="*/ 221549 h 2388460"/>
                <a:gd name="connsiteX19" fmla="*/ 2289670 w 3971573"/>
                <a:gd name="connsiteY19" fmla="*/ 67598 h 2388460"/>
                <a:gd name="connsiteX20" fmla="*/ 1955793 w 3971573"/>
                <a:gd name="connsiteY20" fmla="*/ 52227 h 2388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71573" h="2388460">
                  <a:moveTo>
                    <a:pt x="1636932" y="0"/>
                  </a:moveTo>
                  <a:cubicBezTo>
                    <a:pt x="1406426" y="0"/>
                    <a:pt x="1200809" y="114723"/>
                    <a:pt x="1095037" y="283643"/>
                  </a:cubicBezTo>
                  <a:cubicBezTo>
                    <a:pt x="1021237" y="260481"/>
                    <a:pt x="941668" y="247859"/>
                    <a:pt x="858718" y="247859"/>
                  </a:cubicBezTo>
                  <a:cubicBezTo>
                    <a:pt x="473384" y="247859"/>
                    <a:pt x="161010" y="520241"/>
                    <a:pt x="161010" y="856241"/>
                  </a:cubicBezTo>
                  <a:cubicBezTo>
                    <a:pt x="161010" y="912875"/>
                    <a:pt x="169885" y="967702"/>
                    <a:pt x="186488" y="1019722"/>
                  </a:cubicBezTo>
                  <a:cubicBezTo>
                    <a:pt x="70215" y="1134337"/>
                    <a:pt x="0" y="1282345"/>
                    <a:pt x="0" y="1442089"/>
                  </a:cubicBezTo>
                  <a:cubicBezTo>
                    <a:pt x="0" y="1820466"/>
                    <a:pt x="348418" y="2118069"/>
                    <a:pt x="778214" y="2118069"/>
                  </a:cubicBezTo>
                  <a:cubicBezTo>
                    <a:pt x="824799" y="2118069"/>
                    <a:pt x="870429" y="2114572"/>
                    <a:pt x="914763" y="2107856"/>
                  </a:cubicBezTo>
                  <a:cubicBezTo>
                    <a:pt x="1105764" y="2280915"/>
                    <a:pt x="1372100" y="2388460"/>
                    <a:pt x="1663767" y="2388460"/>
                  </a:cubicBezTo>
                  <a:cubicBezTo>
                    <a:pt x="1955243" y="2388460"/>
                    <a:pt x="2217280" y="2290466"/>
                    <a:pt x="2409480" y="2131036"/>
                  </a:cubicBezTo>
                  <a:cubicBezTo>
                    <a:pt x="2515084" y="2180274"/>
                    <a:pt x="2635792" y="2208199"/>
                    <a:pt x="2764000" y="2208199"/>
                  </a:cubicBezTo>
                  <a:cubicBezTo>
                    <a:pt x="3026474" y="2208199"/>
                    <a:pt x="3257514" y="2091157"/>
                    <a:pt x="3391879" y="1913813"/>
                  </a:cubicBezTo>
                  <a:cubicBezTo>
                    <a:pt x="3406062" y="1914782"/>
                    <a:pt x="3420401" y="1915275"/>
                    <a:pt x="3434874" y="1915275"/>
                  </a:cubicBezTo>
                  <a:cubicBezTo>
                    <a:pt x="3731284" y="1915275"/>
                    <a:pt x="3971573" y="1708467"/>
                    <a:pt x="3971573" y="1442089"/>
                  </a:cubicBezTo>
                  <a:cubicBezTo>
                    <a:pt x="3971573" y="1294847"/>
                    <a:pt x="3883959" y="1161108"/>
                    <a:pt x="3749279" y="1078253"/>
                  </a:cubicBezTo>
                  <a:cubicBezTo>
                    <a:pt x="3788417" y="1012485"/>
                    <a:pt x="3810563" y="937108"/>
                    <a:pt x="3810563" y="856241"/>
                  </a:cubicBezTo>
                  <a:cubicBezTo>
                    <a:pt x="3810563" y="612396"/>
                    <a:pt x="3570275" y="405588"/>
                    <a:pt x="3273864" y="405588"/>
                  </a:cubicBezTo>
                  <a:cubicBezTo>
                    <a:pt x="3203038" y="405588"/>
                    <a:pt x="3135416" y="417395"/>
                    <a:pt x="3073511" y="438695"/>
                  </a:cubicBezTo>
                  <a:cubicBezTo>
                    <a:pt x="2957843" y="221549"/>
                    <a:pt x="2703562" y="67598"/>
                    <a:pt x="2415146" y="67598"/>
                  </a:cubicBezTo>
                  <a:cubicBezTo>
                    <a:pt x="2289670" y="67598"/>
                    <a:pt x="2172241" y="93140"/>
                    <a:pt x="2069210" y="138090"/>
                  </a:cubicBezTo>
                  <a:cubicBezTo>
                    <a:pt x="1955793" y="52227"/>
                    <a:pt x="1804922" y="0"/>
                    <a:pt x="1636932" y="0"/>
                  </a:cubicBez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r>
                <a:rPr lang="zh-CN" altLang="en-US" sz="2200" b="0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电源电压不变了，只需要更换定值电阻就可以多做几次实验了，为什么还要滑动变阻器呢？</a:t>
              </a:r>
            </a:p>
          </p:txBody>
        </p:sp>
        <p:pic>
          <p:nvPicPr>
            <p:cNvPr id="9" name="图片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2382955"/>
              <a:ext cx="3172557" cy="3138076"/>
            </a:xfrm>
            <a:prstGeom prst="rect">
              <a:avLst/>
            </a:prstGeom>
          </p:spPr>
        </p:pic>
      </p:grpSp>
      <p:sp>
        <p:nvSpPr>
          <p:cNvPr id="10" name="文本3"/>
          <p:cNvSpPr txBox="1"/>
          <p:nvPr/>
        </p:nvSpPr>
        <p:spPr>
          <a:xfrm>
            <a:off x="503558" y="134617"/>
            <a:ext cx="7172963" cy="7124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2 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探究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电流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与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电阻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的关系：设计电路图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物理线图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281" y="392773"/>
            <a:ext cx="5010727" cy="4724400"/>
          </a:xfrm>
          <a:prstGeom prst="rect">
            <a:avLst/>
          </a:prstGeom>
        </p:spPr>
      </p:pic>
      <p:sp>
        <p:nvSpPr>
          <p:cNvPr id="3" name="文本1"/>
          <p:cNvSpPr txBox="1"/>
          <p:nvPr/>
        </p:nvSpPr>
        <p:spPr>
          <a:xfrm>
            <a:off x="9376410" y="-36830"/>
            <a:ext cx="2860040" cy="609600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20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第五章   欧姆定律</a:t>
            </a:r>
          </a:p>
        </p:txBody>
      </p:sp>
      <p:grpSp>
        <p:nvGrpSpPr>
          <p:cNvPr id="4" name="组合1"/>
          <p:cNvGrpSpPr/>
          <p:nvPr/>
        </p:nvGrpSpPr>
        <p:grpSpPr>
          <a:xfrm>
            <a:off x="243840" y="12700"/>
            <a:ext cx="862618" cy="832798"/>
            <a:chOff x="0" y="0"/>
            <a:chExt cx="862618" cy="832798"/>
          </a:xfrm>
        </p:grpSpPr>
        <p:pic>
          <p:nvPicPr>
            <p:cNvPr id="5" name="图片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699506" cy="832798"/>
            </a:xfrm>
            <a:prstGeom prst="rect">
              <a:avLst/>
            </a:prstGeom>
          </p:spPr>
        </p:pic>
        <p:pic>
          <p:nvPicPr>
            <p:cNvPr id="6" name="图片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3112" y="0"/>
              <a:ext cx="699506" cy="832798"/>
            </a:xfrm>
            <a:prstGeom prst="rect">
              <a:avLst/>
            </a:prstGeom>
          </p:spPr>
        </p:pic>
      </p:grpSp>
      <p:sp>
        <p:nvSpPr>
          <p:cNvPr id="7" name="文本2"/>
          <p:cNvSpPr txBox="1"/>
          <p:nvPr/>
        </p:nvSpPr>
        <p:spPr>
          <a:xfrm>
            <a:off x="503558" y="134617"/>
            <a:ext cx="7172963" cy="7124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2 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探究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电流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与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电阻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的关系：设计电路图</a:t>
            </a:r>
          </a:p>
        </p:txBody>
      </p:sp>
      <p:grpSp>
        <p:nvGrpSpPr>
          <p:cNvPr id="8" name="组合3"/>
          <p:cNvGrpSpPr/>
          <p:nvPr/>
        </p:nvGrpSpPr>
        <p:grpSpPr>
          <a:xfrm>
            <a:off x="6953250" y="1228725"/>
            <a:ext cx="4987929" cy="5629475"/>
            <a:chOff x="0" y="0"/>
            <a:chExt cx="4987929" cy="5629475"/>
          </a:xfrm>
        </p:grpSpPr>
        <p:sp>
          <p:nvSpPr>
            <p:cNvPr id="9" name="形状1"/>
            <p:cNvSpPr txBox="1"/>
            <p:nvPr/>
          </p:nvSpPr>
          <p:spPr>
            <a:xfrm>
              <a:off x="0" y="0"/>
              <a:ext cx="3695700" cy="3267075"/>
            </a:xfrm>
            <a:custGeom>
              <a:avLst/>
              <a:gdLst>
                <a:gd name="connsiteX0" fmla="*/ 544512 w 3695700"/>
                <a:gd name="connsiteY0" fmla="*/ 0 h 3267075"/>
                <a:gd name="connsiteX1" fmla="*/ 3151188 w 3695700"/>
                <a:gd name="connsiteY1" fmla="*/ 0 h 3267075"/>
                <a:gd name="connsiteX2" fmla="*/ 3451914 w 3695700"/>
                <a:gd name="connsiteY2" fmla="*/ 0 h 3267075"/>
                <a:gd name="connsiteX3" fmla="*/ 3695700 w 3695700"/>
                <a:gd name="connsiteY3" fmla="*/ 2722563 h 3267075"/>
                <a:gd name="connsiteX4" fmla="*/ 3695700 w 3695700"/>
                <a:gd name="connsiteY4" fmla="*/ 2872926 h 3267075"/>
                <a:gd name="connsiteX5" fmla="*/ 3533844 w 3695700"/>
                <a:gd name="connsiteY5" fmla="*/ 3109747 h 3267075"/>
                <a:gd name="connsiteX6" fmla="*/ 3705225 w 3695700"/>
                <a:gd name="connsiteY6" fmla="*/ 3609975 h 3267075"/>
                <a:gd name="connsiteX7" fmla="*/ 2876137 w 3695700"/>
                <a:gd name="connsiteY7" fmla="*/ 3267075 h 3267075"/>
                <a:gd name="connsiteX8" fmla="*/ 544512 w 3695700"/>
                <a:gd name="connsiteY8" fmla="*/ 3267075 h 3267075"/>
                <a:gd name="connsiteX9" fmla="*/ 243787 w 3695700"/>
                <a:gd name="connsiteY9" fmla="*/ 3267075 h 3267075"/>
                <a:gd name="connsiteX10" fmla="*/ 0 w 3695700"/>
                <a:gd name="connsiteY10" fmla="*/ 544513 h 3267075"/>
                <a:gd name="connsiteX11" fmla="*/ 0 w 3695700"/>
                <a:gd name="connsiteY11" fmla="*/ 243787 h 326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05225" h="3609975">
                  <a:moveTo>
                    <a:pt x="544512" y="0"/>
                  </a:moveTo>
                  <a:lnTo>
                    <a:pt x="3151188" y="0"/>
                  </a:lnTo>
                  <a:cubicBezTo>
                    <a:pt x="3451914" y="0"/>
                    <a:pt x="3695700" y="243787"/>
                    <a:pt x="3695700" y="544513"/>
                  </a:cubicBezTo>
                  <a:lnTo>
                    <a:pt x="3695700" y="2722563"/>
                  </a:lnTo>
                  <a:cubicBezTo>
                    <a:pt x="3695700" y="2872926"/>
                    <a:pt x="3634753" y="3009054"/>
                    <a:pt x="3536216" y="3107591"/>
                  </a:cubicBezTo>
                  <a:lnTo>
                    <a:pt x="3533844" y="3109747"/>
                  </a:lnTo>
                  <a:lnTo>
                    <a:pt x="3705225" y="3609975"/>
                  </a:lnTo>
                  <a:lnTo>
                    <a:pt x="2876137" y="3267075"/>
                  </a:lnTo>
                  <a:lnTo>
                    <a:pt x="544512" y="3267075"/>
                  </a:lnTo>
                  <a:cubicBezTo>
                    <a:pt x="243787" y="3267075"/>
                    <a:pt x="0" y="3023289"/>
                    <a:pt x="0" y="2722563"/>
                  </a:cubicBezTo>
                  <a:lnTo>
                    <a:pt x="0" y="544513"/>
                  </a:lnTo>
                  <a:cubicBezTo>
                    <a:pt x="0" y="243787"/>
                    <a:pt x="243787" y="0"/>
                    <a:pt x="544512" y="0"/>
                  </a:cubicBez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l">
                <a:lnSpc>
                  <a:spcPts val="3400"/>
                </a:lnSpc>
              </a:pPr>
              <a:r>
                <a:rPr lang="zh-CN" altLang="en-US" sz="2300" b="0" i="0">
                  <a:ln w="5953">
                    <a:solidFill>
                      <a:srgbClr val="2E75B6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>
                    <a:glow rad="47625">
                      <a:srgbClr val="81C4FF">
                        <a:alpha val="100000"/>
                      </a:srgbClr>
                    </a:glow>
                  </a:effectLst>
                  <a:latin typeface="黑体" panose="02010609060101010101" charset="-122"/>
                  <a:ea typeface="黑体" panose="02010609060101010101" charset="-122"/>
                </a:rPr>
                <a:t>因为干电池的电压只能取一些特定的值，要是串联接入滑动变阻器，可以分走我想分走的电压，让定值电阻上的电压可以定在任意电压值上，结论更具有普遍性。</a:t>
              </a:r>
            </a:p>
          </p:txBody>
        </p:sp>
        <p:pic>
          <p:nvPicPr>
            <p:cNvPr id="10" name="图片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72113" y="2913659"/>
              <a:ext cx="2715816" cy="2715816"/>
            </a:xfrm>
            <a:prstGeom prst="rect">
              <a:avLst/>
            </a:prstGeom>
          </p:spPr>
        </p:pic>
      </p:grpSp>
      <p:grpSp>
        <p:nvGrpSpPr>
          <p:cNvPr id="11" name="组合4"/>
          <p:cNvGrpSpPr/>
          <p:nvPr/>
        </p:nvGrpSpPr>
        <p:grpSpPr>
          <a:xfrm>
            <a:off x="2228849" y="2943225"/>
            <a:ext cx="2590800" cy="1844012"/>
            <a:chOff x="0" y="0"/>
            <a:chExt cx="2590800" cy="1844012"/>
          </a:xfrm>
        </p:grpSpPr>
        <p:sp>
          <p:nvSpPr>
            <p:cNvPr id="12" name="形状2"/>
            <p:cNvSpPr txBox="1"/>
            <p:nvPr/>
          </p:nvSpPr>
          <p:spPr>
            <a:xfrm>
              <a:off x="0" y="0"/>
              <a:ext cx="2590800" cy="1257300"/>
            </a:xfrm>
            <a:custGeom>
              <a:avLst/>
              <a:gdLst>
                <a:gd name="connsiteX0" fmla="*/ 1295400 w 2590800"/>
                <a:gd name="connsiteY0" fmla="*/ 0 h 1257300"/>
                <a:gd name="connsiteX1" fmla="*/ 2010830 w 2590800"/>
                <a:gd name="connsiteY1" fmla="*/ 0 h 1257300"/>
                <a:gd name="connsiteX2" fmla="*/ 2590800 w 2590800"/>
                <a:gd name="connsiteY2" fmla="*/ 975844 h 1257300"/>
                <a:gd name="connsiteX3" fmla="*/ 579970 w 2590800"/>
                <a:gd name="connsiteY3" fmla="*/ 1257300 h 1257300"/>
                <a:gd name="connsiteX4" fmla="*/ 0 w 2590800"/>
                <a:gd name="connsiteY4" fmla="*/ 281456 h 125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90800" h="1257300">
                  <a:moveTo>
                    <a:pt x="1295400" y="0"/>
                  </a:moveTo>
                  <a:cubicBezTo>
                    <a:pt x="2010830" y="0"/>
                    <a:pt x="2590800" y="281456"/>
                    <a:pt x="2590800" y="628650"/>
                  </a:cubicBezTo>
                  <a:cubicBezTo>
                    <a:pt x="2590800" y="975844"/>
                    <a:pt x="2010830" y="1257300"/>
                    <a:pt x="1295400" y="1257300"/>
                  </a:cubicBezTo>
                  <a:cubicBezTo>
                    <a:pt x="579970" y="1257300"/>
                    <a:pt x="0" y="975844"/>
                    <a:pt x="0" y="628650"/>
                  </a:cubicBezTo>
                  <a:cubicBezTo>
                    <a:pt x="0" y="281456"/>
                    <a:pt x="579970" y="0"/>
                    <a:pt x="1295400" y="0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57150">
              <a:solidFill>
                <a:srgbClr val="FF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3" name="形状3"/>
            <p:cNvSpPr txBox="1"/>
            <p:nvPr/>
          </p:nvSpPr>
          <p:spPr>
            <a:xfrm flipH="1">
              <a:off x="691296" y="1266825"/>
              <a:ext cx="333239" cy="577187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57150">
              <a:solidFill>
                <a:srgbClr val="FF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sp>
        <p:nvSpPr>
          <p:cNvPr id="14" name="文本3"/>
          <p:cNvSpPr txBox="1"/>
          <p:nvPr/>
        </p:nvSpPr>
        <p:spPr>
          <a:xfrm>
            <a:off x="1201341" y="4784522"/>
            <a:ext cx="6534150" cy="164802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ln w="11906">
                  <a:solidFill>
                    <a:srgbClr val="ED7D31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/>
                <a:latin typeface="黑体" panose="02010609060101010101" charset="-122"/>
                <a:ea typeface="黑体" panose="02010609060101010101" charset="-122"/>
              </a:rPr>
              <a:t>1.一起组成一个可调电压的电源；保持电阻两端的电压不变了。</a:t>
            </a:r>
          </a:p>
          <a:p>
            <a:pPr marL="0" algn="l">
              <a:lnSpc>
                <a:spcPts val="3800"/>
              </a:lnSpc>
            </a:pPr>
            <a:r>
              <a:rPr lang="zh-CN" altLang="en-US" sz="3200" b="0" i="0">
                <a:ln w="11906">
                  <a:solidFill>
                    <a:srgbClr val="ED7D31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/>
                <a:latin typeface="黑体" panose="02010609060101010101" charset="-122"/>
                <a:ea typeface="黑体" panose="02010609060101010101" charset="-122"/>
              </a:rPr>
              <a:t>2.保护电路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1"/>
          <p:cNvSpPr txBox="1"/>
          <p:nvPr/>
        </p:nvSpPr>
        <p:spPr>
          <a:xfrm>
            <a:off x="9376410" y="-36830"/>
            <a:ext cx="2860040" cy="609600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20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第五章   欧姆定律</a:t>
            </a:r>
          </a:p>
        </p:txBody>
      </p:sp>
      <p:grpSp>
        <p:nvGrpSpPr>
          <p:cNvPr id="3" name="组合1"/>
          <p:cNvGrpSpPr/>
          <p:nvPr/>
        </p:nvGrpSpPr>
        <p:grpSpPr>
          <a:xfrm>
            <a:off x="243840" y="12700"/>
            <a:ext cx="862618" cy="832798"/>
            <a:chOff x="0" y="0"/>
            <a:chExt cx="862618" cy="832798"/>
          </a:xfrm>
        </p:grpSpPr>
        <p:pic>
          <p:nvPicPr>
            <p:cNvPr id="4" name="图片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699506" cy="832798"/>
            </a:xfrm>
            <a:prstGeom prst="rect">
              <a:avLst/>
            </a:prstGeom>
          </p:spPr>
        </p:pic>
        <p:pic>
          <p:nvPicPr>
            <p:cNvPr id="5" name="图片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3112" y="0"/>
              <a:ext cx="699506" cy="832798"/>
            </a:xfrm>
            <a:prstGeom prst="rect">
              <a:avLst/>
            </a:prstGeom>
          </p:spPr>
        </p:pic>
      </p:grpSp>
      <p:sp>
        <p:nvSpPr>
          <p:cNvPr id="6" name="形状1"/>
          <p:cNvSpPr txBox="1"/>
          <p:nvPr/>
        </p:nvSpPr>
        <p:spPr>
          <a:xfrm>
            <a:off x="8358188" y="2649538"/>
            <a:ext cx="1587" cy="42862"/>
          </a:xfrm>
          <a:prstGeom prst="line">
            <a:avLst/>
          </a:prstGeom>
          <a:solidFill>
            <a:srgbClr val="FFFFFF">
              <a:alpha val="0"/>
            </a:srgbClr>
          </a:solidFill>
          <a:ln w="9525">
            <a:solidFill>
              <a:srgbClr val="0000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8" name="文本7"/>
          <p:cNvSpPr txBox="1"/>
          <p:nvPr/>
        </p:nvSpPr>
        <p:spPr>
          <a:xfrm>
            <a:off x="503558" y="134617"/>
            <a:ext cx="7172963" cy="7124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2 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探究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电流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与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电阻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的关系：实验操作</a:t>
            </a:r>
          </a:p>
        </p:txBody>
      </p:sp>
      <p:graphicFrame>
        <p:nvGraphicFramePr>
          <p:cNvPr id="9" name="表格1"/>
          <p:cNvGraphicFramePr>
            <a:graphicFrameLocks noGrp="1"/>
          </p:cNvGraphicFramePr>
          <p:nvPr/>
        </p:nvGraphicFramePr>
        <p:xfrm>
          <a:off x="743979" y="2292668"/>
          <a:ext cx="5501640" cy="16806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3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2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64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42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5328">
                <a:tc>
                  <a:txBody>
                    <a:bodyPr/>
                    <a:lstStyle/>
                    <a:p>
                      <a:pPr marL="0" algn="ctr">
                        <a:lnSpc>
                          <a:spcPts val="2400"/>
                        </a:lnSpc>
                      </a:pPr>
                      <a:r>
                        <a:rPr lang="zh-CN" altLang="en-US" sz="2000" b="0" i="0">
                          <a:solidFill>
                            <a:srgbClr val="00206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电压</a:t>
                      </a:r>
                      <a:r>
                        <a:rPr lang="zh-CN" altLang="en-US" sz="2000" b="0" i="1">
                          <a:solidFill>
                            <a:srgbClr val="00206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U/</a:t>
                      </a:r>
                      <a:r>
                        <a:rPr lang="zh-CN" altLang="en-US" sz="2000" b="0" i="0">
                          <a:solidFill>
                            <a:srgbClr val="00206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V</a:t>
                      </a:r>
                    </a:p>
                  </a:txBody>
                  <a:tcPr anchor="ctr"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40000"/>
                      </a:srgb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algn="ctr">
                        <a:lnSpc>
                          <a:spcPts val="2600"/>
                        </a:lnSpc>
                      </a:pPr>
                      <a:r>
                        <a:rPr lang="zh-CN" altLang="en-US" sz="2200" b="0" i="0">
                          <a:solidFill>
                            <a:srgbClr val="00206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2.4V</a:t>
                      </a:r>
                    </a:p>
                  </a:txBody>
                  <a:tcPr anchor="ctr"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7030A0">
                        <a:alpha val="14117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7030A0">
                        <a:alpha val="14117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7030A0">
                        <a:alpha val="14117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5328">
                <a:tc>
                  <a:txBody>
                    <a:bodyPr/>
                    <a:lstStyle/>
                    <a:p>
                      <a:pPr marL="0" algn="ctr">
                        <a:lnSpc>
                          <a:spcPts val="2400"/>
                        </a:lnSpc>
                      </a:pPr>
                      <a:r>
                        <a:rPr lang="zh-CN" altLang="en-US" sz="2000" b="0" i="0">
                          <a:solidFill>
                            <a:srgbClr val="00206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定值电阻</a:t>
                      </a:r>
                      <a:r>
                        <a:rPr lang="zh-CN" altLang="en-US" sz="2000" b="0" i="1">
                          <a:solidFill>
                            <a:srgbClr val="00206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R</a:t>
                      </a:r>
                    </a:p>
                  </a:txBody>
                  <a:tcPr anchor="ctr"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2600"/>
                        </a:lnSpc>
                      </a:pPr>
                      <a:r>
                        <a:rPr lang="zh-CN" altLang="en-US" sz="2200" b="0" i="0">
                          <a:solidFill>
                            <a:srgbClr val="00206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</a:t>
                      </a:r>
                    </a:p>
                  </a:txBody>
                  <a:tcPr anchor="ctr"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2600"/>
                        </a:lnSpc>
                      </a:pPr>
                      <a:r>
                        <a:rPr lang="zh-CN" altLang="en-US" sz="2200" b="0" i="0">
                          <a:solidFill>
                            <a:srgbClr val="00206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10</a:t>
                      </a:r>
                    </a:p>
                  </a:txBody>
                  <a:tcPr anchor="ctr"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2600"/>
                        </a:lnSpc>
                      </a:pPr>
                      <a:r>
                        <a:rPr lang="zh-CN" altLang="en-US" sz="2200" b="0" i="0">
                          <a:solidFill>
                            <a:srgbClr val="00206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15</a:t>
                      </a:r>
                    </a:p>
                  </a:txBody>
                  <a:tcPr anchor="ctr"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2600"/>
                        </a:lnSpc>
                      </a:pPr>
                      <a:r>
                        <a:rPr lang="zh-CN" altLang="en-US" sz="2200" b="0" i="0">
                          <a:solidFill>
                            <a:srgbClr val="00206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20</a:t>
                      </a:r>
                    </a:p>
                  </a:txBody>
                  <a:tcPr anchor="ctr"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392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042">
                <a:tc>
                  <a:txBody>
                    <a:bodyPr/>
                    <a:lstStyle/>
                    <a:p>
                      <a:pPr marL="0" algn="ctr">
                        <a:lnSpc>
                          <a:spcPts val="2400"/>
                        </a:lnSpc>
                      </a:pPr>
                      <a:r>
                        <a:rPr lang="zh-CN" altLang="en-US" sz="2000" b="0" i="0">
                          <a:solidFill>
                            <a:srgbClr val="00206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电流</a:t>
                      </a:r>
                      <a:r>
                        <a:rPr lang="zh-CN" altLang="en-US" sz="2000" b="0" i="1">
                          <a:solidFill>
                            <a:srgbClr val="00206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</a:t>
                      </a:r>
                      <a:r>
                        <a:rPr lang="zh-CN" altLang="en-US" sz="2000" b="0" i="0">
                          <a:solidFill>
                            <a:srgbClr val="00206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/A</a:t>
                      </a:r>
                    </a:p>
                  </a:txBody>
                  <a:tcPr anchor="ctr"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/>
                      <a:endParaRPr/>
                    </a:p>
                  </a:txBody>
                  <a:tcPr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/>
                      <a:endParaRPr/>
                    </a:p>
                  </a:txBody>
                  <a:tcPr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/>
                      <a:endParaRPr/>
                    </a:p>
                  </a:txBody>
                  <a:tcPr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/>
                      <a:endParaRPr/>
                    </a:p>
                  </a:txBody>
                  <a:tcPr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392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0" name="组合3"/>
          <p:cNvGrpSpPr/>
          <p:nvPr/>
        </p:nvGrpSpPr>
        <p:grpSpPr>
          <a:xfrm>
            <a:off x="2341759" y="3434001"/>
            <a:ext cx="3903980" cy="620395"/>
            <a:chOff x="0" y="0"/>
            <a:chExt cx="3903980" cy="620395"/>
          </a:xfrm>
        </p:grpSpPr>
        <p:sp>
          <p:nvSpPr>
            <p:cNvPr id="11" name="文本10"/>
            <p:cNvSpPr txBox="1"/>
            <p:nvPr/>
          </p:nvSpPr>
          <p:spPr>
            <a:xfrm>
              <a:off x="0" y="0"/>
              <a:ext cx="975995" cy="62039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600"/>
                </a:lnSpc>
              </a:pPr>
              <a:r>
                <a:rPr lang="zh-CN" altLang="en-US" sz="2200" b="0" i="0">
                  <a:solidFill>
                    <a:srgbClr val="C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0.48</a:t>
              </a:r>
            </a:p>
          </p:txBody>
        </p:sp>
        <p:sp>
          <p:nvSpPr>
            <p:cNvPr id="12" name="文本11"/>
            <p:cNvSpPr txBox="1"/>
            <p:nvPr/>
          </p:nvSpPr>
          <p:spPr>
            <a:xfrm>
              <a:off x="1203960" y="0"/>
              <a:ext cx="878205" cy="62039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600"/>
                </a:lnSpc>
              </a:pPr>
              <a:r>
                <a:rPr lang="zh-CN" altLang="en-US" sz="2200" b="0" i="0">
                  <a:solidFill>
                    <a:srgbClr val="C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0.24</a:t>
              </a:r>
            </a:p>
          </p:txBody>
        </p:sp>
        <p:sp>
          <p:nvSpPr>
            <p:cNvPr id="13" name="文本12"/>
            <p:cNvSpPr txBox="1"/>
            <p:nvPr/>
          </p:nvSpPr>
          <p:spPr>
            <a:xfrm>
              <a:off x="2158365" y="0"/>
              <a:ext cx="936625" cy="62039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600"/>
                </a:lnSpc>
              </a:pPr>
              <a:r>
                <a:rPr lang="zh-CN" altLang="en-US" sz="2200" b="0" i="0">
                  <a:solidFill>
                    <a:srgbClr val="C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0.16</a:t>
              </a:r>
            </a:p>
          </p:txBody>
        </p:sp>
        <p:sp>
          <p:nvSpPr>
            <p:cNvPr id="14" name="文本13"/>
            <p:cNvSpPr txBox="1"/>
            <p:nvPr/>
          </p:nvSpPr>
          <p:spPr>
            <a:xfrm>
              <a:off x="3025775" y="0"/>
              <a:ext cx="878205" cy="62039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600"/>
                </a:lnSpc>
              </a:pPr>
              <a:r>
                <a:rPr lang="zh-CN" altLang="en-US" sz="2200" b="0" i="0">
                  <a:solidFill>
                    <a:srgbClr val="C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0.12</a:t>
              </a:r>
            </a:p>
          </p:txBody>
        </p:sp>
      </p:grpSp>
      <p:pic>
        <p:nvPicPr>
          <p:cNvPr id="15" name="视频2">
            <a:hlinkClick r:id="" action="ppaction://media"/>
          </p:cNvPr>
          <p:cNvPicPr/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19240" y="1292225"/>
            <a:ext cx="3634740" cy="330390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9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 fullScrn="1">
              <p:cMediaNode>
                <p:cTn id="20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1"/>
          <p:cNvSpPr txBox="1"/>
          <p:nvPr/>
        </p:nvSpPr>
        <p:spPr>
          <a:xfrm>
            <a:off x="9376410" y="-36830"/>
            <a:ext cx="2860040" cy="609600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20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第五章   欧姆定律</a:t>
            </a:r>
          </a:p>
        </p:txBody>
      </p:sp>
      <p:grpSp>
        <p:nvGrpSpPr>
          <p:cNvPr id="3" name="组合1"/>
          <p:cNvGrpSpPr/>
          <p:nvPr/>
        </p:nvGrpSpPr>
        <p:grpSpPr>
          <a:xfrm>
            <a:off x="243840" y="12700"/>
            <a:ext cx="862618" cy="832798"/>
            <a:chOff x="0" y="0"/>
            <a:chExt cx="862618" cy="832798"/>
          </a:xfrm>
        </p:grpSpPr>
        <p:pic>
          <p:nvPicPr>
            <p:cNvPr id="4" name="图片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699506" cy="832798"/>
            </a:xfrm>
            <a:prstGeom prst="rect">
              <a:avLst/>
            </a:prstGeom>
          </p:spPr>
        </p:pic>
        <p:pic>
          <p:nvPicPr>
            <p:cNvPr id="5" name="图片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3112" y="0"/>
              <a:ext cx="699506" cy="832798"/>
            </a:xfrm>
            <a:prstGeom prst="rect">
              <a:avLst/>
            </a:prstGeom>
          </p:spPr>
        </p:pic>
      </p:grpSp>
      <p:sp>
        <p:nvSpPr>
          <p:cNvPr id="6" name="形状1"/>
          <p:cNvSpPr txBox="1"/>
          <p:nvPr/>
        </p:nvSpPr>
        <p:spPr>
          <a:xfrm>
            <a:off x="8358188" y="2649538"/>
            <a:ext cx="1587" cy="42862"/>
          </a:xfrm>
          <a:prstGeom prst="line">
            <a:avLst/>
          </a:prstGeom>
          <a:solidFill>
            <a:srgbClr val="FFFFFF">
              <a:alpha val="0"/>
            </a:srgbClr>
          </a:solidFill>
          <a:ln w="9525">
            <a:solidFill>
              <a:srgbClr val="0000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7" name="文本2"/>
          <p:cNvSpPr txBox="1"/>
          <p:nvPr/>
        </p:nvSpPr>
        <p:spPr>
          <a:xfrm>
            <a:off x="503558" y="134617"/>
            <a:ext cx="7172963" cy="7124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2 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探究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电流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与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电阻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的关系：实验操作</a:t>
            </a:r>
          </a:p>
        </p:txBody>
      </p:sp>
      <p:graphicFrame>
        <p:nvGraphicFramePr>
          <p:cNvPr id="8" name="表格1"/>
          <p:cNvGraphicFramePr>
            <a:graphicFrameLocks noGrp="1"/>
          </p:cNvGraphicFramePr>
          <p:nvPr/>
        </p:nvGraphicFramePr>
        <p:xfrm>
          <a:off x="959482" y="844868"/>
          <a:ext cx="5501640" cy="16806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3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2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64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42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5328">
                <a:tc>
                  <a:txBody>
                    <a:bodyPr/>
                    <a:lstStyle/>
                    <a:p>
                      <a:pPr marL="0" algn="ctr">
                        <a:lnSpc>
                          <a:spcPts val="2400"/>
                        </a:lnSpc>
                      </a:pPr>
                      <a:r>
                        <a:rPr lang="zh-CN" altLang="en-US" sz="2000" b="0" i="0">
                          <a:solidFill>
                            <a:srgbClr val="00206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电压</a:t>
                      </a:r>
                      <a:r>
                        <a:rPr lang="zh-CN" altLang="en-US" sz="2000" b="0" i="1">
                          <a:solidFill>
                            <a:srgbClr val="00206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U/</a:t>
                      </a:r>
                      <a:r>
                        <a:rPr lang="zh-CN" altLang="en-US" sz="2000" b="0" i="0">
                          <a:solidFill>
                            <a:srgbClr val="00206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V</a:t>
                      </a:r>
                    </a:p>
                  </a:txBody>
                  <a:tcPr anchor="ctr"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40000"/>
                      </a:srgb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algn="ctr">
                        <a:lnSpc>
                          <a:spcPts val="2600"/>
                        </a:lnSpc>
                      </a:pPr>
                      <a:r>
                        <a:rPr lang="zh-CN" altLang="en-US" sz="2200" b="0" i="0">
                          <a:solidFill>
                            <a:srgbClr val="00206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2.4V</a:t>
                      </a:r>
                    </a:p>
                  </a:txBody>
                  <a:tcPr anchor="ctr"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7030A0">
                        <a:alpha val="14117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7030A0">
                        <a:alpha val="14117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7030A0">
                        <a:alpha val="14117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5328">
                <a:tc>
                  <a:txBody>
                    <a:bodyPr/>
                    <a:lstStyle/>
                    <a:p>
                      <a:pPr marL="0" algn="ctr">
                        <a:lnSpc>
                          <a:spcPts val="2400"/>
                        </a:lnSpc>
                      </a:pPr>
                      <a:r>
                        <a:rPr lang="zh-CN" altLang="en-US" sz="2000" b="0" i="0">
                          <a:solidFill>
                            <a:srgbClr val="00206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定值电阻</a:t>
                      </a:r>
                      <a:r>
                        <a:rPr lang="zh-CN" altLang="en-US" sz="2000" b="0" i="1">
                          <a:solidFill>
                            <a:srgbClr val="00206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R</a:t>
                      </a:r>
                    </a:p>
                  </a:txBody>
                  <a:tcPr anchor="ctr"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2600"/>
                        </a:lnSpc>
                      </a:pPr>
                      <a:r>
                        <a:rPr lang="zh-CN" altLang="en-US" sz="2200" b="0" i="0">
                          <a:solidFill>
                            <a:srgbClr val="00206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</a:t>
                      </a:r>
                    </a:p>
                  </a:txBody>
                  <a:tcPr anchor="ctr"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2600"/>
                        </a:lnSpc>
                      </a:pPr>
                      <a:r>
                        <a:rPr lang="zh-CN" altLang="en-US" sz="2200" b="0" i="0">
                          <a:solidFill>
                            <a:srgbClr val="00206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10</a:t>
                      </a:r>
                    </a:p>
                  </a:txBody>
                  <a:tcPr anchor="ctr"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2600"/>
                        </a:lnSpc>
                      </a:pPr>
                      <a:r>
                        <a:rPr lang="zh-CN" altLang="en-US" sz="2200" b="0" i="0">
                          <a:solidFill>
                            <a:srgbClr val="00206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15</a:t>
                      </a:r>
                    </a:p>
                  </a:txBody>
                  <a:tcPr anchor="ctr"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2600"/>
                        </a:lnSpc>
                      </a:pPr>
                      <a:r>
                        <a:rPr lang="zh-CN" altLang="en-US" sz="2200" b="0" i="0">
                          <a:solidFill>
                            <a:srgbClr val="00206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20</a:t>
                      </a:r>
                    </a:p>
                  </a:txBody>
                  <a:tcPr anchor="ctr"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392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042">
                <a:tc>
                  <a:txBody>
                    <a:bodyPr/>
                    <a:lstStyle/>
                    <a:p>
                      <a:pPr marL="0" algn="ctr">
                        <a:lnSpc>
                          <a:spcPts val="2400"/>
                        </a:lnSpc>
                      </a:pPr>
                      <a:r>
                        <a:rPr lang="zh-CN" altLang="en-US" sz="2000" b="0" i="0">
                          <a:solidFill>
                            <a:srgbClr val="00206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电流</a:t>
                      </a:r>
                      <a:r>
                        <a:rPr lang="zh-CN" altLang="en-US" sz="2000" b="0" i="1">
                          <a:solidFill>
                            <a:srgbClr val="00206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</a:t>
                      </a:r>
                      <a:r>
                        <a:rPr lang="zh-CN" altLang="en-US" sz="2000" b="0" i="0">
                          <a:solidFill>
                            <a:srgbClr val="00206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/A</a:t>
                      </a:r>
                    </a:p>
                  </a:txBody>
                  <a:tcPr anchor="ctr"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/>
                      <a:endParaRPr/>
                    </a:p>
                  </a:txBody>
                  <a:tcPr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/>
                      <a:endParaRPr/>
                    </a:p>
                  </a:txBody>
                  <a:tcPr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/>
                      <a:endParaRPr/>
                    </a:p>
                  </a:txBody>
                  <a:tcPr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/>
                      <a:endParaRPr/>
                    </a:p>
                  </a:txBody>
                  <a:tcPr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392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9" name="组合2"/>
          <p:cNvGrpSpPr/>
          <p:nvPr/>
        </p:nvGrpSpPr>
        <p:grpSpPr>
          <a:xfrm>
            <a:off x="2557262" y="2071926"/>
            <a:ext cx="3903980" cy="620395"/>
            <a:chOff x="0" y="0"/>
            <a:chExt cx="3903980" cy="620395"/>
          </a:xfrm>
        </p:grpSpPr>
        <p:sp>
          <p:nvSpPr>
            <p:cNvPr id="10" name="文本4"/>
            <p:cNvSpPr txBox="1"/>
            <p:nvPr/>
          </p:nvSpPr>
          <p:spPr>
            <a:xfrm>
              <a:off x="0" y="0"/>
              <a:ext cx="975995" cy="62039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600"/>
                </a:lnSpc>
              </a:pPr>
              <a:r>
                <a:rPr lang="zh-CN" altLang="en-US" sz="2200" b="0" i="0">
                  <a:solidFill>
                    <a:srgbClr val="C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0.48</a:t>
              </a:r>
            </a:p>
          </p:txBody>
        </p:sp>
        <p:sp>
          <p:nvSpPr>
            <p:cNvPr id="11" name="文本5"/>
            <p:cNvSpPr txBox="1"/>
            <p:nvPr/>
          </p:nvSpPr>
          <p:spPr>
            <a:xfrm>
              <a:off x="1203960" y="0"/>
              <a:ext cx="878205" cy="62039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600"/>
                </a:lnSpc>
              </a:pPr>
              <a:r>
                <a:rPr lang="zh-CN" altLang="en-US" sz="2200" b="0" i="0">
                  <a:solidFill>
                    <a:srgbClr val="C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0.24</a:t>
              </a:r>
            </a:p>
          </p:txBody>
        </p:sp>
        <p:sp>
          <p:nvSpPr>
            <p:cNvPr id="12" name="文本6"/>
            <p:cNvSpPr txBox="1"/>
            <p:nvPr/>
          </p:nvSpPr>
          <p:spPr>
            <a:xfrm>
              <a:off x="2158365" y="0"/>
              <a:ext cx="936625" cy="62039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600"/>
                </a:lnSpc>
              </a:pPr>
              <a:r>
                <a:rPr lang="zh-CN" altLang="en-US" sz="2200" b="0" i="0">
                  <a:solidFill>
                    <a:srgbClr val="C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0.16</a:t>
              </a:r>
            </a:p>
          </p:txBody>
        </p:sp>
        <p:sp>
          <p:nvSpPr>
            <p:cNvPr id="13" name="文本7"/>
            <p:cNvSpPr txBox="1"/>
            <p:nvPr/>
          </p:nvSpPr>
          <p:spPr>
            <a:xfrm>
              <a:off x="3025775" y="0"/>
              <a:ext cx="878205" cy="62039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600"/>
                </a:lnSpc>
              </a:pPr>
              <a:r>
                <a:rPr lang="zh-CN" altLang="en-US" sz="2200" b="0" i="0">
                  <a:solidFill>
                    <a:srgbClr val="C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0.12</a:t>
              </a:r>
            </a:p>
          </p:txBody>
        </p:sp>
      </p:grpSp>
      <p:sp>
        <p:nvSpPr>
          <p:cNvPr id="14" name="文本3"/>
          <p:cNvSpPr txBox="1"/>
          <p:nvPr/>
        </p:nvSpPr>
        <p:spPr>
          <a:xfrm>
            <a:off x="1195940" y="3226870"/>
            <a:ext cx="5197592" cy="129881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分析比较上面的实验数据，你还能得到什么结论？</a:t>
            </a:r>
          </a:p>
        </p:txBody>
      </p:sp>
      <p:grpSp>
        <p:nvGrpSpPr>
          <p:cNvPr id="15" name="组合3"/>
          <p:cNvGrpSpPr/>
          <p:nvPr/>
        </p:nvGrpSpPr>
        <p:grpSpPr>
          <a:xfrm>
            <a:off x="606943" y="4905527"/>
            <a:ext cx="10838812" cy="741674"/>
            <a:chOff x="0" y="0"/>
            <a:chExt cx="10838812" cy="741674"/>
          </a:xfrm>
        </p:grpSpPr>
        <p:sp>
          <p:nvSpPr>
            <p:cNvPr id="16" name="形状2"/>
            <p:cNvSpPr txBox="1"/>
            <p:nvPr/>
          </p:nvSpPr>
          <p:spPr>
            <a:xfrm>
              <a:off x="0" y="0"/>
              <a:ext cx="10792609" cy="741674"/>
            </a:xfrm>
            <a:prstGeom prst="rect">
              <a:avLst/>
            </a:prstGeom>
            <a:solidFill>
              <a:srgbClr val="56A9AA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7" name="文本8"/>
            <p:cNvSpPr txBox="1"/>
            <p:nvPr/>
          </p:nvSpPr>
          <p:spPr>
            <a:xfrm>
              <a:off x="46203" y="22939"/>
              <a:ext cx="10792609" cy="667818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ctr">
                <a:lnSpc>
                  <a:spcPts val="3700"/>
                </a:lnSpc>
              </a:pPr>
              <a:r>
                <a:rPr lang="zh-CN" altLang="en-US" sz="2600" b="0" i="0">
                  <a:solidFill>
                    <a:srgbClr val="000000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结论：</a:t>
              </a:r>
              <a:r>
                <a:rPr lang="zh-CN" altLang="en-US" sz="26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导体两端的</a:t>
              </a:r>
              <a:r>
                <a:rPr lang="zh-CN" altLang="en-US" sz="2600" b="0" i="0">
                  <a:ln w="11906">
                    <a:solidFill>
                      <a:srgbClr val="ED7D31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电压</a:t>
              </a:r>
              <a:r>
                <a:rPr lang="zh-CN" altLang="en-US" sz="26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不变时，通过导体的</a:t>
              </a:r>
              <a:r>
                <a:rPr lang="zh-CN" altLang="en-US" sz="2600" b="0" i="0">
                  <a:ln w="11906">
                    <a:solidFill>
                      <a:srgbClr val="ED7D31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电流</a:t>
              </a:r>
              <a:r>
                <a:rPr lang="zh-CN" altLang="en-US" sz="26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和它的</a:t>
              </a:r>
              <a:r>
                <a:rPr lang="zh-CN" altLang="en-US" sz="2600" b="0" i="0">
                  <a:ln w="11906">
                    <a:solidFill>
                      <a:srgbClr val="ED7D31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电阻</a:t>
              </a:r>
              <a:r>
                <a:rPr lang="zh-CN" altLang="en-US" sz="26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成反比。</a:t>
              </a:r>
            </a:p>
          </p:txBody>
        </p:sp>
      </p:grpSp>
      <p:grpSp>
        <p:nvGrpSpPr>
          <p:cNvPr id="18" name="组合4"/>
          <p:cNvGrpSpPr/>
          <p:nvPr/>
        </p:nvGrpSpPr>
        <p:grpSpPr>
          <a:xfrm>
            <a:off x="7484716" y="816807"/>
            <a:ext cx="3960922" cy="3708328"/>
            <a:chOff x="0" y="0"/>
            <a:chExt cx="3960922" cy="3708328"/>
          </a:xfrm>
        </p:grpSpPr>
        <p:sp>
          <p:nvSpPr>
            <p:cNvPr id="19" name="形状3"/>
            <p:cNvSpPr txBox="1"/>
            <p:nvPr/>
          </p:nvSpPr>
          <p:spPr>
            <a:xfrm>
              <a:off x="415187" y="3202280"/>
              <a:ext cx="2694677" cy="1191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28575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0" name="形状4"/>
            <p:cNvSpPr txBox="1"/>
            <p:nvPr/>
          </p:nvSpPr>
          <p:spPr>
            <a:xfrm rot="10800000">
              <a:off x="452392" y="177201"/>
              <a:ext cx="28575" cy="3025079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28575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1" name="形状5"/>
            <p:cNvSpPr txBox="1"/>
            <p:nvPr/>
          </p:nvSpPr>
          <p:spPr>
            <a:xfrm>
              <a:off x="452392" y="2927945"/>
              <a:ext cx="2395977" cy="1191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2" name="形状6"/>
            <p:cNvSpPr txBox="1"/>
            <p:nvPr/>
          </p:nvSpPr>
          <p:spPr>
            <a:xfrm>
              <a:off x="452392" y="2652554"/>
              <a:ext cx="2395977" cy="1191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3" name="形状7"/>
            <p:cNvSpPr txBox="1"/>
            <p:nvPr/>
          </p:nvSpPr>
          <p:spPr>
            <a:xfrm>
              <a:off x="452392" y="2377163"/>
              <a:ext cx="2444875" cy="1191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4" name="形状8"/>
            <p:cNvSpPr txBox="1"/>
            <p:nvPr/>
          </p:nvSpPr>
          <p:spPr>
            <a:xfrm>
              <a:off x="452392" y="2075394"/>
              <a:ext cx="2407670" cy="1191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5" name="形状9"/>
            <p:cNvSpPr txBox="1"/>
            <p:nvPr/>
          </p:nvSpPr>
          <p:spPr>
            <a:xfrm>
              <a:off x="452392" y="1800003"/>
              <a:ext cx="2398103" cy="1191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6" name="形状10"/>
            <p:cNvSpPr txBox="1"/>
            <p:nvPr/>
          </p:nvSpPr>
          <p:spPr>
            <a:xfrm>
              <a:off x="452392" y="1497178"/>
              <a:ext cx="2435308" cy="1191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7" name="形状11"/>
            <p:cNvSpPr txBox="1"/>
            <p:nvPr/>
          </p:nvSpPr>
          <p:spPr>
            <a:xfrm>
              <a:off x="452392" y="1167975"/>
              <a:ext cx="2424678" cy="1191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8" name="形状12"/>
            <p:cNvSpPr txBox="1"/>
            <p:nvPr/>
          </p:nvSpPr>
          <p:spPr>
            <a:xfrm>
              <a:off x="452392" y="865151"/>
              <a:ext cx="2417237" cy="1191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9" name="形状13"/>
            <p:cNvSpPr txBox="1"/>
            <p:nvPr/>
          </p:nvSpPr>
          <p:spPr>
            <a:xfrm>
              <a:off x="452392" y="562327"/>
              <a:ext cx="2454442" cy="211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0" name="形状14"/>
            <p:cNvSpPr txBox="1"/>
            <p:nvPr/>
          </p:nvSpPr>
          <p:spPr>
            <a:xfrm rot="10800000">
              <a:off x="789359" y="562327"/>
              <a:ext cx="19050" cy="2639954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1" name="形状15"/>
            <p:cNvSpPr txBox="1"/>
            <p:nvPr/>
          </p:nvSpPr>
          <p:spPr>
            <a:xfrm rot="10800000">
              <a:off x="1125264" y="562327"/>
              <a:ext cx="19050" cy="2639954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2" name="形状16"/>
            <p:cNvSpPr txBox="1"/>
            <p:nvPr/>
          </p:nvSpPr>
          <p:spPr>
            <a:xfrm rot="10800000">
              <a:off x="1462231" y="562327"/>
              <a:ext cx="19050" cy="261252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3" name="形状17"/>
            <p:cNvSpPr txBox="1"/>
            <p:nvPr/>
          </p:nvSpPr>
          <p:spPr>
            <a:xfrm rot="10800000">
              <a:off x="1817270" y="562327"/>
              <a:ext cx="19050" cy="2639954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4" name="形状18"/>
            <p:cNvSpPr txBox="1"/>
            <p:nvPr/>
          </p:nvSpPr>
          <p:spPr>
            <a:xfrm rot="10800000">
              <a:off x="2168056" y="589760"/>
              <a:ext cx="19050" cy="2639954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5" name="形状19"/>
            <p:cNvSpPr txBox="1"/>
            <p:nvPr/>
          </p:nvSpPr>
          <p:spPr>
            <a:xfrm rot="10800000">
              <a:off x="2547543" y="569713"/>
              <a:ext cx="19050" cy="2639954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6" name="形状20"/>
            <p:cNvSpPr txBox="1"/>
            <p:nvPr/>
          </p:nvSpPr>
          <p:spPr>
            <a:xfrm rot="10800000" flipH="1">
              <a:off x="2879196" y="568657"/>
              <a:ext cx="1191" cy="2661056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7" name="文本9"/>
            <p:cNvSpPr txBox="1"/>
            <p:nvPr/>
          </p:nvSpPr>
          <p:spPr>
            <a:xfrm>
              <a:off x="0" y="0"/>
              <a:ext cx="827230" cy="52814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900"/>
                </a:lnSpc>
              </a:pPr>
              <a:r>
                <a:rPr lang="zh-CN" altLang="en-US" sz="1600" b="0" i="1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I/</a:t>
              </a:r>
              <a:r>
                <a:rPr lang="zh-CN" altLang="en-US" sz="16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A</a:t>
              </a:r>
            </a:p>
          </p:txBody>
        </p:sp>
        <p:sp>
          <p:nvSpPr>
            <p:cNvPr id="38" name="文本10"/>
            <p:cNvSpPr txBox="1"/>
            <p:nvPr/>
          </p:nvSpPr>
          <p:spPr>
            <a:xfrm>
              <a:off x="3106054" y="3037740"/>
              <a:ext cx="854868" cy="52814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900"/>
                </a:lnSpc>
              </a:pPr>
              <a:r>
                <a:rPr lang="zh-CN" altLang="en-US" sz="1600" b="0" i="1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R</a:t>
              </a:r>
              <a:r>
                <a:rPr lang="zh-CN" altLang="en-US" sz="16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/</a:t>
              </a:r>
              <a:r>
                <a:rPr lang="zh-CN" altLang="en-US" sz="1600" b="0" i="0">
                  <a:solidFill>
                    <a:srgbClr val="00206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Ω</a:t>
              </a:r>
            </a:p>
          </p:txBody>
        </p:sp>
        <p:sp>
          <p:nvSpPr>
            <p:cNvPr id="39" name="文本11"/>
            <p:cNvSpPr txBox="1"/>
            <p:nvPr/>
          </p:nvSpPr>
          <p:spPr>
            <a:xfrm>
              <a:off x="223228" y="3180184"/>
              <a:ext cx="604003" cy="52814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900"/>
                </a:lnSpc>
              </a:pPr>
              <a:r>
                <a:rPr lang="zh-CN" altLang="en-US" sz="1600" b="0" i="1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O</a:t>
              </a:r>
            </a:p>
          </p:txBody>
        </p:sp>
        <p:sp>
          <p:nvSpPr>
            <p:cNvPr id="40" name="文本12"/>
            <p:cNvSpPr txBox="1"/>
            <p:nvPr/>
          </p:nvSpPr>
          <p:spPr>
            <a:xfrm>
              <a:off x="38405" y="2728745"/>
              <a:ext cx="797631" cy="52771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900"/>
                </a:lnSpc>
              </a:pPr>
              <a:r>
                <a:rPr lang="zh-CN" altLang="en-US" sz="16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0.1</a:t>
              </a:r>
            </a:p>
          </p:txBody>
        </p:sp>
        <p:sp>
          <p:nvSpPr>
            <p:cNvPr id="41" name="文本13"/>
            <p:cNvSpPr txBox="1"/>
            <p:nvPr/>
          </p:nvSpPr>
          <p:spPr>
            <a:xfrm>
              <a:off x="38405" y="2181415"/>
              <a:ext cx="793677" cy="52771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900"/>
                </a:lnSpc>
              </a:pPr>
              <a:r>
                <a:rPr lang="zh-CN" altLang="en-US" sz="16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0.3</a:t>
              </a:r>
            </a:p>
          </p:txBody>
        </p:sp>
        <p:sp>
          <p:nvSpPr>
            <p:cNvPr id="42" name="文本14"/>
            <p:cNvSpPr txBox="1"/>
            <p:nvPr/>
          </p:nvSpPr>
          <p:spPr>
            <a:xfrm>
              <a:off x="38405" y="1571952"/>
              <a:ext cx="799325" cy="52771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900"/>
                </a:lnSpc>
              </a:pPr>
              <a:r>
                <a:rPr lang="zh-CN" altLang="en-US" sz="16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0.5</a:t>
              </a:r>
            </a:p>
          </p:txBody>
        </p:sp>
        <p:sp>
          <p:nvSpPr>
            <p:cNvPr id="43" name="文本15"/>
            <p:cNvSpPr txBox="1"/>
            <p:nvPr/>
          </p:nvSpPr>
          <p:spPr>
            <a:xfrm>
              <a:off x="38405" y="1264678"/>
              <a:ext cx="680723" cy="52771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900"/>
                </a:lnSpc>
              </a:pPr>
              <a:r>
                <a:rPr lang="zh-CN" altLang="en-US" sz="16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0.6</a:t>
              </a:r>
            </a:p>
          </p:txBody>
        </p:sp>
        <p:sp>
          <p:nvSpPr>
            <p:cNvPr id="44" name="文本16"/>
            <p:cNvSpPr txBox="1"/>
            <p:nvPr/>
          </p:nvSpPr>
          <p:spPr>
            <a:xfrm>
              <a:off x="38405" y="1874141"/>
              <a:ext cx="728164" cy="52771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900"/>
                </a:lnSpc>
              </a:pPr>
              <a:r>
                <a:rPr lang="zh-CN" altLang="en-US" sz="16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0.4</a:t>
              </a:r>
            </a:p>
          </p:txBody>
        </p:sp>
        <p:sp>
          <p:nvSpPr>
            <p:cNvPr id="45" name="文本17"/>
            <p:cNvSpPr txBox="1"/>
            <p:nvPr/>
          </p:nvSpPr>
          <p:spPr>
            <a:xfrm>
              <a:off x="38405" y="2464400"/>
              <a:ext cx="778993" cy="52771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900"/>
                </a:lnSpc>
              </a:pPr>
              <a:r>
                <a:rPr lang="zh-CN" altLang="en-US" sz="16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0.2</a:t>
              </a:r>
            </a:p>
          </p:txBody>
        </p:sp>
        <p:sp>
          <p:nvSpPr>
            <p:cNvPr id="46" name="文本18"/>
            <p:cNvSpPr txBox="1"/>
            <p:nvPr/>
          </p:nvSpPr>
          <p:spPr>
            <a:xfrm>
              <a:off x="38405" y="960229"/>
              <a:ext cx="798760" cy="52771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900"/>
                </a:lnSpc>
              </a:pPr>
              <a:r>
                <a:rPr lang="zh-CN" altLang="en-US" sz="16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0.7</a:t>
              </a:r>
            </a:p>
          </p:txBody>
        </p:sp>
        <p:sp>
          <p:nvSpPr>
            <p:cNvPr id="47" name="文本19"/>
            <p:cNvSpPr txBox="1"/>
            <p:nvPr/>
          </p:nvSpPr>
          <p:spPr>
            <a:xfrm>
              <a:off x="38405" y="624149"/>
              <a:ext cx="680723" cy="52771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900"/>
                </a:lnSpc>
              </a:pPr>
              <a:r>
                <a:rPr lang="zh-CN" altLang="en-US" sz="16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0.8</a:t>
              </a:r>
            </a:p>
          </p:txBody>
        </p:sp>
        <p:sp>
          <p:nvSpPr>
            <p:cNvPr id="48" name="文本20"/>
            <p:cNvSpPr txBox="1"/>
            <p:nvPr/>
          </p:nvSpPr>
          <p:spPr>
            <a:xfrm>
              <a:off x="38405" y="315746"/>
              <a:ext cx="798760" cy="52771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900"/>
                </a:lnSpc>
              </a:pPr>
              <a:r>
                <a:rPr lang="zh-CN" altLang="en-US" sz="16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0.9</a:t>
              </a:r>
            </a:p>
          </p:txBody>
        </p:sp>
        <p:sp>
          <p:nvSpPr>
            <p:cNvPr id="49" name="文本21"/>
            <p:cNvSpPr txBox="1"/>
            <p:nvPr/>
          </p:nvSpPr>
          <p:spPr>
            <a:xfrm>
              <a:off x="1236852" y="3151811"/>
              <a:ext cx="634976" cy="52771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900"/>
                </a:lnSpc>
              </a:pPr>
              <a:r>
                <a:rPr lang="zh-CN" altLang="en-US" sz="16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15</a:t>
              </a:r>
            </a:p>
          </p:txBody>
        </p:sp>
        <p:sp>
          <p:nvSpPr>
            <p:cNvPr id="50" name="文本22"/>
            <p:cNvSpPr txBox="1"/>
            <p:nvPr/>
          </p:nvSpPr>
          <p:spPr>
            <a:xfrm>
              <a:off x="1610732" y="3152941"/>
              <a:ext cx="650225" cy="52771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900"/>
                </a:lnSpc>
              </a:pPr>
              <a:r>
                <a:rPr lang="zh-CN" altLang="en-US" sz="16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20</a:t>
              </a:r>
            </a:p>
          </p:txBody>
        </p:sp>
        <p:sp>
          <p:nvSpPr>
            <p:cNvPr id="51" name="文本23"/>
            <p:cNvSpPr txBox="1"/>
            <p:nvPr/>
          </p:nvSpPr>
          <p:spPr>
            <a:xfrm>
              <a:off x="877657" y="3152941"/>
              <a:ext cx="646836" cy="52771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900"/>
                </a:lnSpc>
              </a:pPr>
              <a:r>
                <a:rPr lang="zh-CN" altLang="en-US" sz="16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10</a:t>
              </a:r>
            </a:p>
          </p:txBody>
        </p:sp>
        <p:sp>
          <p:nvSpPr>
            <p:cNvPr id="52" name="文本24"/>
            <p:cNvSpPr txBox="1"/>
            <p:nvPr/>
          </p:nvSpPr>
          <p:spPr>
            <a:xfrm>
              <a:off x="620121" y="3160284"/>
              <a:ext cx="447472" cy="52771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900"/>
                </a:lnSpc>
              </a:pPr>
              <a:r>
                <a:rPr lang="zh-CN" altLang="en-US" sz="16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5</a:t>
              </a:r>
            </a:p>
          </p:txBody>
        </p:sp>
        <p:sp>
          <p:nvSpPr>
            <p:cNvPr id="53" name="文本25"/>
            <p:cNvSpPr txBox="1"/>
            <p:nvPr/>
          </p:nvSpPr>
          <p:spPr>
            <a:xfrm>
              <a:off x="1946207" y="3153506"/>
              <a:ext cx="650225" cy="52771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900"/>
                </a:lnSpc>
              </a:pPr>
              <a:r>
                <a:rPr lang="zh-CN" altLang="en-US" sz="16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25</a:t>
              </a:r>
            </a:p>
          </p:txBody>
        </p:sp>
        <p:sp>
          <p:nvSpPr>
            <p:cNvPr id="54" name="文本26"/>
            <p:cNvSpPr txBox="1"/>
            <p:nvPr/>
          </p:nvSpPr>
          <p:spPr>
            <a:xfrm>
              <a:off x="2256267" y="3153506"/>
              <a:ext cx="650225" cy="52771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900"/>
                </a:lnSpc>
              </a:pPr>
              <a:r>
                <a:rPr lang="zh-CN" altLang="en-US" sz="16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30</a:t>
              </a:r>
            </a:p>
          </p:txBody>
        </p:sp>
        <p:sp>
          <p:nvSpPr>
            <p:cNvPr id="55" name="文本27"/>
            <p:cNvSpPr txBox="1"/>
            <p:nvPr/>
          </p:nvSpPr>
          <p:spPr>
            <a:xfrm>
              <a:off x="2645960" y="3153506"/>
              <a:ext cx="650225" cy="52771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900"/>
                </a:lnSpc>
              </a:pPr>
              <a:r>
                <a:rPr lang="zh-CN" altLang="en-US" sz="16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35</a:t>
              </a:r>
            </a:p>
          </p:txBody>
        </p:sp>
      </p:grpSp>
      <p:grpSp>
        <p:nvGrpSpPr>
          <p:cNvPr id="56" name="组合5"/>
          <p:cNvGrpSpPr/>
          <p:nvPr/>
        </p:nvGrpSpPr>
        <p:grpSpPr>
          <a:xfrm>
            <a:off x="8258141" y="2380817"/>
            <a:ext cx="1802768" cy="1411605"/>
            <a:chOff x="0" y="47625"/>
            <a:chExt cx="1802768" cy="1411605"/>
          </a:xfrm>
        </p:grpSpPr>
        <p:sp>
          <p:nvSpPr>
            <p:cNvPr id="57" name="形状21"/>
            <p:cNvSpPr txBox="1"/>
            <p:nvPr/>
          </p:nvSpPr>
          <p:spPr>
            <a:xfrm>
              <a:off x="34925" y="314321"/>
              <a:ext cx="75565" cy="75565"/>
            </a:xfrm>
            <a:prstGeom prst="ellipse">
              <a:avLst/>
            </a:prstGeom>
            <a:solidFill>
              <a:srgbClr val="7030A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8" name="形状22"/>
            <p:cNvSpPr txBox="1"/>
            <p:nvPr/>
          </p:nvSpPr>
          <p:spPr>
            <a:xfrm>
              <a:off x="351790" y="984246"/>
              <a:ext cx="75565" cy="75565"/>
            </a:xfrm>
            <a:prstGeom prst="ellipse">
              <a:avLst/>
            </a:prstGeom>
            <a:solidFill>
              <a:srgbClr val="7030A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9" name="形状23"/>
            <p:cNvSpPr txBox="1"/>
            <p:nvPr/>
          </p:nvSpPr>
          <p:spPr>
            <a:xfrm>
              <a:off x="679450" y="1183636"/>
              <a:ext cx="75565" cy="75565"/>
            </a:xfrm>
            <a:prstGeom prst="ellipse">
              <a:avLst/>
            </a:prstGeom>
            <a:solidFill>
              <a:srgbClr val="7030A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0" name="形状24"/>
            <p:cNvSpPr txBox="1"/>
            <p:nvPr/>
          </p:nvSpPr>
          <p:spPr>
            <a:xfrm>
              <a:off x="1034415" y="1309366"/>
              <a:ext cx="75565" cy="75565"/>
            </a:xfrm>
            <a:prstGeom prst="ellipse">
              <a:avLst/>
            </a:prstGeom>
            <a:solidFill>
              <a:srgbClr val="7030A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1" name="形状25"/>
            <p:cNvSpPr txBox="1"/>
            <p:nvPr/>
          </p:nvSpPr>
          <p:spPr>
            <a:xfrm>
              <a:off x="0" y="47625"/>
              <a:ext cx="1802768" cy="1411605"/>
            </a:xfrm>
            <a:custGeom>
              <a:avLst/>
              <a:gdLst>
                <a:gd name="connsiteX0" fmla="*/ 0 w 1802768"/>
                <a:gd name="connsiteY0" fmla="*/ 0 h 1411605"/>
                <a:gd name="connsiteX1" fmla="*/ 85087 w 1802768"/>
                <a:gd name="connsiteY1" fmla="*/ 340995 h 1411605"/>
                <a:gd name="connsiteX2" fmla="*/ 1362075 w 1802768"/>
                <a:gd name="connsiteY2" fmla="*/ 1527172 h 141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93243" h="1487805" fill="none">
                  <a:moveTo>
                    <a:pt x="0" y="0"/>
                  </a:moveTo>
                  <a:cubicBezTo>
                    <a:pt x="85087" y="340995"/>
                    <a:pt x="158753" y="832485"/>
                    <a:pt x="459743" y="1075687"/>
                  </a:cubicBezTo>
                  <a:cubicBezTo>
                    <a:pt x="1362075" y="1527172"/>
                    <a:pt x="1273178" y="1379858"/>
                    <a:pt x="1793243" y="1487805"/>
                  </a:cubicBezTo>
                </a:path>
              </a:pathLst>
            </a:custGeom>
            <a:solidFill>
              <a:srgbClr val="FFFFFF">
                <a:alpha val="0"/>
              </a:srgbClr>
            </a:solidFill>
            <a:ln w="25400">
              <a:solidFill>
                <a:srgbClr val="7030A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2" name="文本28"/>
            <p:cNvSpPr txBox="1"/>
            <p:nvPr/>
          </p:nvSpPr>
          <p:spPr>
            <a:xfrm>
              <a:off x="271145" y="114931"/>
              <a:ext cx="978535" cy="52768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900"/>
                </a:lnSpc>
              </a:pPr>
              <a:r>
                <a:rPr lang="zh-CN" altLang="en-US" sz="1600" b="0" i="1">
                  <a:solidFill>
                    <a:srgbClr val="00206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Ｕ</a:t>
              </a:r>
              <a:r>
                <a:rPr lang="zh-CN" altLang="en-US" sz="1600" b="0" i="0">
                  <a:solidFill>
                    <a:srgbClr val="00206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=2.4V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4" grpId="0" animBg="1"/>
      <p:bldP spid="15" grpId="0" animBg="1"/>
      <p:bldP spid="18" grpId="0" animBg="1"/>
      <p:bldP spid="5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1"/>
          <p:cNvSpPr txBox="1"/>
          <p:nvPr/>
        </p:nvSpPr>
        <p:spPr>
          <a:xfrm>
            <a:off x="9376410" y="-36830"/>
            <a:ext cx="2860040" cy="609600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20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第五章   欧姆定律</a:t>
            </a:r>
          </a:p>
        </p:txBody>
      </p:sp>
      <p:grpSp>
        <p:nvGrpSpPr>
          <p:cNvPr id="3" name="组合1"/>
          <p:cNvGrpSpPr/>
          <p:nvPr/>
        </p:nvGrpSpPr>
        <p:grpSpPr>
          <a:xfrm>
            <a:off x="243840" y="12700"/>
            <a:ext cx="862618" cy="832798"/>
            <a:chOff x="0" y="0"/>
            <a:chExt cx="862618" cy="832798"/>
          </a:xfrm>
        </p:grpSpPr>
        <p:pic>
          <p:nvPicPr>
            <p:cNvPr id="4" name="图片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699506" cy="832798"/>
            </a:xfrm>
            <a:prstGeom prst="rect">
              <a:avLst/>
            </a:prstGeom>
          </p:spPr>
        </p:pic>
        <p:pic>
          <p:nvPicPr>
            <p:cNvPr id="5" name="图片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3112" y="0"/>
              <a:ext cx="699506" cy="832798"/>
            </a:xfrm>
            <a:prstGeom prst="rect">
              <a:avLst/>
            </a:prstGeom>
          </p:spPr>
        </p:pic>
      </p:grpSp>
      <p:sp>
        <p:nvSpPr>
          <p:cNvPr id="6" name="文本2"/>
          <p:cNvSpPr txBox="1"/>
          <p:nvPr/>
        </p:nvSpPr>
        <p:spPr>
          <a:xfrm>
            <a:off x="1916068" y="1536383"/>
            <a:ext cx="8905875" cy="161316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4400" b="0" i="0">
                <a:solidFill>
                  <a:srgbClr val="FF0000">
                    <a:alpha val="100000"/>
                  </a:srgbClr>
                </a:solidFill>
                <a:latin typeface="华文行楷" panose="02010800040101010101" charset="-122"/>
                <a:ea typeface="华文行楷" panose="02010800040101010101" charset="-122"/>
              </a:rPr>
              <a:t>结论</a:t>
            </a:r>
            <a:r>
              <a:rPr lang="zh-CN" altLang="en-US" sz="4000" b="0" i="0">
                <a:solidFill>
                  <a:srgbClr val="FF0000">
                    <a:alpha val="100000"/>
                  </a:srgbClr>
                </a:solidFill>
                <a:latin typeface="Cambria" panose="02040503050406030204"/>
                <a:ea typeface="Cambria" panose="02040503050406030204"/>
              </a:rPr>
              <a:t>1</a:t>
            </a:r>
            <a:r>
              <a:rPr lang="zh-CN" altLang="en-US" sz="1800" b="0" i="0">
                <a:solidFill>
                  <a:srgbClr val="FF0000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：</a:t>
            </a:r>
            <a:r>
              <a:rPr lang="zh-CN" altLang="en-US" sz="3200" b="0" i="0">
                <a:solidFill>
                  <a:srgbClr val="0033CC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在电阻一定的情况下，导体中的</a:t>
            </a:r>
            <a:r>
              <a:rPr lang="zh-CN" altLang="en-US" sz="3600" b="0" i="0">
                <a:solidFill>
                  <a:srgbClr val="FF6600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电流</a:t>
            </a:r>
            <a:r>
              <a:rPr lang="zh-CN" altLang="en-US" sz="3200" b="0" i="0">
                <a:solidFill>
                  <a:srgbClr val="0033CC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跟这段导体两端的</a:t>
            </a:r>
            <a:r>
              <a:rPr lang="zh-CN" altLang="en-US" sz="3600" b="0" i="0">
                <a:solidFill>
                  <a:srgbClr val="FF6600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电压</a:t>
            </a:r>
            <a:r>
              <a:rPr lang="zh-CN" altLang="en-US" sz="3200" b="0" i="0">
                <a:solidFill>
                  <a:srgbClr val="0033CC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成</a:t>
            </a:r>
            <a:r>
              <a:rPr lang="zh-CN" altLang="en-US" sz="4000" b="0" i="0" u="sng">
                <a:solidFill>
                  <a:srgbClr val="FF0000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正比</a:t>
            </a:r>
            <a:r>
              <a:rPr lang="zh-CN" altLang="en-US" sz="1800" b="0" i="0">
                <a:solidFill>
                  <a:srgbClr val="FF0000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。</a:t>
            </a:r>
          </a:p>
        </p:txBody>
      </p:sp>
      <p:sp>
        <p:nvSpPr>
          <p:cNvPr id="7" name="文本3"/>
          <p:cNvSpPr txBox="1"/>
          <p:nvPr/>
        </p:nvSpPr>
        <p:spPr>
          <a:xfrm>
            <a:off x="1967865" y="3325492"/>
            <a:ext cx="9334500" cy="157416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4400" b="0" i="0">
                <a:solidFill>
                  <a:srgbClr val="FF0000">
                    <a:alpha val="100000"/>
                  </a:srgbClr>
                </a:solidFill>
                <a:latin typeface="华文行楷" panose="02010800040101010101" charset="-122"/>
                <a:ea typeface="华文行楷" panose="02010800040101010101" charset="-122"/>
              </a:rPr>
              <a:t>结论</a:t>
            </a:r>
            <a:r>
              <a:rPr lang="zh-CN" altLang="en-US" sz="4000" b="0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1800" b="0" i="0">
                <a:solidFill>
                  <a:srgbClr val="FF0000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：</a:t>
            </a:r>
            <a:r>
              <a:rPr lang="zh-CN" altLang="en-US" sz="3200" b="0" i="0">
                <a:solidFill>
                  <a:srgbClr val="0033CC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在电压不变的情况下，导体中的</a:t>
            </a:r>
            <a:r>
              <a:rPr lang="zh-CN" altLang="en-US" sz="3600" b="0" i="0">
                <a:solidFill>
                  <a:srgbClr val="FF6600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电流</a:t>
            </a:r>
            <a:r>
              <a:rPr lang="zh-CN" altLang="en-US" sz="3200" b="0" i="0">
                <a:solidFill>
                  <a:srgbClr val="0033CC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跟导体的</a:t>
            </a:r>
            <a:r>
              <a:rPr lang="zh-CN" altLang="en-US" sz="3600" b="0" i="0">
                <a:solidFill>
                  <a:srgbClr val="FF6600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电阻</a:t>
            </a:r>
            <a:r>
              <a:rPr lang="zh-CN" altLang="en-US" sz="3200" b="0" i="0">
                <a:solidFill>
                  <a:srgbClr val="0033CC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成</a:t>
            </a:r>
            <a:r>
              <a:rPr lang="zh-CN" altLang="en-US" sz="4000" b="0" i="0" u="sng">
                <a:solidFill>
                  <a:srgbClr val="FF0000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反比</a:t>
            </a:r>
            <a:r>
              <a:rPr lang="zh-CN" altLang="en-US" sz="1800" b="0" i="0">
                <a:solidFill>
                  <a:srgbClr val="FFFF00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。</a:t>
            </a:r>
          </a:p>
        </p:txBody>
      </p:sp>
      <p:pic>
        <p:nvPicPr>
          <p:cNvPr id="9" name="图片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5" y="-304800"/>
            <a:ext cx="1447800" cy="132556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1"/>
          <p:cNvSpPr txBox="1"/>
          <p:nvPr/>
        </p:nvSpPr>
        <p:spPr>
          <a:xfrm>
            <a:off x="9376410" y="-36830"/>
            <a:ext cx="2860040" cy="609600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20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第五章   欧姆定律</a:t>
            </a:r>
          </a:p>
        </p:txBody>
      </p:sp>
      <p:grpSp>
        <p:nvGrpSpPr>
          <p:cNvPr id="3" name="组合1"/>
          <p:cNvGrpSpPr/>
          <p:nvPr/>
        </p:nvGrpSpPr>
        <p:grpSpPr>
          <a:xfrm>
            <a:off x="243840" y="12700"/>
            <a:ext cx="862618" cy="832798"/>
            <a:chOff x="0" y="0"/>
            <a:chExt cx="862618" cy="832798"/>
          </a:xfrm>
        </p:grpSpPr>
        <p:pic>
          <p:nvPicPr>
            <p:cNvPr id="4" name="图片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699506" cy="832798"/>
            </a:xfrm>
            <a:prstGeom prst="rect">
              <a:avLst/>
            </a:prstGeom>
          </p:spPr>
        </p:pic>
        <p:pic>
          <p:nvPicPr>
            <p:cNvPr id="5" name="图片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3112" y="0"/>
              <a:ext cx="699506" cy="832798"/>
            </a:xfrm>
            <a:prstGeom prst="rect">
              <a:avLst/>
            </a:prstGeom>
          </p:spPr>
        </p:pic>
      </p:grpSp>
      <p:sp>
        <p:nvSpPr>
          <p:cNvPr id="6" name="文本2"/>
          <p:cNvSpPr txBox="1"/>
          <p:nvPr/>
        </p:nvSpPr>
        <p:spPr>
          <a:xfrm>
            <a:off x="370205" y="747395"/>
            <a:ext cx="11821795" cy="3578225"/>
          </a:xfrm>
          <a:prstGeom prst="rect">
            <a:avLst/>
          </a:prstGeom>
          <a:noFill/>
        </p:spPr>
        <p:txBody>
          <a:bodyPr anchor="ctr"/>
          <a:lstStyle/>
          <a:p>
            <a:pPr marL="0" algn="l">
              <a:lnSpc>
                <a:spcPct val="150000"/>
              </a:lnSpc>
            </a:pPr>
            <a:r>
              <a:rPr lang="zh-CN" altLang="en-US" sz="20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如图13是探究电流与电压、电阻关系的实验电路图。</a:t>
            </a:r>
          </a:p>
          <a:p>
            <a:pPr marL="0" algn="l">
              <a:lnSpc>
                <a:spcPct val="150000"/>
              </a:lnSpc>
            </a:pPr>
            <a:r>
              <a:rPr lang="zh-CN" altLang="en-US" sz="20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(1)由于电路中电流的大小受多种因素的影响，所以我们在探究某一因素变化对电流的影响时，必须保持其它因素不变，即采用了</a:t>
            </a:r>
            <a:r>
              <a:rPr lang="zh-CN" altLang="en-US" sz="2000" b="0" i="0" u="sng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 </a:t>
            </a:r>
            <a:r>
              <a:rPr lang="zh-CN" altLang="en-US" sz="20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法。</a:t>
            </a:r>
          </a:p>
          <a:p>
            <a:pPr marL="0" algn="l">
              <a:lnSpc>
                <a:spcPct val="150000"/>
              </a:lnSpc>
            </a:pPr>
            <a:r>
              <a:rPr lang="zh-CN" altLang="en-US" sz="20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（2）实验探究分两步进行：a.保持电阻不变，探究电流与电压的关系；b.保持电压不变，探究电流与电阻的关系。图14是根据实验数据绘制的图像，其中正确表示电阻不变，电流随电压变化的图像是</a:t>
            </a:r>
            <a:r>
              <a:rPr lang="zh-CN" altLang="en-US" sz="2000" b="0" i="0" u="sng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  </a:t>
            </a:r>
            <a:r>
              <a:rPr lang="zh-CN" altLang="en-US" sz="20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图（选填</a:t>
            </a:r>
            <a:r>
              <a:rPr lang="zh-CN" altLang="en-US" sz="2000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“</a:t>
            </a:r>
            <a:r>
              <a:rPr lang="zh-CN" altLang="en-US" sz="20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甲</a:t>
            </a:r>
            <a:r>
              <a:rPr lang="zh-CN" altLang="en-US" sz="2000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”</a:t>
            </a:r>
            <a:r>
              <a:rPr lang="zh-CN" altLang="en-US" sz="20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或</a:t>
            </a:r>
            <a:r>
              <a:rPr lang="zh-CN" altLang="en-US" sz="2000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“</a:t>
            </a:r>
            <a:r>
              <a:rPr lang="zh-CN" altLang="en-US" sz="20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乙</a:t>
            </a:r>
            <a:r>
              <a:rPr lang="zh-CN" altLang="en-US" sz="2000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”</a:t>
            </a:r>
            <a:r>
              <a:rPr lang="zh-CN" altLang="en-US" sz="20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）。</a:t>
            </a:r>
          </a:p>
        </p:txBody>
      </p:sp>
      <p:pic>
        <p:nvPicPr>
          <p:cNvPr id="7" name="图片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100000"/>
          </a:blip>
          <a:stretch>
            <a:fillRect/>
          </a:stretch>
        </p:blipFill>
        <p:spPr>
          <a:xfrm>
            <a:off x="3378403" y="4124525"/>
            <a:ext cx="7361237" cy="2266950"/>
          </a:xfrm>
          <a:prstGeom prst="rect">
            <a:avLst/>
          </a:prstGeom>
        </p:spPr>
      </p:pic>
      <p:sp>
        <p:nvSpPr>
          <p:cNvPr id="8" name="文本3"/>
          <p:cNvSpPr txBox="1"/>
          <p:nvPr/>
        </p:nvSpPr>
        <p:spPr>
          <a:xfrm>
            <a:off x="3159443" y="2008981"/>
            <a:ext cx="2190750" cy="7124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控制变量</a:t>
            </a:r>
          </a:p>
        </p:txBody>
      </p:sp>
      <p:sp>
        <p:nvSpPr>
          <p:cNvPr id="9" name="文本4"/>
          <p:cNvSpPr txBox="1"/>
          <p:nvPr/>
        </p:nvSpPr>
        <p:spPr>
          <a:xfrm>
            <a:off x="11074400" y="2872740"/>
            <a:ext cx="764540" cy="7124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乙</a:t>
            </a:r>
          </a:p>
        </p:txBody>
      </p:sp>
      <p:sp>
        <p:nvSpPr>
          <p:cNvPr id="10" name="文本2"/>
          <p:cNvSpPr txBox="1"/>
          <p:nvPr/>
        </p:nvSpPr>
        <p:spPr>
          <a:xfrm>
            <a:off x="503558" y="134617"/>
            <a:ext cx="7172963" cy="7124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en-US" altLang="zh-CN" sz="28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3</a:t>
            </a:r>
            <a:r>
              <a:rPr lang="zh-CN" altLang="en-US" sz="28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天才不畏天才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1"/>
          <p:cNvSpPr txBox="1"/>
          <p:nvPr/>
        </p:nvSpPr>
        <p:spPr>
          <a:xfrm>
            <a:off x="9376410" y="-36830"/>
            <a:ext cx="2860040" cy="609600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20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第五章   欧姆定律</a:t>
            </a:r>
          </a:p>
        </p:txBody>
      </p:sp>
      <p:grpSp>
        <p:nvGrpSpPr>
          <p:cNvPr id="3" name="组合1"/>
          <p:cNvGrpSpPr/>
          <p:nvPr/>
        </p:nvGrpSpPr>
        <p:grpSpPr>
          <a:xfrm>
            <a:off x="243840" y="12700"/>
            <a:ext cx="862618" cy="832798"/>
            <a:chOff x="0" y="0"/>
            <a:chExt cx="862618" cy="832798"/>
          </a:xfrm>
        </p:grpSpPr>
        <p:pic>
          <p:nvPicPr>
            <p:cNvPr id="4" name="图片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699506" cy="832798"/>
            </a:xfrm>
            <a:prstGeom prst="rect">
              <a:avLst/>
            </a:prstGeom>
          </p:spPr>
        </p:pic>
        <p:pic>
          <p:nvPicPr>
            <p:cNvPr id="5" name="图片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3112" y="0"/>
              <a:ext cx="699506" cy="832798"/>
            </a:xfrm>
            <a:prstGeom prst="rect">
              <a:avLst/>
            </a:prstGeom>
          </p:spPr>
        </p:pic>
      </p:grpSp>
      <p:sp>
        <p:nvSpPr>
          <p:cNvPr id="6" name="文本2"/>
          <p:cNvSpPr txBox="1"/>
          <p:nvPr/>
        </p:nvSpPr>
        <p:spPr>
          <a:xfrm>
            <a:off x="407670" y="722630"/>
            <a:ext cx="11653520" cy="299021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7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（3）在探究过程中，使用滑动变阻器R的目的</a:t>
            </a:r>
            <a:r>
              <a:rPr lang="en-US" altLang="zh-CN" sz="28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</a:p>
          <a:p>
            <a:pPr marL="0" algn="l">
              <a:lnSpc>
                <a:spcPts val="5700"/>
              </a:lnSpc>
            </a:pPr>
            <a:r>
              <a:rPr lang="en-US" altLang="zh-CN" sz="28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是</a:t>
            </a:r>
            <a:r>
              <a:rPr lang="zh-CN" altLang="en-US" sz="2800" b="0" i="0" u="sng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800" u="sng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                       </a:t>
            </a:r>
            <a:r>
              <a:rPr lang="zh-CN" altLang="en-US" sz="2800" b="0" i="0" u="sng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  <a:p>
            <a:pPr marL="0" algn="l">
              <a:lnSpc>
                <a:spcPts val="57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（4）综合图14甲、乙图像可得到的结论是:</a:t>
            </a:r>
          </a:p>
          <a:p>
            <a:pPr marL="0" algn="l"/>
            <a:endParaRPr lang="zh-CN" altLang="en-US" sz="2800" b="0" i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图片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54000"/>
          </a:blip>
          <a:stretch>
            <a:fillRect/>
          </a:stretch>
        </p:blipFill>
        <p:spPr>
          <a:xfrm>
            <a:off x="1924368" y="3790633"/>
            <a:ext cx="8118475" cy="2500312"/>
          </a:xfrm>
          <a:prstGeom prst="rect">
            <a:avLst/>
          </a:prstGeom>
        </p:spPr>
      </p:pic>
      <p:sp>
        <p:nvSpPr>
          <p:cNvPr id="8" name="文本3"/>
          <p:cNvSpPr txBox="1"/>
          <p:nvPr/>
        </p:nvSpPr>
        <p:spPr>
          <a:xfrm>
            <a:off x="2060893" y="1597025"/>
            <a:ext cx="5119687" cy="7124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改变导体两端电压和保护电路</a:t>
            </a:r>
          </a:p>
        </p:txBody>
      </p:sp>
      <p:sp>
        <p:nvSpPr>
          <p:cNvPr id="9" name="文本4"/>
          <p:cNvSpPr txBox="1"/>
          <p:nvPr/>
        </p:nvSpPr>
        <p:spPr>
          <a:xfrm>
            <a:off x="1390650" y="2822575"/>
            <a:ext cx="10368280" cy="76200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ct val="1500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导体中的电流，跟导体两端的电压成正比，跟导体的电阻成反比。</a:t>
            </a:r>
          </a:p>
        </p:txBody>
      </p:sp>
      <p:sp>
        <p:nvSpPr>
          <p:cNvPr id="10" name="形状1"/>
          <p:cNvSpPr txBox="1"/>
          <p:nvPr/>
        </p:nvSpPr>
        <p:spPr>
          <a:xfrm rot="10800000" flipH="1">
            <a:off x="1458595" y="3429000"/>
            <a:ext cx="10241915" cy="86995"/>
          </a:xfrm>
          <a:prstGeom prst="line">
            <a:avLst/>
          </a:prstGeom>
          <a:solidFill>
            <a:srgbClr val="FFFFFF">
              <a:alpha val="0"/>
            </a:srgbClr>
          </a:solidFill>
          <a:ln w="19050">
            <a:solidFill>
              <a:srgbClr val="000000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endParaRPr/>
          </a:p>
        </p:txBody>
      </p:sp>
      <p:sp>
        <p:nvSpPr>
          <p:cNvPr id="12" name="文本2"/>
          <p:cNvSpPr txBox="1"/>
          <p:nvPr/>
        </p:nvSpPr>
        <p:spPr>
          <a:xfrm>
            <a:off x="503558" y="134617"/>
            <a:ext cx="7172963" cy="7124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en-US" altLang="zh-CN" sz="28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3</a:t>
            </a:r>
            <a:r>
              <a:rPr lang="zh-CN" altLang="en-US" sz="28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天才不畏天才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1"/>
          <p:cNvSpPr txBox="1"/>
          <p:nvPr/>
        </p:nvSpPr>
        <p:spPr>
          <a:xfrm>
            <a:off x="9376410" y="-36830"/>
            <a:ext cx="2860040" cy="609600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20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第五章   欧姆定律</a:t>
            </a:r>
          </a:p>
        </p:txBody>
      </p:sp>
      <p:grpSp>
        <p:nvGrpSpPr>
          <p:cNvPr id="3" name="组合1"/>
          <p:cNvGrpSpPr/>
          <p:nvPr/>
        </p:nvGrpSpPr>
        <p:grpSpPr>
          <a:xfrm>
            <a:off x="243840" y="12700"/>
            <a:ext cx="862618" cy="832798"/>
            <a:chOff x="0" y="0"/>
            <a:chExt cx="862618" cy="832798"/>
          </a:xfrm>
        </p:grpSpPr>
        <p:pic>
          <p:nvPicPr>
            <p:cNvPr id="4" name="图片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699506" cy="832798"/>
            </a:xfrm>
            <a:prstGeom prst="rect">
              <a:avLst/>
            </a:prstGeom>
          </p:spPr>
        </p:pic>
        <p:pic>
          <p:nvPicPr>
            <p:cNvPr id="5" name="图片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3112" y="0"/>
              <a:ext cx="699506" cy="832798"/>
            </a:xfrm>
            <a:prstGeom prst="rect">
              <a:avLst/>
            </a:prstGeom>
          </p:spPr>
        </p:pic>
      </p:grpSp>
      <p:sp>
        <p:nvSpPr>
          <p:cNvPr id="6" name="文本2"/>
          <p:cNvSpPr txBox="1"/>
          <p:nvPr/>
        </p:nvSpPr>
        <p:spPr>
          <a:xfrm>
            <a:off x="667385" y="697865"/>
            <a:ext cx="11152505" cy="3757930"/>
          </a:xfrm>
          <a:prstGeom prst="rect">
            <a:avLst/>
          </a:prstGeom>
          <a:noFill/>
        </p:spPr>
        <p:txBody>
          <a:bodyPr anchor="ctr"/>
          <a:lstStyle/>
          <a:p>
            <a:pPr marL="0" algn="l">
              <a:lnSpc>
                <a:spcPts val="38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如图 所示，电源电压不变，当滑动变阻器的滑片从左向右滑动过程中，电流表和电压表的示数变化情况应是(      )</a:t>
            </a:r>
          </a:p>
          <a:p>
            <a:pPr marL="0" algn="l">
              <a:lnSpc>
                <a:spcPts val="38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A. 电压表. 电流表示数都变大</a:t>
            </a:r>
          </a:p>
          <a:p>
            <a:pPr marL="0" algn="l">
              <a:lnSpc>
                <a:spcPts val="38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B. 电压表示数变大，电流表示数变小</a:t>
            </a:r>
          </a:p>
          <a:p>
            <a:pPr marL="0" algn="l">
              <a:lnSpc>
                <a:spcPts val="38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C．电压表示数变小，电流表示数变大</a:t>
            </a:r>
          </a:p>
          <a:p>
            <a:pPr marL="0" algn="l">
              <a:lnSpc>
                <a:spcPts val="38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D．电压表. 电流表示数都变小</a:t>
            </a:r>
          </a:p>
        </p:txBody>
      </p:sp>
      <p:pic>
        <p:nvPicPr>
          <p:cNvPr id="7" name="图片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95625" y="4214813"/>
            <a:ext cx="4186238" cy="2643187"/>
          </a:xfrm>
          <a:prstGeom prst="rect">
            <a:avLst/>
          </a:prstGeom>
        </p:spPr>
      </p:pic>
      <p:sp>
        <p:nvSpPr>
          <p:cNvPr id="8" name="文本3"/>
          <p:cNvSpPr txBox="1"/>
          <p:nvPr/>
        </p:nvSpPr>
        <p:spPr>
          <a:xfrm>
            <a:off x="6797040" y="1535113"/>
            <a:ext cx="601980" cy="83566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3600" b="0" i="0"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</a:t>
            </a:r>
          </a:p>
        </p:txBody>
      </p:sp>
      <p:grpSp>
        <p:nvGrpSpPr>
          <p:cNvPr id="9" name="组合2"/>
          <p:cNvGrpSpPr/>
          <p:nvPr/>
        </p:nvGrpSpPr>
        <p:grpSpPr>
          <a:xfrm>
            <a:off x="5041900" y="5284788"/>
            <a:ext cx="612775" cy="530537"/>
            <a:chOff x="0" y="0"/>
            <a:chExt cx="612775" cy="530537"/>
          </a:xfrm>
        </p:grpSpPr>
        <p:sp>
          <p:nvSpPr>
            <p:cNvPr id="10" name="形状1"/>
            <p:cNvSpPr txBox="1"/>
            <p:nvPr/>
          </p:nvSpPr>
          <p:spPr>
            <a:xfrm>
              <a:off x="0" y="0"/>
              <a:ext cx="612775" cy="530537"/>
            </a:xfrm>
            <a:prstGeom prst="rect">
              <a:avLst/>
            </a:prstGeom>
            <a:solidFill>
              <a:srgbClr val="B6D2EC"/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1" name="形状2"/>
            <p:cNvSpPr txBox="1"/>
            <p:nvPr/>
          </p:nvSpPr>
          <p:spPr>
            <a:xfrm>
              <a:off x="0" y="236855"/>
              <a:ext cx="612775" cy="15875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349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sp>
        <p:nvSpPr>
          <p:cNvPr id="12" name="文本2"/>
          <p:cNvSpPr txBox="1"/>
          <p:nvPr/>
        </p:nvSpPr>
        <p:spPr>
          <a:xfrm>
            <a:off x="503558" y="134617"/>
            <a:ext cx="7172963" cy="7124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en-US" altLang="zh-CN" sz="28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3</a:t>
            </a:r>
            <a:r>
              <a:rPr lang="zh-CN" altLang="en-US" sz="28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天才不畏天才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1"/>
          <p:cNvSpPr txBox="1"/>
          <p:nvPr/>
        </p:nvSpPr>
        <p:spPr>
          <a:xfrm>
            <a:off x="9376410" y="-36830"/>
            <a:ext cx="2860040" cy="609600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20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第五章   欧姆定律</a:t>
            </a:r>
          </a:p>
        </p:txBody>
      </p:sp>
      <p:grpSp>
        <p:nvGrpSpPr>
          <p:cNvPr id="3" name="组合1"/>
          <p:cNvGrpSpPr/>
          <p:nvPr/>
        </p:nvGrpSpPr>
        <p:grpSpPr>
          <a:xfrm>
            <a:off x="243840" y="12700"/>
            <a:ext cx="862618" cy="832798"/>
            <a:chOff x="0" y="0"/>
            <a:chExt cx="862618" cy="832798"/>
          </a:xfrm>
        </p:grpSpPr>
        <p:pic>
          <p:nvPicPr>
            <p:cNvPr id="4" name="图片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699506" cy="832798"/>
            </a:xfrm>
            <a:prstGeom prst="rect">
              <a:avLst/>
            </a:prstGeom>
          </p:spPr>
        </p:pic>
        <p:pic>
          <p:nvPicPr>
            <p:cNvPr id="5" name="图片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3112" y="0"/>
              <a:ext cx="699506" cy="832798"/>
            </a:xfrm>
            <a:prstGeom prst="rect">
              <a:avLst/>
            </a:prstGeom>
          </p:spPr>
        </p:pic>
      </p:grpSp>
      <p:sp>
        <p:nvSpPr>
          <p:cNvPr id="6" name="文本2"/>
          <p:cNvSpPr txBox="1"/>
          <p:nvPr/>
        </p:nvSpPr>
        <p:spPr>
          <a:xfrm>
            <a:off x="408305" y="134620"/>
            <a:ext cx="7973695" cy="7124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 </a:t>
            </a:r>
            <a:r>
              <a:rPr lang="zh-CN" altLang="en-US" sz="2800" b="0" i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？</a:t>
            </a:r>
            <a:r>
              <a:rPr lang="zh-CN" altLang="en-US" sz="28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为什么要研究电流与电压、电阻的关系</a:t>
            </a:r>
          </a:p>
        </p:txBody>
      </p:sp>
      <p:grpSp>
        <p:nvGrpSpPr>
          <p:cNvPr id="7" name="组合2"/>
          <p:cNvGrpSpPr/>
          <p:nvPr/>
        </p:nvGrpSpPr>
        <p:grpSpPr>
          <a:xfrm>
            <a:off x="2444115" y="1606575"/>
            <a:ext cx="6449695" cy="1116305"/>
            <a:chOff x="0" y="0"/>
            <a:chExt cx="6449695" cy="1116305"/>
          </a:xfrm>
        </p:grpSpPr>
        <p:sp>
          <p:nvSpPr>
            <p:cNvPr id="8" name="形状1"/>
            <p:cNvSpPr txBox="1"/>
            <p:nvPr/>
          </p:nvSpPr>
          <p:spPr>
            <a:xfrm>
              <a:off x="0" y="90780"/>
              <a:ext cx="6449695" cy="1025525"/>
            </a:xfrm>
            <a:prstGeom prst="wedgeRoundRectCallout">
              <a:avLst>
                <a:gd name="adj1" fmla="val -53170"/>
                <a:gd name="adj2" fmla="val -12229"/>
                <a:gd name="adj3" fmla="val 16667"/>
              </a:avLst>
            </a:pr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9" name="文本3"/>
            <p:cNvSpPr txBox="1"/>
            <p:nvPr/>
          </p:nvSpPr>
          <p:spPr>
            <a:xfrm>
              <a:off x="46252" y="0"/>
              <a:ext cx="6349571" cy="1108025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l">
                <a:lnSpc>
                  <a:spcPts val="3600"/>
                </a:lnSpc>
              </a:pPr>
              <a:r>
                <a:rPr lang="zh-CN" altLang="en-US" sz="2000" b="0" i="0">
                  <a:ln w="5953">
                    <a:solidFill>
                      <a:srgbClr val="2E75B6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>
                    <a:glow rad="47625">
                      <a:srgbClr val="81C4FF">
                        <a:alpha val="100000"/>
                      </a:srgbClr>
                    </a:glow>
                  </a:effectLst>
                  <a:latin typeface="微软雅黑" panose="020B0503020204020204" charset="-122"/>
                  <a:ea typeface="微软雅黑" panose="020B0503020204020204" charset="-122"/>
                </a:rPr>
                <a:t>电压</a:t>
              </a:r>
              <a:r>
                <a:rPr lang="zh-CN" altLang="en-US" sz="20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能使电路中</a:t>
              </a:r>
              <a:r>
                <a:rPr lang="zh-CN" altLang="en-US" sz="2000" b="0" i="0">
                  <a:ln w="5953">
                    <a:solidFill>
                      <a:srgbClr val="2E75B6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>
                    <a:glow rad="47625">
                      <a:srgbClr val="81C4FF">
                        <a:alpha val="100000"/>
                      </a:srgbClr>
                    </a:glow>
                  </a:effectLst>
                  <a:latin typeface="微软雅黑" panose="020B0503020204020204" charset="-122"/>
                  <a:ea typeface="微软雅黑" panose="020B0503020204020204" charset="-122"/>
                </a:rPr>
                <a:t>产生电流</a:t>
              </a:r>
              <a:r>
                <a:rPr lang="zh-CN" altLang="en-US" sz="20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，</a:t>
              </a:r>
              <a:r>
                <a:rPr lang="zh-CN" altLang="en-US" sz="2000" b="0" i="0">
                  <a:ln w="5953">
                    <a:solidFill>
                      <a:srgbClr val="2E75B6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>
                    <a:glow rad="47625">
                      <a:srgbClr val="81C4FF">
                        <a:alpha val="100000"/>
                      </a:srgbClr>
                    </a:glow>
                  </a:effectLst>
                  <a:latin typeface="微软雅黑" panose="020B0503020204020204" charset="-122"/>
                  <a:ea typeface="微软雅黑" panose="020B0503020204020204" charset="-122"/>
                </a:rPr>
                <a:t>电阻</a:t>
              </a:r>
              <a:r>
                <a:rPr lang="zh-CN" altLang="en-US" sz="20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表示导体</a:t>
              </a:r>
              <a:r>
                <a:rPr lang="zh-CN" altLang="en-US" sz="2000" b="0" i="0">
                  <a:ln w="5953">
                    <a:solidFill>
                      <a:srgbClr val="2E75B6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>
                    <a:glow rad="47625">
                      <a:srgbClr val="81C4FF">
                        <a:alpha val="100000"/>
                      </a:srgbClr>
                    </a:glow>
                  </a:effectLst>
                  <a:latin typeface="微软雅黑" panose="020B0503020204020204" charset="-122"/>
                  <a:ea typeface="微软雅黑" panose="020B0503020204020204" charset="-122"/>
                </a:rPr>
                <a:t>对电流</a:t>
              </a:r>
              <a:r>
                <a:rPr lang="zh-CN" altLang="en-US" sz="20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的</a:t>
              </a:r>
              <a:r>
                <a:rPr lang="zh-CN" altLang="en-US" sz="2000" b="0" i="0">
                  <a:ln w="5953">
                    <a:solidFill>
                      <a:srgbClr val="2E75B6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>
                    <a:glow rad="47625">
                      <a:srgbClr val="81C4FF">
                        <a:alpha val="100000"/>
                      </a:srgbClr>
                    </a:glow>
                  </a:effectLst>
                  <a:latin typeface="微软雅黑" panose="020B0503020204020204" charset="-122"/>
                  <a:ea typeface="微软雅黑" panose="020B0503020204020204" charset="-122"/>
                </a:rPr>
                <a:t>阻碍</a:t>
              </a:r>
              <a:r>
                <a:rPr lang="zh-CN" altLang="en-US" sz="20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作用，它们之间应该隐含一定的关系。</a:t>
              </a:r>
            </a:p>
          </p:txBody>
        </p:sp>
      </p:grpSp>
      <p:pic>
        <p:nvPicPr>
          <p:cNvPr id="10" name="图片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2260" y="1697355"/>
            <a:ext cx="551180" cy="550545"/>
          </a:xfrm>
          <a:prstGeom prst="rect">
            <a:avLst/>
          </a:prstGeom>
          <a:ln w="9525">
            <a:solidFill>
              <a:srgbClr val="FFFFFF">
                <a:alpha val="0"/>
              </a:srgbClr>
            </a:solidFill>
            <a:prstDash val="solid"/>
          </a:ln>
        </p:spPr>
      </p:pic>
      <p:grpSp>
        <p:nvGrpSpPr>
          <p:cNvPr id="11" name="组合3"/>
          <p:cNvGrpSpPr/>
          <p:nvPr/>
        </p:nvGrpSpPr>
        <p:grpSpPr>
          <a:xfrm>
            <a:off x="2443480" y="3210414"/>
            <a:ext cx="6449695" cy="700551"/>
            <a:chOff x="0" y="0"/>
            <a:chExt cx="6449695" cy="700551"/>
          </a:xfrm>
        </p:grpSpPr>
        <p:sp>
          <p:nvSpPr>
            <p:cNvPr id="12" name="形状2"/>
            <p:cNvSpPr txBox="1"/>
            <p:nvPr/>
          </p:nvSpPr>
          <p:spPr>
            <a:xfrm>
              <a:off x="0" y="47771"/>
              <a:ext cx="6449695" cy="652780"/>
            </a:xfrm>
            <a:prstGeom prst="wedgeRoundRectCallout">
              <a:avLst>
                <a:gd name="adj1" fmla="val -53170"/>
                <a:gd name="adj2" fmla="val -5739"/>
                <a:gd name="adj3" fmla="val 16667"/>
              </a:avLst>
            </a:pr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3" name="文本4"/>
            <p:cNvSpPr txBox="1"/>
            <p:nvPr/>
          </p:nvSpPr>
          <p:spPr>
            <a:xfrm>
              <a:off x="28056" y="0"/>
              <a:ext cx="6385963" cy="649262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l">
                <a:lnSpc>
                  <a:spcPts val="3600"/>
                </a:lnSpc>
              </a:pPr>
              <a:r>
                <a:rPr lang="zh-CN" altLang="en-US" sz="20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那么，</a:t>
              </a:r>
              <a:r>
                <a:rPr lang="zh-CN" altLang="en-US" sz="2000" b="0" i="0">
                  <a:ln w="5953">
                    <a:solidFill>
                      <a:srgbClr val="2E75B6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>
                    <a:glow rad="47625">
                      <a:srgbClr val="81C4FF">
                        <a:alpha val="100000"/>
                      </a:srgbClr>
                    </a:glow>
                  </a:effectLst>
                  <a:latin typeface="微软雅黑" panose="020B0503020204020204" charset="-122"/>
                  <a:ea typeface="微软雅黑" panose="020B0503020204020204" charset="-122"/>
                </a:rPr>
                <a:t>电压、电阻</a:t>
              </a:r>
              <a:r>
                <a:rPr lang="zh-CN" altLang="en-US" sz="20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怎样影响</a:t>
              </a:r>
              <a:r>
                <a:rPr lang="zh-CN" altLang="en-US" sz="2000" b="0" i="0">
                  <a:ln w="5953">
                    <a:solidFill>
                      <a:srgbClr val="2E75B6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>
                    <a:glow rad="47625">
                      <a:srgbClr val="81C4FF">
                        <a:alpha val="100000"/>
                      </a:srgbClr>
                    </a:glow>
                  </a:effectLst>
                  <a:latin typeface="微软雅黑" panose="020B0503020204020204" charset="-122"/>
                  <a:ea typeface="微软雅黑" panose="020B0503020204020204" charset="-122"/>
                </a:rPr>
                <a:t>电流</a:t>
              </a:r>
              <a:r>
                <a:rPr lang="zh-CN" altLang="en-US" sz="20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的大小呢？</a:t>
              </a:r>
            </a:p>
          </p:txBody>
        </p:sp>
      </p:grpSp>
      <p:pic>
        <p:nvPicPr>
          <p:cNvPr id="14" name="图片2"/>
          <p:cNvPicPr>
            <a:picLocks noChangeAspect="1"/>
          </p:cNvPicPr>
          <p:nvPr/>
        </p:nvPicPr>
        <p:blipFill>
          <a:blip r:embed="rId4"/>
          <a:srcRect t="104" b="104"/>
          <a:stretch>
            <a:fillRect/>
          </a:stretch>
        </p:blipFill>
        <p:spPr>
          <a:xfrm>
            <a:off x="1571625" y="3258185"/>
            <a:ext cx="551180" cy="550545"/>
          </a:xfrm>
          <a:prstGeom prst="rect">
            <a:avLst/>
          </a:prstGeom>
          <a:ln w="9525">
            <a:solidFill>
              <a:srgbClr val="FFFFFF">
                <a:alpha val="0"/>
              </a:srgbClr>
            </a:solidFill>
            <a:prstDash val="solid"/>
          </a:ln>
        </p:spPr>
      </p:pic>
      <p:grpSp>
        <p:nvGrpSpPr>
          <p:cNvPr id="15" name="组合4"/>
          <p:cNvGrpSpPr/>
          <p:nvPr/>
        </p:nvGrpSpPr>
        <p:grpSpPr>
          <a:xfrm>
            <a:off x="6095365" y="4442949"/>
            <a:ext cx="3747135" cy="715156"/>
            <a:chOff x="0" y="0"/>
            <a:chExt cx="3747135" cy="715156"/>
          </a:xfrm>
        </p:grpSpPr>
        <p:sp>
          <p:nvSpPr>
            <p:cNvPr id="16" name="形状3"/>
            <p:cNvSpPr txBox="1"/>
            <p:nvPr/>
          </p:nvSpPr>
          <p:spPr>
            <a:xfrm>
              <a:off x="0" y="33166"/>
              <a:ext cx="3747135" cy="681990"/>
            </a:xfrm>
            <a:prstGeom prst="wedgeRoundRectCallout">
              <a:avLst>
                <a:gd name="adj1" fmla="val 54490"/>
                <a:gd name="adj2" fmla="val 2700"/>
                <a:gd name="adj3" fmla="val 16667"/>
              </a:avLst>
            </a:prstGeom>
            <a:solidFill>
              <a:srgbClr val="ACD78E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7" name="文本5"/>
            <p:cNvSpPr txBox="1"/>
            <p:nvPr/>
          </p:nvSpPr>
          <p:spPr>
            <a:xfrm>
              <a:off x="29482" y="0"/>
              <a:ext cx="3680551" cy="649262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l">
                <a:lnSpc>
                  <a:spcPts val="3600"/>
                </a:lnSpc>
              </a:pPr>
              <a:r>
                <a:rPr lang="zh-CN" altLang="en-US" sz="20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让我们用</a:t>
              </a:r>
              <a:r>
                <a:rPr lang="zh-CN" altLang="en-US" sz="2000" b="0" i="0">
                  <a:ln w="5953">
                    <a:solidFill>
                      <a:srgbClr val="2E75B6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>
                    <a:glow rad="47625">
                      <a:srgbClr val="81C4FF">
                        <a:alpha val="100000"/>
                      </a:srgbClr>
                    </a:glow>
                  </a:effectLst>
                  <a:latin typeface="微软雅黑" panose="020B0503020204020204" charset="-122"/>
                  <a:ea typeface="微软雅黑" panose="020B0503020204020204" charset="-122"/>
                </a:rPr>
                <a:t>电表</a:t>
              </a:r>
              <a:r>
                <a:rPr lang="zh-CN" altLang="en-US" sz="2000" b="0" i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来定量探究吧！</a:t>
              </a:r>
            </a:p>
          </p:txBody>
        </p:sp>
      </p:grpSp>
      <p:pic>
        <p:nvPicPr>
          <p:cNvPr id="18" name="图片3"/>
          <p:cNvPicPr>
            <a:picLocks noChangeAspect="1"/>
          </p:cNvPicPr>
          <p:nvPr/>
        </p:nvPicPr>
        <p:blipFill>
          <a:blip r:embed="rId5"/>
          <a:srcRect t="106"/>
          <a:stretch>
            <a:fillRect/>
          </a:stretch>
        </p:blipFill>
        <p:spPr>
          <a:xfrm>
            <a:off x="10057765" y="4476115"/>
            <a:ext cx="551180" cy="550545"/>
          </a:xfrm>
          <a:prstGeom prst="rect">
            <a:avLst/>
          </a:prstGeom>
          <a:ln w="9525">
            <a:solidFill>
              <a:srgbClr val="FFFFFF">
                <a:alpha val="0"/>
              </a:srgbClr>
            </a:solidFill>
            <a:prstDash val="solid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4" grpId="0" animBg="1"/>
      <p:bldP spid="15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1"/>
          <p:cNvSpPr txBox="1"/>
          <p:nvPr/>
        </p:nvSpPr>
        <p:spPr>
          <a:xfrm>
            <a:off x="9376410" y="-36830"/>
            <a:ext cx="2860040" cy="609600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20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第五章   欧姆定律</a:t>
            </a:r>
          </a:p>
        </p:txBody>
      </p:sp>
      <p:grpSp>
        <p:nvGrpSpPr>
          <p:cNvPr id="3" name="组合1"/>
          <p:cNvGrpSpPr/>
          <p:nvPr/>
        </p:nvGrpSpPr>
        <p:grpSpPr>
          <a:xfrm>
            <a:off x="243840" y="12700"/>
            <a:ext cx="862618" cy="832798"/>
            <a:chOff x="0" y="0"/>
            <a:chExt cx="862618" cy="832798"/>
          </a:xfrm>
        </p:grpSpPr>
        <p:pic>
          <p:nvPicPr>
            <p:cNvPr id="4" name="图片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699506" cy="832798"/>
            </a:xfrm>
            <a:prstGeom prst="rect">
              <a:avLst/>
            </a:prstGeom>
          </p:spPr>
        </p:pic>
        <p:pic>
          <p:nvPicPr>
            <p:cNvPr id="5" name="图片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3112" y="0"/>
              <a:ext cx="699506" cy="832798"/>
            </a:xfrm>
            <a:prstGeom prst="rect">
              <a:avLst/>
            </a:prstGeom>
          </p:spPr>
        </p:pic>
      </p:grpSp>
      <p:grpSp>
        <p:nvGrpSpPr>
          <p:cNvPr id="6" name="组合2"/>
          <p:cNvGrpSpPr/>
          <p:nvPr/>
        </p:nvGrpSpPr>
        <p:grpSpPr>
          <a:xfrm>
            <a:off x="2743200" y="712470"/>
            <a:ext cx="2819400" cy="1725930"/>
            <a:chOff x="0" y="0"/>
            <a:chExt cx="2819400" cy="1725930"/>
          </a:xfrm>
        </p:grpSpPr>
        <p:sp>
          <p:nvSpPr>
            <p:cNvPr id="7" name="文本5"/>
            <p:cNvSpPr txBox="1"/>
            <p:nvPr/>
          </p:nvSpPr>
          <p:spPr>
            <a:xfrm>
              <a:off x="1215390" y="0"/>
              <a:ext cx="876300" cy="71278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800" b="0" i="1">
                  <a:ln w="11906">
                    <a:solidFill>
                      <a:srgbClr val="ED7D31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/>
                  <a:latin typeface="Cambria" panose="02040503050406030204"/>
                  <a:ea typeface="Cambria" panose="02040503050406030204"/>
                </a:rPr>
                <a:t>R</a:t>
              </a:r>
            </a:p>
          </p:txBody>
        </p:sp>
        <p:sp>
          <p:nvSpPr>
            <p:cNvPr id="8" name="文本6"/>
            <p:cNvSpPr txBox="1"/>
            <p:nvPr/>
          </p:nvSpPr>
          <p:spPr>
            <a:xfrm>
              <a:off x="1215390" y="914400"/>
              <a:ext cx="1104900" cy="71278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800" b="0" i="1">
                  <a:ln w="11906">
                    <a:solidFill>
                      <a:srgbClr val="ED7D31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/>
                  <a:latin typeface="Cambria" panose="02040503050406030204"/>
                  <a:ea typeface="Cambria" panose="02040503050406030204"/>
                </a:rPr>
                <a:t>U</a:t>
              </a:r>
            </a:p>
          </p:txBody>
        </p:sp>
        <p:sp>
          <p:nvSpPr>
            <p:cNvPr id="9" name="形状1"/>
            <p:cNvSpPr txBox="1"/>
            <p:nvPr/>
          </p:nvSpPr>
          <p:spPr>
            <a:xfrm>
              <a:off x="838200" y="582930"/>
              <a:ext cx="1143000" cy="304800"/>
            </a:xfrm>
            <a:prstGeom prst="rect">
              <a:avLst/>
            </a:prstGeom>
            <a:solidFill>
              <a:srgbClr val="C3C3C7">
                <a:alpha val="100000"/>
              </a:srgbClr>
            </a:solidFill>
            <a:ln w="9525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0" name="形状2"/>
            <p:cNvSpPr txBox="1"/>
            <p:nvPr/>
          </p:nvSpPr>
          <p:spPr>
            <a:xfrm>
              <a:off x="1981200" y="735330"/>
              <a:ext cx="838200" cy="3810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1" name="形状3"/>
            <p:cNvSpPr txBox="1"/>
            <p:nvPr/>
          </p:nvSpPr>
          <p:spPr>
            <a:xfrm flipH="1">
              <a:off x="0" y="735330"/>
              <a:ext cx="838200" cy="3810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2" name="形状4"/>
            <p:cNvSpPr txBox="1"/>
            <p:nvPr/>
          </p:nvSpPr>
          <p:spPr>
            <a:xfrm>
              <a:off x="304800" y="887730"/>
              <a:ext cx="38100" cy="83820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3" name="形状5"/>
            <p:cNvSpPr txBox="1"/>
            <p:nvPr/>
          </p:nvSpPr>
          <p:spPr>
            <a:xfrm>
              <a:off x="2514600" y="887730"/>
              <a:ext cx="38100" cy="83820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4" name="形状6"/>
            <p:cNvSpPr txBox="1"/>
            <p:nvPr/>
          </p:nvSpPr>
          <p:spPr>
            <a:xfrm flipH="1">
              <a:off x="304800" y="1268730"/>
              <a:ext cx="762000" cy="3810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5" name="形状7"/>
            <p:cNvSpPr txBox="1"/>
            <p:nvPr/>
          </p:nvSpPr>
          <p:spPr>
            <a:xfrm>
              <a:off x="1828800" y="1268730"/>
              <a:ext cx="685800" cy="3810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000000">
                  <a:alpha val="100000"/>
                </a:srgbClr>
              </a:solidFill>
              <a:prstDash val="solid"/>
              <a:headEnd type="non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6" name="形状8"/>
            <p:cNvSpPr txBox="1"/>
            <p:nvPr/>
          </p:nvSpPr>
          <p:spPr>
            <a:xfrm>
              <a:off x="138446" y="735330"/>
              <a:ext cx="533400" cy="3810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FF0000">
                  <a:alpha val="100000"/>
                </a:srgbClr>
              </a:solidFill>
              <a:prstDash val="solid"/>
              <a:headEnd type="non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7" name="文本7"/>
            <p:cNvSpPr txBox="1"/>
            <p:nvPr/>
          </p:nvSpPr>
          <p:spPr>
            <a:xfrm>
              <a:off x="352901" y="195663"/>
              <a:ext cx="1028700" cy="71278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800" b="0" i="1">
                  <a:ln w="11906">
                    <a:solidFill>
                      <a:srgbClr val="ED7D31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/>
                  <a:latin typeface="Cambria" panose="02040503050406030204"/>
                  <a:ea typeface="Cambria" panose="02040503050406030204"/>
                </a:rPr>
                <a:t>I</a:t>
              </a:r>
            </a:p>
          </p:txBody>
        </p:sp>
      </p:grpSp>
      <p:grpSp>
        <p:nvGrpSpPr>
          <p:cNvPr id="18" name="组合3"/>
          <p:cNvGrpSpPr/>
          <p:nvPr/>
        </p:nvGrpSpPr>
        <p:grpSpPr>
          <a:xfrm>
            <a:off x="6701790" y="788670"/>
            <a:ext cx="1790700" cy="2008188"/>
            <a:chOff x="0" y="0"/>
            <a:chExt cx="1790700" cy="2008188"/>
          </a:xfrm>
        </p:grpSpPr>
        <p:sp>
          <p:nvSpPr>
            <p:cNvPr id="19" name="文本8"/>
            <p:cNvSpPr txBox="1"/>
            <p:nvPr/>
          </p:nvSpPr>
          <p:spPr>
            <a:xfrm>
              <a:off x="838200" y="0"/>
              <a:ext cx="952500" cy="71278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800" b="0" i="1">
                  <a:solidFill>
                    <a:srgbClr val="000000">
                      <a:alpha val="100000"/>
                    </a:srgbClr>
                  </a:solidFill>
                  <a:latin typeface="Cambria" panose="02040503050406030204"/>
                  <a:ea typeface="Cambria" panose="02040503050406030204"/>
                </a:rPr>
                <a:t>U</a:t>
              </a:r>
            </a:p>
          </p:txBody>
        </p:sp>
        <p:sp>
          <p:nvSpPr>
            <p:cNvPr id="20" name="文本9"/>
            <p:cNvSpPr txBox="1"/>
            <p:nvPr/>
          </p:nvSpPr>
          <p:spPr>
            <a:xfrm>
              <a:off x="838200" y="1295400"/>
              <a:ext cx="584200" cy="71278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800" b="0" i="1">
                  <a:solidFill>
                    <a:srgbClr val="000000">
                      <a:alpha val="100000"/>
                    </a:srgbClr>
                  </a:solidFill>
                  <a:latin typeface="Cambria" panose="02040503050406030204"/>
                  <a:ea typeface="Cambria" panose="02040503050406030204"/>
                </a:rPr>
                <a:t>R</a:t>
              </a:r>
            </a:p>
          </p:txBody>
        </p:sp>
        <p:sp>
          <p:nvSpPr>
            <p:cNvPr id="21" name="文本10"/>
            <p:cNvSpPr txBox="1"/>
            <p:nvPr/>
          </p:nvSpPr>
          <p:spPr>
            <a:xfrm>
              <a:off x="0" y="635000"/>
              <a:ext cx="487362" cy="71278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800" b="0" i="1">
                  <a:solidFill>
                    <a:srgbClr val="000000">
                      <a:alpha val="100000"/>
                    </a:srgbClr>
                  </a:solidFill>
                  <a:latin typeface="Cambria" panose="02040503050406030204"/>
                  <a:ea typeface="Cambria" panose="02040503050406030204"/>
                </a:rPr>
                <a:t>I</a:t>
              </a:r>
            </a:p>
          </p:txBody>
        </p:sp>
        <p:sp>
          <p:nvSpPr>
            <p:cNvPr id="22" name="形状9"/>
            <p:cNvSpPr txBox="1"/>
            <p:nvPr/>
          </p:nvSpPr>
          <p:spPr>
            <a:xfrm rot="10800000" flipH="1">
              <a:off x="308610" y="354330"/>
              <a:ext cx="609600" cy="60960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FF0000">
                  <a:alpha val="100000"/>
                </a:srgbClr>
              </a:solidFill>
              <a:prstDash val="solid"/>
              <a:headEnd type="non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3" name="形状10"/>
            <p:cNvSpPr txBox="1"/>
            <p:nvPr/>
          </p:nvSpPr>
          <p:spPr>
            <a:xfrm>
              <a:off x="308610" y="963930"/>
              <a:ext cx="609600" cy="60960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FF0000">
                  <a:alpha val="100000"/>
                </a:srgbClr>
              </a:solidFill>
              <a:prstDash val="solid"/>
              <a:headEnd type="non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sp>
        <p:nvSpPr>
          <p:cNvPr id="24" name="文本2"/>
          <p:cNvSpPr txBox="1"/>
          <p:nvPr/>
        </p:nvSpPr>
        <p:spPr>
          <a:xfrm>
            <a:off x="1770116" y="2541270"/>
            <a:ext cx="9001125" cy="102172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65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导体中的</a:t>
            </a:r>
            <a:r>
              <a:rPr lang="zh-CN" altLang="en-US" sz="4800" b="0" i="0">
                <a:ln w="5953">
                  <a:solidFill>
                    <a:srgbClr val="2E75B6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glow rad="47625">
                    <a:srgbClr val="81C4FF">
                      <a:alpha val="100000"/>
                    </a:srgbClr>
                  </a:glow>
                </a:effectLst>
                <a:latin typeface="华文楷体" panose="02010600040101010101" charset="-122"/>
                <a:ea typeface="华文楷体" panose="02010600040101010101" charset="-122"/>
              </a:rPr>
              <a:t>电流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跟</a:t>
            </a:r>
            <a:r>
              <a:rPr lang="zh-CN" altLang="en-US" sz="4800" b="0" i="0">
                <a:ln w="5953">
                  <a:solidFill>
                    <a:srgbClr val="2E75B6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glow rad="47625">
                    <a:srgbClr val="81C4FF">
                      <a:alpha val="100000"/>
                    </a:srgbClr>
                  </a:glow>
                </a:effectLst>
                <a:latin typeface="华文楷体" panose="02010600040101010101" charset="-122"/>
                <a:ea typeface="华文楷体" panose="02010600040101010101" charset="-122"/>
              </a:rPr>
              <a:t>电压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、</a:t>
            </a:r>
            <a:r>
              <a:rPr lang="zh-CN" altLang="en-US" sz="4800" b="0" i="0">
                <a:ln w="5953">
                  <a:solidFill>
                    <a:srgbClr val="2E75B6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glow rad="47625">
                    <a:srgbClr val="81C4FF">
                      <a:alpha val="100000"/>
                    </a:srgbClr>
                  </a:glow>
                </a:effectLst>
                <a:latin typeface="华文楷体" panose="02010600040101010101" charset="-122"/>
                <a:ea typeface="华文楷体" panose="02010600040101010101" charset="-122"/>
              </a:rPr>
              <a:t>电阻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之间的关系</a:t>
            </a:r>
          </a:p>
        </p:txBody>
      </p:sp>
      <p:sp>
        <p:nvSpPr>
          <p:cNvPr id="25" name="文本3"/>
          <p:cNvSpPr txBox="1"/>
          <p:nvPr/>
        </p:nvSpPr>
        <p:spPr>
          <a:xfrm>
            <a:off x="736387" y="3562779"/>
            <a:ext cx="10858500" cy="261488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常用方法：先使其中的一个量（如电阻）保持不变，研究其余两个量（电流和电压）间的关系；再使另外一个量（如电压）保持不变，研究剩下的两个量（电流和电阻）间的变化关系，最后就可得到三个量之间的变化关系</a:t>
            </a:r>
          </a:p>
        </p:txBody>
      </p:sp>
      <p:grpSp>
        <p:nvGrpSpPr>
          <p:cNvPr id="26" name="组合4"/>
          <p:cNvGrpSpPr/>
          <p:nvPr/>
        </p:nvGrpSpPr>
        <p:grpSpPr>
          <a:xfrm>
            <a:off x="5001568" y="5689283"/>
            <a:ext cx="4765685" cy="835025"/>
            <a:chOff x="0" y="0"/>
            <a:chExt cx="4765685" cy="835025"/>
          </a:xfrm>
        </p:grpSpPr>
        <p:sp>
          <p:nvSpPr>
            <p:cNvPr id="27" name="文本11"/>
            <p:cNvSpPr txBox="1"/>
            <p:nvPr/>
          </p:nvSpPr>
          <p:spPr>
            <a:xfrm>
              <a:off x="100022" y="0"/>
              <a:ext cx="4665663" cy="83502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900"/>
                </a:lnSpc>
              </a:pPr>
              <a:r>
                <a:rPr lang="zh-CN" altLang="en-US" sz="2800" b="0" i="0">
                  <a:solidFill>
                    <a:srgbClr val="000000">
                      <a:alpha val="100000"/>
                    </a:srgbClr>
                  </a:solidFill>
                  <a:latin typeface="华文楷体" panose="02010600040101010101" charset="-122"/>
                  <a:ea typeface="华文楷体" panose="02010600040101010101" charset="-122"/>
                </a:rPr>
                <a:t>这种方法叫</a:t>
              </a:r>
              <a:r>
                <a:rPr lang="zh-CN" altLang="en-US" sz="3600" b="0" i="0">
                  <a:ln w="5953">
                    <a:solidFill>
                      <a:srgbClr val="2E75B6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>
                    <a:glow rad="47625">
                      <a:srgbClr val="81C4FF">
                        <a:alpha val="100000"/>
                      </a:srgbClr>
                    </a:glow>
                  </a:effectLst>
                  <a:latin typeface="华文楷体" panose="02010600040101010101" charset="-122"/>
                  <a:ea typeface="华文楷体" panose="02010600040101010101" charset="-122"/>
                </a:rPr>
                <a:t>控制变量法</a:t>
              </a:r>
              <a:r>
                <a:rPr lang="zh-CN" altLang="en-US" sz="1800" b="0" i="0">
                  <a:solidFill>
                    <a:srgbClr val="000000">
                      <a:alpha val="100000"/>
                    </a:srgbClr>
                  </a:solidFill>
                  <a:latin typeface="华文楷体" panose="02010600040101010101" charset="-122"/>
                  <a:ea typeface="华文楷体" panose="02010600040101010101" charset="-122"/>
                </a:rPr>
                <a:t>。</a:t>
              </a:r>
            </a:p>
          </p:txBody>
        </p:sp>
        <p:sp>
          <p:nvSpPr>
            <p:cNvPr id="28" name="形状11"/>
            <p:cNvSpPr txBox="1"/>
            <p:nvPr/>
          </p:nvSpPr>
          <p:spPr>
            <a:xfrm>
              <a:off x="0" y="43024"/>
              <a:ext cx="4648200" cy="762000"/>
            </a:xfrm>
            <a:prstGeom prst="wedgeRectCallout">
              <a:avLst>
                <a:gd name="adj1" fmla="val -63831"/>
                <a:gd name="adj2" fmla="val -138604"/>
              </a:avLst>
            </a:prstGeom>
            <a:solidFill>
              <a:srgbClr val="FFFFFF">
                <a:alpha val="0"/>
              </a:srgbClr>
            </a:solidFill>
            <a:ln w="28575">
              <a:solidFill>
                <a:srgbClr val="FF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sp>
        <p:nvSpPr>
          <p:cNvPr id="29" name="文本12"/>
          <p:cNvSpPr txBox="1"/>
          <p:nvPr/>
        </p:nvSpPr>
        <p:spPr>
          <a:xfrm>
            <a:off x="503558" y="134617"/>
            <a:ext cx="7506338" cy="7124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  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 实验方法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物理线图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0607" y="132721"/>
            <a:ext cx="6391275" cy="6391275"/>
          </a:xfrm>
          <a:prstGeom prst="rect">
            <a:avLst/>
          </a:prstGeom>
        </p:spPr>
      </p:pic>
      <p:pic>
        <p:nvPicPr>
          <p:cNvPr id="3" name="物理线图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806" y="528504"/>
            <a:ext cx="5600700" cy="5600700"/>
          </a:xfrm>
          <a:prstGeom prst="rect">
            <a:avLst/>
          </a:prstGeom>
        </p:spPr>
      </p:pic>
      <p:sp>
        <p:nvSpPr>
          <p:cNvPr id="4" name="文本1"/>
          <p:cNvSpPr txBox="1"/>
          <p:nvPr/>
        </p:nvSpPr>
        <p:spPr>
          <a:xfrm>
            <a:off x="9376410" y="-36830"/>
            <a:ext cx="2860040" cy="609600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20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第五章   欧姆定律</a:t>
            </a:r>
          </a:p>
        </p:txBody>
      </p:sp>
      <p:grpSp>
        <p:nvGrpSpPr>
          <p:cNvPr id="5" name="组合1"/>
          <p:cNvGrpSpPr/>
          <p:nvPr/>
        </p:nvGrpSpPr>
        <p:grpSpPr>
          <a:xfrm>
            <a:off x="243840" y="12700"/>
            <a:ext cx="862618" cy="832798"/>
            <a:chOff x="0" y="0"/>
            <a:chExt cx="862618" cy="832798"/>
          </a:xfrm>
        </p:grpSpPr>
        <p:pic>
          <p:nvPicPr>
            <p:cNvPr id="6" name="图片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699506" cy="832798"/>
            </a:xfrm>
            <a:prstGeom prst="rect">
              <a:avLst/>
            </a:prstGeom>
          </p:spPr>
        </p:pic>
        <p:pic>
          <p:nvPicPr>
            <p:cNvPr id="7" name="图片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3112" y="0"/>
              <a:ext cx="699506" cy="832798"/>
            </a:xfrm>
            <a:prstGeom prst="rect">
              <a:avLst/>
            </a:prstGeom>
          </p:spPr>
        </p:pic>
      </p:grpSp>
      <p:sp>
        <p:nvSpPr>
          <p:cNvPr id="8" name="文本3"/>
          <p:cNvSpPr txBox="1"/>
          <p:nvPr/>
        </p:nvSpPr>
        <p:spPr>
          <a:xfrm>
            <a:off x="503558" y="134617"/>
            <a:ext cx="7172963" cy="7124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1 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探究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电流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与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电压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的关系：设计电路图</a:t>
            </a:r>
          </a:p>
        </p:txBody>
      </p:sp>
      <p:grpSp>
        <p:nvGrpSpPr>
          <p:cNvPr id="9" name="组合5"/>
          <p:cNvGrpSpPr/>
          <p:nvPr/>
        </p:nvGrpSpPr>
        <p:grpSpPr>
          <a:xfrm>
            <a:off x="5134956" y="1774669"/>
            <a:ext cx="1940414" cy="1852556"/>
            <a:chOff x="0" y="0"/>
            <a:chExt cx="1940414" cy="1852556"/>
          </a:xfrm>
        </p:grpSpPr>
        <p:sp>
          <p:nvSpPr>
            <p:cNvPr id="10" name="形状10"/>
            <p:cNvSpPr txBox="1"/>
            <p:nvPr/>
          </p:nvSpPr>
          <p:spPr>
            <a:xfrm>
              <a:off x="0" y="1255500"/>
              <a:ext cx="1940414" cy="597056"/>
            </a:xfrm>
            <a:custGeom>
              <a:avLst/>
              <a:gdLst>
                <a:gd name="connsiteX0" fmla="*/ 1582181 w 1940414"/>
                <a:gd name="connsiteY0" fmla="*/ 0 h 597056"/>
                <a:gd name="connsiteX1" fmla="*/ 1940414 w 1940414"/>
                <a:gd name="connsiteY1" fmla="*/ 298528 h 597056"/>
                <a:gd name="connsiteX2" fmla="*/ 1582181 w 1940414"/>
                <a:gd name="connsiteY2" fmla="*/ 597056 h 597056"/>
                <a:gd name="connsiteX3" fmla="*/ 1582181 w 1940414"/>
                <a:gd name="connsiteY3" fmla="*/ 398037 h 597056"/>
                <a:gd name="connsiteX4" fmla="*/ 0 w 1940414"/>
                <a:gd name="connsiteY4" fmla="*/ 398037 h 597056"/>
                <a:gd name="connsiteX5" fmla="*/ 0 w 1940414"/>
                <a:gd name="connsiteY5" fmla="*/ 199019 h 597056"/>
                <a:gd name="connsiteX6" fmla="*/ 1582181 w 1940414"/>
                <a:gd name="connsiteY6" fmla="*/ 199019 h 597056"/>
                <a:gd name="connsiteX7" fmla="*/ 1582181 w 1940414"/>
                <a:gd name="connsiteY7" fmla="*/ 0 h 597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40414" h="597056">
                  <a:moveTo>
                    <a:pt x="1582181" y="0"/>
                  </a:moveTo>
                  <a:lnTo>
                    <a:pt x="1940414" y="298528"/>
                  </a:lnTo>
                  <a:lnTo>
                    <a:pt x="1582181" y="597056"/>
                  </a:lnTo>
                  <a:lnTo>
                    <a:pt x="1582181" y="398037"/>
                  </a:lnTo>
                  <a:lnTo>
                    <a:pt x="0" y="398037"/>
                  </a:lnTo>
                  <a:lnTo>
                    <a:pt x="0" y="199019"/>
                  </a:lnTo>
                  <a:lnTo>
                    <a:pt x="1582181" y="199019"/>
                  </a:lnTo>
                  <a:lnTo>
                    <a:pt x="1582181" y="0"/>
                  </a:ln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1" name="文本4"/>
            <p:cNvSpPr txBox="1"/>
            <p:nvPr/>
          </p:nvSpPr>
          <p:spPr>
            <a:xfrm>
              <a:off x="179432" y="0"/>
              <a:ext cx="1581150" cy="152323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300" b="1" i="0">
                  <a:ln w="11906">
                    <a:solidFill>
                      <a:srgbClr val="ED7D31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/>
                  <a:latin typeface="仿宋" panose="02010609060101010101" charset="-122"/>
                  <a:ea typeface="仿宋" panose="02010609060101010101" charset="-122"/>
                </a:rPr>
                <a:t>灯丝电阻随着温度升高会有较大变化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物理线图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0607" y="132721"/>
            <a:ext cx="6391275" cy="6391275"/>
          </a:xfrm>
          <a:prstGeom prst="rect">
            <a:avLst/>
          </a:prstGeom>
        </p:spPr>
      </p:pic>
      <p:pic>
        <p:nvPicPr>
          <p:cNvPr id="3" name="物理线图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806" y="528504"/>
            <a:ext cx="5600700" cy="5600700"/>
          </a:xfrm>
          <a:prstGeom prst="rect">
            <a:avLst/>
          </a:prstGeom>
        </p:spPr>
      </p:pic>
      <p:sp>
        <p:nvSpPr>
          <p:cNvPr id="4" name="文本1"/>
          <p:cNvSpPr txBox="1"/>
          <p:nvPr/>
        </p:nvSpPr>
        <p:spPr>
          <a:xfrm>
            <a:off x="9376410" y="-36830"/>
            <a:ext cx="2860040" cy="609600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20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第五章   欧姆定律</a:t>
            </a:r>
          </a:p>
        </p:txBody>
      </p:sp>
      <p:grpSp>
        <p:nvGrpSpPr>
          <p:cNvPr id="5" name="组合1"/>
          <p:cNvGrpSpPr/>
          <p:nvPr/>
        </p:nvGrpSpPr>
        <p:grpSpPr>
          <a:xfrm>
            <a:off x="243840" y="12700"/>
            <a:ext cx="862618" cy="832798"/>
            <a:chOff x="0" y="0"/>
            <a:chExt cx="862618" cy="832798"/>
          </a:xfrm>
        </p:grpSpPr>
        <p:pic>
          <p:nvPicPr>
            <p:cNvPr id="6" name="图片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699506" cy="832798"/>
            </a:xfrm>
            <a:prstGeom prst="rect">
              <a:avLst/>
            </a:prstGeom>
          </p:spPr>
        </p:pic>
        <p:pic>
          <p:nvPicPr>
            <p:cNvPr id="7" name="图片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3112" y="0"/>
              <a:ext cx="699506" cy="832798"/>
            </a:xfrm>
            <a:prstGeom prst="rect">
              <a:avLst/>
            </a:prstGeom>
          </p:spPr>
        </p:pic>
      </p:grpSp>
      <p:sp>
        <p:nvSpPr>
          <p:cNvPr id="8" name="文本2"/>
          <p:cNvSpPr txBox="1"/>
          <p:nvPr/>
        </p:nvSpPr>
        <p:spPr>
          <a:xfrm>
            <a:off x="503558" y="134617"/>
            <a:ext cx="7172963" cy="7124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1 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探究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电流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与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电压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的关系：设计电路图</a:t>
            </a:r>
          </a:p>
        </p:txBody>
      </p:sp>
      <p:grpSp>
        <p:nvGrpSpPr>
          <p:cNvPr id="9" name="组合2"/>
          <p:cNvGrpSpPr/>
          <p:nvPr/>
        </p:nvGrpSpPr>
        <p:grpSpPr>
          <a:xfrm>
            <a:off x="5134956" y="1469869"/>
            <a:ext cx="1940414" cy="2157356"/>
            <a:chOff x="0" y="0"/>
            <a:chExt cx="1940414" cy="2157356"/>
          </a:xfrm>
        </p:grpSpPr>
        <p:sp>
          <p:nvSpPr>
            <p:cNvPr id="10" name="形状1"/>
            <p:cNvSpPr txBox="1"/>
            <p:nvPr/>
          </p:nvSpPr>
          <p:spPr>
            <a:xfrm>
              <a:off x="0" y="1560300"/>
              <a:ext cx="1940414" cy="597056"/>
            </a:xfrm>
            <a:custGeom>
              <a:avLst/>
              <a:gdLst>
                <a:gd name="connsiteX0" fmla="*/ 1582181 w 1940414"/>
                <a:gd name="connsiteY0" fmla="*/ 0 h 597056"/>
                <a:gd name="connsiteX1" fmla="*/ 1940414 w 1940414"/>
                <a:gd name="connsiteY1" fmla="*/ 298528 h 597056"/>
                <a:gd name="connsiteX2" fmla="*/ 1582181 w 1940414"/>
                <a:gd name="connsiteY2" fmla="*/ 597056 h 597056"/>
                <a:gd name="connsiteX3" fmla="*/ 1582181 w 1940414"/>
                <a:gd name="connsiteY3" fmla="*/ 398037 h 597056"/>
                <a:gd name="connsiteX4" fmla="*/ 0 w 1940414"/>
                <a:gd name="connsiteY4" fmla="*/ 398037 h 597056"/>
                <a:gd name="connsiteX5" fmla="*/ 0 w 1940414"/>
                <a:gd name="connsiteY5" fmla="*/ 199019 h 597056"/>
                <a:gd name="connsiteX6" fmla="*/ 1582181 w 1940414"/>
                <a:gd name="connsiteY6" fmla="*/ 199019 h 597056"/>
                <a:gd name="connsiteX7" fmla="*/ 1582181 w 1940414"/>
                <a:gd name="connsiteY7" fmla="*/ 0 h 597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40414" h="597056">
                  <a:moveTo>
                    <a:pt x="1582181" y="0"/>
                  </a:moveTo>
                  <a:lnTo>
                    <a:pt x="1940414" y="298528"/>
                  </a:lnTo>
                  <a:lnTo>
                    <a:pt x="1582181" y="597056"/>
                  </a:lnTo>
                  <a:lnTo>
                    <a:pt x="1582181" y="398037"/>
                  </a:lnTo>
                  <a:lnTo>
                    <a:pt x="0" y="398037"/>
                  </a:lnTo>
                  <a:lnTo>
                    <a:pt x="0" y="199019"/>
                  </a:lnTo>
                  <a:lnTo>
                    <a:pt x="1582181" y="199019"/>
                  </a:lnTo>
                  <a:lnTo>
                    <a:pt x="1582181" y="0"/>
                  </a:ln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1" name="文本3"/>
            <p:cNvSpPr txBox="1"/>
            <p:nvPr/>
          </p:nvSpPr>
          <p:spPr>
            <a:xfrm>
              <a:off x="179432" y="0"/>
              <a:ext cx="1581150" cy="185642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300" b="1" i="0">
                  <a:ln w="11906">
                    <a:solidFill>
                      <a:srgbClr val="ED7D31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/>
                  <a:latin typeface="仿宋" panose="02010609060101010101" charset="-122"/>
                  <a:ea typeface="仿宋" panose="02010609060101010101" charset="-122"/>
                </a:rPr>
                <a:t>便于测量电流和电压，加入电流表和电压表。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物理线图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06" y="528504"/>
            <a:ext cx="5600700" cy="5600700"/>
          </a:xfrm>
          <a:prstGeom prst="rect">
            <a:avLst/>
          </a:prstGeom>
        </p:spPr>
      </p:pic>
      <p:sp>
        <p:nvSpPr>
          <p:cNvPr id="3" name="文本1"/>
          <p:cNvSpPr txBox="1"/>
          <p:nvPr/>
        </p:nvSpPr>
        <p:spPr>
          <a:xfrm>
            <a:off x="9376410" y="-36830"/>
            <a:ext cx="2860040" cy="609600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20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第五章   欧姆定律</a:t>
            </a:r>
          </a:p>
        </p:txBody>
      </p:sp>
      <p:grpSp>
        <p:nvGrpSpPr>
          <p:cNvPr id="4" name="组合1"/>
          <p:cNvGrpSpPr/>
          <p:nvPr/>
        </p:nvGrpSpPr>
        <p:grpSpPr>
          <a:xfrm>
            <a:off x="243840" y="12700"/>
            <a:ext cx="862618" cy="832798"/>
            <a:chOff x="0" y="0"/>
            <a:chExt cx="862618" cy="832798"/>
          </a:xfrm>
        </p:grpSpPr>
        <p:pic>
          <p:nvPicPr>
            <p:cNvPr id="5" name="图片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699506" cy="832798"/>
            </a:xfrm>
            <a:prstGeom prst="rect">
              <a:avLst/>
            </a:prstGeom>
          </p:spPr>
        </p:pic>
        <p:pic>
          <p:nvPicPr>
            <p:cNvPr id="6" name="图片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3112" y="0"/>
              <a:ext cx="699506" cy="832798"/>
            </a:xfrm>
            <a:prstGeom prst="rect">
              <a:avLst/>
            </a:prstGeom>
          </p:spPr>
        </p:pic>
      </p:grpSp>
      <p:sp>
        <p:nvSpPr>
          <p:cNvPr id="7" name="文本2"/>
          <p:cNvSpPr txBox="1"/>
          <p:nvPr/>
        </p:nvSpPr>
        <p:spPr>
          <a:xfrm>
            <a:off x="503558" y="134617"/>
            <a:ext cx="7172963" cy="7124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1 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探究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电流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与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电压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的关系：设计电路图</a:t>
            </a:r>
          </a:p>
        </p:txBody>
      </p:sp>
      <p:grpSp>
        <p:nvGrpSpPr>
          <p:cNvPr id="8" name="组合2"/>
          <p:cNvGrpSpPr/>
          <p:nvPr/>
        </p:nvGrpSpPr>
        <p:grpSpPr>
          <a:xfrm>
            <a:off x="5085788" y="1736569"/>
            <a:ext cx="2200275" cy="1890656"/>
            <a:chOff x="0" y="0"/>
            <a:chExt cx="2200275" cy="1890656"/>
          </a:xfrm>
        </p:grpSpPr>
        <p:sp>
          <p:nvSpPr>
            <p:cNvPr id="9" name="形状3"/>
            <p:cNvSpPr txBox="1"/>
            <p:nvPr/>
          </p:nvSpPr>
          <p:spPr>
            <a:xfrm>
              <a:off x="49168" y="1293600"/>
              <a:ext cx="1940414" cy="597056"/>
            </a:xfrm>
            <a:custGeom>
              <a:avLst/>
              <a:gdLst>
                <a:gd name="connsiteX0" fmla="*/ 1582181 w 1940414"/>
                <a:gd name="connsiteY0" fmla="*/ 0 h 597056"/>
                <a:gd name="connsiteX1" fmla="*/ 1940414 w 1940414"/>
                <a:gd name="connsiteY1" fmla="*/ 298528 h 597056"/>
                <a:gd name="connsiteX2" fmla="*/ 1582181 w 1940414"/>
                <a:gd name="connsiteY2" fmla="*/ 597056 h 597056"/>
                <a:gd name="connsiteX3" fmla="*/ 1582181 w 1940414"/>
                <a:gd name="connsiteY3" fmla="*/ 398037 h 597056"/>
                <a:gd name="connsiteX4" fmla="*/ 0 w 1940414"/>
                <a:gd name="connsiteY4" fmla="*/ 398037 h 597056"/>
                <a:gd name="connsiteX5" fmla="*/ 0 w 1940414"/>
                <a:gd name="connsiteY5" fmla="*/ 199019 h 597056"/>
                <a:gd name="connsiteX6" fmla="*/ 1582181 w 1940414"/>
                <a:gd name="connsiteY6" fmla="*/ 199019 h 597056"/>
                <a:gd name="connsiteX7" fmla="*/ 1582181 w 1940414"/>
                <a:gd name="connsiteY7" fmla="*/ 0 h 597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40414" h="597056">
                  <a:moveTo>
                    <a:pt x="1582181" y="0"/>
                  </a:moveTo>
                  <a:lnTo>
                    <a:pt x="1940414" y="298528"/>
                  </a:lnTo>
                  <a:lnTo>
                    <a:pt x="1582181" y="597056"/>
                  </a:lnTo>
                  <a:lnTo>
                    <a:pt x="1582181" y="398037"/>
                  </a:lnTo>
                  <a:lnTo>
                    <a:pt x="0" y="398037"/>
                  </a:lnTo>
                  <a:lnTo>
                    <a:pt x="0" y="199019"/>
                  </a:lnTo>
                  <a:lnTo>
                    <a:pt x="1582181" y="199019"/>
                  </a:lnTo>
                  <a:lnTo>
                    <a:pt x="1582181" y="0"/>
                  </a:ln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0" name="文本3"/>
            <p:cNvSpPr txBox="1"/>
            <p:nvPr/>
          </p:nvSpPr>
          <p:spPr>
            <a:xfrm>
              <a:off x="0" y="0"/>
              <a:ext cx="2200275" cy="152323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300" b="1" i="0">
                  <a:ln w="11906">
                    <a:solidFill>
                      <a:srgbClr val="ED7D31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/>
                  <a:latin typeface="仿宋" panose="02010609060101010101" charset="-122"/>
                  <a:ea typeface="仿宋" panose="02010609060101010101" charset="-122"/>
                </a:rPr>
                <a:t>R一定，I与U的关系，多次改变U，使结论具有普遍性。</a:t>
              </a:r>
            </a:p>
          </p:txBody>
        </p:sp>
      </p:grpSp>
      <p:grpSp>
        <p:nvGrpSpPr>
          <p:cNvPr id="11" name="组合3"/>
          <p:cNvGrpSpPr/>
          <p:nvPr/>
        </p:nvGrpSpPr>
        <p:grpSpPr>
          <a:xfrm>
            <a:off x="3829050" y="3637950"/>
            <a:ext cx="3962400" cy="3409952"/>
            <a:chOff x="0" y="0"/>
            <a:chExt cx="3962400" cy="3409952"/>
          </a:xfrm>
        </p:grpSpPr>
        <p:sp>
          <p:nvSpPr>
            <p:cNvPr id="12" name="形状1"/>
            <p:cNvSpPr txBox="1"/>
            <p:nvPr/>
          </p:nvSpPr>
          <p:spPr>
            <a:xfrm flipH="1">
              <a:off x="742950" y="0"/>
              <a:ext cx="3219450" cy="1658178"/>
            </a:xfrm>
            <a:custGeom>
              <a:avLst/>
              <a:gdLst>
                <a:gd name="connsiteX0" fmla="*/ 1326935 w 3219450"/>
                <a:gd name="connsiteY0" fmla="*/ 0 h 1658178"/>
                <a:gd name="connsiteX1" fmla="*/ 1140082 w 3219450"/>
                <a:gd name="connsiteY1" fmla="*/ 0 h 1658178"/>
                <a:gd name="connsiteX2" fmla="*/ 827839 w 3219450"/>
                <a:gd name="connsiteY2" fmla="*/ 180838 h 1658178"/>
                <a:gd name="connsiteX3" fmla="*/ 383737 w 3219450"/>
                <a:gd name="connsiteY3" fmla="*/ 172075 h 1658178"/>
                <a:gd name="connsiteX4" fmla="*/ 130518 w 3219450"/>
                <a:gd name="connsiteY4" fmla="*/ 633760 h 1658178"/>
                <a:gd name="connsiteX5" fmla="*/ 56918 w 3219450"/>
                <a:gd name="connsiteY5" fmla="*/ 787509 h 1658178"/>
                <a:gd name="connsiteX6" fmla="*/ 0 w 3219450"/>
                <a:gd name="connsiteY6" fmla="*/ 1263851 h 1658178"/>
                <a:gd name="connsiteX7" fmla="*/ 668602 w 3219450"/>
                <a:gd name="connsiteY7" fmla="*/ 1470460 h 1658178"/>
                <a:gd name="connsiteX8" fmla="*/ 896358 w 3219450"/>
                <a:gd name="connsiteY8" fmla="*/ 1583516 h 1658178"/>
                <a:gd name="connsiteX9" fmla="*/ 1584966 w 3219450"/>
                <a:gd name="connsiteY9" fmla="*/ 1658178 h 1658178"/>
                <a:gd name="connsiteX10" fmla="*/ 2038786 w 3219450"/>
                <a:gd name="connsiteY10" fmla="*/ 1513646 h 1658178"/>
                <a:gd name="connsiteX11" fmla="*/ 2453331 w 3219450"/>
                <a:gd name="connsiteY11" fmla="*/ 1533033 h 1658178"/>
                <a:gd name="connsiteX12" fmla="*/ 2761034 w 3219450"/>
                <a:gd name="connsiteY12" fmla="*/ 1329329 h 1658178"/>
                <a:gd name="connsiteX13" fmla="*/ 3024667 w 3219450"/>
                <a:gd name="connsiteY13" fmla="*/ 1329671 h 1658178"/>
                <a:gd name="connsiteX14" fmla="*/ 3219450 w 3219450"/>
                <a:gd name="connsiteY14" fmla="*/ 898942 h 1658178"/>
                <a:gd name="connsiteX15" fmla="*/ 3070980 w 3219450"/>
                <a:gd name="connsiteY15" fmla="*/ 702914 h 1658178"/>
                <a:gd name="connsiteX16" fmla="*/ 3088932 w 3219450"/>
                <a:gd name="connsiteY16" fmla="*/ 425153 h 1658178"/>
                <a:gd name="connsiteX17" fmla="*/ 2596458 w 3219450"/>
                <a:gd name="connsiteY17" fmla="*/ 281577 h 1658178"/>
                <a:gd name="connsiteX18" fmla="*/ 2397697 w 3219450"/>
                <a:gd name="connsiteY18" fmla="*/ 153809 h 1658178"/>
                <a:gd name="connsiteX19" fmla="*/ 1856060 w 3219450"/>
                <a:gd name="connsiteY19" fmla="*/ 46930 h 1658178"/>
                <a:gd name="connsiteX20" fmla="*/ 1585412 w 3219450"/>
                <a:gd name="connsiteY20" fmla="*/ 36258 h 165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19450" h="1658178">
                  <a:moveTo>
                    <a:pt x="1326935" y="0"/>
                  </a:moveTo>
                  <a:cubicBezTo>
                    <a:pt x="1140082" y="0"/>
                    <a:pt x="973404" y="79646"/>
                    <a:pt x="887662" y="196918"/>
                  </a:cubicBezTo>
                  <a:cubicBezTo>
                    <a:pt x="827839" y="180838"/>
                    <a:pt x="763338" y="172075"/>
                    <a:pt x="696097" y="172075"/>
                  </a:cubicBezTo>
                  <a:cubicBezTo>
                    <a:pt x="383737" y="172075"/>
                    <a:pt x="130518" y="361175"/>
                    <a:pt x="130518" y="594441"/>
                  </a:cubicBezTo>
                  <a:cubicBezTo>
                    <a:pt x="130518" y="633760"/>
                    <a:pt x="137712" y="671823"/>
                    <a:pt x="151171" y="707938"/>
                  </a:cubicBezTo>
                  <a:cubicBezTo>
                    <a:pt x="56918" y="787509"/>
                    <a:pt x="0" y="890262"/>
                    <a:pt x="0" y="1001164"/>
                  </a:cubicBezTo>
                  <a:cubicBezTo>
                    <a:pt x="0" y="1263851"/>
                    <a:pt x="282436" y="1470460"/>
                    <a:pt x="630838" y="1470460"/>
                  </a:cubicBezTo>
                  <a:cubicBezTo>
                    <a:pt x="668602" y="1470460"/>
                    <a:pt x="705590" y="1468033"/>
                    <a:pt x="741528" y="1463370"/>
                  </a:cubicBezTo>
                  <a:cubicBezTo>
                    <a:pt x="896358" y="1583516"/>
                    <a:pt x="1112256" y="1658178"/>
                    <a:pt x="1348689" y="1658178"/>
                  </a:cubicBezTo>
                  <a:cubicBezTo>
                    <a:pt x="1584966" y="1658178"/>
                    <a:pt x="1797379" y="1590146"/>
                    <a:pt x="1953181" y="1479463"/>
                  </a:cubicBezTo>
                  <a:cubicBezTo>
                    <a:pt x="2038786" y="1513646"/>
                    <a:pt x="2136635" y="1533033"/>
                    <a:pt x="2240563" y="1533033"/>
                  </a:cubicBezTo>
                  <a:cubicBezTo>
                    <a:pt x="2453331" y="1533033"/>
                    <a:pt x="2640618" y="1451777"/>
                    <a:pt x="2749537" y="1328656"/>
                  </a:cubicBezTo>
                  <a:cubicBezTo>
                    <a:pt x="2761034" y="1329329"/>
                    <a:pt x="2772657" y="1329671"/>
                    <a:pt x="2784389" y="1329671"/>
                  </a:cubicBezTo>
                  <a:cubicBezTo>
                    <a:pt x="3024667" y="1329671"/>
                    <a:pt x="3219450" y="1186096"/>
                    <a:pt x="3219450" y="1001164"/>
                  </a:cubicBezTo>
                  <a:cubicBezTo>
                    <a:pt x="3219450" y="898942"/>
                    <a:pt x="3148428" y="806095"/>
                    <a:pt x="3039254" y="748573"/>
                  </a:cubicBezTo>
                  <a:cubicBezTo>
                    <a:pt x="3070980" y="702914"/>
                    <a:pt x="3088932" y="650583"/>
                    <a:pt x="3088932" y="594441"/>
                  </a:cubicBezTo>
                  <a:cubicBezTo>
                    <a:pt x="3088932" y="425153"/>
                    <a:pt x="2894148" y="281577"/>
                    <a:pt x="2653871" y="281577"/>
                  </a:cubicBezTo>
                  <a:cubicBezTo>
                    <a:pt x="2596458" y="281577"/>
                    <a:pt x="2541642" y="289775"/>
                    <a:pt x="2491460" y="304562"/>
                  </a:cubicBezTo>
                  <a:cubicBezTo>
                    <a:pt x="2397697" y="153809"/>
                    <a:pt x="2191571" y="46930"/>
                    <a:pt x="1957774" y="46930"/>
                  </a:cubicBezTo>
                  <a:cubicBezTo>
                    <a:pt x="1856060" y="46930"/>
                    <a:pt x="1760870" y="64662"/>
                    <a:pt x="1677350" y="95869"/>
                  </a:cubicBezTo>
                  <a:cubicBezTo>
                    <a:pt x="1585412" y="36258"/>
                    <a:pt x="1463112" y="0"/>
                    <a:pt x="1326935" y="0"/>
                  </a:cubicBez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r>
                <a:rPr lang="zh-CN" altLang="en-US" sz="2200" b="0" i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</a:rPr>
                <a:t>改变干电池的节数就好啦！</a:t>
              </a:r>
            </a:p>
          </p:txBody>
        </p:sp>
        <p:pic>
          <p:nvPicPr>
            <p:cNvPr id="13" name="图片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866156"/>
              <a:ext cx="2571750" cy="2543796"/>
            </a:xfrm>
            <a:prstGeom prst="rect">
              <a:avLst/>
            </a:prstGeom>
          </p:spPr>
        </p:pic>
      </p:grpSp>
      <p:grpSp>
        <p:nvGrpSpPr>
          <p:cNvPr id="14" name="组合4"/>
          <p:cNvGrpSpPr/>
          <p:nvPr/>
        </p:nvGrpSpPr>
        <p:grpSpPr>
          <a:xfrm>
            <a:off x="7772400" y="1114425"/>
            <a:ext cx="4987929" cy="5743775"/>
            <a:chOff x="0" y="-114300"/>
            <a:chExt cx="4987929" cy="5743775"/>
          </a:xfrm>
        </p:grpSpPr>
        <p:sp>
          <p:nvSpPr>
            <p:cNvPr id="15" name="形状2"/>
            <p:cNvSpPr txBox="1"/>
            <p:nvPr/>
          </p:nvSpPr>
          <p:spPr>
            <a:xfrm>
              <a:off x="0" y="-114300"/>
              <a:ext cx="3695700" cy="3586480"/>
            </a:xfrm>
            <a:custGeom>
              <a:avLst/>
              <a:gdLst>
                <a:gd name="connsiteX0" fmla="*/ 544512 w 3695700"/>
                <a:gd name="connsiteY0" fmla="*/ 0 h 3267075"/>
                <a:gd name="connsiteX1" fmla="*/ 3151188 w 3695700"/>
                <a:gd name="connsiteY1" fmla="*/ 0 h 3267075"/>
                <a:gd name="connsiteX2" fmla="*/ 3451914 w 3695700"/>
                <a:gd name="connsiteY2" fmla="*/ 0 h 3267075"/>
                <a:gd name="connsiteX3" fmla="*/ 3695700 w 3695700"/>
                <a:gd name="connsiteY3" fmla="*/ 2722563 h 3267075"/>
                <a:gd name="connsiteX4" fmla="*/ 3695700 w 3695700"/>
                <a:gd name="connsiteY4" fmla="*/ 2872926 h 3267075"/>
                <a:gd name="connsiteX5" fmla="*/ 3533844 w 3695700"/>
                <a:gd name="connsiteY5" fmla="*/ 3109747 h 3267075"/>
                <a:gd name="connsiteX6" fmla="*/ 3705225 w 3695700"/>
                <a:gd name="connsiteY6" fmla="*/ 3609975 h 3267075"/>
                <a:gd name="connsiteX7" fmla="*/ 2876137 w 3695700"/>
                <a:gd name="connsiteY7" fmla="*/ 3267075 h 3267075"/>
                <a:gd name="connsiteX8" fmla="*/ 544512 w 3695700"/>
                <a:gd name="connsiteY8" fmla="*/ 3267075 h 3267075"/>
                <a:gd name="connsiteX9" fmla="*/ 243787 w 3695700"/>
                <a:gd name="connsiteY9" fmla="*/ 3267075 h 3267075"/>
                <a:gd name="connsiteX10" fmla="*/ 0 w 3695700"/>
                <a:gd name="connsiteY10" fmla="*/ 544513 h 3267075"/>
                <a:gd name="connsiteX11" fmla="*/ 0 w 3695700"/>
                <a:gd name="connsiteY11" fmla="*/ 243787 h 326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05225" h="3609975">
                  <a:moveTo>
                    <a:pt x="544512" y="0"/>
                  </a:moveTo>
                  <a:lnTo>
                    <a:pt x="3151188" y="0"/>
                  </a:lnTo>
                  <a:cubicBezTo>
                    <a:pt x="3451914" y="0"/>
                    <a:pt x="3695700" y="243787"/>
                    <a:pt x="3695700" y="544513"/>
                  </a:cubicBezTo>
                  <a:lnTo>
                    <a:pt x="3695700" y="2722563"/>
                  </a:lnTo>
                  <a:cubicBezTo>
                    <a:pt x="3695700" y="2872926"/>
                    <a:pt x="3634753" y="3009054"/>
                    <a:pt x="3536216" y="3107591"/>
                  </a:cubicBezTo>
                  <a:lnTo>
                    <a:pt x="3533844" y="3109747"/>
                  </a:lnTo>
                  <a:lnTo>
                    <a:pt x="3705225" y="3609975"/>
                  </a:lnTo>
                  <a:lnTo>
                    <a:pt x="2876137" y="3267075"/>
                  </a:lnTo>
                  <a:lnTo>
                    <a:pt x="544512" y="3267075"/>
                  </a:lnTo>
                  <a:cubicBezTo>
                    <a:pt x="243787" y="3267075"/>
                    <a:pt x="0" y="3023289"/>
                    <a:pt x="0" y="2722563"/>
                  </a:cubicBezTo>
                  <a:lnTo>
                    <a:pt x="0" y="544513"/>
                  </a:lnTo>
                  <a:cubicBezTo>
                    <a:pt x="0" y="243787"/>
                    <a:pt x="243787" y="0"/>
                    <a:pt x="544512" y="0"/>
                  </a:cubicBez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l">
                <a:lnSpc>
                  <a:spcPts val="3400"/>
                </a:lnSpc>
              </a:pPr>
              <a:r>
                <a:rPr lang="zh-CN" altLang="en-US" sz="2300" b="0" i="0">
                  <a:ln w="5953">
                    <a:solidFill>
                      <a:srgbClr val="2E75B6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>
                    <a:glow rad="47625">
                      <a:srgbClr val="81C4FF">
                        <a:alpha val="100000"/>
                      </a:srgbClr>
                    </a:glow>
                  </a:effectLst>
                  <a:latin typeface="黑体" panose="02010609060101010101" charset="-122"/>
                  <a:ea typeface="黑体" panose="02010609060101010101" charset="-122"/>
                </a:rPr>
                <a:t>1.每次只能增减1.5V，或者整数的电压大小，具有偶然性，不具备普遍性；</a:t>
              </a:r>
            </a:p>
            <a:p>
              <a:pPr marL="0" algn="l">
                <a:lnSpc>
                  <a:spcPts val="3400"/>
                </a:lnSpc>
              </a:pPr>
              <a:r>
                <a:rPr lang="zh-CN" altLang="en-US" sz="2300" b="0" i="0">
                  <a:ln w="5953">
                    <a:solidFill>
                      <a:srgbClr val="2E75B6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>
                    <a:glow rad="47625">
                      <a:srgbClr val="81C4FF">
                        <a:alpha val="100000"/>
                      </a:srgbClr>
                    </a:glow>
                  </a:effectLst>
                  <a:latin typeface="黑体" panose="02010609060101010101" charset="-122"/>
                  <a:ea typeface="黑体" panose="02010609060101010101" charset="-122"/>
                </a:rPr>
                <a:t>2.如果所选电阻较小或者电阻短路，会导致电路电流较大，会损坏电源。</a:t>
              </a:r>
            </a:p>
          </p:txBody>
        </p:sp>
        <p:pic>
          <p:nvPicPr>
            <p:cNvPr id="16" name="图片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72113" y="2913659"/>
              <a:ext cx="2715816" cy="2715816"/>
            </a:xfrm>
            <a:prstGeom prst="rect">
              <a:avLst/>
            </a:prstGeom>
          </p:spPr>
        </p:pic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2560300" y="12573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1"/>
          <p:cNvSpPr txBox="1"/>
          <p:nvPr/>
        </p:nvSpPr>
        <p:spPr>
          <a:xfrm>
            <a:off x="9376410" y="-36830"/>
            <a:ext cx="2860040" cy="609600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20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第五章   欧姆定律</a:t>
            </a:r>
          </a:p>
        </p:txBody>
      </p:sp>
      <p:grpSp>
        <p:nvGrpSpPr>
          <p:cNvPr id="3" name="组合1"/>
          <p:cNvGrpSpPr/>
          <p:nvPr/>
        </p:nvGrpSpPr>
        <p:grpSpPr>
          <a:xfrm>
            <a:off x="243840" y="12700"/>
            <a:ext cx="862618" cy="832798"/>
            <a:chOff x="0" y="0"/>
            <a:chExt cx="862618" cy="832798"/>
          </a:xfrm>
        </p:grpSpPr>
        <p:pic>
          <p:nvPicPr>
            <p:cNvPr id="4" name="图片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699506" cy="832798"/>
            </a:xfrm>
            <a:prstGeom prst="rect">
              <a:avLst/>
            </a:prstGeom>
          </p:spPr>
        </p:pic>
        <p:pic>
          <p:nvPicPr>
            <p:cNvPr id="5" name="图片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3112" y="0"/>
              <a:ext cx="699506" cy="832798"/>
            </a:xfrm>
            <a:prstGeom prst="rect">
              <a:avLst/>
            </a:prstGeom>
          </p:spPr>
        </p:pic>
      </p:grpSp>
      <p:sp>
        <p:nvSpPr>
          <p:cNvPr id="6" name="文本4"/>
          <p:cNvSpPr txBox="1"/>
          <p:nvPr/>
        </p:nvSpPr>
        <p:spPr>
          <a:xfrm>
            <a:off x="503558" y="134617"/>
            <a:ext cx="7172963" cy="7124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1 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探究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电流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与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电压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的关系：设计电路图</a:t>
            </a:r>
          </a:p>
        </p:txBody>
      </p:sp>
      <p:pic>
        <p:nvPicPr>
          <p:cNvPr id="7" name="图片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0" y="3581400"/>
            <a:ext cx="3228975" cy="3228975"/>
          </a:xfrm>
          <a:prstGeom prst="rect">
            <a:avLst/>
          </a:prstGeom>
        </p:spPr>
      </p:pic>
      <p:sp>
        <p:nvSpPr>
          <p:cNvPr id="8" name="形状2"/>
          <p:cNvSpPr txBox="1"/>
          <p:nvPr/>
        </p:nvSpPr>
        <p:spPr>
          <a:xfrm flipH="1">
            <a:off x="1314450" y="844753"/>
            <a:ext cx="7726566" cy="3867150"/>
          </a:xfrm>
          <a:custGeom>
            <a:avLst/>
            <a:gdLst>
              <a:gd name="connsiteX0" fmla="*/ 3184598 w 7726566"/>
              <a:gd name="connsiteY0" fmla="*/ 0 h 3867150"/>
              <a:gd name="connsiteX1" fmla="*/ 2736156 w 7726566"/>
              <a:gd name="connsiteY1" fmla="*/ 0 h 3867150"/>
              <a:gd name="connsiteX2" fmla="*/ 1986783 w 7726566"/>
              <a:gd name="connsiteY2" fmla="*/ 421745 h 3867150"/>
              <a:gd name="connsiteX3" fmla="*/ 920954 w 7726566"/>
              <a:gd name="connsiteY3" fmla="*/ 401308 h 3867150"/>
              <a:gd name="connsiteX4" fmla="*/ 313239 w 7726566"/>
              <a:gd name="connsiteY4" fmla="*/ 1478034 h 3867150"/>
              <a:gd name="connsiteX5" fmla="*/ 136602 w 7726566"/>
              <a:gd name="connsiteY5" fmla="*/ 1836603 h 3867150"/>
              <a:gd name="connsiteX6" fmla="*/ 0 w 7726566"/>
              <a:gd name="connsiteY6" fmla="*/ 2947512 h 3867150"/>
              <a:gd name="connsiteX7" fmla="*/ 1604621 w 7726566"/>
              <a:gd name="connsiteY7" fmla="*/ 3429359 h 3867150"/>
              <a:gd name="connsiteX8" fmla="*/ 2151228 w 7726566"/>
              <a:gd name="connsiteY8" fmla="*/ 3693024 h 3867150"/>
              <a:gd name="connsiteX9" fmla="*/ 3803862 w 7726566"/>
              <a:gd name="connsiteY9" fmla="*/ 3867150 h 3867150"/>
              <a:gd name="connsiteX10" fmla="*/ 4893015 w 7726566"/>
              <a:gd name="connsiteY10" fmla="*/ 3530076 h 3867150"/>
              <a:gd name="connsiteX11" fmla="*/ 5887907 w 7726566"/>
              <a:gd name="connsiteY11" fmla="*/ 3575290 h 3867150"/>
              <a:gd name="connsiteX12" fmla="*/ 6626384 w 7726566"/>
              <a:gd name="connsiteY12" fmla="*/ 3100218 h 3867150"/>
              <a:gd name="connsiteX13" fmla="*/ 7259093 w 7726566"/>
              <a:gd name="connsiteY13" fmla="*/ 3101017 h 3867150"/>
              <a:gd name="connsiteX14" fmla="*/ 7726566 w 7726566"/>
              <a:gd name="connsiteY14" fmla="*/ 2096483 h 3867150"/>
              <a:gd name="connsiteX15" fmla="*/ 7370243 w 7726566"/>
              <a:gd name="connsiteY15" fmla="*/ 1639312 h 3867150"/>
              <a:gd name="connsiteX16" fmla="*/ 7413327 w 7726566"/>
              <a:gd name="connsiteY16" fmla="*/ 991529 h 3867150"/>
              <a:gd name="connsiteX17" fmla="*/ 6231406 w 7726566"/>
              <a:gd name="connsiteY17" fmla="*/ 656686 h 3867150"/>
              <a:gd name="connsiteX18" fmla="*/ 5754387 w 7726566"/>
              <a:gd name="connsiteY18" fmla="*/ 358709 h 3867150"/>
              <a:gd name="connsiteX19" fmla="*/ 4454478 w 7726566"/>
              <a:gd name="connsiteY19" fmla="*/ 109448 h 3867150"/>
              <a:gd name="connsiteX20" fmla="*/ 3804932 w 7726566"/>
              <a:gd name="connsiteY20" fmla="*/ 84561 h 386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726566" h="3867150">
                <a:moveTo>
                  <a:pt x="3184598" y="0"/>
                </a:moveTo>
                <a:cubicBezTo>
                  <a:pt x="2736156" y="0"/>
                  <a:pt x="2336134" y="185748"/>
                  <a:pt x="2130358" y="459246"/>
                </a:cubicBezTo>
                <a:cubicBezTo>
                  <a:pt x="1986783" y="421745"/>
                  <a:pt x="1831985" y="401308"/>
                  <a:pt x="1670609" y="401308"/>
                </a:cubicBezTo>
                <a:cubicBezTo>
                  <a:pt x="920954" y="401308"/>
                  <a:pt x="313239" y="842320"/>
                  <a:pt x="313239" y="1386337"/>
                </a:cubicBezTo>
                <a:cubicBezTo>
                  <a:pt x="313239" y="1478034"/>
                  <a:pt x="330505" y="1566804"/>
                  <a:pt x="362806" y="1651029"/>
                </a:cubicBezTo>
                <a:cubicBezTo>
                  <a:pt x="136602" y="1836603"/>
                  <a:pt x="0" y="2076241"/>
                  <a:pt x="0" y="2334883"/>
                </a:cubicBezTo>
                <a:cubicBezTo>
                  <a:pt x="0" y="2947512"/>
                  <a:pt x="677836" y="3429359"/>
                  <a:pt x="1513989" y="3429359"/>
                </a:cubicBezTo>
                <a:cubicBezTo>
                  <a:pt x="1604621" y="3429359"/>
                  <a:pt x="1693392" y="3423699"/>
                  <a:pt x="1779642" y="3412824"/>
                </a:cubicBezTo>
                <a:cubicBezTo>
                  <a:pt x="2151228" y="3693024"/>
                  <a:pt x="2669376" y="3867150"/>
                  <a:pt x="3236805" y="3867150"/>
                </a:cubicBezTo>
                <a:cubicBezTo>
                  <a:pt x="3803862" y="3867150"/>
                  <a:pt x="4313646" y="3708488"/>
                  <a:pt x="4687565" y="3450355"/>
                </a:cubicBezTo>
                <a:cubicBezTo>
                  <a:pt x="4893015" y="3530076"/>
                  <a:pt x="5127848" y="3575290"/>
                  <a:pt x="5377272" y="3575290"/>
                </a:cubicBezTo>
                <a:cubicBezTo>
                  <a:pt x="5887907" y="3575290"/>
                  <a:pt x="6337389" y="3385788"/>
                  <a:pt x="6598790" y="3098650"/>
                </a:cubicBezTo>
                <a:cubicBezTo>
                  <a:pt x="6626384" y="3100218"/>
                  <a:pt x="6654279" y="3101017"/>
                  <a:pt x="6682435" y="3101017"/>
                </a:cubicBezTo>
                <a:cubicBezTo>
                  <a:pt x="7259093" y="3101017"/>
                  <a:pt x="7726566" y="2766174"/>
                  <a:pt x="7726566" y="2334883"/>
                </a:cubicBezTo>
                <a:cubicBezTo>
                  <a:pt x="7726566" y="2096483"/>
                  <a:pt x="7556116" y="1879948"/>
                  <a:pt x="7294101" y="1745797"/>
                </a:cubicBezTo>
                <a:cubicBezTo>
                  <a:pt x="7370243" y="1639312"/>
                  <a:pt x="7413327" y="1517269"/>
                  <a:pt x="7413327" y="1386337"/>
                </a:cubicBezTo>
                <a:cubicBezTo>
                  <a:pt x="7413327" y="991529"/>
                  <a:pt x="6945853" y="656686"/>
                  <a:pt x="6369196" y="656686"/>
                </a:cubicBezTo>
                <a:cubicBezTo>
                  <a:pt x="6231406" y="656686"/>
                  <a:pt x="6099850" y="675804"/>
                  <a:pt x="5979416" y="710289"/>
                </a:cubicBezTo>
                <a:cubicBezTo>
                  <a:pt x="5754387" y="358709"/>
                  <a:pt x="5259692" y="109448"/>
                  <a:pt x="4698587" y="109448"/>
                </a:cubicBezTo>
                <a:cubicBezTo>
                  <a:pt x="4454478" y="109448"/>
                  <a:pt x="4226025" y="150802"/>
                  <a:pt x="4025581" y="223581"/>
                </a:cubicBezTo>
                <a:cubicBezTo>
                  <a:pt x="3804932" y="84561"/>
                  <a:pt x="3511417" y="0"/>
                  <a:pt x="3184598" y="0"/>
                </a:cubicBezTo>
                <a:close/>
              </a:path>
            </a:pathLst>
          </a:custGeom>
          <a:solidFill>
            <a:srgbClr val="CCFAFF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l">
              <a:lnSpc>
                <a:spcPts val="5700"/>
              </a:lnSpc>
            </a:pPr>
            <a:r>
              <a:rPr lang="zh-CN" altLang="en-US" sz="3200" b="1" i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滑动变阻器和用电器串联时：</a:t>
            </a:r>
          </a:p>
          <a:p>
            <a:pPr marL="0" algn="l">
              <a:lnSpc>
                <a:spcPts val="5700"/>
              </a:lnSpc>
            </a:pPr>
            <a:r>
              <a:rPr lang="zh-CN" altLang="en-US" sz="3200" b="1" i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1能改变通过用电器的电流、电压；</a:t>
            </a:r>
          </a:p>
          <a:p>
            <a:pPr marL="0" algn="l">
              <a:lnSpc>
                <a:spcPts val="5700"/>
              </a:lnSpc>
            </a:pPr>
            <a:r>
              <a:rPr lang="zh-CN" altLang="en-US" sz="3200" b="1" i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2能保护电路。</a:t>
            </a:r>
          </a:p>
        </p:txBody>
      </p:sp>
      <p:pic>
        <p:nvPicPr>
          <p:cNvPr id="9" name="物理线图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5698" y="2600887"/>
            <a:ext cx="2527892" cy="2383441"/>
          </a:xfrm>
          <a:prstGeom prst="rect">
            <a:avLst/>
          </a:prstGeom>
        </p:spPr>
      </p:pic>
      <p:grpSp>
        <p:nvGrpSpPr>
          <p:cNvPr id="10" name="组合5"/>
          <p:cNvGrpSpPr/>
          <p:nvPr/>
        </p:nvGrpSpPr>
        <p:grpSpPr>
          <a:xfrm>
            <a:off x="5472846" y="3905250"/>
            <a:ext cx="804129" cy="1186787"/>
            <a:chOff x="0" y="0"/>
            <a:chExt cx="804129" cy="1186787"/>
          </a:xfrm>
        </p:grpSpPr>
        <p:sp>
          <p:nvSpPr>
            <p:cNvPr id="11" name="形状3"/>
            <p:cNvSpPr txBox="1"/>
            <p:nvPr/>
          </p:nvSpPr>
          <p:spPr>
            <a:xfrm>
              <a:off x="108804" y="0"/>
              <a:ext cx="695325" cy="619125"/>
            </a:xfrm>
            <a:custGeom>
              <a:avLst/>
              <a:gdLst>
                <a:gd name="connsiteX0" fmla="*/ 347662 w 695325"/>
                <a:gd name="connsiteY0" fmla="*/ 0 h 619125"/>
                <a:gd name="connsiteX1" fmla="*/ 539671 w 695325"/>
                <a:gd name="connsiteY1" fmla="*/ 0 h 619125"/>
                <a:gd name="connsiteX2" fmla="*/ 695325 w 695325"/>
                <a:gd name="connsiteY2" fmla="*/ 480529 h 619125"/>
                <a:gd name="connsiteX3" fmla="*/ 155654 w 695325"/>
                <a:gd name="connsiteY3" fmla="*/ 619125 h 619125"/>
                <a:gd name="connsiteX4" fmla="*/ 0 w 695325"/>
                <a:gd name="connsiteY4" fmla="*/ 138596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5325" h="619125">
                  <a:moveTo>
                    <a:pt x="347662" y="0"/>
                  </a:moveTo>
                  <a:cubicBezTo>
                    <a:pt x="539671" y="0"/>
                    <a:pt x="695325" y="138596"/>
                    <a:pt x="695325" y="309562"/>
                  </a:cubicBezTo>
                  <a:cubicBezTo>
                    <a:pt x="695325" y="480529"/>
                    <a:pt x="539671" y="619125"/>
                    <a:pt x="347662" y="619125"/>
                  </a:cubicBezTo>
                  <a:cubicBezTo>
                    <a:pt x="155654" y="619125"/>
                    <a:pt x="0" y="480529"/>
                    <a:pt x="0" y="309562"/>
                  </a:cubicBezTo>
                  <a:cubicBezTo>
                    <a:pt x="0" y="138596"/>
                    <a:pt x="155654" y="0"/>
                    <a:pt x="347662" y="0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57150">
              <a:solidFill>
                <a:srgbClr val="FF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2" name="形状4"/>
            <p:cNvSpPr txBox="1"/>
            <p:nvPr/>
          </p:nvSpPr>
          <p:spPr>
            <a:xfrm flipH="1">
              <a:off x="0" y="609600"/>
              <a:ext cx="333239" cy="577187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57150">
              <a:solidFill>
                <a:srgbClr val="FF0000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sp>
        <p:nvSpPr>
          <p:cNvPr id="13" name="文本5"/>
          <p:cNvSpPr txBox="1"/>
          <p:nvPr/>
        </p:nvSpPr>
        <p:spPr>
          <a:xfrm>
            <a:off x="3301603" y="5048250"/>
            <a:ext cx="4667250" cy="116218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ln w="11906">
                  <a:solidFill>
                    <a:srgbClr val="ED7D31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/>
                <a:latin typeface="黑体" panose="02010609060101010101" charset="-122"/>
                <a:ea typeface="黑体" panose="02010609060101010101" charset="-122"/>
              </a:rPr>
              <a:t>1.改变导体两端的电压；</a:t>
            </a:r>
          </a:p>
          <a:p>
            <a:pPr marL="0" algn="l">
              <a:lnSpc>
                <a:spcPts val="3800"/>
              </a:lnSpc>
            </a:pPr>
            <a:r>
              <a:rPr lang="zh-CN" altLang="en-US" sz="3200" b="0" i="0">
                <a:ln w="11906">
                  <a:solidFill>
                    <a:srgbClr val="ED7D31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/>
                <a:latin typeface="黑体" panose="02010609060101010101" charset="-122"/>
                <a:ea typeface="黑体" panose="02010609060101010101" charset="-122"/>
              </a:rPr>
              <a:t>2.保护电路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1"/>
          <p:cNvSpPr txBox="1"/>
          <p:nvPr/>
        </p:nvSpPr>
        <p:spPr>
          <a:xfrm>
            <a:off x="9376410" y="-36830"/>
            <a:ext cx="2860040" cy="609600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20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第五章   欧姆定律</a:t>
            </a:r>
          </a:p>
        </p:txBody>
      </p:sp>
      <p:grpSp>
        <p:nvGrpSpPr>
          <p:cNvPr id="3" name="组合1"/>
          <p:cNvGrpSpPr/>
          <p:nvPr/>
        </p:nvGrpSpPr>
        <p:grpSpPr>
          <a:xfrm>
            <a:off x="243840" y="12700"/>
            <a:ext cx="862618" cy="832798"/>
            <a:chOff x="0" y="0"/>
            <a:chExt cx="862618" cy="832798"/>
          </a:xfrm>
        </p:grpSpPr>
        <p:pic>
          <p:nvPicPr>
            <p:cNvPr id="4" name="图片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699506" cy="832798"/>
            </a:xfrm>
            <a:prstGeom prst="rect">
              <a:avLst/>
            </a:prstGeom>
          </p:spPr>
        </p:pic>
        <p:pic>
          <p:nvPicPr>
            <p:cNvPr id="5" name="图片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3112" y="0"/>
              <a:ext cx="699506" cy="832798"/>
            </a:xfrm>
            <a:prstGeom prst="rect">
              <a:avLst/>
            </a:prstGeom>
          </p:spPr>
        </p:pic>
      </p:grpSp>
      <p:sp>
        <p:nvSpPr>
          <p:cNvPr id="6" name="文本2"/>
          <p:cNvSpPr txBox="1"/>
          <p:nvPr/>
        </p:nvSpPr>
        <p:spPr>
          <a:xfrm>
            <a:off x="556384" y="3962876"/>
            <a:ext cx="10829925" cy="161871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000"/>
              </a:lnSpc>
            </a:pPr>
            <a:r>
              <a:rPr lang="zh-CN" altLang="en-US" sz="3400" b="0" i="0">
                <a:solidFill>
                  <a:srgbClr val="0033CC">
                    <a:alpha val="100000"/>
                  </a:srgbClr>
                </a:solidFill>
                <a:latin typeface="Cambria" panose="02040503050406030204"/>
                <a:ea typeface="Cambria" panose="02040503050406030204"/>
              </a:rPr>
              <a:t>1.</a:t>
            </a:r>
            <a:r>
              <a:rPr lang="zh-CN" altLang="en-US" sz="3400" b="0" i="0">
                <a:solidFill>
                  <a:srgbClr val="0033CC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连接电路时开关应＿＿＿＿</a:t>
            </a:r>
          </a:p>
          <a:p>
            <a:pPr marL="0" algn="l">
              <a:lnSpc>
                <a:spcPts val="4000"/>
              </a:lnSpc>
            </a:pPr>
            <a:r>
              <a:rPr lang="zh-CN" altLang="en-US" sz="3400" b="0" i="0">
                <a:solidFill>
                  <a:srgbClr val="0033CC">
                    <a:alpha val="100000"/>
                  </a:srgbClr>
                </a:solidFill>
                <a:latin typeface="Cambria" panose="02040503050406030204"/>
                <a:ea typeface="Cambria" panose="02040503050406030204"/>
              </a:rPr>
              <a:t>2.</a:t>
            </a:r>
            <a:r>
              <a:rPr lang="zh-CN" altLang="en-US" sz="3400" b="0" i="0">
                <a:solidFill>
                  <a:srgbClr val="0033CC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闭合开关前，滑动变阻器的滑片应移到</a:t>
            </a:r>
            <a:r>
              <a:rPr lang="zh-CN" altLang="en-US" sz="3400" b="0" i="0">
                <a:solidFill>
                  <a:srgbClr val="0033CC">
                    <a:alpha val="100000"/>
                  </a:srgbClr>
                </a:solidFill>
                <a:latin typeface="Cambria" panose="02040503050406030204"/>
                <a:ea typeface="Cambria" panose="02040503050406030204"/>
              </a:rPr>
              <a:t>_________  </a:t>
            </a:r>
            <a:r>
              <a:rPr lang="zh-CN" altLang="en-US" sz="3400" b="0" i="0">
                <a:solidFill>
                  <a:srgbClr val="0033CC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位置。</a:t>
            </a:r>
          </a:p>
        </p:txBody>
      </p:sp>
      <p:sp>
        <p:nvSpPr>
          <p:cNvPr id="7" name="文本3"/>
          <p:cNvSpPr txBox="1"/>
          <p:nvPr/>
        </p:nvSpPr>
        <p:spPr>
          <a:xfrm>
            <a:off x="1538649" y="2650617"/>
            <a:ext cx="3162300" cy="83566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900"/>
              </a:lnSpc>
            </a:pPr>
            <a:r>
              <a:rPr lang="zh-CN" altLang="en-US" sz="3600" b="0" i="0">
                <a:solidFill>
                  <a:srgbClr val="FF0000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注意事项</a:t>
            </a:r>
          </a:p>
        </p:txBody>
      </p:sp>
      <p:sp>
        <p:nvSpPr>
          <p:cNvPr id="8" name="文本4"/>
          <p:cNvSpPr txBox="1"/>
          <p:nvPr/>
        </p:nvSpPr>
        <p:spPr>
          <a:xfrm>
            <a:off x="4624549" y="3962476"/>
            <a:ext cx="170180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Cambria" panose="02040503050406030204"/>
                <a:ea typeface="Cambria" panose="02040503050406030204"/>
              </a:rPr>
              <a:t> </a:t>
            </a:r>
            <a:r>
              <a:rPr lang="zh-CN" altLang="en-US" sz="3200" b="0" i="0">
                <a:solidFill>
                  <a:srgbClr val="FF0000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断开</a:t>
            </a:r>
            <a:r>
              <a:rPr lang="zh-CN" altLang="en-US" sz="3200" b="0" i="0">
                <a:solidFill>
                  <a:srgbClr val="000000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。</a:t>
            </a:r>
          </a:p>
        </p:txBody>
      </p:sp>
      <p:sp>
        <p:nvSpPr>
          <p:cNvPr id="9" name="文本5"/>
          <p:cNvSpPr txBox="1"/>
          <p:nvPr/>
        </p:nvSpPr>
        <p:spPr>
          <a:xfrm>
            <a:off x="8110899" y="4807629"/>
            <a:ext cx="2476500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Cambria" panose="02040503050406030204"/>
                <a:ea typeface="Cambria" panose="02040503050406030204"/>
              </a:rPr>
              <a:t> </a:t>
            </a:r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华文楷体" panose="02010600040101010101" charset="-122"/>
                <a:ea typeface="华文楷体" panose="02010600040101010101" charset="-122"/>
              </a:rPr>
              <a:t>电阻最大</a:t>
            </a:r>
          </a:p>
        </p:txBody>
      </p:sp>
      <p:sp>
        <p:nvSpPr>
          <p:cNvPr id="10" name="文本6"/>
          <p:cNvSpPr txBox="1"/>
          <p:nvPr/>
        </p:nvSpPr>
        <p:spPr>
          <a:xfrm>
            <a:off x="-126644" y="915667"/>
            <a:ext cx="11018834" cy="143731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900"/>
              </a:lnSpc>
            </a:pPr>
            <a:r>
              <a:rPr lang="zh-CN" altLang="en-US" sz="3600" b="0" i="0">
                <a:ln w="11906">
                  <a:solidFill>
                    <a:srgbClr val="ED7D31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/>
                <a:latin typeface="华文楷体" panose="02010600040101010101" charset="-122"/>
                <a:ea typeface="华文楷体" panose="02010600040101010101" charset="-122"/>
              </a:rPr>
              <a:t>　实验中，每次读取数据后应及时断开开关，因为：</a:t>
            </a:r>
          </a:p>
        </p:txBody>
      </p:sp>
      <p:sp>
        <p:nvSpPr>
          <p:cNvPr id="11" name="文本7"/>
          <p:cNvSpPr txBox="1"/>
          <p:nvPr/>
        </p:nvSpPr>
        <p:spPr>
          <a:xfrm>
            <a:off x="357549" y="1679258"/>
            <a:ext cx="6691312" cy="83566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900"/>
              </a:lnSpc>
            </a:pPr>
            <a:r>
              <a:rPr lang="zh-CN" altLang="en-US" sz="3600" b="0" i="0">
                <a:ln w="11906">
                  <a:solidFill>
                    <a:srgbClr val="ED7D31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/>
                <a:latin typeface="华文楷体" panose="02010600040101010101" charset="-122"/>
                <a:ea typeface="华文楷体" panose="02010600040101010101" charset="-122"/>
              </a:rPr>
              <a:t>防止电阻发热，引起阻值变化。</a:t>
            </a:r>
          </a:p>
        </p:txBody>
      </p:sp>
      <p:pic>
        <p:nvPicPr>
          <p:cNvPr id="13" name="图片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978" y="2515781"/>
            <a:ext cx="1104900" cy="1104900"/>
          </a:xfrm>
          <a:prstGeom prst="rect">
            <a:avLst/>
          </a:prstGeom>
        </p:spPr>
      </p:pic>
      <p:sp>
        <p:nvSpPr>
          <p:cNvPr id="14" name="文本8"/>
          <p:cNvSpPr txBox="1"/>
          <p:nvPr/>
        </p:nvSpPr>
        <p:spPr>
          <a:xfrm>
            <a:off x="503558" y="134617"/>
            <a:ext cx="7172963" cy="7124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1 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探究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电流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与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电压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的关系：注意事项</a:t>
            </a:r>
          </a:p>
        </p:txBody>
      </p:sp>
      <p:pic>
        <p:nvPicPr>
          <p:cNvPr id="15" name="视频1">
            <a:hlinkClick r:id="" action="ppaction://media"/>
          </p:cNvPr>
          <p:cNvPicPr/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110095" y="1786255"/>
            <a:ext cx="3907155" cy="256476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1"/>
          <p:cNvSpPr txBox="1"/>
          <p:nvPr/>
        </p:nvSpPr>
        <p:spPr>
          <a:xfrm>
            <a:off x="9376410" y="-36830"/>
            <a:ext cx="2860040" cy="609600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2000" b="1" i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第五章   欧姆定律</a:t>
            </a:r>
          </a:p>
        </p:txBody>
      </p:sp>
      <p:grpSp>
        <p:nvGrpSpPr>
          <p:cNvPr id="3" name="组合1"/>
          <p:cNvGrpSpPr/>
          <p:nvPr/>
        </p:nvGrpSpPr>
        <p:grpSpPr>
          <a:xfrm>
            <a:off x="243840" y="12700"/>
            <a:ext cx="862618" cy="832798"/>
            <a:chOff x="0" y="0"/>
            <a:chExt cx="862618" cy="832798"/>
          </a:xfrm>
        </p:grpSpPr>
        <p:pic>
          <p:nvPicPr>
            <p:cNvPr id="4" name="图片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699506" cy="832798"/>
            </a:xfrm>
            <a:prstGeom prst="rect">
              <a:avLst/>
            </a:prstGeom>
          </p:spPr>
        </p:pic>
        <p:pic>
          <p:nvPicPr>
            <p:cNvPr id="5" name="图片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3112" y="0"/>
              <a:ext cx="699506" cy="832798"/>
            </a:xfrm>
            <a:prstGeom prst="rect">
              <a:avLst/>
            </a:prstGeom>
          </p:spPr>
        </p:pic>
      </p:grpSp>
      <p:graphicFrame>
        <p:nvGraphicFramePr>
          <p:cNvPr id="6" name="表格1"/>
          <p:cNvGraphicFramePr>
            <a:graphicFrameLocks noGrp="1"/>
          </p:cNvGraphicFramePr>
          <p:nvPr/>
        </p:nvGraphicFramePr>
        <p:xfrm>
          <a:off x="2555243" y="1048903"/>
          <a:ext cx="7606665" cy="16806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4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6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33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74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52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5328">
                <a:tc>
                  <a:txBody>
                    <a:bodyPr/>
                    <a:lstStyle/>
                    <a:p>
                      <a:pPr marL="0" algn="ctr">
                        <a:lnSpc>
                          <a:spcPts val="2400"/>
                        </a:lnSpc>
                      </a:pPr>
                      <a:r>
                        <a:rPr lang="zh-CN" altLang="en-US" sz="2000" b="0" i="0">
                          <a:solidFill>
                            <a:srgbClr val="00206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定值电阻</a:t>
                      </a:r>
                      <a:r>
                        <a:rPr lang="zh-CN" altLang="en-US" sz="2000" b="0" i="1">
                          <a:solidFill>
                            <a:srgbClr val="00206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R</a:t>
                      </a:r>
                    </a:p>
                  </a:txBody>
                  <a:tcPr anchor="ctr"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40000"/>
                      </a:srgb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algn="ctr">
                        <a:lnSpc>
                          <a:spcPts val="2600"/>
                        </a:lnSpc>
                      </a:pPr>
                      <a:r>
                        <a:rPr lang="zh-CN" altLang="en-US" sz="2200" b="0" i="0">
                          <a:solidFill>
                            <a:srgbClr val="00206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5Ω</a:t>
                      </a:r>
                    </a:p>
                  </a:txBody>
                  <a:tcPr anchor="ctr"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7030A0">
                        <a:alpha val="14117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7030A0">
                        <a:alpha val="14117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7030A0">
                        <a:alpha val="14117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5328">
                <a:tc>
                  <a:txBody>
                    <a:bodyPr/>
                    <a:lstStyle/>
                    <a:p>
                      <a:pPr marL="0" algn="ctr">
                        <a:lnSpc>
                          <a:spcPts val="2400"/>
                        </a:lnSpc>
                      </a:pPr>
                      <a:r>
                        <a:rPr lang="zh-CN" altLang="en-US" sz="2000" b="0" i="0">
                          <a:solidFill>
                            <a:srgbClr val="00206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电压</a:t>
                      </a:r>
                      <a:r>
                        <a:rPr lang="zh-CN" altLang="en-US" sz="2000" b="0" i="1">
                          <a:solidFill>
                            <a:srgbClr val="00206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U</a:t>
                      </a:r>
                      <a:r>
                        <a:rPr lang="zh-CN" altLang="en-US" sz="2000" b="0" i="0">
                          <a:solidFill>
                            <a:srgbClr val="00206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/V</a:t>
                      </a:r>
                    </a:p>
                  </a:txBody>
                  <a:tcPr anchor="ctr"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2600"/>
                        </a:lnSpc>
                      </a:pPr>
                      <a:r>
                        <a:rPr lang="zh-CN" altLang="en-US" sz="2200" b="0" i="0">
                          <a:solidFill>
                            <a:srgbClr val="00206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0.5</a:t>
                      </a:r>
                    </a:p>
                  </a:txBody>
                  <a:tcPr anchor="ctr"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2600"/>
                        </a:lnSpc>
                      </a:pPr>
                      <a:r>
                        <a:rPr lang="zh-CN" altLang="en-US" sz="2200" b="0" i="0">
                          <a:solidFill>
                            <a:srgbClr val="00206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1.0</a:t>
                      </a:r>
                    </a:p>
                  </a:txBody>
                  <a:tcPr anchor="ctr"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2600"/>
                        </a:lnSpc>
                      </a:pPr>
                      <a:r>
                        <a:rPr lang="zh-CN" altLang="en-US" sz="2200" b="0" i="0">
                          <a:solidFill>
                            <a:srgbClr val="00206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1.5</a:t>
                      </a:r>
                    </a:p>
                  </a:txBody>
                  <a:tcPr anchor="ctr"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ts val="2600"/>
                        </a:lnSpc>
                      </a:pPr>
                      <a:r>
                        <a:rPr lang="zh-CN" altLang="en-US" sz="2200" b="0" i="0">
                          <a:solidFill>
                            <a:srgbClr val="00206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2.0</a:t>
                      </a:r>
                    </a:p>
                  </a:txBody>
                  <a:tcPr anchor="ctr"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392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042">
                <a:tc>
                  <a:txBody>
                    <a:bodyPr/>
                    <a:lstStyle/>
                    <a:p>
                      <a:pPr marL="0" algn="ctr">
                        <a:lnSpc>
                          <a:spcPts val="2400"/>
                        </a:lnSpc>
                      </a:pPr>
                      <a:r>
                        <a:rPr lang="zh-CN" altLang="en-US" sz="2000" b="0" i="0">
                          <a:solidFill>
                            <a:srgbClr val="00206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电流</a:t>
                      </a:r>
                      <a:r>
                        <a:rPr lang="zh-CN" altLang="en-US" sz="2000" b="0" i="1">
                          <a:solidFill>
                            <a:srgbClr val="00206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I</a:t>
                      </a:r>
                      <a:r>
                        <a:rPr lang="zh-CN" altLang="en-US" sz="2000" b="0" i="0">
                          <a:solidFill>
                            <a:srgbClr val="00206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/A</a:t>
                      </a:r>
                    </a:p>
                  </a:txBody>
                  <a:tcPr anchor="ctr"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/>
                      <a:endParaRPr/>
                    </a:p>
                  </a:txBody>
                  <a:tcPr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/>
                      <a:endParaRPr/>
                    </a:p>
                  </a:txBody>
                  <a:tcPr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/>
                      <a:endParaRPr/>
                    </a:p>
                  </a:txBody>
                  <a:tcPr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/>
                      <a:endParaRPr/>
                    </a:p>
                  </a:txBody>
                  <a:tcPr>
                    <a:lnL w="6350" cap="flat">
                      <a:solidFill>
                        <a:srgbClr val="000000">
                          <a:alpha val="100000"/>
                        </a:srgbClr>
                      </a:solidFill>
                    </a:lnL>
                    <a:lnR w="6350" cap="flat">
                      <a:solidFill>
                        <a:srgbClr val="000000">
                          <a:alpha val="100000"/>
                        </a:srgbClr>
                      </a:solidFill>
                    </a:lnR>
                    <a:lnT w="6350" cap="flat">
                      <a:solidFill>
                        <a:srgbClr val="000000">
                          <a:alpha val="100000"/>
                        </a:srgbClr>
                      </a:solidFill>
                    </a:lnT>
                    <a:lnB w="6350" cap="flat">
                      <a:solidFill>
                        <a:srgbClr val="000000">
                          <a:alpha val="100000"/>
                        </a:srgbClr>
                      </a:solidFill>
                    </a:lnB>
                    <a:solidFill>
                      <a:srgbClr val="008080">
                        <a:alpha val="392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7" name="组合2"/>
          <p:cNvGrpSpPr/>
          <p:nvPr/>
        </p:nvGrpSpPr>
        <p:grpSpPr>
          <a:xfrm>
            <a:off x="4907880" y="2202732"/>
            <a:ext cx="5254152" cy="620392"/>
            <a:chOff x="0" y="0"/>
            <a:chExt cx="5254152" cy="620392"/>
          </a:xfrm>
        </p:grpSpPr>
        <p:sp>
          <p:nvSpPr>
            <p:cNvPr id="8" name="文本5"/>
            <p:cNvSpPr txBox="1"/>
            <p:nvPr/>
          </p:nvSpPr>
          <p:spPr>
            <a:xfrm>
              <a:off x="0" y="0"/>
              <a:ext cx="1137266" cy="62039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600"/>
                </a:lnSpc>
              </a:pPr>
              <a:r>
                <a:rPr lang="zh-CN" altLang="en-US" sz="2200" b="0" i="0">
                  <a:solidFill>
                    <a:srgbClr val="C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0.1</a:t>
              </a:r>
            </a:p>
          </p:txBody>
        </p:sp>
        <p:sp>
          <p:nvSpPr>
            <p:cNvPr id="9" name="文本6"/>
            <p:cNvSpPr txBox="1"/>
            <p:nvPr/>
          </p:nvSpPr>
          <p:spPr>
            <a:xfrm>
              <a:off x="1632291" y="0"/>
              <a:ext cx="1018460" cy="62039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600"/>
                </a:lnSpc>
              </a:pPr>
              <a:r>
                <a:rPr lang="zh-CN" altLang="en-US" sz="2200" b="0" i="0">
                  <a:solidFill>
                    <a:srgbClr val="C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0.2</a:t>
              </a:r>
            </a:p>
          </p:txBody>
        </p:sp>
        <p:sp>
          <p:nvSpPr>
            <p:cNvPr id="10" name="文本7"/>
            <p:cNvSpPr txBox="1"/>
            <p:nvPr/>
          </p:nvSpPr>
          <p:spPr>
            <a:xfrm>
              <a:off x="2926243" y="0"/>
              <a:ext cx="1137266" cy="62039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600"/>
                </a:lnSpc>
              </a:pPr>
              <a:r>
                <a:rPr lang="zh-CN" altLang="en-US" sz="2200" b="0" i="0">
                  <a:solidFill>
                    <a:srgbClr val="C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0.3</a:t>
              </a:r>
            </a:p>
          </p:txBody>
        </p:sp>
        <p:sp>
          <p:nvSpPr>
            <p:cNvPr id="11" name="文本8"/>
            <p:cNvSpPr txBox="1"/>
            <p:nvPr/>
          </p:nvSpPr>
          <p:spPr>
            <a:xfrm>
              <a:off x="4235692" y="0"/>
              <a:ext cx="1018460" cy="62039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600"/>
                </a:lnSpc>
              </a:pPr>
              <a:r>
                <a:rPr lang="zh-CN" altLang="en-US" sz="2200" b="0" i="0">
                  <a:solidFill>
                    <a:srgbClr val="C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0.4</a:t>
              </a:r>
            </a:p>
          </p:txBody>
        </p:sp>
      </p:grpSp>
      <p:sp>
        <p:nvSpPr>
          <p:cNvPr id="12" name="文本9"/>
          <p:cNvSpPr txBox="1"/>
          <p:nvPr/>
        </p:nvSpPr>
        <p:spPr>
          <a:xfrm>
            <a:off x="498196" y="132836"/>
            <a:ext cx="7172963" cy="7124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FFFFFF">
                    <a:alpha val="100000"/>
                  </a:srgbClr>
                </a:solidFill>
                <a:latin typeface="Arial"/>
                <a:ea typeface="Arial"/>
              </a:rPr>
              <a:t>1 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探究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电流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与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电压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的关系：实验数据</a:t>
            </a:r>
          </a:p>
        </p:txBody>
      </p:sp>
      <p:grpSp>
        <p:nvGrpSpPr>
          <p:cNvPr id="13" name="组合3"/>
          <p:cNvGrpSpPr/>
          <p:nvPr/>
        </p:nvGrpSpPr>
        <p:grpSpPr>
          <a:xfrm>
            <a:off x="6845894" y="3369945"/>
            <a:ext cx="3593315" cy="3282029"/>
            <a:chOff x="0" y="0"/>
            <a:chExt cx="3593315" cy="3282029"/>
          </a:xfrm>
        </p:grpSpPr>
        <p:sp>
          <p:nvSpPr>
            <p:cNvPr id="14" name="形状1"/>
            <p:cNvSpPr txBox="1"/>
            <p:nvPr/>
          </p:nvSpPr>
          <p:spPr>
            <a:xfrm>
              <a:off x="444290" y="2828836"/>
              <a:ext cx="2385739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28575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5" name="形状2"/>
            <p:cNvSpPr txBox="1"/>
            <p:nvPr/>
          </p:nvSpPr>
          <p:spPr>
            <a:xfrm rot="10800000">
              <a:off x="477229" y="159488"/>
              <a:ext cx="26799" cy="2678314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28575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6" name="形状3"/>
            <p:cNvSpPr txBox="1"/>
            <p:nvPr/>
          </p:nvSpPr>
          <p:spPr>
            <a:xfrm>
              <a:off x="477229" y="2585947"/>
              <a:ext cx="2121284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7" name="形状4"/>
            <p:cNvSpPr txBox="1"/>
            <p:nvPr/>
          </p:nvSpPr>
          <p:spPr>
            <a:xfrm>
              <a:off x="477229" y="2342124"/>
              <a:ext cx="2121284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8" name="形状5"/>
            <p:cNvSpPr txBox="1"/>
            <p:nvPr/>
          </p:nvSpPr>
          <p:spPr>
            <a:xfrm>
              <a:off x="477229" y="2098301"/>
              <a:ext cx="2164576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19" name="形状6"/>
            <p:cNvSpPr txBox="1"/>
            <p:nvPr/>
          </p:nvSpPr>
          <p:spPr>
            <a:xfrm>
              <a:off x="477229" y="1831124"/>
              <a:ext cx="2131636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0" name="形状7"/>
            <p:cNvSpPr txBox="1"/>
            <p:nvPr/>
          </p:nvSpPr>
          <p:spPr>
            <a:xfrm>
              <a:off x="477229" y="1587301"/>
              <a:ext cx="2123166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1" name="形状8"/>
            <p:cNvSpPr txBox="1"/>
            <p:nvPr/>
          </p:nvSpPr>
          <p:spPr>
            <a:xfrm>
              <a:off x="477229" y="1319189"/>
              <a:ext cx="2156105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2" name="形状9"/>
            <p:cNvSpPr txBox="1"/>
            <p:nvPr/>
          </p:nvSpPr>
          <p:spPr>
            <a:xfrm>
              <a:off x="477229" y="1027723"/>
              <a:ext cx="2146694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3" name="形状10"/>
            <p:cNvSpPr txBox="1"/>
            <p:nvPr/>
          </p:nvSpPr>
          <p:spPr>
            <a:xfrm>
              <a:off x="477229" y="759611"/>
              <a:ext cx="2140106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4" name="形状11"/>
            <p:cNvSpPr txBox="1"/>
            <p:nvPr/>
          </p:nvSpPr>
          <p:spPr>
            <a:xfrm>
              <a:off x="477229" y="491876"/>
              <a:ext cx="2173046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5" name="形状12"/>
            <p:cNvSpPr txBox="1"/>
            <p:nvPr/>
          </p:nvSpPr>
          <p:spPr>
            <a:xfrm rot="10800000">
              <a:off x="774972" y="500467"/>
              <a:ext cx="19050" cy="2337336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6" name="形状13"/>
            <p:cNvSpPr txBox="1"/>
            <p:nvPr/>
          </p:nvSpPr>
          <p:spPr>
            <a:xfrm rot="10800000">
              <a:off x="1072366" y="500467"/>
              <a:ext cx="19050" cy="2337336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7" name="形状14"/>
            <p:cNvSpPr txBox="1"/>
            <p:nvPr/>
          </p:nvSpPr>
          <p:spPr>
            <a:xfrm rot="10800000">
              <a:off x="1370701" y="500467"/>
              <a:ext cx="19050" cy="2313047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8" name="形状15"/>
            <p:cNvSpPr txBox="1"/>
            <p:nvPr/>
          </p:nvSpPr>
          <p:spPr>
            <a:xfrm rot="10800000">
              <a:off x="1685035" y="500467"/>
              <a:ext cx="19050" cy="2337336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29" name="形状16"/>
            <p:cNvSpPr txBox="1"/>
            <p:nvPr/>
          </p:nvSpPr>
          <p:spPr>
            <a:xfrm rot="10800000">
              <a:off x="1995604" y="524755"/>
              <a:ext cx="19050" cy="2337336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0" name="形状17"/>
            <p:cNvSpPr txBox="1"/>
            <p:nvPr/>
          </p:nvSpPr>
          <p:spPr>
            <a:xfrm rot="10800000">
              <a:off x="2331584" y="507006"/>
              <a:ext cx="19050" cy="2337336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1" name="形状18"/>
            <p:cNvSpPr txBox="1"/>
            <p:nvPr/>
          </p:nvSpPr>
          <p:spPr>
            <a:xfrm rot="10800000" flipH="1">
              <a:off x="2616839" y="506072"/>
              <a:ext cx="19050" cy="2356019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EF949E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32" name="文本12"/>
            <p:cNvSpPr txBox="1"/>
            <p:nvPr/>
          </p:nvSpPr>
          <p:spPr>
            <a:xfrm>
              <a:off x="76503" y="0"/>
              <a:ext cx="742391" cy="46639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600"/>
                </a:lnSpc>
              </a:pPr>
              <a:r>
                <a:rPr lang="zh-CN" altLang="en-US" sz="1400" b="0" i="1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I/</a:t>
              </a:r>
              <a:r>
                <a:rPr lang="zh-CN" altLang="en-US" sz="14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A</a:t>
              </a:r>
            </a:p>
          </p:txBody>
        </p:sp>
        <p:sp>
          <p:nvSpPr>
            <p:cNvPr id="33" name="文本13"/>
            <p:cNvSpPr txBox="1"/>
            <p:nvPr/>
          </p:nvSpPr>
          <p:spPr>
            <a:xfrm>
              <a:off x="2826455" y="2689524"/>
              <a:ext cx="766860" cy="46639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600"/>
                </a:lnSpc>
              </a:pPr>
              <a:r>
                <a:rPr lang="zh-CN" altLang="en-US" sz="1400" b="0" i="1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U</a:t>
              </a:r>
              <a:r>
                <a:rPr lang="zh-CN" altLang="en-US" sz="14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/V</a:t>
              </a:r>
            </a:p>
          </p:txBody>
        </p:sp>
        <p:sp>
          <p:nvSpPr>
            <p:cNvPr id="34" name="文本14"/>
            <p:cNvSpPr txBox="1"/>
            <p:nvPr/>
          </p:nvSpPr>
          <p:spPr>
            <a:xfrm>
              <a:off x="274138" y="2815639"/>
              <a:ext cx="544756" cy="46639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600"/>
                </a:lnSpc>
              </a:pPr>
              <a:r>
                <a:rPr lang="zh-CN" altLang="en-US" sz="1400" b="0" i="1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O</a:t>
              </a:r>
            </a:p>
          </p:txBody>
        </p:sp>
        <p:sp>
          <p:nvSpPr>
            <p:cNvPr id="35" name="文本15"/>
            <p:cNvSpPr txBox="1"/>
            <p:nvPr/>
          </p:nvSpPr>
          <p:spPr>
            <a:xfrm>
              <a:off x="2000" y="2415787"/>
              <a:ext cx="716185" cy="4661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600"/>
                </a:lnSpc>
              </a:pPr>
              <a:r>
                <a:rPr lang="zh-CN" altLang="en-US" sz="14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0.05</a:t>
              </a:r>
            </a:p>
          </p:txBody>
        </p:sp>
        <p:sp>
          <p:nvSpPr>
            <p:cNvPr id="36" name="文本16"/>
            <p:cNvSpPr txBox="1"/>
            <p:nvPr/>
          </p:nvSpPr>
          <p:spPr>
            <a:xfrm>
              <a:off x="0" y="1940731"/>
              <a:ext cx="712685" cy="4626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600"/>
                </a:lnSpc>
              </a:pPr>
              <a:r>
                <a:rPr lang="zh-CN" altLang="en-US" sz="14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0.15</a:t>
              </a:r>
            </a:p>
          </p:txBody>
        </p:sp>
        <p:sp>
          <p:nvSpPr>
            <p:cNvPr id="37" name="文本17"/>
            <p:cNvSpPr txBox="1"/>
            <p:nvPr/>
          </p:nvSpPr>
          <p:spPr>
            <a:xfrm>
              <a:off x="1000" y="1398166"/>
              <a:ext cx="717685" cy="4626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600"/>
                </a:lnSpc>
              </a:pPr>
              <a:r>
                <a:rPr lang="zh-CN" altLang="en-US" sz="14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0.25</a:t>
              </a:r>
            </a:p>
          </p:txBody>
        </p:sp>
        <p:sp>
          <p:nvSpPr>
            <p:cNvPr id="38" name="文本18"/>
            <p:cNvSpPr txBox="1"/>
            <p:nvPr/>
          </p:nvSpPr>
          <p:spPr>
            <a:xfrm>
              <a:off x="106005" y="1124134"/>
              <a:ext cx="612680" cy="4626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600"/>
                </a:lnSpc>
              </a:pPr>
              <a:r>
                <a:rPr lang="zh-CN" altLang="en-US" sz="14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0.3</a:t>
              </a:r>
            </a:p>
          </p:txBody>
        </p:sp>
        <p:sp>
          <p:nvSpPr>
            <p:cNvPr id="39" name="文本19"/>
            <p:cNvSpPr txBox="1"/>
            <p:nvPr/>
          </p:nvSpPr>
          <p:spPr>
            <a:xfrm>
              <a:off x="84504" y="1666698"/>
              <a:ext cx="654682" cy="4626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600"/>
                </a:lnSpc>
              </a:pPr>
              <a:r>
                <a:rPr lang="zh-CN" altLang="en-US" sz="14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0.2</a:t>
              </a:r>
            </a:p>
          </p:txBody>
        </p:sp>
        <p:sp>
          <p:nvSpPr>
            <p:cNvPr id="40" name="文本20"/>
            <p:cNvSpPr txBox="1"/>
            <p:nvPr/>
          </p:nvSpPr>
          <p:spPr>
            <a:xfrm>
              <a:off x="2000" y="2192261"/>
              <a:ext cx="699684" cy="4626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600"/>
                </a:lnSpc>
              </a:pPr>
              <a:r>
                <a:rPr lang="zh-CN" altLang="en-US" sz="14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0.1</a:t>
              </a:r>
            </a:p>
          </p:txBody>
        </p:sp>
        <p:sp>
          <p:nvSpPr>
            <p:cNvPr id="41" name="文本21"/>
            <p:cNvSpPr txBox="1"/>
            <p:nvPr/>
          </p:nvSpPr>
          <p:spPr>
            <a:xfrm>
              <a:off x="1500" y="853602"/>
              <a:ext cx="717185" cy="4626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600"/>
                </a:lnSpc>
              </a:pPr>
              <a:r>
                <a:rPr lang="zh-CN" altLang="en-US" sz="14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0.35</a:t>
              </a:r>
            </a:p>
          </p:txBody>
        </p:sp>
        <p:sp>
          <p:nvSpPr>
            <p:cNvPr id="42" name="文本22"/>
            <p:cNvSpPr txBox="1"/>
            <p:nvPr/>
          </p:nvSpPr>
          <p:spPr>
            <a:xfrm>
              <a:off x="106005" y="554566"/>
              <a:ext cx="612680" cy="4626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600"/>
                </a:lnSpc>
              </a:pPr>
              <a:r>
                <a:rPr lang="zh-CN" altLang="en-US" sz="14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0.4</a:t>
              </a:r>
            </a:p>
          </p:txBody>
        </p:sp>
        <p:sp>
          <p:nvSpPr>
            <p:cNvPr id="43" name="文本23"/>
            <p:cNvSpPr txBox="1"/>
            <p:nvPr/>
          </p:nvSpPr>
          <p:spPr>
            <a:xfrm>
              <a:off x="1500" y="279533"/>
              <a:ext cx="717185" cy="4626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600"/>
                </a:lnSpc>
              </a:pPr>
              <a:r>
                <a:rPr lang="zh-CN" altLang="en-US" sz="14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0.45</a:t>
              </a:r>
            </a:p>
          </p:txBody>
        </p:sp>
        <p:sp>
          <p:nvSpPr>
            <p:cNvPr id="44" name="文本24"/>
            <p:cNvSpPr txBox="1"/>
            <p:nvPr/>
          </p:nvSpPr>
          <p:spPr>
            <a:xfrm>
              <a:off x="1171553" y="2790332"/>
              <a:ext cx="572178" cy="4661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600"/>
                </a:lnSpc>
              </a:pPr>
              <a:r>
                <a:rPr lang="zh-CN" altLang="en-US" sz="14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1.5</a:t>
              </a:r>
            </a:p>
          </p:txBody>
        </p:sp>
        <p:sp>
          <p:nvSpPr>
            <p:cNvPr id="45" name="文本25"/>
            <p:cNvSpPr txBox="1"/>
            <p:nvPr/>
          </p:nvSpPr>
          <p:spPr>
            <a:xfrm>
              <a:off x="1502568" y="2791332"/>
              <a:ext cx="585679" cy="4661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600"/>
                </a:lnSpc>
              </a:pPr>
              <a:r>
                <a:rPr lang="zh-CN" altLang="en-US" sz="14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2.0</a:t>
              </a:r>
            </a:p>
          </p:txBody>
        </p:sp>
        <p:sp>
          <p:nvSpPr>
            <p:cNvPr id="46" name="文本26"/>
            <p:cNvSpPr txBox="1"/>
            <p:nvPr/>
          </p:nvSpPr>
          <p:spPr>
            <a:xfrm>
              <a:off x="853539" y="2791332"/>
              <a:ext cx="590179" cy="4661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600"/>
                </a:lnSpc>
              </a:pPr>
              <a:r>
                <a:rPr lang="zh-CN" altLang="en-US" sz="14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1.0</a:t>
              </a:r>
            </a:p>
          </p:txBody>
        </p:sp>
        <p:sp>
          <p:nvSpPr>
            <p:cNvPr id="47" name="文本27"/>
            <p:cNvSpPr txBox="1"/>
            <p:nvPr/>
          </p:nvSpPr>
          <p:spPr>
            <a:xfrm>
              <a:off x="571526" y="2798833"/>
              <a:ext cx="589179" cy="4661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600"/>
                </a:lnSpc>
              </a:pPr>
              <a:r>
                <a:rPr lang="zh-CN" altLang="en-US" sz="14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0.5</a:t>
              </a:r>
            </a:p>
          </p:txBody>
        </p:sp>
        <p:sp>
          <p:nvSpPr>
            <p:cNvPr id="48" name="文本28"/>
            <p:cNvSpPr txBox="1"/>
            <p:nvPr/>
          </p:nvSpPr>
          <p:spPr>
            <a:xfrm>
              <a:off x="1799582" y="2791832"/>
              <a:ext cx="585679" cy="4661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600"/>
                </a:lnSpc>
              </a:pPr>
              <a:r>
                <a:rPr lang="zh-CN" altLang="en-US" sz="14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2.5</a:t>
              </a:r>
            </a:p>
          </p:txBody>
        </p:sp>
        <p:sp>
          <p:nvSpPr>
            <p:cNvPr id="49" name="文本29"/>
            <p:cNvSpPr txBox="1"/>
            <p:nvPr/>
          </p:nvSpPr>
          <p:spPr>
            <a:xfrm>
              <a:off x="2074094" y="2791832"/>
              <a:ext cx="585679" cy="4661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600"/>
                </a:lnSpc>
              </a:pPr>
              <a:r>
                <a:rPr lang="zh-CN" altLang="en-US" sz="14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3.0</a:t>
              </a:r>
            </a:p>
          </p:txBody>
        </p:sp>
        <p:sp>
          <p:nvSpPr>
            <p:cNvPr id="50" name="文本30"/>
            <p:cNvSpPr txBox="1"/>
            <p:nvPr/>
          </p:nvSpPr>
          <p:spPr>
            <a:xfrm>
              <a:off x="2419110" y="2791832"/>
              <a:ext cx="585679" cy="46619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600"/>
                </a:lnSpc>
              </a:pPr>
              <a:r>
                <a:rPr lang="zh-CN" altLang="en-US" sz="1400" b="0" i="0">
                  <a:solidFill>
                    <a:srgbClr val="00000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3.5</a:t>
              </a:r>
            </a:p>
          </p:txBody>
        </p:sp>
        <p:sp>
          <p:nvSpPr>
            <p:cNvPr id="51" name="文本11"/>
            <p:cNvSpPr txBox="1"/>
            <p:nvPr/>
          </p:nvSpPr>
          <p:spPr>
            <a:xfrm>
              <a:off x="306948" y="2653043"/>
              <a:ext cx="442883" cy="46650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600"/>
                </a:lnSpc>
              </a:pPr>
              <a:r>
                <a:rPr lang="zh-CN" altLang="en-US" sz="1400" b="0" i="0">
                  <a:solidFill>
                    <a:srgbClr val="FF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·</a:t>
              </a:r>
            </a:p>
          </p:txBody>
        </p:sp>
        <p:sp>
          <p:nvSpPr>
            <p:cNvPr id="52" name="形状19"/>
            <p:cNvSpPr txBox="1"/>
            <p:nvPr/>
          </p:nvSpPr>
          <p:spPr>
            <a:xfrm>
              <a:off x="435886" y="2813622"/>
              <a:ext cx="66899" cy="66902"/>
            </a:xfrm>
            <a:prstGeom prst="ellipse">
              <a:avLst/>
            </a:prstGeom>
            <a:solidFill>
              <a:srgbClr val="7030A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3" name="形状20"/>
            <p:cNvSpPr txBox="1"/>
            <p:nvPr/>
          </p:nvSpPr>
          <p:spPr>
            <a:xfrm>
              <a:off x="755202" y="2318882"/>
              <a:ext cx="66899" cy="66902"/>
            </a:xfrm>
            <a:prstGeom prst="ellipse">
              <a:avLst/>
            </a:prstGeom>
            <a:solidFill>
              <a:srgbClr val="7030A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4" name="形状21"/>
            <p:cNvSpPr txBox="1"/>
            <p:nvPr/>
          </p:nvSpPr>
          <p:spPr>
            <a:xfrm>
              <a:off x="1047533" y="1814585"/>
              <a:ext cx="66899" cy="66902"/>
            </a:xfrm>
            <a:prstGeom prst="ellipse">
              <a:avLst/>
            </a:prstGeom>
            <a:solidFill>
              <a:srgbClr val="7030A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5" name="形状22"/>
            <p:cNvSpPr txBox="1"/>
            <p:nvPr/>
          </p:nvSpPr>
          <p:spPr>
            <a:xfrm>
              <a:off x="1329745" y="1298481"/>
              <a:ext cx="66899" cy="66902"/>
            </a:xfrm>
            <a:prstGeom prst="ellipse">
              <a:avLst/>
            </a:prstGeom>
            <a:solidFill>
              <a:srgbClr val="7030A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6" name="形状23"/>
            <p:cNvSpPr txBox="1"/>
            <p:nvPr/>
          </p:nvSpPr>
          <p:spPr>
            <a:xfrm>
              <a:off x="1651872" y="743023"/>
              <a:ext cx="66899" cy="66902"/>
            </a:xfrm>
            <a:prstGeom prst="ellipse">
              <a:avLst/>
            </a:prstGeom>
            <a:solidFill>
              <a:srgbClr val="7030A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57" name="文本31"/>
            <p:cNvSpPr txBox="1"/>
            <p:nvPr/>
          </p:nvSpPr>
          <p:spPr>
            <a:xfrm>
              <a:off x="1798400" y="691512"/>
              <a:ext cx="861142" cy="46650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1600"/>
                </a:lnSpc>
              </a:pPr>
              <a:r>
                <a:rPr lang="zh-CN" altLang="en-US" sz="1400" b="0" i="1">
                  <a:solidFill>
                    <a:srgbClr val="00206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R</a:t>
              </a:r>
              <a:r>
                <a:rPr lang="zh-CN" altLang="en-US" sz="1400" b="0" i="0">
                  <a:solidFill>
                    <a:srgbClr val="002060">
                      <a:alpha val="100000"/>
                    </a:srgbClr>
                  </a:solidFill>
                  <a:latin typeface="Times New Roman" panose="02020603050405020304"/>
                  <a:ea typeface="Times New Roman" panose="02020603050405020304"/>
                </a:rPr>
                <a:t>=5Ω</a:t>
              </a:r>
            </a:p>
          </p:txBody>
        </p:sp>
        <p:sp>
          <p:nvSpPr>
            <p:cNvPr id="58" name="形状24"/>
            <p:cNvSpPr txBox="1"/>
            <p:nvPr/>
          </p:nvSpPr>
          <p:spPr>
            <a:xfrm rot="10800000" flipH="1">
              <a:off x="476925" y="563680"/>
              <a:ext cx="1357654" cy="2280864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41275">
              <a:solidFill>
                <a:srgbClr val="0070C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</p:grpSp>
      <p:sp>
        <p:nvSpPr>
          <p:cNvPr id="59" name="文本10"/>
          <p:cNvSpPr txBox="1"/>
          <p:nvPr/>
        </p:nvSpPr>
        <p:spPr>
          <a:xfrm>
            <a:off x="753745" y="2802255"/>
            <a:ext cx="10561320" cy="124079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700"/>
              </a:lnSpc>
            </a:pPr>
            <a:r>
              <a:rPr lang="zh-CN" altLang="en-US" sz="2600" b="0" i="0">
                <a:solidFill>
                  <a:srgbClr val="00206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　　根据记录的数据，可以用作图的方法来分析实验数据，以便寻找因变量和自变量之间的关系。</a:t>
            </a:r>
          </a:p>
        </p:txBody>
      </p:sp>
      <p:grpSp>
        <p:nvGrpSpPr>
          <p:cNvPr id="60" name="组合4"/>
          <p:cNvGrpSpPr/>
          <p:nvPr/>
        </p:nvGrpSpPr>
        <p:grpSpPr>
          <a:xfrm>
            <a:off x="862327" y="4469168"/>
            <a:ext cx="5809615" cy="1206500"/>
            <a:chOff x="0" y="0"/>
            <a:chExt cx="5809615" cy="1206500"/>
          </a:xfrm>
        </p:grpSpPr>
        <p:sp>
          <p:nvSpPr>
            <p:cNvPr id="61" name="形状25"/>
            <p:cNvSpPr txBox="1"/>
            <p:nvPr/>
          </p:nvSpPr>
          <p:spPr>
            <a:xfrm>
              <a:off x="0" y="0"/>
              <a:ext cx="5784850" cy="1170305"/>
            </a:xfrm>
            <a:prstGeom prst="rect">
              <a:avLst/>
            </a:prstGeom>
            <a:solidFill>
              <a:srgbClr val="56A9AA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  <a:endParaRPr/>
            </a:p>
          </p:txBody>
        </p:sp>
        <p:sp>
          <p:nvSpPr>
            <p:cNvPr id="62" name="文本32"/>
            <p:cNvSpPr txBox="1"/>
            <p:nvPr/>
          </p:nvSpPr>
          <p:spPr>
            <a:xfrm>
              <a:off x="24765" y="36195"/>
              <a:ext cx="5784850" cy="1170305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ctr">
                <a:lnSpc>
                  <a:spcPts val="3700"/>
                </a:lnSpc>
              </a:pPr>
              <a:r>
                <a:rPr lang="zh-CN" altLang="en-US" sz="2600" b="0" i="0">
                  <a:solidFill>
                    <a:srgbClr val="000000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结论：当导体的</a:t>
              </a:r>
              <a:r>
                <a:rPr lang="zh-CN" altLang="en-US" sz="2600" b="0" i="0">
                  <a:ln w="11906">
                    <a:solidFill>
                      <a:srgbClr val="ED7D31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电阻一定</a:t>
              </a:r>
              <a:r>
                <a:rPr lang="zh-CN" altLang="en-US" sz="2600" b="0" i="0">
                  <a:solidFill>
                    <a:srgbClr val="000000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时，通过导体的</a:t>
              </a:r>
              <a:r>
                <a:rPr lang="zh-CN" altLang="en-US" sz="2600" b="0" i="0">
                  <a:ln w="11906">
                    <a:solidFill>
                      <a:srgbClr val="ED7D31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电流</a:t>
              </a:r>
              <a:r>
                <a:rPr lang="zh-CN" altLang="en-US" sz="2600" b="0" i="0">
                  <a:solidFill>
                    <a:srgbClr val="000000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与导体两端的</a:t>
              </a:r>
              <a:r>
                <a:rPr lang="zh-CN" altLang="en-US" sz="2600" b="0" i="0">
                  <a:ln w="11906">
                    <a:solidFill>
                      <a:srgbClr val="ED7D31">
                        <a:alpha val="100000"/>
                      </a:srgbClr>
                    </a:solidFill>
                  </a:ln>
                  <a:solidFill>
                    <a:srgbClr val="FFFFFF">
                      <a:alpha val="100000"/>
                    </a:srgbClr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电压</a:t>
              </a:r>
              <a:r>
                <a:rPr lang="zh-CN" altLang="en-US" sz="2600" b="0" i="0">
                  <a:solidFill>
                    <a:srgbClr val="000000">
                      <a:alpha val="100000"/>
                    </a:srgbClr>
                  </a:solidFill>
                  <a:effectLst>
                    <a:outerShdw blurRad="38100" dist="38100" dir="2700000" rotWithShape="0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成正比。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3" grpId="0" animBg="1"/>
      <p:bldP spid="59" grpId="0" animBg="1"/>
      <p:bldP spid="6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MEDIACOVER_FLAG" val="1"/>
  <p:tag name="KSO_WM_UNIT_MEDIACOVER_BTN_STATE" val="1"/>
  <p:tag name="KSO_WM_UNIT_MEDIACOVER_BTNRECT" val="0*0*0*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1831</Words>
  <Application>Microsoft Office PowerPoint</Application>
  <PresentationFormat>宽屏</PresentationFormat>
  <Paragraphs>166</Paragraphs>
  <Slides>17</Slides>
  <Notes>0</Notes>
  <HiddenSlides>0</HiddenSlides>
  <MMClips>2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7" baseType="lpstr">
      <vt:lpstr>仿宋</vt:lpstr>
      <vt:lpstr>黑体</vt:lpstr>
      <vt:lpstr>华文楷体</vt:lpstr>
      <vt:lpstr>华文行楷</vt:lpstr>
      <vt:lpstr>宋体</vt:lpstr>
      <vt:lpstr>微软雅黑</vt:lpstr>
      <vt:lpstr>Arial</vt:lpstr>
      <vt:lpstr>Cambria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Administrator</dc:creator>
  <cp:lastModifiedBy>Administrator</cp:lastModifiedBy>
  <cp:revision>1</cp:revision>
  <cp:lastPrinted>2025-10-31T19:43:28Z</cp:lastPrinted>
  <dcterms:created xsi:type="dcterms:W3CDTF">2025-10-31T19:43:28Z</dcterms:created>
  <dcterms:modified xsi:type="dcterms:W3CDTF">2026-08-17T00:06:53Z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