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5" r:id="rId2"/>
    <p:sldId id="295" r:id="rId3"/>
    <p:sldId id="256" r:id="rId4"/>
    <p:sldId id="296" r:id="rId5"/>
    <p:sldId id="297" r:id="rId6"/>
    <p:sldId id="298" r:id="rId7"/>
    <p:sldId id="299" r:id="rId8"/>
    <p:sldId id="300" r:id="rId9"/>
    <p:sldId id="301" r:id="rId10"/>
    <p:sldId id="302" r:id="rId11"/>
    <p:sldId id="303" r:id="rId12"/>
    <p:sldId id="304" r:id="rId13"/>
    <p:sldId id="305" r:id="rId14"/>
    <p:sldId id="306" r:id="rId15"/>
    <p:sldId id="308" r:id="rId16"/>
    <p:sldId id="309" r:id="rId17"/>
    <p:sldId id="307"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258" r:id="rId33"/>
    <p:sldId id="324" r:id="rId34"/>
    <p:sldId id="325" r:id="rId35"/>
    <p:sldId id="326" r:id="rId36"/>
    <p:sldId id="327" r:id="rId37"/>
    <p:sldId id="328" r:id="rId38"/>
    <p:sldId id="329" r:id="rId39"/>
    <p:sldId id="330" r:id="rId40"/>
    <p:sldId id="331" r:id="rId41"/>
    <p:sldId id="333" r:id="rId42"/>
    <p:sldId id="332" r:id="rId43"/>
    <p:sldId id="334" r:id="rId44"/>
    <p:sldId id="335" r:id="rId45"/>
    <p:sldId id="336" r:id="rId46"/>
    <p:sldId id="257" r:id="rId47"/>
    <p:sldId id="259" r:id="rId48"/>
    <p:sldId id="260" r:id="rId49"/>
    <p:sldId id="261" r:id="rId50"/>
    <p:sldId id="262" r:id="rId51"/>
    <p:sldId id="337" r:id="rId52"/>
    <p:sldId id="338" r:id="rId53"/>
    <p:sldId id="339" r:id="rId54"/>
    <p:sldId id="340" r:id="rId55"/>
    <p:sldId id="341" r:id="rId56"/>
    <p:sldId id="342" r:id="rId57"/>
    <p:sldId id="343" r:id="rId58"/>
    <p:sldId id="344" r:id="rId5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5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19E5916-EB75-48C5-B2A9-B473AAC9FB08}" type="datetimeFigureOut">
              <a:rPr lang="zh-CN" altLang="en-US" smtClean="0"/>
              <a:pPr/>
              <a:t>2020/3/30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F6B1C6A-D5FF-47F3-9964-39279D1B9D8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E5916-EB75-48C5-B2A9-B473AAC9FB08}" type="datetimeFigureOut">
              <a:rPr lang="zh-CN" altLang="en-US" smtClean="0"/>
              <a:pPr/>
              <a:t>2020/3/30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6B1C6A-D5FF-47F3-9964-39279D1B9D8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19464" y="2492895"/>
            <a:ext cx="4824536" cy="1938992"/>
          </a:xfrm>
          <a:prstGeom prst="rect">
            <a:avLst/>
          </a:prstGeom>
          <a:noFill/>
        </p:spPr>
        <p:txBody>
          <a:bodyPr wrap="square" rtlCol="0">
            <a:spAutoFit/>
          </a:bodyPr>
          <a:lstStyle/>
          <a:p>
            <a:pPr algn="ctr"/>
            <a:r>
              <a:rPr lang="zh-CN" altLang="en-US" sz="4000" b="1" dirty="0" smtClean="0">
                <a:solidFill>
                  <a:schemeClr val="tx1">
                    <a:lumMod val="95000"/>
                    <a:lumOff val="5000"/>
                  </a:schemeClr>
                </a:solidFill>
                <a:latin typeface="微软雅黑" pitchFamily="34" charset="-122"/>
                <a:ea typeface="微软雅黑" pitchFamily="34" charset="-122"/>
              </a:rPr>
              <a:t>人教版八年级物理</a:t>
            </a:r>
            <a:endParaRPr lang="en-US" altLang="zh-CN" sz="4000" b="1" dirty="0" smtClean="0">
              <a:solidFill>
                <a:schemeClr val="tx1">
                  <a:lumMod val="95000"/>
                  <a:lumOff val="5000"/>
                </a:schemeClr>
              </a:solidFill>
              <a:latin typeface="微软雅黑" pitchFamily="34" charset="-122"/>
              <a:ea typeface="微软雅黑" pitchFamily="34" charset="-122"/>
            </a:endParaRPr>
          </a:p>
          <a:p>
            <a:pPr algn="ctr"/>
            <a:endParaRPr lang="en-US" altLang="zh-CN" sz="4000" b="1" dirty="0" smtClean="0">
              <a:solidFill>
                <a:schemeClr val="tx1">
                  <a:lumMod val="95000"/>
                  <a:lumOff val="5000"/>
                </a:schemeClr>
              </a:solidFill>
              <a:latin typeface="微软雅黑" pitchFamily="34" charset="-122"/>
              <a:ea typeface="微软雅黑" pitchFamily="34" charset="-122"/>
            </a:endParaRPr>
          </a:p>
          <a:p>
            <a:pPr algn="ctr"/>
            <a:r>
              <a:rPr lang="en-US" altLang="zh-CN" sz="4000" b="1" dirty="0" smtClean="0">
                <a:solidFill>
                  <a:schemeClr val="tx1">
                    <a:lumMod val="95000"/>
                    <a:lumOff val="5000"/>
                  </a:schemeClr>
                </a:solidFill>
                <a:latin typeface="微软雅黑" pitchFamily="34" charset="-122"/>
                <a:ea typeface="微软雅黑" pitchFamily="34" charset="-122"/>
              </a:rPr>
              <a:t>7.3 </a:t>
            </a:r>
            <a:r>
              <a:rPr lang="zh-CN" altLang="en-US" sz="4000" b="1" dirty="0">
                <a:solidFill>
                  <a:schemeClr val="tx1">
                    <a:lumMod val="95000"/>
                    <a:lumOff val="5000"/>
                  </a:schemeClr>
                </a:solidFill>
                <a:latin typeface="微软雅黑" pitchFamily="34" charset="-122"/>
                <a:ea typeface="微软雅黑" pitchFamily="34" charset="-122"/>
              </a:rPr>
              <a:t>摩擦</a:t>
            </a:r>
            <a:r>
              <a:rPr lang="zh-CN" altLang="en-US" sz="4000" b="1" dirty="0" smtClean="0">
                <a:solidFill>
                  <a:schemeClr val="tx1">
                    <a:lumMod val="95000"/>
                    <a:lumOff val="5000"/>
                  </a:schemeClr>
                </a:solidFill>
                <a:latin typeface="微软雅黑" pitchFamily="34" charset="-122"/>
                <a:ea typeface="微软雅黑" pitchFamily="34" charset="-122"/>
              </a:rPr>
              <a:t>力</a:t>
            </a:r>
            <a:endParaRPr lang="zh-CN" altLang="en-US" sz="4000" b="1" dirty="0">
              <a:solidFill>
                <a:schemeClr val="tx1">
                  <a:lumMod val="95000"/>
                  <a:lumOff val="5000"/>
                </a:schemeClr>
              </a:solidFill>
              <a:latin typeface="微软雅黑" pitchFamily="34" charset="-122"/>
              <a:ea typeface="微软雅黑"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71" y="1109974"/>
            <a:ext cx="4427984" cy="4861926"/>
          </a:xfrm>
          <a:prstGeom prst="rect">
            <a:avLst/>
          </a:prstGeom>
        </p:spPr>
      </p:pic>
    </p:spTree>
    <p:extLst>
      <p:ext uri="{BB962C8B-B14F-4D97-AF65-F5344CB8AC3E}">
        <p14:creationId xmlns:p14="http://schemas.microsoft.com/office/powerpoint/2010/main" val="561097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488832" cy="584775"/>
          </a:xfrm>
          <a:prstGeom prst="rect">
            <a:avLst/>
          </a:prstGeom>
        </p:spPr>
        <p:txBody>
          <a:bodyPr wrap="square">
            <a:spAutoFit/>
          </a:bodyPr>
          <a:lstStyle/>
          <a:p>
            <a:r>
              <a:rPr lang="zh-CN" altLang="en-US" sz="3200" dirty="0"/>
              <a:t>下列有关摩擦力的说法中正确的是（ </a:t>
            </a:r>
            <a:r>
              <a:rPr lang="zh-CN" altLang="en-US" sz="3200" dirty="0" smtClean="0"/>
              <a:t>  ）。</a:t>
            </a:r>
            <a:endParaRPr lang="zh-CN" altLang="en-US" sz="3200" dirty="0">
              <a:latin typeface="微软雅黑" pitchFamily="34" charset="-122"/>
              <a:ea typeface="微软雅黑" pitchFamily="34" charset="-122"/>
            </a:endParaRPr>
          </a:p>
        </p:txBody>
      </p:sp>
      <p:sp>
        <p:nvSpPr>
          <p:cNvPr id="7" name="矩形 6"/>
          <p:cNvSpPr/>
          <p:nvPr/>
        </p:nvSpPr>
        <p:spPr>
          <a:xfrm>
            <a:off x="467544" y="2276872"/>
            <a:ext cx="8352928" cy="3785652"/>
          </a:xfrm>
          <a:prstGeom prst="rect">
            <a:avLst/>
          </a:prstGeom>
        </p:spPr>
        <p:txBody>
          <a:bodyPr wrap="square">
            <a:spAutoFit/>
          </a:bodyPr>
          <a:lstStyle/>
          <a:p>
            <a:pPr fontAlgn="ctr">
              <a:lnSpc>
                <a:spcPct val="150000"/>
              </a:lnSpc>
            </a:pPr>
            <a:r>
              <a:rPr lang="en-US" altLang="zh-CN" sz="3200" dirty="0"/>
              <a:t>A. </a:t>
            </a:r>
            <a:r>
              <a:rPr lang="zh-CN" altLang="en-US" sz="3200" dirty="0"/>
              <a:t>只有相互接触的物体间才可能产生摩擦力</a:t>
            </a:r>
          </a:p>
          <a:p>
            <a:pPr fontAlgn="ctr">
              <a:lnSpc>
                <a:spcPct val="150000"/>
              </a:lnSpc>
            </a:pPr>
            <a:r>
              <a:rPr lang="en-US" altLang="zh-CN" sz="3200" dirty="0"/>
              <a:t>B. </a:t>
            </a:r>
            <a:r>
              <a:rPr lang="zh-CN" altLang="en-US" sz="3200" dirty="0"/>
              <a:t>只要两个物体相互接触，则这两个物体间一定存在摩擦力</a:t>
            </a:r>
          </a:p>
          <a:p>
            <a:pPr fontAlgn="ctr">
              <a:lnSpc>
                <a:spcPct val="150000"/>
              </a:lnSpc>
            </a:pPr>
            <a:r>
              <a:rPr lang="en-US" altLang="zh-CN" sz="3200" dirty="0"/>
              <a:t>C. </a:t>
            </a:r>
            <a:r>
              <a:rPr lang="zh-CN" altLang="en-US" sz="3200" dirty="0"/>
              <a:t>摩擦力总是与物体的运动方向相反</a:t>
            </a:r>
          </a:p>
          <a:p>
            <a:pPr fontAlgn="ctr">
              <a:lnSpc>
                <a:spcPct val="150000"/>
              </a:lnSpc>
            </a:pPr>
            <a:r>
              <a:rPr lang="en-US" altLang="zh-CN" sz="3200" dirty="0"/>
              <a:t>D. </a:t>
            </a:r>
            <a:r>
              <a:rPr lang="zh-CN" altLang="en-US" sz="3200" dirty="0"/>
              <a:t>摩擦力总是有害的</a:t>
            </a:r>
          </a:p>
        </p:txBody>
      </p:sp>
      <p:sp>
        <p:nvSpPr>
          <p:cNvPr id="8" name="矩形 7"/>
          <p:cNvSpPr/>
          <p:nvPr/>
        </p:nvSpPr>
        <p:spPr>
          <a:xfrm>
            <a:off x="7668344" y="836712"/>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a:t>下面关于滑动摩擦力的说法中正确的是</a:t>
            </a:r>
            <a:r>
              <a:rPr lang="zh-CN" altLang="en-US" sz="3200" dirty="0" smtClean="0"/>
              <a:t>（       </a:t>
            </a:r>
            <a:r>
              <a:rPr lang="zh-CN" altLang="en-US" sz="3200" dirty="0"/>
              <a:t>）。</a:t>
            </a:r>
            <a:endParaRPr lang="zh-CN" altLang="en-US" sz="3200" dirty="0">
              <a:latin typeface="微软雅黑" pitchFamily="34" charset="-122"/>
              <a:ea typeface="微软雅黑" pitchFamily="34" charset="-122"/>
            </a:endParaRPr>
          </a:p>
        </p:txBody>
      </p:sp>
      <p:sp>
        <p:nvSpPr>
          <p:cNvPr id="7" name="矩形 6"/>
          <p:cNvSpPr/>
          <p:nvPr/>
        </p:nvSpPr>
        <p:spPr>
          <a:xfrm>
            <a:off x="0" y="1844824"/>
            <a:ext cx="9144000" cy="4524315"/>
          </a:xfrm>
          <a:prstGeom prst="rect">
            <a:avLst/>
          </a:prstGeom>
        </p:spPr>
        <p:txBody>
          <a:bodyPr wrap="square">
            <a:spAutoFit/>
          </a:bodyPr>
          <a:lstStyle/>
          <a:p>
            <a:pPr fontAlgn="ctr">
              <a:lnSpc>
                <a:spcPct val="150000"/>
              </a:lnSpc>
            </a:pPr>
            <a:r>
              <a:rPr lang="en-US" altLang="zh-CN" sz="3200" dirty="0"/>
              <a:t>A. </a:t>
            </a:r>
            <a:r>
              <a:rPr lang="zh-CN" altLang="en-US" sz="3200" dirty="0"/>
              <a:t>摩擦力一定是阻力</a:t>
            </a:r>
          </a:p>
          <a:p>
            <a:pPr fontAlgn="ctr">
              <a:lnSpc>
                <a:spcPct val="150000"/>
              </a:lnSpc>
            </a:pPr>
            <a:r>
              <a:rPr lang="en-US" altLang="zh-CN" sz="3200" dirty="0"/>
              <a:t>B. </a:t>
            </a:r>
            <a:r>
              <a:rPr lang="zh-CN" altLang="en-US" sz="3200" dirty="0"/>
              <a:t>只要物体相互接触，物体间就一定会产生摩擦力</a:t>
            </a:r>
          </a:p>
          <a:p>
            <a:pPr fontAlgn="ctr">
              <a:lnSpc>
                <a:spcPct val="150000"/>
              </a:lnSpc>
            </a:pPr>
            <a:r>
              <a:rPr lang="en-US" altLang="zh-CN" sz="3200" dirty="0"/>
              <a:t>C. </a:t>
            </a:r>
            <a:r>
              <a:rPr lang="zh-CN" altLang="en-US" sz="3200" dirty="0"/>
              <a:t>物体在接触部位受压力作用，则物体一定受到摩擦力作用</a:t>
            </a:r>
          </a:p>
          <a:p>
            <a:pPr fontAlgn="ctr">
              <a:lnSpc>
                <a:spcPct val="150000"/>
              </a:lnSpc>
            </a:pPr>
            <a:r>
              <a:rPr lang="en-US" altLang="zh-CN" sz="3200" dirty="0"/>
              <a:t>D. </a:t>
            </a:r>
            <a:r>
              <a:rPr lang="zh-CN" altLang="en-US" sz="3200" dirty="0"/>
              <a:t>如果物体受摩擦力作用，则在摩擦部位一定存在压力作用</a:t>
            </a:r>
          </a:p>
        </p:txBody>
      </p:sp>
      <p:sp>
        <p:nvSpPr>
          <p:cNvPr id="8" name="矩形 7"/>
          <p:cNvSpPr/>
          <p:nvPr/>
        </p:nvSpPr>
        <p:spPr>
          <a:xfrm>
            <a:off x="1979712" y="1340768"/>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D</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9592" y="404664"/>
            <a:ext cx="7632848" cy="2062103"/>
          </a:xfrm>
          <a:prstGeom prst="rect">
            <a:avLst/>
          </a:prstGeom>
          <a:noFill/>
          <a:ln>
            <a:solidFill>
              <a:srgbClr val="FF0000"/>
            </a:solidFill>
          </a:ln>
        </p:spPr>
        <p:txBody>
          <a:bodyPr wrap="square" rtlCol="0">
            <a:spAutoFit/>
          </a:bodyPr>
          <a:lstStyle/>
          <a:p>
            <a:r>
              <a:rPr lang="zh-CN" altLang="en-US" sz="3200" dirty="0"/>
              <a:t>两个相互</a:t>
            </a:r>
            <a:r>
              <a:rPr lang="zh-CN" altLang="en-US" sz="3200" b="1" dirty="0">
                <a:solidFill>
                  <a:srgbClr val="FF0000"/>
                </a:solidFill>
              </a:rPr>
              <a:t>接触</a:t>
            </a:r>
            <a:r>
              <a:rPr lang="zh-CN" altLang="en-US" sz="3200" dirty="0"/>
              <a:t>的物体，当它们发生</a:t>
            </a:r>
            <a:r>
              <a:rPr lang="zh-CN" altLang="en-US" sz="3200" b="1" dirty="0">
                <a:solidFill>
                  <a:srgbClr val="FF0000"/>
                </a:solidFill>
              </a:rPr>
              <a:t>相对运动或具有相对运动的趋势</a:t>
            </a:r>
            <a:r>
              <a:rPr lang="zh-CN" altLang="en-US" sz="3200" dirty="0"/>
              <a:t>时，就会在接触面上产生</a:t>
            </a:r>
            <a:r>
              <a:rPr lang="zh-CN" altLang="en-US" sz="3200" b="1" dirty="0">
                <a:solidFill>
                  <a:srgbClr val="FF0000"/>
                </a:solidFill>
              </a:rPr>
              <a:t>阻碍</a:t>
            </a:r>
            <a:r>
              <a:rPr lang="zh-CN" altLang="en-US" sz="3200" dirty="0"/>
              <a:t>相对运动或相对运动趋势的力，这种力就叫做</a:t>
            </a:r>
            <a:r>
              <a:rPr lang="zh-CN" altLang="en-US" sz="3200" b="1" dirty="0">
                <a:solidFill>
                  <a:srgbClr val="FF0000"/>
                </a:solidFill>
              </a:rPr>
              <a:t>摩擦力</a:t>
            </a:r>
            <a:r>
              <a:rPr lang="zh-CN" altLang="en-US" sz="3200" dirty="0"/>
              <a:t>。</a:t>
            </a:r>
            <a:endParaRPr lang="zh-CN" altLang="en-US" sz="3200" dirty="0">
              <a:solidFill>
                <a:schemeClr val="tx2"/>
              </a:solidFill>
              <a:latin typeface="微软雅黑" pitchFamily="34" charset="-122"/>
              <a:ea typeface="微软雅黑" pitchFamily="34" charset="-122"/>
            </a:endParaRPr>
          </a:p>
        </p:txBody>
      </p:sp>
      <p:sp>
        <p:nvSpPr>
          <p:cNvPr id="10" name="矩形 9"/>
          <p:cNvSpPr/>
          <p:nvPr/>
        </p:nvSpPr>
        <p:spPr>
          <a:xfrm>
            <a:off x="0" y="6273225"/>
            <a:ext cx="2304256" cy="584775"/>
          </a:xfrm>
          <a:prstGeom prst="rect">
            <a:avLst/>
          </a:prstGeom>
        </p:spPr>
        <p:txBody>
          <a:bodyPr wrap="square">
            <a:spAutoFit/>
          </a:bodyPr>
          <a:lstStyle/>
          <a:p>
            <a:pPr fontAlgn="ctr"/>
            <a:r>
              <a:rPr lang="zh-CN" altLang="en-US" sz="3200" dirty="0"/>
              <a:t>﻿滑动摩擦</a:t>
            </a:r>
            <a:r>
              <a:rPr lang="zh-CN" altLang="en-US" sz="3200" dirty="0" smtClean="0"/>
              <a:t>力</a:t>
            </a:r>
            <a:endParaRPr lang="zh-CN" altLang="en-US" sz="3200" dirty="0"/>
          </a:p>
        </p:txBody>
      </p:sp>
      <p:sp>
        <p:nvSpPr>
          <p:cNvPr id="17" name="矩形 16"/>
          <p:cNvSpPr/>
          <p:nvPr/>
        </p:nvSpPr>
        <p:spPr>
          <a:xfrm>
            <a:off x="3419872" y="6273225"/>
            <a:ext cx="2376264" cy="584775"/>
          </a:xfrm>
          <a:prstGeom prst="rect">
            <a:avLst/>
          </a:prstGeom>
        </p:spPr>
        <p:txBody>
          <a:bodyPr wrap="square">
            <a:spAutoFit/>
          </a:bodyPr>
          <a:lstStyle/>
          <a:p>
            <a:pPr fontAlgn="ctr"/>
            <a:r>
              <a:rPr lang="zh-CN" altLang="en-US" sz="3200" dirty="0"/>
              <a:t>滚动摩擦力</a:t>
            </a:r>
          </a:p>
        </p:txBody>
      </p:sp>
      <p:sp>
        <p:nvSpPr>
          <p:cNvPr id="8" name="矩形 7"/>
          <p:cNvSpPr/>
          <p:nvPr/>
        </p:nvSpPr>
        <p:spPr>
          <a:xfrm>
            <a:off x="6660232" y="5157192"/>
            <a:ext cx="2016224" cy="584775"/>
          </a:xfrm>
          <a:prstGeom prst="rect">
            <a:avLst/>
          </a:prstGeom>
        </p:spPr>
        <p:txBody>
          <a:bodyPr wrap="square">
            <a:spAutoFit/>
          </a:bodyPr>
          <a:lstStyle/>
          <a:p>
            <a:pPr fontAlgn="ctr"/>
            <a:r>
              <a:rPr lang="zh-CN" altLang="en-US" sz="3200" dirty="0"/>
              <a:t>静摩擦力</a:t>
            </a:r>
          </a:p>
        </p:txBody>
      </p:sp>
      <p:pic>
        <p:nvPicPr>
          <p:cNvPr id="5122" name="Picture 2"/>
          <p:cNvPicPr>
            <a:picLocks noChangeAspect="1" noChangeArrowheads="1"/>
          </p:cNvPicPr>
          <p:nvPr/>
        </p:nvPicPr>
        <p:blipFill>
          <a:blip r:embed="rId2" cstate="print"/>
          <a:srcRect/>
          <a:stretch>
            <a:fillRect/>
          </a:stretch>
        </p:blipFill>
        <p:spPr bwMode="auto">
          <a:xfrm>
            <a:off x="179512" y="4725144"/>
            <a:ext cx="2053310" cy="1584176"/>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611560" y="2492896"/>
            <a:ext cx="1552575" cy="2238375"/>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3851920" y="4005064"/>
            <a:ext cx="2200275" cy="2305050"/>
          </a:xfrm>
          <a:prstGeom prst="rect">
            <a:avLst/>
          </a:prstGeom>
          <a:noFill/>
          <a:ln w="9525">
            <a:noFill/>
            <a:miter lim="800000"/>
            <a:headEnd/>
            <a:tailEnd/>
          </a:ln>
        </p:spPr>
      </p:pic>
      <p:pic>
        <p:nvPicPr>
          <p:cNvPr id="5125" name="Picture 5"/>
          <p:cNvPicPr>
            <a:picLocks noChangeAspect="1" noChangeArrowheads="1"/>
          </p:cNvPicPr>
          <p:nvPr/>
        </p:nvPicPr>
        <p:blipFill>
          <a:blip r:embed="rId5" cstate="print"/>
          <a:srcRect/>
          <a:stretch>
            <a:fillRect/>
          </a:stretch>
        </p:blipFill>
        <p:spPr bwMode="auto">
          <a:xfrm>
            <a:off x="2483768" y="2492896"/>
            <a:ext cx="2085975" cy="2219325"/>
          </a:xfrm>
          <a:prstGeom prst="rect">
            <a:avLst/>
          </a:prstGeom>
          <a:noFill/>
          <a:ln w="9525">
            <a:noFill/>
            <a:miter lim="800000"/>
            <a:headEnd/>
            <a:tailEnd/>
          </a:ln>
        </p:spPr>
      </p:pic>
      <p:pic>
        <p:nvPicPr>
          <p:cNvPr id="5126" name="Picture 6"/>
          <p:cNvPicPr>
            <a:picLocks noChangeAspect="1" noChangeArrowheads="1"/>
          </p:cNvPicPr>
          <p:nvPr/>
        </p:nvPicPr>
        <p:blipFill>
          <a:blip r:embed="rId6" cstate="print"/>
          <a:srcRect/>
          <a:stretch>
            <a:fillRect/>
          </a:stretch>
        </p:blipFill>
        <p:spPr bwMode="auto">
          <a:xfrm>
            <a:off x="6010275" y="2708920"/>
            <a:ext cx="3133725" cy="2305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500" fill="hold"/>
                                        <p:tgtEl>
                                          <p:spTgt spid="5122"/>
                                        </p:tgtEl>
                                        <p:attrNameLst>
                                          <p:attrName>ppt_x</p:attrName>
                                        </p:attrNameLst>
                                      </p:cBhvr>
                                      <p:tavLst>
                                        <p:tav tm="0">
                                          <p:val>
                                            <p:strVal val="#ppt_x"/>
                                          </p:val>
                                        </p:tav>
                                        <p:tav tm="100000">
                                          <p:val>
                                            <p:strVal val="#ppt_x"/>
                                          </p:val>
                                        </p:tav>
                                      </p:tavLst>
                                    </p:anim>
                                    <p:anim calcmode="lin" valueType="num">
                                      <p:cBhvr additive="base">
                                        <p:cTn id="12"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125"/>
                                        </p:tgtEl>
                                        <p:attrNameLst>
                                          <p:attrName>style.visibility</p:attrName>
                                        </p:attrNameLst>
                                      </p:cBhvr>
                                      <p:to>
                                        <p:strVal val="visible"/>
                                      </p:to>
                                    </p:set>
                                    <p:anim calcmode="lin" valueType="num">
                                      <p:cBhvr additive="base">
                                        <p:cTn id="23" dur="500" fill="hold"/>
                                        <p:tgtEl>
                                          <p:spTgt spid="5125"/>
                                        </p:tgtEl>
                                        <p:attrNameLst>
                                          <p:attrName>ppt_x</p:attrName>
                                        </p:attrNameLst>
                                      </p:cBhvr>
                                      <p:tavLst>
                                        <p:tav tm="0">
                                          <p:val>
                                            <p:strVal val="#ppt_x"/>
                                          </p:val>
                                        </p:tav>
                                        <p:tav tm="100000">
                                          <p:val>
                                            <p:strVal val="#ppt_x"/>
                                          </p:val>
                                        </p:tav>
                                      </p:tavLst>
                                    </p:anim>
                                    <p:anim calcmode="lin" valueType="num">
                                      <p:cBhvr additive="base">
                                        <p:cTn id="24" dur="500" fill="hold"/>
                                        <p:tgtEl>
                                          <p:spTgt spid="512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24"/>
                                        </p:tgtEl>
                                        <p:attrNameLst>
                                          <p:attrName>style.visibility</p:attrName>
                                        </p:attrNameLst>
                                      </p:cBhvr>
                                      <p:to>
                                        <p:strVal val="visible"/>
                                      </p:to>
                                    </p:set>
                                    <p:anim calcmode="lin" valueType="num">
                                      <p:cBhvr additive="base">
                                        <p:cTn id="27" dur="500" fill="hold"/>
                                        <p:tgtEl>
                                          <p:spTgt spid="5124"/>
                                        </p:tgtEl>
                                        <p:attrNameLst>
                                          <p:attrName>ppt_x</p:attrName>
                                        </p:attrNameLst>
                                      </p:cBhvr>
                                      <p:tavLst>
                                        <p:tav tm="0">
                                          <p:val>
                                            <p:strVal val="#ppt_x"/>
                                          </p:val>
                                        </p:tav>
                                        <p:tav tm="100000">
                                          <p:val>
                                            <p:strVal val="#ppt_x"/>
                                          </p:val>
                                        </p:tav>
                                      </p:tavLst>
                                    </p:anim>
                                    <p:anim calcmode="lin" valueType="num">
                                      <p:cBhvr additive="base">
                                        <p:cTn id="28"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126"/>
                                        </p:tgtEl>
                                        <p:attrNameLst>
                                          <p:attrName>style.visibility</p:attrName>
                                        </p:attrNameLst>
                                      </p:cBhvr>
                                      <p:to>
                                        <p:strVal val="visible"/>
                                      </p:to>
                                    </p:set>
                                    <p:anim calcmode="lin" valueType="num">
                                      <p:cBhvr additive="base">
                                        <p:cTn id="39" dur="500" fill="hold"/>
                                        <p:tgtEl>
                                          <p:spTgt spid="5126"/>
                                        </p:tgtEl>
                                        <p:attrNameLst>
                                          <p:attrName>ppt_x</p:attrName>
                                        </p:attrNameLst>
                                      </p:cBhvr>
                                      <p:tavLst>
                                        <p:tav tm="0">
                                          <p:val>
                                            <p:strVal val="#ppt_x"/>
                                          </p:val>
                                        </p:tav>
                                        <p:tav tm="100000">
                                          <p:val>
                                            <p:strVal val="#ppt_x"/>
                                          </p:val>
                                        </p:tav>
                                      </p:tavLst>
                                    </p:anim>
                                    <p:anim calcmode="lin" valueType="num">
                                      <p:cBhvr additive="base">
                                        <p:cTn id="40"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a:solidFill>
                  <a:schemeClr val="tx2"/>
                </a:solidFill>
                <a:latin typeface="微软雅黑" pitchFamily="34" charset="-122"/>
                <a:ea typeface="微软雅黑" pitchFamily="34" charset="-122"/>
              </a:rPr>
              <a:t>问题</a:t>
            </a:r>
          </a:p>
        </p:txBody>
      </p:sp>
      <p:sp>
        <p:nvSpPr>
          <p:cNvPr id="4" name="矩形 3"/>
          <p:cNvSpPr/>
          <p:nvPr/>
        </p:nvSpPr>
        <p:spPr>
          <a:xfrm>
            <a:off x="1115616" y="836712"/>
            <a:ext cx="6120680" cy="523220"/>
          </a:xfrm>
          <a:prstGeom prst="rect">
            <a:avLst/>
          </a:prstGeom>
        </p:spPr>
        <p:txBody>
          <a:bodyPr wrap="square">
            <a:spAutoFit/>
          </a:bodyPr>
          <a:lstStyle/>
          <a:p>
            <a:r>
              <a:rPr lang="zh-CN" altLang="en-US" sz="2800" dirty="0"/>
              <a:t>试一试，你会对下列摩擦现象分类么？</a:t>
            </a:r>
            <a:endParaRPr lang="zh-CN" altLang="en-US" sz="2800" dirty="0">
              <a:latin typeface="微软雅黑" pitchFamily="34" charset="-122"/>
              <a:ea typeface="微软雅黑" pitchFamily="34" charset="-122"/>
            </a:endParaRPr>
          </a:p>
        </p:txBody>
      </p:sp>
      <p:sp>
        <p:nvSpPr>
          <p:cNvPr id="8" name="矩形 7"/>
          <p:cNvSpPr/>
          <p:nvPr/>
        </p:nvSpPr>
        <p:spPr>
          <a:xfrm>
            <a:off x="1259632" y="1916832"/>
            <a:ext cx="2232248" cy="523220"/>
          </a:xfrm>
          <a:prstGeom prst="rect">
            <a:avLst/>
          </a:prstGeom>
        </p:spPr>
        <p:txBody>
          <a:bodyPr wrap="square">
            <a:spAutoFit/>
          </a:bodyPr>
          <a:lstStyle/>
          <a:p>
            <a:r>
              <a:rPr lang="zh-CN" altLang="en-US" sz="2800" b="1" dirty="0">
                <a:solidFill>
                  <a:srgbClr val="FF0000"/>
                </a:solidFill>
                <a:latin typeface="华文楷体" pitchFamily="2" charset="-122"/>
                <a:ea typeface="华文楷体" pitchFamily="2" charset="-122"/>
              </a:rPr>
              <a:t>滑动摩擦力</a:t>
            </a:r>
            <a:endParaRPr lang="zh-CN" altLang="en-US" sz="2800" dirty="0">
              <a:solidFill>
                <a:srgbClr val="FF0000"/>
              </a:solidFill>
              <a:latin typeface="华文楷体" pitchFamily="2" charset="-122"/>
              <a:ea typeface="华文楷体" pitchFamily="2" charset="-122"/>
            </a:endParaRPr>
          </a:p>
        </p:txBody>
      </p:sp>
      <p:sp>
        <p:nvSpPr>
          <p:cNvPr id="9" name="矩形 8"/>
          <p:cNvSpPr/>
          <p:nvPr/>
        </p:nvSpPr>
        <p:spPr>
          <a:xfrm>
            <a:off x="1187624" y="1412776"/>
            <a:ext cx="7200800" cy="523220"/>
          </a:xfrm>
          <a:prstGeom prst="rect">
            <a:avLst/>
          </a:prstGeom>
        </p:spPr>
        <p:txBody>
          <a:bodyPr wrap="square">
            <a:spAutoFit/>
          </a:bodyPr>
          <a:lstStyle/>
          <a:p>
            <a:r>
              <a:rPr lang="en-US" altLang="zh-CN" sz="2800" dirty="0"/>
              <a:t>1. </a:t>
            </a:r>
            <a:r>
              <a:rPr lang="zh-CN" altLang="en-US" sz="2800" dirty="0"/>
              <a:t>用钢笔写字时，笔尖与纸面之间的摩擦。</a:t>
            </a:r>
            <a:r>
              <a:rPr lang="zh-CN" altLang="en-US" sz="2800" dirty="0" smtClean="0"/>
              <a:t>？</a:t>
            </a:r>
            <a:endParaRPr lang="zh-CN" altLang="en-US" sz="2800" dirty="0">
              <a:latin typeface="微软雅黑" pitchFamily="34" charset="-122"/>
              <a:ea typeface="微软雅黑" pitchFamily="34" charset="-122"/>
            </a:endParaRPr>
          </a:p>
        </p:txBody>
      </p:sp>
      <p:sp>
        <p:nvSpPr>
          <p:cNvPr id="12" name="矩形 11"/>
          <p:cNvSpPr/>
          <p:nvPr/>
        </p:nvSpPr>
        <p:spPr>
          <a:xfrm>
            <a:off x="1331640" y="2996952"/>
            <a:ext cx="2160240" cy="523220"/>
          </a:xfrm>
          <a:prstGeom prst="rect">
            <a:avLst/>
          </a:prstGeom>
        </p:spPr>
        <p:txBody>
          <a:bodyPr wrap="square">
            <a:spAutoFit/>
          </a:bodyPr>
          <a:lstStyle/>
          <a:p>
            <a:r>
              <a:rPr lang="zh-CN" altLang="en-US" sz="2800" b="1" dirty="0">
                <a:solidFill>
                  <a:srgbClr val="FF0000"/>
                </a:solidFill>
                <a:latin typeface="华文楷体" pitchFamily="2" charset="-122"/>
                <a:ea typeface="华文楷体" pitchFamily="2" charset="-122"/>
              </a:rPr>
              <a:t>滚动摩擦力</a:t>
            </a:r>
            <a:endParaRPr lang="zh-CN" altLang="en-US" sz="2800" dirty="0">
              <a:solidFill>
                <a:srgbClr val="FF0000"/>
              </a:solidFill>
              <a:latin typeface="华文楷体" pitchFamily="2" charset="-122"/>
              <a:ea typeface="华文楷体" pitchFamily="2" charset="-122"/>
            </a:endParaRPr>
          </a:p>
        </p:txBody>
      </p:sp>
      <p:sp>
        <p:nvSpPr>
          <p:cNvPr id="13" name="矩形 12"/>
          <p:cNvSpPr/>
          <p:nvPr/>
        </p:nvSpPr>
        <p:spPr>
          <a:xfrm>
            <a:off x="1187624" y="3573016"/>
            <a:ext cx="6696744" cy="523220"/>
          </a:xfrm>
          <a:prstGeom prst="rect">
            <a:avLst/>
          </a:prstGeom>
        </p:spPr>
        <p:txBody>
          <a:bodyPr wrap="square">
            <a:spAutoFit/>
          </a:bodyPr>
          <a:lstStyle/>
          <a:p>
            <a:r>
              <a:rPr lang="en-US" altLang="zh-CN" sz="2800" dirty="0"/>
              <a:t>3. </a:t>
            </a:r>
            <a:r>
              <a:rPr lang="zh-CN" altLang="en-US" sz="2800" dirty="0"/>
              <a:t>手拿书本，手与书本之间的摩擦。</a:t>
            </a:r>
            <a:endParaRPr lang="zh-CN" altLang="en-US" sz="2800" dirty="0">
              <a:latin typeface="微软雅黑" pitchFamily="34" charset="-122"/>
              <a:ea typeface="微软雅黑" pitchFamily="34" charset="-122"/>
            </a:endParaRPr>
          </a:p>
        </p:txBody>
      </p:sp>
      <p:sp>
        <p:nvSpPr>
          <p:cNvPr id="14" name="矩形 13"/>
          <p:cNvSpPr/>
          <p:nvPr/>
        </p:nvSpPr>
        <p:spPr>
          <a:xfrm>
            <a:off x="1403648" y="4149080"/>
            <a:ext cx="1800200" cy="523220"/>
          </a:xfrm>
          <a:prstGeom prst="rect">
            <a:avLst/>
          </a:prstGeom>
        </p:spPr>
        <p:txBody>
          <a:bodyPr wrap="square">
            <a:spAutoFit/>
          </a:bodyPr>
          <a:lstStyle/>
          <a:p>
            <a:r>
              <a:rPr lang="zh-CN" altLang="en-US" sz="2800" b="1" dirty="0">
                <a:solidFill>
                  <a:srgbClr val="FF0000"/>
                </a:solidFill>
                <a:latin typeface="华文楷体" pitchFamily="2" charset="-122"/>
                <a:ea typeface="华文楷体" pitchFamily="2" charset="-122"/>
              </a:rPr>
              <a:t>静摩擦力</a:t>
            </a:r>
            <a:endParaRPr lang="zh-CN" altLang="en-US" sz="2800" dirty="0">
              <a:solidFill>
                <a:srgbClr val="FF0000"/>
              </a:solidFill>
              <a:latin typeface="华文楷体" pitchFamily="2" charset="-122"/>
              <a:ea typeface="华文楷体" pitchFamily="2" charset="-122"/>
            </a:endParaRPr>
          </a:p>
        </p:txBody>
      </p:sp>
      <p:sp>
        <p:nvSpPr>
          <p:cNvPr id="11" name="矩形 10"/>
          <p:cNvSpPr/>
          <p:nvPr/>
        </p:nvSpPr>
        <p:spPr>
          <a:xfrm>
            <a:off x="1187624" y="4725144"/>
            <a:ext cx="5400600" cy="523220"/>
          </a:xfrm>
          <a:prstGeom prst="rect">
            <a:avLst/>
          </a:prstGeom>
        </p:spPr>
        <p:txBody>
          <a:bodyPr wrap="square">
            <a:spAutoFit/>
          </a:bodyPr>
          <a:lstStyle/>
          <a:p>
            <a:r>
              <a:rPr lang="en-US" altLang="zh-CN" sz="2800" dirty="0"/>
              <a:t>4. </a:t>
            </a:r>
            <a:r>
              <a:rPr lang="zh-CN" altLang="en-US" sz="2800" dirty="0"/>
              <a:t>擦黑板时板擦与黑板间的摩擦。</a:t>
            </a:r>
            <a:endParaRPr lang="zh-CN" altLang="en-US" sz="2800" dirty="0">
              <a:latin typeface="微软雅黑" pitchFamily="34" charset="-122"/>
              <a:ea typeface="微软雅黑" pitchFamily="34" charset="-122"/>
            </a:endParaRPr>
          </a:p>
        </p:txBody>
      </p:sp>
      <p:sp>
        <p:nvSpPr>
          <p:cNvPr id="15" name="矩形 14"/>
          <p:cNvSpPr/>
          <p:nvPr/>
        </p:nvSpPr>
        <p:spPr>
          <a:xfrm>
            <a:off x="1187624" y="2492896"/>
            <a:ext cx="5112568" cy="523220"/>
          </a:xfrm>
          <a:prstGeom prst="rect">
            <a:avLst/>
          </a:prstGeom>
        </p:spPr>
        <p:txBody>
          <a:bodyPr wrap="square">
            <a:spAutoFit/>
          </a:bodyPr>
          <a:lstStyle/>
          <a:p>
            <a:r>
              <a:rPr lang="en-US" altLang="zh-CN" sz="2800" dirty="0"/>
              <a:t>2. </a:t>
            </a:r>
            <a:r>
              <a:rPr lang="zh-CN" altLang="en-US" sz="2800" dirty="0"/>
              <a:t>自行车轮与地面之间的摩擦。</a:t>
            </a:r>
            <a:endParaRPr lang="zh-CN" altLang="en-US" sz="2800" dirty="0">
              <a:latin typeface="微软雅黑" pitchFamily="34" charset="-122"/>
              <a:ea typeface="微软雅黑" pitchFamily="34" charset="-122"/>
            </a:endParaRPr>
          </a:p>
        </p:txBody>
      </p:sp>
      <p:sp>
        <p:nvSpPr>
          <p:cNvPr id="16" name="矩形 15"/>
          <p:cNvSpPr/>
          <p:nvPr/>
        </p:nvSpPr>
        <p:spPr>
          <a:xfrm>
            <a:off x="1403648" y="5373216"/>
            <a:ext cx="2160240" cy="523220"/>
          </a:xfrm>
          <a:prstGeom prst="rect">
            <a:avLst/>
          </a:prstGeom>
        </p:spPr>
        <p:txBody>
          <a:bodyPr wrap="square">
            <a:spAutoFit/>
          </a:bodyPr>
          <a:lstStyle/>
          <a:p>
            <a:r>
              <a:rPr lang="zh-CN" altLang="en-US" sz="2800" b="1" dirty="0">
                <a:solidFill>
                  <a:srgbClr val="FF0000"/>
                </a:solidFill>
                <a:latin typeface="华文楷体" pitchFamily="2" charset="-122"/>
                <a:ea typeface="华文楷体" pitchFamily="2" charset="-122"/>
              </a:rPr>
              <a:t>滑动摩擦力</a:t>
            </a:r>
            <a:endParaRPr lang="zh-CN" altLang="en-US" sz="28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1"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a:solidFill>
                  <a:schemeClr val="tx2"/>
                </a:solidFill>
                <a:latin typeface="微软雅黑" pitchFamily="34" charset="-122"/>
                <a:ea typeface="微软雅黑" pitchFamily="34" charset="-122"/>
              </a:rPr>
              <a:t>思考</a:t>
            </a:r>
          </a:p>
        </p:txBody>
      </p:sp>
      <p:sp>
        <p:nvSpPr>
          <p:cNvPr id="4" name="矩形 3"/>
          <p:cNvSpPr/>
          <p:nvPr/>
        </p:nvSpPr>
        <p:spPr>
          <a:xfrm>
            <a:off x="1187624" y="836712"/>
            <a:ext cx="7488832" cy="1569660"/>
          </a:xfrm>
          <a:prstGeom prst="rect">
            <a:avLst/>
          </a:prstGeom>
        </p:spPr>
        <p:txBody>
          <a:bodyPr wrap="square">
            <a:spAutoFit/>
          </a:bodyPr>
          <a:lstStyle/>
          <a:p>
            <a:r>
              <a:rPr lang="zh-CN" altLang="en-US" sz="3200" dirty="0"/>
              <a:t>将木块放在水平放置的长木板上，用弹簧测力计水平拉动木块，使它沿长木板做匀速直线运动，这时木块都受什么力？</a:t>
            </a:r>
            <a:endParaRPr lang="zh-CN" altLang="en-US" sz="3200" dirty="0">
              <a:latin typeface="微软雅黑" pitchFamily="34" charset="-122"/>
              <a:ea typeface="微软雅黑" pitchFamily="34" charset="-122"/>
            </a:endParaRPr>
          </a:p>
        </p:txBody>
      </p:sp>
      <p:sp>
        <p:nvSpPr>
          <p:cNvPr id="7" name="矩形 6"/>
          <p:cNvSpPr/>
          <p:nvPr/>
        </p:nvSpPr>
        <p:spPr>
          <a:xfrm>
            <a:off x="1691680" y="1844824"/>
            <a:ext cx="2520280" cy="738664"/>
          </a:xfrm>
          <a:prstGeom prst="rect">
            <a:avLst/>
          </a:prstGeom>
          <a:ln>
            <a:solidFill>
              <a:srgbClr val="FF0000"/>
            </a:solidFill>
          </a:ln>
        </p:spPr>
        <p:txBody>
          <a:bodyPr wrap="square">
            <a:spAutoFit/>
          </a:bodyPr>
          <a:lstStyle/>
          <a:p>
            <a:pPr fontAlgn="ctr">
              <a:lnSpc>
                <a:spcPct val="150000"/>
              </a:lnSpc>
            </a:pPr>
            <a:endParaRPr lang="zh-CN" altLang="en-US" sz="2800" dirty="0"/>
          </a:p>
        </p:txBody>
      </p:sp>
      <p:pic>
        <p:nvPicPr>
          <p:cNvPr id="6146" name="Picture 2"/>
          <p:cNvPicPr>
            <a:picLocks noChangeAspect="1" noChangeArrowheads="1"/>
          </p:cNvPicPr>
          <p:nvPr/>
        </p:nvPicPr>
        <p:blipFill>
          <a:blip r:embed="rId2" cstate="print"/>
          <a:srcRect/>
          <a:stretch>
            <a:fillRect/>
          </a:stretch>
        </p:blipFill>
        <p:spPr bwMode="auto">
          <a:xfrm>
            <a:off x="11113" y="2996952"/>
            <a:ext cx="9132887" cy="3076575"/>
          </a:xfrm>
          <a:prstGeom prst="rect">
            <a:avLst/>
          </a:prstGeom>
          <a:noFill/>
          <a:ln w="9525">
            <a:noFill/>
            <a:miter lim="800000"/>
            <a:headEnd/>
            <a:tailEnd/>
          </a:ln>
        </p:spPr>
      </p:pic>
      <p:cxnSp>
        <p:nvCxnSpPr>
          <p:cNvPr id="9" name="直接箭头连接符 8"/>
          <p:cNvCxnSpPr/>
          <p:nvPr/>
        </p:nvCxnSpPr>
        <p:spPr>
          <a:xfrm>
            <a:off x="2915816" y="4293096"/>
            <a:ext cx="0" cy="14401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V="1">
            <a:off x="2915816" y="2924944"/>
            <a:ext cx="0" cy="136815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a:off x="2915816" y="4293096"/>
            <a:ext cx="158417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flipH="1">
            <a:off x="1403648" y="4293096"/>
            <a:ext cx="151216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987824" y="5373216"/>
            <a:ext cx="504056" cy="584775"/>
          </a:xfrm>
          <a:prstGeom prst="rect">
            <a:avLst/>
          </a:prstGeom>
          <a:noFill/>
        </p:spPr>
        <p:txBody>
          <a:bodyPr wrap="square" rtlCol="0">
            <a:spAutoFit/>
          </a:bodyPr>
          <a:lstStyle/>
          <a:p>
            <a:r>
              <a:rPr lang="en-US" altLang="zh-CN" sz="3200" dirty="0" smtClean="0"/>
              <a:t>G</a:t>
            </a:r>
            <a:endParaRPr lang="zh-CN" altLang="en-US" sz="3200" dirty="0"/>
          </a:p>
        </p:txBody>
      </p:sp>
      <p:sp>
        <p:nvSpPr>
          <p:cNvPr id="20" name="TextBox 19"/>
          <p:cNvSpPr txBox="1"/>
          <p:nvPr/>
        </p:nvSpPr>
        <p:spPr>
          <a:xfrm>
            <a:off x="3059832" y="2708920"/>
            <a:ext cx="792088" cy="584775"/>
          </a:xfrm>
          <a:prstGeom prst="rect">
            <a:avLst/>
          </a:prstGeom>
          <a:noFill/>
        </p:spPr>
        <p:txBody>
          <a:bodyPr wrap="square" rtlCol="0">
            <a:spAutoFit/>
          </a:bodyPr>
          <a:lstStyle/>
          <a:p>
            <a:r>
              <a:rPr lang="en-US" altLang="zh-CN" sz="3200" dirty="0" smtClean="0"/>
              <a:t>F</a:t>
            </a:r>
            <a:r>
              <a:rPr lang="zh-CN" altLang="en-US" sz="3200" baseline="-25000" dirty="0" smtClean="0"/>
              <a:t>支</a:t>
            </a:r>
            <a:endParaRPr lang="zh-CN" altLang="en-US" sz="3200" baseline="-25000" dirty="0"/>
          </a:p>
        </p:txBody>
      </p:sp>
      <p:sp>
        <p:nvSpPr>
          <p:cNvPr id="21" name="TextBox 20"/>
          <p:cNvSpPr txBox="1"/>
          <p:nvPr/>
        </p:nvSpPr>
        <p:spPr>
          <a:xfrm>
            <a:off x="971600" y="4005064"/>
            <a:ext cx="504056" cy="584775"/>
          </a:xfrm>
          <a:prstGeom prst="rect">
            <a:avLst/>
          </a:prstGeom>
          <a:noFill/>
        </p:spPr>
        <p:txBody>
          <a:bodyPr wrap="square" rtlCol="0">
            <a:spAutoFit/>
          </a:bodyPr>
          <a:lstStyle/>
          <a:p>
            <a:r>
              <a:rPr lang="en-US" altLang="zh-CN" sz="3200" dirty="0" smtClean="0">
                <a:solidFill>
                  <a:srgbClr val="FF0000"/>
                </a:solidFill>
                <a:ea typeface="Ebrima" pitchFamily="2" charset="0"/>
                <a:cs typeface="Ebrima" pitchFamily="2" charset="0"/>
              </a:rPr>
              <a:t>f</a:t>
            </a:r>
            <a:endParaRPr lang="zh-CN" altLang="en-US" sz="3200" dirty="0">
              <a:solidFill>
                <a:srgbClr val="FF0000"/>
              </a:solidFill>
              <a:cs typeface="Ebrima" pitchFamily="2" charset="0"/>
            </a:endParaRPr>
          </a:p>
        </p:txBody>
      </p:sp>
      <p:sp>
        <p:nvSpPr>
          <p:cNvPr id="22" name="TextBox 21"/>
          <p:cNvSpPr txBox="1"/>
          <p:nvPr/>
        </p:nvSpPr>
        <p:spPr>
          <a:xfrm>
            <a:off x="4139952" y="3645024"/>
            <a:ext cx="792088" cy="584775"/>
          </a:xfrm>
          <a:prstGeom prst="rect">
            <a:avLst/>
          </a:prstGeom>
          <a:noFill/>
        </p:spPr>
        <p:txBody>
          <a:bodyPr wrap="square" rtlCol="0">
            <a:spAutoFit/>
          </a:bodyPr>
          <a:lstStyle/>
          <a:p>
            <a:r>
              <a:rPr lang="en-US" altLang="zh-CN" sz="3200" dirty="0" smtClean="0">
                <a:solidFill>
                  <a:srgbClr val="FF0000"/>
                </a:solidFill>
              </a:rPr>
              <a:t>F</a:t>
            </a:r>
            <a:r>
              <a:rPr lang="zh-CN" altLang="en-US" sz="3200" baseline="-25000" dirty="0" smtClean="0">
                <a:solidFill>
                  <a:srgbClr val="FF0000"/>
                </a:solidFill>
              </a:rPr>
              <a:t>拉</a:t>
            </a:r>
            <a:endParaRPr lang="zh-CN" altLang="en-US" sz="3200" baseline="-25000" dirty="0">
              <a:solidFill>
                <a:srgbClr val="FF0000"/>
              </a:solidFill>
            </a:endParaRPr>
          </a:p>
        </p:txBody>
      </p:sp>
      <p:sp>
        <p:nvSpPr>
          <p:cNvPr id="23" name="TextBox 22"/>
          <p:cNvSpPr txBox="1"/>
          <p:nvPr/>
        </p:nvSpPr>
        <p:spPr>
          <a:xfrm>
            <a:off x="5940152" y="5373216"/>
            <a:ext cx="1296144" cy="584775"/>
          </a:xfrm>
          <a:prstGeom prst="rect">
            <a:avLst/>
          </a:prstGeom>
          <a:noFill/>
        </p:spPr>
        <p:txBody>
          <a:bodyPr wrap="square" rtlCol="0">
            <a:spAutoFit/>
          </a:bodyPr>
          <a:lstStyle/>
          <a:p>
            <a:r>
              <a:rPr lang="en-US" altLang="zh-CN" sz="3200" dirty="0" smtClean="0">
                <a:solidFill>
                  <a:srgbClr val="FF0000"/>
                </a:solidFill>
              </a:rPr>
              <a:t>f</a:t>
            </a:r>
            <a:r>
              <a:rPr lang="zh-CN" altLang="en-US" sz="3200" dirty="0" smtClean="0">
                <a:solidFill>
                  <a:srgbClr val="FF0000"/>
                </a:solidFill>
              </a:rPr>
              <a:t>＝</a:t>
            </a:r>
            <a:r>
              <a:rPr lang="en-US" altLang="zh-CN" sz="3200" dirty="0" smtClean="0">
                <a:solidFill>
                  <a:srgbClr val="FF0000"/>
                </a:solidFill>
              </a:rPr>
              <a:t>F</a:t>
            </a:r>
            <a:r>
              <a:rPr lang="zh-CN" altLang="en-US" sz="3200" baseline="-25000" dirty="0" smtClean="0">
                <a:solidFill>
                  <a:srgbClr val="FF0000"/>
                </a:solidFill>
              </a:rPr>
              <a:t>拉</a:t>
            </a:r>
            <a:endParaRPr lang="zh-CN" altLang="en-US" sz="3200" baseline="-25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par>
                                <p:cTn id="17" presetID="2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ppt_x"/>
                                          </p:val>
                                        </p:tav>
                                        <p:tav tm="100000">
                                          <p:val>
                                            <p:strVal val="#ppt_x"/>
                                          </p:val>
                                        </p:tav>
                                      </p:tavLst>
                                    </p:anim>
                                    <p:anim calcmode="lin" valueType="num">
                                      <p:cBhvr additive="base">
                                        <p:cTn id="3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p:bldP spid="20"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smtClean="0"/>
              <a:t>某人用 </a:t>
            </a:r>
            <a:r>
              <a:rPr lang="en-US" altLang="zh-CN" sz="3200" dirty="0" smtClean="0"/>
              <a:t>50 N </a:t>
            </a:r>
            <a:r>
              <a:rPr lang="zh-CN" altLang="en-US" sz="3200" dirty="0" smtClean="0"/>
              <a:t>的力拉小车在水平路上匀速向右行驶，下列说法正确的是（      ）。</a:t>
            </a:r>
            <a:endParaRPr lang="zh-CN" altLang="en-US" sz="3200" dirty="0">
              <a:latin typeface="微软雅黑" pitchFamily="34" charset="-122"/>
              <a:ea typeface="微软雅黑" pitchFamily="34" charset="-122"/>
            </a:endParaRPr>
          </a:p>
        </p:txBody>
      </p:sp>
      <p:sp>
        <p:nvSpPr>
          <p:cNvPr id="7" name="矩形 6"/>
          <p:cNvSpPr/>
          <p:nvPr/>
        </p:nvSpPr>
        <p:spPr>
          <a:xfrm>
            <a:off x="683568" y="2996952"/>
            <a:ext cx="7632848" cy="3046988"/>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小车受到的阻力小于 </a:t>
            </a:r>
            <a:r>
              <a:rPr lang="en-US" altLang="zh-CN" sz="3200" dirty="0" smtClean="0"/>
              <a:t>50 N </a:t>
            </a:r>
            <a:r>
              <a:rPr lang="zh-CN" altLang="en-US" sz="3200" dirty="0" smtClean="0"/>
              <a:t>，方向向左</a:t>
            </a:r>
          </a:p>
          <a:p>
            <a:pPr fontAlgn="ctr">
              <a:lnSpc>
                <a:spcPct val="150000"/>
              </a:lnSpc>
            </a:pPr>
            <a:r>
              <a:rPr lang="en-US" altLang="zh-CN" sz="3200" dirty="0" smtClean="0"/>
              <a:t>B. </a:t>
            </a:r>
            <a:r>
              <a:rPr lang="zh-CN" altLang="en-US" sz="3200" dirty="0" smtClean="0"/>
              <a:t>小车受到的阻力等于 </a:t>
            </a:r>
            <a:r>
              <a:rPr lang="en-US" altLang="zh-CN" sz="3200" dirty="0" smtClean="0"/>
              <a:t>50 N </a:t>
            </a:r>
            <a:r>
              <a:rPr lang="zh-CN" altLang="en-US" sz="3200" dirty="0" smtClean="0"/>
              <a:t>，方向向左</a:t>
            </a:r>
          </a:p>
          <a:p>
            <a:pPr fontAlgn="ctr">
              <a:lnSpc>
                <a:spcPct val="150000"/>
              </a:lnSpc>
            </a:pPr>
            <a:r>
              <a:rPr lang="en-US" altLang="zh-CN" sz="3200" dirty="0" smtClean="0"/>
              <a:t>C. </a:t>
            </a:r>
            <a:r>
              <a:rPr lang="zh-CN" altLang="en-US" sz="3200" dirty="0" smtClean="0"/>
              <a:t>小车受到的阻力等于 </a:t>
            </a:r>
            <a:r>
              <a:rPr lang="en-US" altLang="zh-CN" sz="3200" dirty="0" smtClean="0"/>
              <a:t>50 N </a:t>
            </a:r>
            <a:r>
              <a:rPr lang="zh-CN" altLang="en-US" sz="3200" dirty="0" smtClean="0"/>
              <a:t>，方向向右</a:t>
            </a:r>
          </a:p>
          <a:p>
            <a:pPr fontAlgn="ctr">
              <a:lnSpc>
                <a:spcPct val="150000"/>
              </a:lnSpc>
            </a:pPr>
            <a:r>
              <a:rPr lang="en-US" altLang="zh-CN" sz="3200" dirty="0" smtClean="0"/>
              <a:t>D. </a:t>
            </a:r>
            <a:r>
              <a:rPr lang="zh-CN" altLang="en-US" sz="3200" dirty="0" smtClean="0"/>
              <a:t>小车受到的阻力大于 </a:t>
            </a:r>
            <a:r>
              <a:rPr lang="en-US" altLang="zh-CN" sz="3200" dirty="0" smtClean="0"/>
              <a:t>50 N </a:t>
            </a:r>
            <a:r>
              <a:rPr lang="zh-CN" altLang="en-US" sz="3200" dirty="0" smtClean="0"/>
              <a:t>，方向向右</a:t>
            </a:r>
            <a:endParaRPr lang="zh-CN" altLang="en-US" sz="3200" dirty="0"/>
          </a:p>
        </p:txBody>
      </p:sp>
      <p:sp>
        <p:nvSpPr>
          <p:cNvPr id="8" name="矩形 7"/>
          <p:cNvSpPr/>
          <p:nvPr/>
        </p:nvSpPr>
        <p:spPr>
          <a:xfrm>
            <a:off x="7236296" y="1340768"/>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B</a:t>
            </a:r>
            <a:endParaRPr lang="zh-CN" altLang="en-US" sz="3200" dirty="0">
              <a:solidFill>
                <a:srgbClr val="FF0000"/>
              </a:solidFill>
              <a:latin typeface="微软雅黑" pitchFamily="34" charset="-122"/>
              <a:ea typeface="微软雅黑" pitchFamily="34" charset="-122"/>
            </a:endParaRPr>
          </a:p>
        </p:txBody>
      </p:sp>
      <p:pic>
        <p:nvPicPr>
          <p:cNvPr id="1026" name="Picture 2"/>
          <p:cNvPicPr>
            <a:picLocks noChangeAspect="1" noChangeArrowheads="1"/>
          </p:cNvPicPr>
          <p:nvPr/>
        </p:nvPicPr>
        <p:blipFill>
          <a:blip r:embed="rId2" cstate="print"/>
          <a:srcRect/>
          <a:stretch>
            <a:fillRect/>
          </a:stretch>
        </p:blipFill>
        <p:spPr bwMode="auto">
          <a:xfrm>
            <a:off x="3131840" y="1988840"/>
            <a:ext cx="2895600" cy="1028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2554545"/>
          </a:xfrm>
          <a:prstGeom prst="rect">
            <a:avLst/>
          </a:prstGeom>
        </p:spPr>
        <p:txBody>
          <a:bodyPr wrap="square">
            <a:spAutoFit/>
          </a:bodyPr>
          <a:lstStyle/>
          <a:p>
            <a:r>
              <a:rPr lang="zh-CN" altLang="en-US" sz="3200" dirty="0" smtClean="0"/>
              <a:t>一辆重为 </a:t>
            </a:r>
            <a:r>
              <a:rPr lang="en-US" altLang="zh-CN" sz="3200" dirty="0" smtClean="0"/>
              <a:t>2×10</a:t>
            </a:r>
            <a:r>
              <a:rPr lang="en-US" altLang="zh-CN" sz="3200" baseline="30000" dirty="0" smtClean="0"/>
              <a:t>4</a:t>
            </a:r>
            <a:r>
              <a:rPr lang="en-US" altLang="zh-CN" sz="3200" dirty="0" smtClean="0"/>
              <a:t>N</a:t>
            </a:r>
            <a:r>
              <a:rPr lang="zh-CN" altLang="en-US" sz="3200" i="1" dirty="0" smtClean="0"/>
              <a:t>﻿﻿﻿﻿﻿﻿</a:t>
            </a:r>
            <a:r>
              <a:rPr lang="zh-CN" altLang="en-US" sz="3200" dirty="0" smtClean="0"/>
              <a:t> 的汽车在马路面上水平向右做匀速直线运动，汽车的自身的拉力大小为</a:t>
            </a:r>
            <a:r>
              <a:rPr lang="en-US" altLang="zh-CN" sz="3200" dirty="0" smtClean="0"/>
              <a:t>4×10</a:t>
            </a:r>
            <a:r>
              <a:rPr lang="en-US" altLang="zh-CN" sz="3200" baseline="30000" dirty="0" smtClean="0"/>
              <a:t>3</a:t>
            </a:r>
            <a:r>
              <a:rPr lang="en-US" altLang="zh-CN" sz="3200" dirty="0" smtClean="0"/>
              <a:t>N</a:t>
            </a:r>
            <a:r>
              <a:rPr lang="zh-CN" altLang="en-US" sz="3200" dirty="0" smtClean="0"/>
              <a:t> </a:t>
            </a:r>
            <a:r>
              <a:rPr lang="zh-CN" altLang="en-US" sz="3200" i="1" dirty="0" smtClean="0"/>
              <a:t>﻿﻿﻿﻿</a:t>
            </a:r>
            <a:r>
              <a:rPr lang="zh-CN" altLang="en-US" sz="3200" dirty="0" smtClean="0"/>
              <a:t> ，则汽车受到的摩擦力大小为</a:t>
            </a:r>
            <a:r>
              <a:rPr lang="en-US" altLang="zh-CN" sz="3200" dirty="0" smtClean="0"/>
              <a:t>________ N </a:t>
            </a:r>
            <a:r>
              <a:rPr lang="zh-CN" altLang="en-US" sz="3200" dirty="0" smtClean="0"/>
              <a:t>，方向水平</a:t>
            </a:r>
            <a:r>
              <a:rPr lang="en-US" altLang="zh-CN" sz="3200" dirty="0" smtClean="0"/>
              <a:t>_____</a:t>
            </a:r>
            <a:r>
              <a:rPr lang="zh-CN" altLang="en-US" sz="3200" dirty="0" smtClean="0"/>
              <a:t>。</a:t>
            </a:r>
            <a:endParaRPr lang="zh-CN" altLang="en-US" sz="3200" dirty="0">
              <a:latin typeface="微软雅黑" pitchFamily="34" charset="-122"/>
              <a:ea typeface="微软雅黑" pitchFamily="34" charset="-122"/>
            </a:endParaRPr>
          </a:p>
        </p:txBody>
      </p:sp>
      <p:sp>
        <p:nvSpPr>
          <p:cNvPr id="8" name="矩形 7"/>
          <p:cNvSpPr/>
          <p:nvPr/>
        </p:nvSpPr>
        <p:spPr>
          <a:xfrm>
            <a:off x="3563888" y="2276872"/>
            <a:ext cx="1512168" cy="584775"/>
          </a:xfrm>
          <a:prstGeom prst="rect">
            <a:avLst/>
          </a:prstGeom>
        </p:spPr>
        <p:txBody>
          <a:bodyPr wrap="square">
            <a:spAutoFit/>
          </a:bodyPr>
          <a:lstStyle/>
          <a:p>
            <a:pPr fontAlgn="ctr"/>
            <a:r>
              <a:rPr lang="en-US" altLang="zh-CN" sz="3200" dirty="0" smtClean="0">
                <a:solidFill>
                  <a:srgbClr val="FF0000"/>
                </a:solidFill>
              </a:rPr>
              <a:t>4×10</a:t>
            </a:r>
            <a:r>
              <a:rPr lang="en-US" altLang="zh-CN" sz="3200" baseline="30000" dirty="0" smtClean="0">
                <a:solidFill>
                  <a:srgbClr val="FF0000"/>
                </a:solidFill>
              </a:rPr>
              <a:t>3</a:t>
            </a:r>
            <a:endParaRPr lang="zh-CN" altLang="en-US" sz="3200" dirty="0">
              <a:solidFill>
                <a:srgbClr val="FF0000"/>
              </a:solidFill>
              <a:latin typeface="微软雅黑" pitchFamily="34" charset="-122"/>
              <a:ea typeface="微软雅黑" pitchFamily="34" charset="-122"/>
            </a:endParaRPr>
          </a:p>
        </p:txBody>
      </p:sp>
      <p:sp>
        <p:nvSpPr>
          <p:cNvPr id="9" name="矩形 8"/>
          <p:cNvSpPr/>
          <p:nvPr/>
        </p:nvSpPr>
        <p:spPr>
          <a:xfrm>
            <a:off x="1475656" y="2780928"/>
            <a:ext cx="1152128"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向左</a:t>
            </a:r>
            <a:endParaRPr lang="zh-CN" altLang="en-US" sz="3200" dirty="0">
              <a:solidFill>
                <a:srgbClr val="FF0000"/>
              </a:solidFill>
              <a:latin typeface="华文楷体" pitchFamily="2" charset="-122"/>
              <a:ea typeface="华文楷体" pitchFamily="2" charset="-122"/>
            </a:endParaRPr>
          </a:p>
        </p:txBody>
      </p:sp>
      <p:sp>
        <p:nvSpPr>
          <p:cNvPr id="11" name="TextBox 10"/>
          <p:cNvSpPr txBox="1"/>
          <p:nvPr/>
        </p:nvSpPr>
        <p:spPr>
          <a:xfrm>
            <a:off x="0" y="371703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12" name="矩形 11"/>
          <p:cNvSpPr/>
          <p:nvPr/>
        </p:nvSpPr>
        <p:spPr>
          <a:xfrm>
            <a:off x="1331640" y="3573016"/>
            <a:ext cx="2808312" cy="3046988"/>
          </a:xfrm>
          <a:prstGeom prst="rect">
            <a:avLst/>
          </a:prstGeom>
        </p:spPr>
        <p:txBody>
          <a:bodyPr wrap="square">
            <a:spAutoFit/>
          </a:bodyPr>
          <a:lstStyle/>
          <a:p>
            <a:r>
              <a:rPr lang="zh-CN" altLang="en-US" sz="3200" dirty="0" smtClean="0"/>
              <a:t>如图所示，一物体沿斜面滑下，请画出该物体所受斜面弹力 </a:t>
            </a:r>
            <a:r>
              <a:rPr lang="en-US" altLang="zh-CN" sz="3200" dirty="0" smtClean="0"/>
              <a:t>N </a:t>
            </a:r>
            <a:r>
              <a:rPr lang="zh-CN" altLang="en-US" sz="3200" dirty="0" smtClean="0"/>
              <a:t>及摩擦力 </a:t>
            </a:r>
            <a:r>
              <a:rPr lang="en-US" altLang="zh-CN" sz="3200" dirty="0" smtClean="0"/>
              <a:t>f </a:t>
            </a:r>
            <a:r>
              <a:rPr lang="zh-CN" altLang="en-US" sz="3200" dirty="0" smtClean="0"/>
              <a:t>示意图。</a:t>
            </a:r>
            <a:endParaRPr lang="zh-CN" altLang="en-US" sz="3200" dirty="0">
              <a:latin typeface="微软雅黑" pitchFamily="34" charset="-122"/>
              <a:ea typeface="微软雅黑" pitchFamily="34" charset="-122"/>
            </a:endParaRPr>
          </a:p>
        </p:txBody>
      </p:sp>
      <p:pic>
        <p:nvPicPr>
          <p:cNvPr id="2050" name="Picture 2"/>
          <p:cNvPicPr>
            <a:picLocks noChangeAspect="1" noChangeArrowheads="1"/>
          </p:cNvPicPr>
          <p:nvPr/>
        </p:nvPicPr>
        <p:blipFill>
          <a:blip r:embed="rId2" cstate="print"/>
          <a:srcRect/>
          <a:stretch>
            <a:fillRect/>
          </a:stretch>
        </p:blipFill>
        <p:spPr bwMode="auto">
          <a:xfrm>
            <a:off x="4200525" y="3619500"/>
            <a:ext cx="4943475" cy="3238500"/>
          </a:xfrm>
          <a:prstGeom prst="rect">
            <a:avLst/>
          </a:prstGeom>
          <a:noFill/>
          <a:ln w="9525">
            <a:noFill/>
            <a:miter lim="800000"/>
            <a:headEnd/>
            <a:tailEnd/>
          </a:ln>
        </p:spPr>
      </p:pic>
      <p:cxnSp>
        <p:nvCxnSpPr>
          <p:cNvPr id="14" name="直接箭头连接符 13"/>
          <p:cNvCxnSpPr/>
          <p:nvPr/>
        </p:nvCxnSpPr>
        <p:spPr>
          <a:xfrm flipV="1">
            <a:off x="6876256" y="4437112"/>
            <a:ext cx="864096" cy="5040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flipV="1">
            <a:off x="6444208" y="4149080"/>
            <a:ext cx="432048" cy="7920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156176" y="3645024"/>
            <a:ext cx="576064" cy="584775"/>
          </a:xfrm>
          <a:prstGeom prst="rect">
            <a:avLst/>
          </a:prstGeom>
          <a:noFill/>
        </p:spPr>
        <p:txBody>
          <a:bodyPr wrap="square" rtlCol="0">
            <a:spAutoFit/>
          </a:bodyPr>
          <a:lstStyle/>
          <a:p>
            <a:r>
              <a:rPr lang="en-US" altLang="zh-CN" sz="3200" dirty="0" smtClean="0">
                <a:solidFill>
                  <a:srgbClr val="FF0000"/>
                </a:solidFill>
                <a:latin typeface="微软雅黑" pitchFamily="34" charset="-122"/>
                <a:ea typeface="微软雅黑" pitchFamily="34" charset="-122"/>
              </a:rPr>
              <a:t>N</a:t>
            </a:r>
            <a:endParaRPr lang="zh-CN" altLang="en-US" sz="3200" dirty="0">
              <a:solidFill>
                <a:srgbClr val="FF0000"/>
              </a:solidFill>
              <a:latin typeface="微软雅黑" pitchFamily="34" charset="-122"/>
              <a:ea typeface="微软雅黑" pitchFamily="34" charset="-122"/>
            </a:endParaRPr>
          </a:p>
        </p:txBody>
      </p:sp>
      <p:sp>
        <p:nvSpPr>
          <p:cNvPr id="19" name="TextBox 18"/>
          <p:cNvSpPr txBox="1"/>
          <p:nvPr/>
        </p:nvSpPr>
        <p:spPr>
          <a:xfrm>
            <a:off x="7596336" y="3933056"/>
            <a:ext cx="576064" cy="584775"/>
          </a:xfrm>
          <a:prstGeom prst="rect">
            <a:avLst/>
          </a:prstGeom>
          <a:noFill/>
        </p:spPr>
        <p:txBody>
          <a:bodyPr wrap="square" rtlCol="0">
            <a:spAutoFit/>
          </a:bodyPr>
          <a:lstStyle/>
          <a:p>
            <a:r>
              <a:rPr lang="en-US" altLang="zh-CN" sz="3200" dirty="0" smtClean="0">
                <a:solidFill>
                  <a:srgbClr val="FF0000"/>
                </a:solidFill>
                <a:latin typeface="微软雅黑" pitchFamily="34" charset="-122"/>
                <a:ea typeface="微软雅黑" pitchFamily="34" charset="-122"/>
              </a:rPr>
              <a:t>f</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488832" cy="1077218"/>
          </a:xfrm>
          <a:prstGeom prst="rect">
            <a:avLst/>
          </a:prstGeom>
        </p:spPr>
        <p:txBody>
          <a:bodyPr wrap="square">
            <a:spAutoFit/>
          </a:bodyPr>
          <a:lstStyle/>
          <a:p>
            <a:r>
              <a:rPr lang="zh-CN" altLang="en-US" sz="3200" dirty="0" smtClean="0"/>
              <a:t>如图，传送带以速度 </a:t>
            </a:r>
            <a:r>
              <a:rPr lang="en-US" altLang="zh-CN" sz="3200" dirty="0" smtClean="0"/>
              <a:t>v </a:t>
            </a:r>
            <a:r>
              <a:rPr lang="zh-CN" altLang="en-US" sz="3200" dirty="0" smtClean="0"/>
              <a:t>匀速转动，请画出物体 </a:t>
            </a:r>
            <a:r>
              <a:rPr lang="en-US" altLang="zh-CN" sz="3200" dirty="0" smtClean="0"/>
              <a:t>A </a:t>
            </a:r>
            <a:r>
              <a:rPr lang="zh-CN" altLang="en-US" sz="3200" dirty="0" smtClean="0"/>
              <a:t>刚放上去时所受摩擦力的示意图。</a:t>
            </a:r>
            <a:endParaRPr lang="zh-CN" altLang="en-US" sz="3200" dirty="0">
              <a:latin typeface="微软雅黑" pitchFamily="34" charset="-122"/>
              <a:ea typeface="微软雅黑" pitchFamily="34" charset="-122"/>
            </a:endParaRPr>
          </a:p>
        </p:txBody>
      </p:sp>
      <p:pic>
        <p:nvPicPr>
          <p:cNvPr id="3074" name="Picture 2"/>
          <p:cNvPicPr>
            <a:picLocks noChangeAspect="1" noChangeArrowheads="1"/>
          </p:cNvPicPr>
          <p:nvPr/>
        </p:nvPicPr>
        <p:blipFill>
          <a:blip r:embed="rId2" cstate="print"/>
          <a:srcRect/>
          <a:stretch>
            <a:fillRect/>
          </a:stretch>
        </p:blipFill>
        <p:spPr bwMode="auto">
          <a:xfrm>
            <a:off x="899592" y="2564904"/>
            <a:ext cx="7799387" cy="3590925"/>
          </a:xfrm>
          <a:prstGeom prst="rect">
            <a:avLst/>
          </a:prstGeom>
          <a:noFill/>
          <a:ln w="9525">
            <a:noFill/>
            <a:miter lim="800000"/>
            <a:headEnd/>
            <a:tailEnd/>
          </a:ln>
        </p:spPr>
      </p:pic>
      <p:cxnSp>
        <p:nvCxnSpPr>
          <p:cNvPr id="11" name="直接箭头连接符 10"/>
          <p:cNvCxnSpPr/>
          <p:nvPr/>
        </p:nvCxnSpPr>
        <p:spPr>
          <a:xfrm>
            <a:off x="5076056" y="3645024"/>
            <a:ext cx="18722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092280" y="3212976"/>
            <a:ext cx="432048" cy="584775"/>
          </a:xfrm>
          <a:prstGeom prst="rect">
            <a:avLst/>
          </a:prstGeom>
          <a:noFill/>
        </p:spPr>
        <p:txBody>
          <a:bodyPr wrap="square" rtlCol="0">
            <a:spAutoFit/>
          </a:bodyPr>
          <a:lstStyle/>
          <a:p>
            <a:r>
              <a:rPr lang="en-US" altLang="zh-CN" sz="3200" smtClean="0">
                <a:solidFill>
                  <a:srgbClr val="FF0000"/>
                </a:solidFill>
                <a:latin typeface="微软雅黑" pitchFamily="34" charset="-122"/>
                <a:ea typeface="微软雅黑" pitchFamily="34" charset="-122"/>
              </a:rPr>
              <a:t>f</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探究</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836712"/>
            <a:ext cx="4680520" cy="584775"/>
          </a:xfrm>
          <a:prstGeom prst="rect">
            <a:avLst/>
          </a:prstGeom>
        </p:spPr>
        <p:txBody>
          <a:bodyPr wrap="square">
            <a:spAutoFit/>
          </a:bodyPr>
          <a:lstStyle/>
          <a:p>
            <a:r>
              <a:rPr lang="zh-CN" altLang="en-US" sz="3200" dirty="0" smtClean="0"/>
              <a:t>影响滑动摩擦力的因素。</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1403648" y="1556792"/>
            <a:ext cx="4896544" cy="4524315"/>
          </a:xfrm>
          <a:prstGeom prst="rect">
            <a:avLst/>
          </a:prstGeom>
        </p:spPr>
        <p:txBody>
          <a:bodyPr wrap="square">
            <a:spAutoFit/>
          </a:bodyPr>
          <a:lstStyle/>
          <a:p>
            <a:pPr fontAlgn="ctr">
              <a:lnSpc>
                <a:spcPct val="150000"/>
              </a:lnSpc>
            </a:pPr>
            <a:r>
              <a:rPr lang="zh-CN" altLang="en-US" sz="3200" dirty="0" smtClean="0"/>
              <a:t>① 接触面的粗糙程度； </a:t>
            </a:r>
          </a:p>
          <a:p>
            <a:pPr fontAlgn="ctr">
              <a:lnSpc>
                <a:spcPct val="150000"/>
              </a:lnSpc>
            </a:pPr>
            <a:r>
              <a:rPr lang="zh-CN" altLang="en-US" sz="3200" dirty="0" smtClean="0"/>
              <a:t>② 接触面受到的压力；</a:t>
            </a:r>
          </a:p>
          <a:p>
            <a:pPr fontAlgn="ctr">
              <a:lnSpc>
                <a:spcPct val="150000"/>
              </a:lnSpc>
            </a:pPr>
            <a:r>
              <a:rPr lang="zh-CN" altLang="en-US" sz="3200" dirty="0" smtClean="0"/>
              <a:t>③ 接触面积的大小 ；</a:t>
            </a:r>
          </a:p>
          <a:p>
            <a:pPr fontAlgn="ctr">
              <a:lnSpc>
                <a:spcPct val="150000"/>
              </a:lnSpc>
            </a:pPr>
            <a:r>
              <a:rPr lang="zh-CN" altLang="en-US" sz="3200" dirty="0" smtClean="0"/>
              <a:t>④ 物体运动的速度；</a:t>
            </a:r>
          </a:p>
          <a:p>
            <a:pPr fontAlgn="ctr">
              <a:lnSpc>
                <a:spcPct val="150000"/>
              </a:lnSpc>
            </a:pPr>
            <a:r>
              <a:rPr lang="zh-CN" altLang="en-US" sz="3200" dirty="0" smtClean="0"/>
              <a:t>⑤物体受到的拉力；</a:t>
            </a:r>
          </a:p>
          <a:p>
            <a:pPr fontAlgn="ctr">
              <a:lnSpc>
                <a:spcPct val="150000"/>
              </a:lnSpc>
            </a:pPr>
            <a:r>
              <a:rPr lang="zh-CN" altLang="en-US" sz="3200" i="1" dirty="0" smtClean="0"/>
              <a:t>﻿﻿﻿﻿﻿﻿</a:t>
            </a:r>
            <a:r>
              <a:rPr lang="zh-CN" altLang="en-US" sz="3200" dirty="0" smtClean="0"/>
              <a:t> </a:t>
            </a:r>
            <a:r>
              <a:rPr lang="en-US" altLang="zh-CN" sz="3200" dirty="0" smtClean="0"/>
              <a:t>……</a:t>
            </a:r>
            <a:endParaRPr lang="zh-CN" altLang="en-US" sz="3200" dirty="0"/>
          </a:p>
        </p:txBody>
      </p:sp>
      <p:sp>
        <p:nvSpPr>
          <p:cNvPr id="8" name="TextBox 7"/>
          <p:cNvSpPr txBox="1"/>
          <p:nvPr/>
        </p:nvSpPr>
        <p:spPr>
          <a:xfrm>
            <a:off x="0" y="1772816"/>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猜想</a:t>
            </a:r>
            <a:endParaRPr lang="zh-CN" altLang="en-US" sz="3200" dirty="0">
              <a:solidFill>
                <a:schemeClr val="tx2"/>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55576" y="476672"/>
            <a:ext cx="7388561" cy="707886"/>
          </a:xfrm>
          <a:prstGeom prst="rect">
            <a:avLst/>
          </a:prstGeom>
        </p:spPr>
        <p:txBody>
          <a:bodyPr wrap="none">
            <a:spAutoFit/>
          </a:bodyPr>
          <a:lstStyle/>
          <a:p>
            <a:r>
              <a:rPr lang="zh-CN" altLang="en-US" sz="4000" b="1" dirty="0" smtClean="0">
                <a:latin typeface="微软雅黑" pitchFamily="34" charset="-122"/>
                <a:ea typeface="微软雅黑" pitchFamily="34" charset="-122"/>
              </a:rPr>
              <a:t>影响滑动摩擦力大小的影响因素</a:t>
            </a:r>
            <a:endParaRPr lang="zh-CN" altLang="en-US" sz="4000" b="1" dirty="0">
              <a:latin typeface="微软雅黑" pitchFamily="34" charset="-122"/>
              <a:ea typeface="微软雅黑" pitchFamily="34" charset="-122"/>
            </a:endParaRPr>
          </a:p>
        </p:txBody>
      </p:sp>
      <p:sp>
        <p:nvSpPr>
          <p:cNvPr id="13" name="TextBox 12"/>
          <p:cNvSpPr txBox="1"/>
          <p:nvPr/>
        </p:nvSpPr>
        <p:spPr>
          <a:xfrm>
            <a:off x="0" y="155679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思考</a:t>
            </a:r>
            <a:endParaRPr lang="zh-CN" altLang="en-US" sz="3200" dirty="0">
              <a:solidFill>
                <a:schemeClr val="tx2"/>
              </a:solidFill>
              <a:latin typeface="微软雅黑" pitchFamily="34" charset="-122"/>
              <a:ea typeface="微软雅黑" pitchFamily="34" charset="-122"/>
            </a:endParaRPr>
          </a:p>
        </p:txBody>
      </p:sp>
      <p:sp>
        <p:nvSpPr>
          <p:cNvPr id="14" name="矩形 13"/>
          <p:cNvSpPr/>
          <p:nvPr/>
        </p:nvSpPr>
        <p:spPr>
          <a:xfrm>
            <a:off x="1331640" y="1556792"/>
            <a:ext cx="5904656" cy="584775"/>
          </a:xfrm>
          <a:prstGeom prst="rect">
            <a:avLst/>
          </a:prstGeom>
        </p:spPr>
        <p:txBody>
          <a:bodyPr wrap="square">
            <a:spAutoFit/>
          </a:bodyPr>
          <a:lstStyle/>
          <a:p>
            <a:r>
              <a:rPr lang="en-US" altLang="zh-CN" sz="3200" dirty="0" smtClean="0"/>
              <a:t>1. </a:t>
            </a:r>
            <a:r>
              <a:rPr lang="zh-CN" altLang="en-US" sz="3200" dirty="0" smtClean="0"/>
              <a:t>怎样测量滑动摩擦力的大小？</a:t>
            </a:r>
            <a:endParaRPr lang="zh-CN" altLang="en-US" sz="3200" dirty="0">
              <a:solidFill>
                <a:schemeClr val="tx2"/>
              </a:solidFill>
              <a:latin typeface="微软雅黑" pitchFamily="34" charset="-122"/>
              <a:ea typeface="微软雅黑" pitchFamily="34" charset="-122"/>
            </a:endParaRPr>
          </a:p>
        </p:txBody>
      </p:sp>
      <p:sp>
        <p:nvSpPr>
          <p:cNvPr id="8" name="矩形 7"/>
          <p:cNvSpPr/>
          <p:nvPr/>
        </p:nvSpPr>
        <p:spPr>
          <a:xfrm>
            <a:off x="1475656" y="2780928"/>
            <a:ext cx="5904656" cy="584775"/>
          </a:xfrm>
          <a:prstGeom prst="rect">
            <a:avLst/>
          </a:prstGeom>
        </p:spPr>
        <p:txBody>
          <a:bodyPr wrap="square">
            <a:spAutoFit/>
          </a:bodyPr>
          <a:lstStyle/>
          <a:p>
            <a:r>
              <a:rPr lang="zh-CN" altLang="en-US" sz="3200" b="1" dirty="0" smtClean="0">
                <a:solidFill>
                  <a:srgbClr val="FF0000"/>
                </a:solidFill>
                <a:latin typeface="华文楷体" pitchFamily="2" charset="-122"/>
                <a:ea typeface="华文楷体" pitchFamily="2" charset="-122"/>
              </a:rPr>
              <a:t>利用二力平衡的原理测量。</a:t>
            </a:r>
            <a:endParaRPr lang="zh-CN" altLang="en-US" sz="3200" dirty="0">
              <a:solidFill>
                <a:srgbClr val="FF0000"/>
              </a:solidFill>
              <a:latin typeface="华文楷体" pitchFamily="2" charset="-122"/>
              <a:ea typeface="华文楷体" pitchFamily="2" charset="-122"/>
            </a:endParaRPr>
          </a:p>
        </p:txBody>
      </p:sp>
      <p:sp>
        <p:nvSpPr>
          <p:cNvPr id="10" name="矩形 9"/>
          <p:cNvSpPr/>
          <p:nvPr/>
        </p:nvSpPr>
        <p:spPr>
          <a:xfrm>
            <a:off x="1259632" y="3861048"/>
            <a:ext cx="7884368" cy="584775"/>
          </a:xfrm>
          <a:prstGeom prst="rect">
            <a:avLst/>
          </a:prstGeom>
        </p:spPr>
        <p:txBody>
          <a:bodyPr wrap="square">
            <a:spAutoFit/>
          </a:bodyPr>
          <a:lstStyle/>
          <a:p>
            <a:r>
              <a:rPr lang="en-US" altLang="zh-CN" sz="3200" dirty="0" smtClean="0"/>
              <a:t>2. </a:t>
            </a:r>
            <a:r>
              <a:rPr lang="zh-CN" altLang="en-US" sz="3200" dirty="0" smtClean="0"/>
              <a:t>探究其中一个因素时，其他因素怎么办？</a:t>
            </a:r>
            <a:endParaRPr lang="zh-CN" altLang="en-US" sz="3200" dirty="0">
              <a:solidFill>
                <a:schemeClr val="tx2"/>
              </a:solidFill>
              <a:latin typeface="微软雅黑" pitchFamily="34" charset="-122"/>
              <a:ea typeface="微软雅黑" pitchFamily="34" charset="-122"/>
            </a:endParaRPr>
          </a:p>
        </p:txBody>
      </p:sp>
      <p:sp>
        <p:nvSpPr>
          <p:cNvPr id="11" name="矩形 10"/>
          <p:cNvSpPr/>
          <p:nvPr/>
        </p:nvSpPr>
        <p:spPr>
          <a:xfrm>
            <a:off x="1619672" y="4869160"/>
            <a:ext cx="5688632" cy="584775"/>
          </a:xfrm>
          <a:prstGeom prst="rect">
            <a:avLst/>
          </a:prstGeom>
        </p:spPr>
        <p:txBody>
          <a:bodyPr wrap="square">
            <a:spAutoFit/>
          </a:bodyPr>
          <a:lstStyle/>
          <a:p>
            <a:r>
              <a:rPr lang="zh-CN" altLang="en-US" sz="3200" b="1" dirty="0" smtClean="0">
                <a:solidFill>
                  <a:srgbClr val="FF0000"/>
                </a:solidFill>
                <a:latin typeface="华文楷体" pitchFamily="2" charset="-122"/>
                <a:ea typeface="华文楷体" pitchFamily="2" charset="-122"/>
              </a:rPr>
              <a:t>保持不变，这是控制变量法。</a:t>
            </a:r>
            <a:endParaRPr lang="zh-CN" altLang="en-US" sz="32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55576" y="476672"/>
            <a:ext cx="2242922" cy="707886"/>
          </a:xfrm>
          <a:prstGeom prst="rect">
            <a:avLst/>
          </a:prstGeom>
        </p:spPr>
        <p:txBody>
          <a:bodyPr wrap="none">
            <a:spAutoFit/>
          </a:bodyPr>
          <a:lstStyle/>
          <a:p>
            <a:r>
              <a:rPr lang="zh-CN" altLang="en-US" sz="4000" b="1" dirty="0"/>
              <a:t>游戏导入</a:t>
            </a:r>
            <a:endParaRPr lang="zh-CN" altLang="en-US" sz="4000" b="1" dirty="0">
              <a:latin typeface="微软雅黑" pitchFamily="34" charset="-122"/>
              <a:ea typeface="微软雅黑" pitchFamily="34" charset="-122"/>
            </a:endParaRPr>
          </a:p>
        </p:txBody>
      </p:sp>
      <p:pic>
        <p:nvPicPr>
          <p:cNvPr id="1026" name="Picture 2"/>
          <p:cNvPicPr>
            <a:picLocks noChangeAspect="1" noChangeArrowheads="1"/>
          </p:cNvPicPr>
          <p:nvPr/>
        </p:nvPicPr>
        <p:blipFill>
          <a:blip r:embed="rId2" cstate="print"/>
          <a:srcRect/>
          <a:stretch>
            <a:fillRect/>
          </a:stretch>
        </p:blipFill>
        <p:spPr bwMode="auto">
          <a:xfrm>
            <a:off x="0" y="1484784"/>
            <a:ext cx="4703164" cy="324614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716016" y="1484784"/>
            <a:ext cx="4427984" cy="3240359"/>
          </a:xfrm>
          <a:prstGeom prst="rect">
            <a:avLst/>
          </a:prstGeom>
          <a:noFill/>
          <a:ln w="9525">
            <a:noFill/>
            <a:miter lim="800000"/>
            <a:headEnd/>
            <a:tailEnd/>
          </a:ln>
        </p:spPr>
      </p:pic>
      <p:sp>
        <p:nvSpPr>
          <p:cNvPr id="13" name="TextBox 12"/>
          <p:cNvSpPr txBox="1"/>
          <p:nvPr/>
        </p:nvSpPr>
        <p:spPr>
          <a:xfrm>
            <a:off x="0" y="5373216"/>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思考</a:t>
            </a:r>
            <a:endParaRPr lang="zh-CN" altLang="en-US" sz="3200" dirty="0">
              <a:solidFill>
                <a:schemeClr val="tx2"/>
              </a:solidFill>
              <a:latin typeface="微软雅黑" pitchFamily="34" charset="-122"/>
              <a:ea typeface="微软雅黑" pitchFamily="34" charset="-122"/>
            </a:endParaRPr>
          </a:p>
        </p:txBody>
      </p:sp>
      <p:sp>
        <p:nvSpPr>
          <p:cNvPr id="14" name="矩形 13"/>
          <p:cNvSpPr/>
          <p:nvPr/>
        </p:nvSpPr>
        <p:spPr>
          <a:xfrm>
            <a:off x="1331640" y="5301208"/>
            <a:ext cx="7128792" cy="1077218"/>
          </a:xfrm>
          <a:prstGeom prst="rect">
            <a:avLst/>
          </a:prstGeom>
        </p:spPr>
        <p:txBody>
          <a:bodyPr wrap="square">
            <a:spAutoFit/>
          </a:bodyPr>
          <a:lstStyle/>
          <a:p>
            <a:r>
              <a:rPr lang="zh-CN" altLang="en-US" sz="3200" dirty="0"/>
              <a:t>为什么会有这些现象？什么情况下容易出现这类情况呢？</a:t>
            </a:r>
            <a:endParaRPr lang="zh-CN" altLang="en-US" sz="3200" dirty="0">
              <a:solidFill>
                <a:schemeClr val="tx2"/>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探究</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836712"/>
            <a:ext cx="4680520" cy="584775"/>
          </a:xfrm>
          <a:prstGeom prst="rect">
            <a:avLst/>
          </a:prstGeom>
        </p:spPr>
        <p:txBody>
          <a:bodyPr wrap="square">
            <a:spAutoFit/>
          </a:bodyPr>
          <a:lstStyle/>
          <a:p>
            <a:r>
              <a:rPr lang="zh-CN" altLang="en-US" sz="3200" dirty="0" smtClean="0"/>
              <a:t>影响滑动摩擦力的因素。</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1259632" y="3140968"/>
            <a:ext cx="7272808" cy="1077218"/>
          </a:xfrm>
          <a:prstGeom prst="rect">
            <a:avLst/>
          </a:prstGeom>
        </p:spPr>
        <p:txBody>
          <a:bodyPr wrap="square">
            <a:spAutoFit/>
          </a:bodyPr>
          <a:lstStyle/>
          <a:p>
            <a:pPr fontAlgn="ctr"/>
            <a:r>
              <a:rPr lang="zh-CN" altLang="en-US" sz="3200" dirty="0" smtClean="0"/>
              <a:t>滑动摩擦力与物体对接触面的压力、接触面的粗糙程度有关。</a:t>
            </a:r>
            <a:endParaRPr lang="zh-CN" altLang="en-US" sz="3200" dirty="0"/>
          </a:p>
        </p:txBody>
      </p:sp>
      <p:sp>
        <p:nvSpPr>
          <p:cNvPr id="8" name="TextBox 7"/>
          <p:cNvSpPr txBox="1"/>
          <p:nvPr/>
        </p:nvSpPr>
        <p:spPr>
          <a:xfrm>
            <a:off x="0" y="3212976"/>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结论</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1259632" y="4365104"/>
            <a:ext cx="7272808" cy="1077218"/>
          </a:xfrm>
          <a:prstGeom prst="rect">
            <a:avLst/>
          </a:prstGeom>
        </p:spPr>
        <p:txBody>
          <a:bodyPr wrap="square">
            <a:spAutoFit/>
          </a:bodyPr>
          <a:lstStyle/>
          <a:p>
            <a:pPr fontAlgn="ctr"/>
            <a:r>
              <a:rPr lang="zh-CN" altLang="en-US" sz="3200" dirty="0" smtClean="0"/>
              <a:t>压力越大，接触面越粗糙，滑动摩擦力越大。</a:t>
            </a:r>
            <a:endParaRPr lang="zh-CN" altLang="en-US" sz="3200" dirty="0"/>
          </a:p>
        </p:txBody>
      </p:sp>
      <p:sp>
        <p:nvSpPr>
          <p:cNvPr id="10" name="矩形 9"/>
          <p:cNvSpPr/>
          <p:nvPr/>
        </p:nvSpPr>
        <p:spPr>
          <a:xfrm>
            <a:off x="1259632" y="5589240"/>
            <a:ext cx="7272808" cy="584775"/>
          </a:xfrm>
          <a:prstGeom prst="rect">
            <a:avLst/>
          </a:prstGeom>
        </p:spPr>
        <p:txBody>
          <a:bodyPr wrap="square">
            <a:spAutoFit/>
          </a:bodyPr>
          <a:lstStyle/>
          <a:p>
            <a:pPr fontAlgn="ctr"/>
            <a:r>
              <a:rPr lang="zh-CN" altLang="en-US" sz="3200" dirty="0" smtClean="0"/>
              <a:t>滑动摩擦力与接触面积、运动速度无关。</a:t>
            </a:r>
            <a:endParaRPr lang="zh-CN" altLang="en-US" sz="3200" dirty="0"/>
          </a:p>
        </p:txBody>
      </p:sp>
      <p:pic>
        <p:nvPicPr>
          <p:cNvPr id="4098" name="Picture 2"/>
          <p:cNvPicPr>
            <a:picLocks noChangeAspect="1" noChangeArrowheads="1"/>
          </p:cNvPicPr>
          <p:nvPr/>
        </p:nvPicPr>
        <p:blipFill>
          <a:blip r:embed="rId2" cstate="print"/>
          <a:srcRect/>
          <a:stretch>
            <a:fillRect/>
          </a:stretch>
        </p:blipFill>
        <p:spPr bwMode="auto">
          <a:xfrm>
            <a:off x="5768896" y="1124744"/>
            <a:ext cx="3375103" cy="19983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2062103"/>
          </a:xfrm>
          <a:prstGeom prst="rect">
            <a:avLst/>
          </a:prstGeom>
        </p:spPr>
        <p:txBody>
          <a:bodyPr wrap="square">
            <a:spAutoFit/>
          </a:bodyPr>
          <a:lstStyle/>
          <a:p>
            <a:r>
              <a:rPr lang="zh-CN" altLang="en-US" sz="3200" dirty="0" smtClean="0"/>
              <a:t>﻿小明在测出物理课本与桌面的滑动摩擦力大小后，又将实验报告册叠放在物理课本上，他这样做是为了研究滑动摩擦力与（        ）。</a:t>
            </a:r>
            <a:endParaRPr lang="zh-CN" altLang="en-US" sz="3200" dirty="0">
              <a:latin typeface="微软雅黑" pitchFamily="34" charset="-122"/>
              <a:ea typeface="微软雅黑" pitchFamily="34" charset="-122"/>
            </a:endParaRPr>
          </a:p>
        </p:txBody>
      </p:sp>
      <p:sp>
        <p:nvSpPr>
          <p:cNvPr id="7" name="矩形 6"/>
          <p:cNvSpPr/>
          <p:nvPr/>
        </p:nvSpPr>
        <p:spPr>
          <a:xfrm>
            <a:off x="1259632" y="3645024"/>
            <a:ext cx="4968552" cy="3046988"/>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压力大小的关系  </a:t>
            </a:r>
          </a:p>
          <a:p>
            <a:pPr fontAlgn="ctr">
              <a:lnSpc>
                <a:spcPct val="150000"/>
              </a:lnSpc>
            </a:pPr>
            <a:r>
              <a:rPr lang="en-US" altLang="zh-CN" sz="3200" dirty="0" smtClean="0"/>
              <a:t>B. </a:t>
            </a:r>
            <a:r>
              <a:rPr lang="zh-CN" altLang="en-US" sz="3200" dirty="0" smtClean="0"/>
              <a:t>接触面材料的关系</a:t>
            </a:r>
          </a:p>
          <a:p>
            <a:pPr fontAlgn="ctr">
              <a:lnSpc>
                <a:spcPct val="150000"/>
              </a:lnSpc>
            </a:pPr>
            <a:r>
              <a:rPr lang="en-US" altLang="zh-CN" sz="3200" dirty="0" smtClean="0"/>
              <a:t>C. </a:t>
            </a:r>
            <a:r>
              <a:rPr lang="zh-CN" altLang="en-US" sz="3200" dirty="0" smtClean="0"/>
              <a:t>接触面积大小的关系  </a:t>
            </a:r>
          </a:p>
          <a:p>
            <a:pPr fontAlgn="ctr">
              <a:lnSpc>
                <a:spcPct val="150000"/>
              </a:lnSpc>
            </a:pPr>
            <a:r>
              <a:rPr lang="en-US" altLang="zh-CN" sz="3200" dirty="0" smtClean="0"/>
              <a:t>D. </a:t>
            </a:r>
            <a:r>
              <a:rPr lang="zh-CN" altLang="en-US" sz="3200" dirty="0" smtClean="0"/>
              <a:t>接触面粗糙程度的关系</a:t>
            </a:r>
            <a:endParaRPr lang="zh-CN" altLang="en-US" sz="3200" dirty="0"/>
          </a:p>
        </p:txBody>
      </p:sp>
      <p:sp>
        <p:nvSpPr>
          <p:cNvPr id="8" name="矩形 7"/>
          <p:cNvSpPr/>
          <p:nvPr/>
        </p:nvSpPr>
        <p:spPr>
          <a:xfrm>
            <a:off x="2987824" y="2348880"/>
            <a:ext cx="504056" cy="584775"/>
          </a:xfrm>
          <a:prstGeom prst="rect">
            <a:avLst/>
          </a:prstGeom>
        </p:spPr>
        <p:txBody>
          <a:bodyPr wrap="square">
            <a:spAutoFit/>
          </a:bodyPr>
          <a:lstStyle/>
          <a:p>
            <a:pPr fontAlgn="ctr"/>
            <a:r>
              <a:rPr lang="en-US" altLang="zh-CN" sz="320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5122" name="Picture 2"/>
          <p:cNvPicPr>
            <a:picLocks noChangeAspect="1" noChangeArrowheads="1"/>
          </p:cNvPicPr>
          <p:nvPr/>
        </p:nvPicPr>
        <p:blipFill>
          <a:blip r:embed="rId2" cstate="print"/>
          <a:srcRect/>
          <a:stretch>
            <a:fillRect/>
          </a:stretch>
        </p:blipFill>
        <p:spPr bwMode="auto">
          <a:xfrm>
            <a:off x="4139952" y="2564904"/>
            <a:ext cx="5004048" cy="135126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4031873"/>
          </a:xfrm>
          <a:prstGeom prst="rect">
            <a:avLst/>
          </a:prstGeom>
        </p:spPr>
        <p:txBody>
          <a:bodyPr wrap="square">
            <a:spAutoFit/>
          </a:bodyPr>
          <a:lstStyle/>
          <a:p>
            <a:r>
              <a:rPr lang="zh-CN" altLang="en-US" sz="3200" dirty="0" smtClean="0"/>
              <a:t>小明在测量滑动摩擦力大小的实验中发现，弹簧测力计不沿水平方向拉动时，也可以使木块在木板上沿水平方向做匀速直线运动，如图所示，此过程中，木块处于</a:t>
            </a:r>
            <a:r>
              <a:rPr lang="en-US" altLang="zh-CN" sz="3200" dirty="0" smtClean="0"/>
              <a:t>_____</a:t>
            </a:r>
            <a:r>
              <a:rPr lang="zh-CN" altLang="en-US" sz="3200" dirty="0" smtClean="0"/>
              <a:t>（平衡</a:t>
            </a:r>
            <a:r>
              <a:rPr lang="en-US" altLang="zh-CN" sz="3200" dirty="0" smtClean="0"/>
              <a:t>/</a:t>
            </a:r>
            <a:r>
              <a:rPr lang="zh-CN" altLang="en-US" sz="3200" dirty="0" smtClean="0"/>
              <a:t>不平衡）状态；弹簧测力计对木块的拉力和木块受到的滑动摩擦力</a:t>
            </a:r>
            <a:r>
              <a:rPr lang="en-US" altLang="zh-CN" sz="3200" dirty="0" smtClean="0"/>
              <a:t>______</a:t>
            </a:r>
            <a:r>
              <a:rPr lang="zh-CN" altLang="en-US" sz="3200" dirty="0" smtClean="0"/>
              <a:t>（是</a:t>
            </a:r>
            <a:r>
              <a:rPr lang="en-US" altLang="zh-CN" sz="3200" dirty="0" smtClean="0"/>
              <a:t>/</a:t>
            </a:r>
            <a:r>
              <a:rPr lang="zh-CN" altLang="en-US" sz="3200" dirty="0" smtClean="0"/>
              <a:t>不是）一对平衡力，理由是：</a:t>
            </a:r>
            <a:r>
              <a:rPr lang="en-US" altLang="zh-CN" sz="3200" dirty="0" smtClean="0"/>
              <a:t>______________ </a:t>
            </a:r>
            <a:r>
              <a:rPr lang="zh-CN" altLang="en-US" sz="3200" dirty="0" smtClean="0"/>
              <a:t>。</a:t>
            </a:r>
            <a:endParaRPr lang="zh-CN" altLang="en-US" sz="3200" dirty="0">
              <a:latin typeface="微软雅黑" pitchFamily="34" charset="-122"/>
              <a:ea typeface="微软雅黑" pitchFamily="34" charset="-122"/>
            </a:endParaRPr>
          </a:p>
        </p:txBody>
      </p:sp>
      <p:sp>
        <p:nvSpPr>
          <p:cNvPr id="8" name="矩形 7"/>
          <p:cNvSpPr/>
          <p:nvPr/>
        </p:nvSpPr>
        <p:spPr>
          <a:xfrm>
            <a:off x="3203848" y="4293096"/>
            <a:ext cx="4104456" cy="584775"/>
          </a:xfrm>
          <a:prstGeom prst="rect">
            <a:avLst/>
          </a:prstGeom>
        </p:spPr>
        <p:txBody>
          <a:bodyPr wrap="square">
            <a:spAutoFit/>
          </a:bodyPr>
          <a:lstStyle/>
          <a:p>
            <a:pPr fontAlgn="ctr"/>
            <a:r>
              <a:rPr lang="zh-CN" altLang="en-US" sz="3200" b="1" dirty="0" smtClean="0">
                <a:solidFill>
                  <a:srgbClr val="FF0000"/>
                </a:solidFill>
                <a:latin typeface="华文楷体" pitchFamily="2" charset="-122"/>
                <a:ea typeface="华文楷体" pitchFamily="2" charset="-122"/>
              </a:rPr>
              <a:t>两个力不在同一直线</a:t>
            </a:r>
            <a:endParaRPr lang="zh-CN" altLang="en-US" sz="3200" dirty="0">
              <a:solidFill>
                <a:srgbClr val="FF0000"/>
              </a:solidFill>
              <a:latin typeface="华文楷体" pitchFamily="2" charset="-122"/>
              <a:ea typeface="华文楷体" pitchFamily="2" charset="-122"/>
            </a:endParaRPr>
          </a:p>
        </p:txBody>
      </p:sp>
      <p:sp>
        <p:nvSpPr>
          <p:cNvPr id="9" name="矩形 8"/>
          <p:cNvSpPr/>
          <p:nvPr/>
        </p:nvSpPr>
        <p:spPr>
          <a:xfrm>
            <a:off x="2699792" y="2780928"/>
            <a:ext cx="1152128" cy="584775"/>
          </a:xfrm>
          <a:prstGeom prst="rect">
            <a:avLst/>
          </a:prstGeom>
        </p:spPr>
        <p:txBody>
          <a:bodyPr wrap="square">
            <a:spAutoFit/>
          </a:bodyPr>
          <a:lstStyle/>
          <a:p>
            <a:pPr fontAlgn="ctr"/>
            <a:r>
              <a:rPr lang="zh-CN" altLang="en-US" sz="3200" b="1" dirty="0" smtClean="0">
                <a:solidFill>
                  <a:srgbClr val="FF0000"/>
                </a:solidFill>
                <a:latin typeface="华文楷体" pitchFamily="2" charset="-122"/>
                <a:ea typeface="华文楷体" pitchFamily="2" charset="-122"/>
              </a:rPr>
              <a:t>平衡</a:t>
            </a:r>
            <a:endParaRPr lang="zh-CN" altLang="en-US" sz="3200" b="1" dirty="0">
              <a:solidFill>
                <a:srgbClr val="FF0000"/>
              </a:solidFill>
              <a:latin typeface="华文楷体" pitchFamily="2" charset="-122"/>
              <a:ea typeface="华文楷体" pitchFamily="2" charset="-122"/>
            </a:endParaRPr>
          </a:p>
        </p:txBody>
      </p:sp>
      <p:sp>
        <p:nvSpPr>
          <p:cNvPr id="13" name="矩形 12"/>
          <p:cNvSpPr/>
          <p:nvPr/>
        </p:nvSpPr>
        <p:spPr>
          <a:xfrm>
            <a:off x="3131840" y="3717032"/>
            <a:ext cx="1152128" cy="584775"/>
          </a:xfrm>
          <a:prstGeom prst="rect">
            <a:avLst/>
          </a:prstGeom>
        </p:spPr>
        <p:txBody>
          <a:bodyPr wrap="square">
            <a:spAutoFit/>
          </a:bodyPr>
          <a:lstStyle/>
          <a:p>
            <a:pPr fontAlgn="ctr"/>
            <a:r>
              <a:rPr lang="zh-CN" altLang="en-US" sz="3200" b="1" dirty="0" smtClean="0">
                <a:solidFill>
                  <a:srgbClr val="FF0000"/>
                </a:solidFill>
                <a:latin typeface="华文楷体" pitchFamily="2" charset="-122"/>
                <a:ea typeface="华文楷体" pitchFamily="2" charset="-122"/>
              </a:rPr>
              <a:t>不是</a:t>
            </a:r>
            <a:endParaRPr lang="zh-CN" altLang="en-US" sz="3200" b="1" dirty="0">
              <a:solidFill>
                <a:srgbClr val="FF0000"/>
              </a:solidFill>
              <a:latin typeface="华文楷体" pitchFamily="2" charset="-122"/>
              <a:ea typeface="华文楷体" pitchFamily="2" charset="-122"/>
            </a:endParaRPr>
          </a:p>
        </p:txBody>
      </p:sp>
      <p:pic>
        <p:nvPicPr>
          <p:cNvPr id="6146" name="Picture 2"/>
          <p:cNvPicPr>
            <a:picLocks noChangeAspect="1" noChangeArrowheads="1"/>
          </p:cNvPicPr>
          <p:nvPr/>
        </p:nvPicPr>
        <p:blipFill>
          <a:blip r:embed="rId2" cstate="print"/>
          <a:srcRect/>
          <a:stretch>
            <a:fillRect/>
          </a:stretch>
        </p:blipFill>
        <p:spPr bwMode="auto">
          <a:xfrm>
            <a:off x="2339752" y="4868159"/>
            <a:ext cx="4819278" cy="198984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043608" y="836712"/>
            <a:ext cx="8100392" cy="4524315"/>
          </a:xfrm>
          <a:prstGeom prst="rect">
            <a:avLst/>
          </a:prstGeom>
        </p:spPr>
        <p:txBody>
          <a:bodyPr wrap="square">
            <a:spAutoFit/>
          </a:bodyPr>
          <a:lstStyle/>
          <a:p>
            <a:r>
              <a:rPr lang="zh-CN" altLang="en-US" sz="3200" dirty="0" smtClean="0"/>
              <a:t>在“探究滑动摩擦力大小与哪些因素有关”的实验中，小红同学用弹簧测力计沿水平方向匀速拉动同一木块（木块各面粗糙程度相同）在同一长木板上进行了甲、乙、丙三次实验，如图所示。比较甲、乙两次实验可得：滑动摩擦力的大小跟 </a:t>
            </a:r>
            <a:r>
              <a:rPr lang="en-US" altLang="zh-CN" sz="3200" dirty="0" smtClean="0"/>
              <a:t>______ </a:t>
            </a:r>
            <a:r>
              <a:rPr lang="zh-CN" altLang="en-US" sz="3200" dirty="0" smtClean="0"/>
              <a:t>有关；比较甲、丙两次实验，若弹簧测力计示数分别为 </a:t>
            </a:r>
            <a:r>
              <a:rPr lang="zh-CN" altLang="en-US" sz="3200" i="1" dirty="0" smtClean="0"/>
              <a:t>﻿﻿﻿﻿﻿﻿﻿</a:t>
            </a:r>
            <a:r>
              <a:rPr lang="en-US" altLang="zh-CN" sz="3200" i="1" dirty="0" smtClean="0"/>
              <a:t>F</a:t>
            </a:r>
            <a:r>
              <a:rPr lang="zh-CN" altLang="en-US" sz="3200" baseline="-25000" dirty="0" smtClean="0"/>
              <a:t>甲﻿﻿﻿﻿﻿﻿﻿</a:t>
            </a:r>
            <a:r>
              <a:rPr lang="zh-CN" altLang="en-US" sz="3200" dirty="0" smtClean="0"/>
              <a:t> 和</a:t>
            </a:r>
            <a:r>
              <a:rPr lang="en-US" altLang="zh-CN" sz="3200" dirty="0" smtClean="0"/>
              <a:t>F</a:t>
            </a:r>
            <a:r>
              <a:rPr lang="zh-CN" altLang="en-US" sz="3200" dirty="0" smtClean="0"/>
              <a:t> </a:t>
            </a:r>
            <a:r>
              <a:rPr lang="zh-CN" altLang="en-US" sz="3200" i="1" dirty="0" smtClean="0"/>
              <a:t>﻿﻿﻿﻿﻿﻿</a:t>
            </a:r>
            <a:r>
              <a:rPr lang="zh-CN" altLang="en-US" sz="3200" baseline="-25000" dirty="0" smtClean="0"/>
              <a:t>丙﻿﻿﻿﻿﻿﻿</a:t>
            </a:r>
            <a:r>
              <a:rPr lang="zh-CN" altLang="en-US" sz="3200" dirty="0" smtClean="0"/>
              <a:t> ，则 </a:t>
            </a:r>
            <a:r>
              <a:rPr lang="en-US" altLang="zh-CN" sz="3200" dirty="0" smtClean="0"/>
              <a:t>F</a:t>
            </a:r>
            <a:r>
              <a:rPr lang="zh-CN" altLang="en-US" sz="3200" i="1" dirty="0" smtClean="0"/>
              <a:t>﻿﻿﻿﻿﻿﻿</a:t>
            </a:r>
            <a:r>
              <a:rPr lang="zh-CN" altLang="en-US" sz="3200" baseline="-25000" dirty="0" smtClean="0"/>
              <a:t>甲</a:t>
            </a:r>
            <a:r>
              <a:rPr lang="zh-CN" altLang="en-US" sz="3200" i="1" dirty="0" smtClean="0"/>
              <a:t>﻿﻿﻿﻿﻿﻿</a:t>
            </a:r>
            <a:r>
              <a:rPr lang="zh-CN" altLang="en-US" sz="3200" dirty="0" smtClean="0"/>
              <a:t> </a:t>
            </a:r>
            <a:r>
              <a:rPr lang="en-US" altLang="zh-CN" sz="3200" dirty="0" smtClean="0"/>
              <a:t>___ </a:t>
            </a:r>
            <a:r>
              <a:rPr lang="zh-CN" altLang="en-US" sz="3200" i="1" dirty="0" smtClean="0"/>
              <a:t>﻿﻿﻿﻿﻿﻿﻿</a:t>
            </a:r>
            <a:r>
              <a:rPr lang="en-US" altLang="zh-CN" sz="3200" i="1" dirty="0" smtClean="0"/>
              <a:t>F</a:t>
            </a:r>
            <a:r>
              <a:rPr lang="zh-CN" altLang="en-US" sz="3200" i="1" baseline="-25000" dirty="0" smtClean="0"/>
              <a:t>丙﻿﻿﻿﻿﻿﻿﻿</a:t>
            </a:r>
            <a:r>
              <a:rPr lang="zh-CN" altLang="en-US" sz="3200" baseline="-25000" dirty="0" smtClean="0"/>
              <a:t> </a:t>
            </a:r>
            <a:r>
              <a:rPr lang="zh-CN" altLang="en-US" sz="3200" dirty="0" smtClean="0"/>
              <a:t>（选填“ ＞</a:t>
            </a:r>
            <a:r>
              <a:rPr lang="zh-CN" altLang="en-US" sz="3200" i="1" dirty="0" smtClean="0"/>
              <a:t>﻿﻿﻿﻿﻿﻿﻿﻿</a:t>
            </a:r>
            <a:r>
              <a:rPr lang="zh-CN" altLang="en-US" sz="3200" dirty="0" smtClean="0"/>
              <a:t> ”、“ ＜</a:t>
            </a:r>
            <a:r>
              <a:rPr lang="zh-CN" altLang="en-US" sz="3200" i="1" dirty="0" smtClean="0"/>
              <a:t>﻿﻿﻿﻿﻿﻿﻿﻿</a:t>
            </a:r>
            <a:r>
              <a:rPr lang="zh-CN" altLang="en-US" sz="3200" dirty="0" smtClean="0"/>
              <a:t> ”或“ </a:t>
            </a:r>
            <a:r>
              <a:rPr lang="zh-CN" altLang="en-US" sz="3200" i="1" dirty="0" smtClean="0"/>
              <a:t>﻿﻿﻿﻿﻿﻿﻿﻿＝</a:t>
            </a:r>
            <a:r>
              <a:rPr lang="zh-CN" altLang="en-US" sz="3200" dirty="0" smtClean="0"/>
              <a:t> ”）。</a:t>
            </a:r>
            <a:endParaRPr lang="zh-CN" altLang="en-US" sz="3200" dirty="0">
              <a:latin typeface="微软雅黑" pitchFamily="34" charset="-122"/>
              <a:ea typeface="微软雅黑" pitchFamily="34" charset="-122"/>
            </a:endParaRPr>
          </a:p>
        </p:txBody>
      </p:sp>
      <p:sp>
        <p:nvSpPr>
          <p:cNvPr id="8" name="矩形 7"/>
          <p:cNvSpPr/>
          <p:nvPr/>
        </p:nvSpPr>
        <p:spPr>
          <a:xfrm>
            <a:off x="3635896" y="4149081"/>
            <a:ext cx="504056" cy="584775"/>
          </a:xfrm>
          <a:prstGeom prst="rect">
            <a:avLst/>
          </a:prstGeom>
        </p:spPr>
        <p:txBody>
          <a:bodyPr wrap="square">
            <a:spAutoFit/>
          </a:bodyPr>
          <a:lstStyle/>
          <a:p>
            <a:pPr fontAlgn="ctr"/>
            <a:r>
              <a:rPr lang="zh-CN" altLang="en-US" sz="3200" dirty="0" smtClean="0">
                <a:solidFill>
                  <a:srgbClr val="FF0000"/>
                </a:solidFill>
                <a:latin typeface="微软雅黑" pitchFamily="34" charset="-122"/>
                <a:ea typeface="微软雅黑" pitchFamily="34" charset="-122"/>
              </a:rPr>
              <a:t>＝</a:t>
            </a:r>
            <a:endParaRPr lang="zh-CN" altLang="en-US" sz="3200" dirty="0">
              <a:solidFill>
                <a:srgbClr val="FF0000"/>
              </a:solidFill>
              <a:latin typeface="微软雅黑" pitchFamily="34" charset="-122"/>
              <a:ea typeface="微软雅黑" pitchFamily="34" charset="-122"/>
            </a:endParaRPr>
          </a:p>
        </p:txBody>
      </p:sp>
      <p:sp>
        <p:nvSpPr>
          <p:cNvPr id="9" name="矩形 8"/>
          <p:cNvSpPr/>
          <p:nvPr/>
        </p:nvSpPr>
        <p:spPr>
          <a:xfrm>
            <a:off x="4860032" y="3212976"/>
            <a:ext cx="1152128" cy="584775"/>
          </a:xfrm>
          <a:prstGeom prst="rect">
            <a:avLst/>
          </a:prstGeom>
        </p:spPr>
        <p:txBody>
          <a:bodyPr wrap="square">
            <a:spAutoFit/>
          </a:bodyPr>
          <a:lstStyle/>
          <a:p>
            <a:pPr fontAlgn="ctr"/>
            <a:r>
              <a:rPr lang="zh-CN" altLang="en-US" sz="3200" b="1" dirty="0" smtClean="0">
                <a:solidFill>
                  <a:srgbClr val="FF0000"/>
                </a:solidFill>
                <a:latin typeface="华文楷体" pitchFamily="2" charset="-122"/>
                <a:ea typeface="华文楷体" pitchFamily="2" charset="-122"/>
              </a:rPr>
              <a:t>压力</a:t>
            </a:r>
            <a:endParaRPr lang="zh-CN" altLang="en-US" sz="3200" b="1" dirty="0">
              <a:solidFill>
                <a:srgbClr val="FF0000"/>
              </a:solidFill>
              <a:latin typeface="华文楷体" pitchFamily="2" charset="-122"/>
              <a:ea typeface="华文楷体" pitchFamily="2" charset="-122"/>
            </a:endParaRPr>
          </a:p>
        </p:txBody>
      </p:sp>
      <p:pic>
        <p:nvPicPr>
          <p:cNvPr id="7170" name="Picture 2"/>
          <p:cNvPicPr>
            <a:picLocks noChangeAspect="1" noChangeArrowheads="1"/>
          </p:cNvPicPr>
          <p:nvPr/>
        </p:nvPicPr>
        <p:blipFill>
          <a:blip r:embed="rId2" cstate="print"/>
          <a:srcRect/>
          <a:stretch>
            <a:fillRect/>
          </a:stretch>
        </p:blipFill>
        <p:spPr bwMode="auto">
          <a:xfrm>
            <a:off x="0" y="5229200"/>
            <a:ext cx="9144000" cy="1628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smtClean="0"/>
              <a:t>﻿在探究“滑动摩擦力的大小与哪些因素有关”的实验中，如图所示。</a:t>
            </a:r>
            <a:endParaRPr lang="zh-CN" altLang="en-US" sz="3200" dirty="0">
              <a:latin typeface="微软雅黑" pitchFamily="34" charset="-122"/>
              <a:ea typeface="微软雅黑" pitchFamily="34" charset="-122"/>
            </a:endParaRPr>
          </a:p>
        </p:txBody>
      </p:sp>
      <p:sp>
        <p:nvSpPr>
          <p:cNvPr id="12" name="矩形 11"/>
          <p:cNvSpPr/>
          <p:nvPr/>
        </p:nvSpPr>
        <p:spPr>
          <a:xfrm>
            <a:off x="251520" y="3573016"/>
            <a:ext cx="8568952" cy="2554545"/>
          </a:xfrm>
          <a:prstGeom prst="rect">
            <a:avLst/>
          </a:prstGeom>
        </p:spPr>
        <p:txBody>
          <a:bodyPr wrap="square">
            <a:spAutoFit/>
          </a:bodyPr>
          <a:lstStyle/>
          <a:p>
            <a:pPr fontAlgn="ctr"/>
            <a:r>
              <a:rPr lang="zh-CN" altLang="en-US" sz="3200" dirty="0" smtClean="0"/>
              <a:t>（</a:t>
            </a:r>
            <a:r>
              <a:rPr lang="en-US" altLang="zh-CN" sz="3200" dirty="0" smtClean="0"/>
              <a:t>1</a:t>
            </a:r>
            <a:r>
              <a:rPr lang="zh-CN" altLang="en-US" sz="3200" dirty="0" smtClean="0"/>
              <a:t>）实验中用弹簧测力计测量摩擦力的大小，应拉着物体沿水平方向做 </a:t>
            </a:r>
            <a:r>
              <a:rPr lang="en-US" altLang="zh-CN" sz="3200" dirty="0" smtClean="0"/>
              <a:t>_________ </a:t>
            </a:r>
            <a:r>
              <a:rPr lang="zh-CN" altLang="en-US" sz="3200" dirty="0" smtClean="0"/>
              <a:t>运动，本实验的原理是 </a:t>
            </a:r>
            <a:r>
              <a:rPr lang="en-US" altLang="zh-CN" sz="3200" dirty="0" smtClean="0"/>
              <a:t>__________ </a:t>
            </a:r>
            <a:r>
              <a:rPr lang="zh-CN" altLang="en-US" sz="3200" dirty="0" smtClean="0"/>
              <a:t>；</a:t>
            </a:r>
          </a:p>
          <a:p>
            <a:pPr fontAlgn="ctr"/>
            <a:r>
              <a:rPr lang="zh-CN" altLang="en-US" sz="3200" dirty="0" smtClean="0"/>
              <a:t>﻿（</a:t>
            </a:r>
            <a:r>
              <a:rPr lang="en-US" altLang="zh-CN" sz="3200" dirty="0" smtClean="0"/>
              <a:t>2</a:t>
            </a:r>
            <a:r>
              <a:rPr lang="zh-CN" altLang="en-US" sz="3200" dirty="0" smtClean="0"/>
              <a:t>）由甲、乙实验可得，在接触面粗糙程度相等时，压力越大，滑动摩擦力越 </a:t>
            </a:r>
            <a:r>
              <a:rPr lang="en-US" altLang="zh-CN" sz="3200" dirty="0" smtClean="0"/>
              <a:t>_____ </a:t>
            </a:r>
            <a:r>
              <a:rPr lang="zh-CN" altLang="en-US" sz="3200" dirty="0" smtClean="0"/>
              <a:t>；</a:t>
            </a:r>
            <a:endParaRPr lang="zh-CN" altLang="en-US" sz="3200" dirty="0"/>
          </a:p>
        </p:txBody>
      </p:sp>
      <p:sp>
        <p:nvSpPr>
          <p:cNvPr id="8" name="矩形 7"/>
          <p:cNvSpPr/>
          <p:nvPr/>
        </p:nvSpPr>
        <p:spPr>
          <a:xfrm>
            <a:off x="3059832" y="4509120"/>
            <a:ext cx="1944216"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二力平衡</a:t>
            </a:r>
            <a:endParaRPr lang="zh-CN" altLang="en-US" sz="3200" dirty="0">
              <a:solidFill>
                <a:srgbClr val="FF0000"/>
              </a:solidFill>
              <a:latin typeface="华文楷体" pitchFamily="2" charset="-122"/>
              <a:ea typeface="华文楷体" pitchFamily="2" charset="-122"/>
            </a:endParaRPr>
          </a:p>
        </p:txBody>
      </p:sp>
      <p:sp>
        <p:nvSpPr>
          <p:cNvPr id="9" name="矩形 8"/>
          <p:cNvSpPr/>
          <p:nvPr/>
        </p:nvSpPr>
        <p:spPr>
          <a:xfrm>
            <a:off x="5076056" y="4005064"/>
            <a:ext cx="1872208"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匀速直线</a:t>
            </a:r>
            <a:endParaRPr lang="zh-CN" altLang="en-US" sz="3200" dirty="0">
              <a:solidFill>
                <a:srgbClr val="FF0000"/>
              </a:solidFill>
              <a:latin typeface="华文楷体" pitchFamily="2" charset="-122"/>
              <a:ea typeface="华文楷体" pitchFamily="2" charset="-122"/>
            </a:endParaRPr>
          </a:p>
        </p:txBody>
      </p:sp>
      <p:pic>
        <p:nvPicPr>
          <p:cNvPr id="8194" name="Picture 2"/>
          <p:cNvPicPr>
            <a:picLocks noChangeAspect="1" noChangeArrowheads="1"/>
          </p:cNvPicPr>
          <p:nvPr/>
        </p:nvPicPr>
        <p:blipFill>
          <a:blip r:embed="rId2" cstate="print"/>
          <a:srcRect/>
          <a:stretch>
            <a:fillRect/>
          </a:stretch>
        </p:blipFill>
        <p:spPr bwMode="auto">
          <a:xfrm>
            <a:off x="0" y="1916833"/>
            <a:ext cx="9144000" cy="1656183"/>
          </a:xfrm>
          <a:prstGeom prst="rect">
            <a:avLst/>
          </a:prstGeom>
          <a:noFill/>
          <a:ln w="9525">
            <a:noFill/>
            <a:miter lim="800000"/>
            <a:headEnd/>
            <a:tailEnd/>
          </a:ln>
        </p:spPr>
      </p:pic>
      <p:sp>
        <p:nvSpPr>
          <p:cNvPr id="13" name="矩形 12"/>
          <p:cNvSpPr/>
          <p:nvPr/>
        </p:nvSpPr>
        <p:spPr>
          <a:xfrm>
            <a:off x="6084168" y="5517232"/>
            <a:ext cx="792088"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大</a:t>
            </a:r>
            <a:endParaRPr lang="zh-CN" altLang="en-US" sz="32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smtClean="0"/>
              <a:t>﻿在探究“滑动摩擦力的大小与哪些因素有关”的实验中，如图所示。</a:t>
            </a:r>
            <a:endParaRPr lang="zh-CN" altLang="en-US" sz="3200" dirty="0">
              <a:latin typeface="微软雅黑" pitchFamily="34" charset="-122"/>
              <a:ea typeface="微软雅黑" pitchFamily="34" charset="-122"/>
            </a:endParaRPr>
          </a:p>
        </p:txBody>
      </p:sp>
      <p:sp>
        <p:nvSpPr>
          <p:cNvPr id="12" name="矩形 11"/>
          <p:cNvSpPr/>
          <p:nvPr/>
        </p:nvSpPr>
        <p:spPr>
          <a:xfrm>
            <a:off x="251520" y="3573016"/>
            <a:ext cx="8568952" cy="2554545"/>
          </a:xfrm>
          <a:prstGeom prst="rect">
            <a:avLst/>
          </a:prstGeom>
        </p:spPr>
        <p:txBody>
          <a:bodyPr wrap="square">
            <a:spAutoFit/>
          </a:bodyPr>
          <a:lstStyle/>
          <a:p>
            <a:pPr fontAlgn="ctr"/>
            <a:r>
              <a:rPr lang="zh-CN" altLang="en-US" sz="3200" dirty="0" smtClean="0"/>
              <a:t>（</a:t>
            </a:r>
            <a:r>
              <a:rPr lang="en-US" altLang="zh-CN" sz="3200" dirty="0" smtClean="0"/>
              <a:t>3</a:t>
            </a:r>
            <a:r>
              <a:rPr lang="zh-CN" altLang="en-US" sz="3200" dirty="0" smtClean="0"/>
              <a:t>）由 </a:t>
            </a:r>
            <a:r>
              <a:rPr lang="en-US" altLang="zh-CN" sz="3200" dirty="0" smtClean="0"/>
              <a:t>________ </a:t>
            </a:r>
            <a:r>
              <a:rPr lang="zh-CN" altLang="en-US" sz="3200" dirty="0" smtClean="0"/>
              <a:t>实验可得，在压力相同时，接触面越粗糙，滑动摩擦力越大；</a:t>
            </a:r>
          </a:p>
          <a:p>
            <a:pPr fontAlgn="ctr"/>
            <a:r>
              <a:rPr lang="zh-CN" altLang="en-US" sz="3200" dirty="0" smtClean="0"/>
              <a:t>（</a:t>
            </a:r>
            <a:r>
              <a:rPr lang="en-US" altLang="zh-CN" sz="3200" dirty="0" smtClean="0"/>
              <a:t>4</a:t>
            </a:r>
            <a:r>
              <a:rPr lang="zh-CN" altLang="en-US" sz="3200" dirty="0" smtClean="0"/>
              <a:t>）在甲实验中，当木板的运动速度变大时，滑动摩擦力的大小 </a:t>
            </a:r>
            <a:r>
              <a:rPr lang="en-US" altLang="zh-CN" sz="3200" dirty="0" smtClean="0"/>
              <a:t>_____ </a:t>
            </a:r>
            <a:r>
              <a:rPr lang="zh-CN" altLang="en-US" sz="3200" dirty="0" smtClean="0"/>
              <a:t>（选填“变大”、“变小”或“不变”）。</a:t>
            </a:r>
            <a:endParaRPr lang="zh-CN" altLang="en-US" sz="3200" dirty="0"/>
          </a:p>
        </p:txBody>
      </p:sp>
      <p:sp>
        <p:nvSpPr>
          <p:cNvPr id="9" name="矩形 8"/>
          <p:cNvSpPr/>
          <p:nvPr/>
        </p:nvSpPr>
        <p:spPr>
          <a:xfrm>
            <a:off x="1763688" y="3573016"/>
            <a:ext cx="1512168"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甲、丙</a:t>
            </a:r>
            <a:endParaRPr lang="zh-CN" altLang="en-US" sz="3200" dirty="0">
              <a:solidFill>
                <a:srgbClr val="FF0000"/>
              </a:solidFill>
              <a:latin typeface="华文楷体" pitchFamily="2" charset="-122"/>
              <a:ea typeface="华文楷体" pitchFamily="2" charset="-122"/>
            </a:endParaRPr>
          </a:p>
        </p:txBody>
      </p:sp>
      <p:pic>
        <p:nvPicPr>
          <p:cNvPr id="8194" name="Picture 2"/>
          <p:cNvPicPr>
            <a:picLocks noChangeAspect="1" noChangeArrowheads="1"/>
          </p:cNvPicPr>
          <p:nvPr/>
        </p:nvPicPr>
        <p:blipFill>
          <a:blip r:embed="rId2" cstate="print"/>
          <a:srcRect/>
          <a:stretch>
            <a:fillRect/>
          </a:stretch>
        </p:blipFill>
        <p:spPr bwMode="auto">
          <a:xfrm>
            <a:off x="0" y="1916833"/>
            <a:ext cx="9144000" cy="1656183"/>
          </a:xfrm>
          <a:prstGeom prst="rect">
            <a:avLst/>
          </a:prstGeom>
          <a:noFill/>
          <a:ln w="9525">
            <a:noFill/>
            <a:miter lim="800000"/>
            <a:headEnd/>
            <a:tailEnd/>
          </a:ln>
        </p:spPr>
      </p:pic>
      <p:sp>
        <p:nvSpPr>
          <p:cNvPr id="13" name="矩形 12"/>
          <p:cNvSpPr/>
          <p:nvPr/>
        </p:nvSpPr>
        <p:spPr>
          <a:xfrm>
            <a:off x="3779912" y="5013176"/>
            <a:ext cx="1152128" cy="584775"/>
          </a:xfrm>
          <a:prstGeom prst="rect">
            <a:avLst/>
          </a:prstGeom>
        </p:spPr>
        <p:txBody>
          <a:bodyPr wrap="square">
            <a:spAutoFit/>
          </a:bodyPr>
          <a:lstStyle/>
          <a:p>
            <a:pPr fontAlgn="ctr"/>
            <a:r>
              <a:rPr lang="zh-CN" altLang="en-US" sz="3200" dirty="0" smtClean="0">
                <a:solidFill>
                  <a:srgbClr val="FF0000"/>
                </a:solidFill>
                <a:latin typeface="华文楷体" pitchFamily="2" charset="-122"/>
                <a:ea typeface="华文楷体" pitchFamily="2" charset="-122"/>
              </a:rPr>
              <a:t>不变</a:t>
            </a:r>
            <a:endParaRPr lang="zh-CN" altLang="en-US" sz="32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回顾</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836712"/>
            <a:ext cx="5040560" cy="584775"/>
          </a:xfrm>
          <a:prstGeom prst="rect">
            <a:avLst/>
          </a:prstGeom>
        </p:spPr>
        <p:txBody>
          <a:bodyPr wrap="square">
            <a:spAutoFit/>
          </a:bodyPr>
          <a:lstStyle/>
          <a:p>
            <a:r>
              <a:rPr lang="zh-CN" altLang="en-US" sz="3200" dirty="0" smtClean="0"/>
              <a:t>实验中你遇到了什么困难？</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1403648" y="1556792"/>
            <a:ext cx="7056784" cy="1569660"/>
          </a:xfrm>
          <a:prstGeom prst="rect">
            <a:avLst/>
          </a:prstGeom>
        </p:spPr>
        <p:txBody>
          <a:bodyPr wrap="square">
            <a:spAutoFit/>
          </a:bodyPr>
          <a:lstStyle/>
          <a:p>
            <a:pPr fontAlgn="ctr">
              <a:lnSpc>
                <a:spcPct val="150000"/>
              </a:lnSpc>
            </a:pPr>
            <a:r>
              <a:rPr lang="zh-CN" altLang="en-US" sz="3200" b="1" dirty="0" smtClean="0">
                <a:solidFill>
                  <a:srgbClr val="FF0000"/>
                </a:solidFill>
                <a:latin typeface="华文楷体" pitchFamily="2" charset="-122"/>
                <a:ea typeface="华文楷体" pitchFamily="2" charset="-122"/>
              </a:rPr>
              <a:t>﻿木块难以保持匀速直线运动，弹簧测力计的读数不稳定。</a:t>
            </a:r>
            <a:endParaRPr lang="zh-CN" altLang="en-US" sz="3200" dirty="0">
              <a:solidFill>
                <a:srgbClr val="FF0000"/>
              </a:solidFill>
              <a:latin typeface="华文楷体" pitchFamily="2" charset="-122"/>
              <a:ea typeface="华文楷体" pitchFamily="2" charset="-122"/>
            </a:endParaRPr>
          </a:p>
        </p:txBody>
      </p:sp>
      <p:pic>
        <p:nvPicPr>
          <p:cNvPr id="9218" name="Picture 2"/>
          <p:cNvPicPr>
            <a:picLocks noChangeAspect="1" noChangeArrowheads="1"/>
          </p:cNvPicPr>
          <p:nvPr/>
        </p:nvPicPr>
        <p:blipFill>
          <a:blip r:embed="rId2" cstate="print"/>
          <a:srcRect/>
          <a:stretch>
            <a:fillRect/>
          </a:stretch>
        </p:blipFill>
        <p:spPr bwMode="auto">
          <a:xfrm>
            <a:off x="0" y="3448050"/>
            <a:ext cx="9144000" cy="3409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218"/>
                                        </p:tgtEl>
                                        <p:attrNameLst>
                                          <p:attrName>style.visibility</p:attrName>
                                        </p:attrNameLst>
                                      </p:cBhvr>
                                      <p:to>
                                        <p:strVal val="visible"/>
                                      </p:to>
                                    </p:set>
                                    <p:anim calcmode="lin" valueType="num">
                                      <p:cBhvr additive="base">
                                        <p:cTn id="21" dur="500" fill="hold"/>
                                        <p:tgtEl>
                                          <p:spTgt spid="9218"/>
                                        </p:tgtEl>
                                        <p:attrNameLst>
                                          <p:attrName>ppt_x</p:attrName>
                                        </p:attrNameLst>
                                      </p:cBhvr>
                                      <p:tavLst>
                                        <p:tav tm="0">
                                          <p:val>
                                            <p:strVal val="#ppt_x"/>
                                          </p:val>
                                        </p:tav>
                                        <p:tav tm="100000">
                                          <p:val>
                                            <p:strVal val="#ppt_x"/>
                                          </p:val>
                                        </p:tav>
                                      </p:tavLst>
                                    </p:anim>
                                    <p:anim calcmode="lin" valueType="num">
                                      <p:cBhvr additive="base">
                                        <p:cTn id="2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思考</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836712"/>
            <a:ext cx="7344816" cy="1077218"/>
          </a:xfrm>
          <a:prstGeom prst="rect">
            <a:avLst/>
          </a:prstGeom>
        </p:spPr>
        <p:txBody>
          <a:bodyPr wrap="square">
            <a:spAutoFit/>
          </a:bodyPr>
          <a:lstStyle/>
          <a:p>
            <a:r>
              <a:rPr lang="zh-CN" altLang="en-US" sz="3200" dirty="0" smtClean="0"/>
              <a:t>在相对静止的物体间，是否也有摩擦力的存在呢？</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4067944" y="1412776"/>
            <a:ext cx="2016224" cy="830997"/>
          </a:xfrm>
          <a:prstGeom prst="rect">
            <a:avLst/>
          </a:prstGeom>
        </p:spPr>
        <p:txBody>
          <a:bodyPr wrap="square">
            <a:spAutoFit/>
          </a:bodyPr>
          <a:lstStyle/>
          <a:p>
            <a:pPr fontAlgn="ctr">
              <a:lnSpc>
                <a:spcPct val="150000"/>
              </a:lnSpc>
            </a:pPr>
            <a:r>
              <a:rPr lang="zh-CN" altLang="en-US" sz="3200" b="1" dirty="0" smtClean="0">
                <a:latin typeface="微软雅黑" pitchFamily="34" charset="-122"/>
                <a:ea typeface="微软雅黑" pitchFamily="34" charset="-122"/>
              </a:rPr>
              <a:t>二力平衡</a:t>
            </a:r>
            <a:endParaRPr lang="zh-CN" altLang="en-US" sz="3200" dirty="0">
              <a:latin typeface="微软雅黑" pitchFamily="34" charset="-122"/>
              <a:ea typeface="微软雅黑" pitchFamily="34" charset="-122"/>
            </a:endParaRPr>
          </a:p>
        </p:txBody>
      </p:sp>
      <p:sp>
        <p:nvSpPr>
          <p:cNvPr id="9" name="TextBox 8"/>
          <p:cNvSpPr txBox="1"/>
          <p:nvPr/>
        </p:nvSpPr>
        <p:spPr>
          <a:xfrm>
            <a:off x="683568" y="5229200"/>
            <a:ext cx="7632848" cy="1077218"/>
          </a:xfrm>
          <a:prstGeom prst="rect">
            <a:avLst/>
          </a:prstGeom>
          <a:noFill/>
          <a:ln>
            <a:solidFill>
              <a:srgbClr val="FF0000"/>
            </a:solidFill>
          </a:ln>
        </p:spPr>
        <p:txBody>
          <a:bodyPr wrap="square" rtlCol="0">
            <a:spAutoFit/>
          </a:bodyPr>
          <a:lstStyle/>
          <a:p>
            <a:r>
              <a:rPr lang="zh-CN" altLang="en-US" sz="3200" dirty="0" smtClean="0"/>
              <a:t>两个物体之间只有相对运动趋势，而没有相对运动，这时的摩擦力就叫做</a:t>
            </a:r>
            <a:r>
              <a:rPr lang="zh-CN" altLang="en-US" sz="3200" b="1" dirty="0" smtClean="0">
                <a:solidFill>
                  <a:srgbClr val="FF0000"/>
                </a:solidFill>
              </a:rPr>
              <a:t>静摩擦力</a:t>
            </a:r>
            <a:r>
              <a:rPr lang="zh-CN" altLang="en-US" sz="3200" dirty="0" smtClean="0"/>
              <a:t>。</a:t>
            </a:r>
            <a:endParaRPr lang="zh-CN" altLang="en-US" sz="3200" dirty="0">
              <a:solidFill>
                <a:schemeClr val="tx2"/>
              </a:solidFill>
              <a:latin typeface="微软雅黑" pitchFamily="34" charset="-122"/>
              <a:ea typeface="微软雅黑" pitchFamily="34" charset="-122"/>
            </a:endParaRPr>
          </a:p>
        </p:txBody>
      </p:sp>
      <p:pic>
        <p:nvPicPr>
          <p:cNvPr id="10242" name="Picture 2"/>
          <p:cNvPicPr>
            <a:picLocks noChangeAspect="1" noChangeArrowheads="1"/>
          </p:cNvPicPr>
          <p:nvPr/>
        </p:nvPicPr>
        <p:blipFill>
          <a:blip r:embed="rId2" cstate="print"/>
          <a:srcRect/>
          <a:stretch>
            <a:fillRect/>
          </a:stretch>
        </p:blipFill>
        <p:spPr bwMode="auto">
          <a:xfrm>
            <a:off x="2627784" y="2356398"/>
            <a:ext cx="3888432" cy="2783987"/>
          </a:xfrm>
          <a:prstGeom prst="rect">
            <a:avLst/>
          </a:prstGeom>
          <a:noFill/>
          <a:ln w="9525">
            <a:noFill/>
            <a:miter lim="800000"/>
            <a:headEnd/>
            <a:tailEnd/>
          </a:ln>
        </p:spPr>
      </p:pic>
      <p:cxnSp>
        <p:nvCxnSpPr>
          <p:cNvPr id="11" name="直接箭头连接符 10"/>
          <p:cNvCxnSpPr/>
          <p:nvPr/>
        </p:nvCxnSpPr>
        <p:spPr>
          <a:xfrm>
            <a:off x="5292080" y="407707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H="1">
            <a:off x="3707904" y="4077072"/>
            <a:ext cx="158417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127776" y="3501008"/>
            <a:ext cx="1116632" cy="830997"/>
          </a:xfrm>
          <a:prstGeom prst="rect">
            <a:avLst/>
          </a:prstGeom>
        </p:spPr>
        <p:txBody>
          <a:bodyPr wrap="square">
            <a:spAutoFit/>
          </a:bodyPr>
          <a:lstStyle/>
          <a:p>
            <a:pPr fontAlgn="ctr">
              <a:lnSpc>
                <a:spcPct val="150000"/>
              </a:lnSpc>
            </a:pPr>
            <a:r>
              <a:rPr lang="zh-CN" altLang="en-US" sz="3200" dirty="0" smtClean="0">
                <a:latin typeface="微软雅黑" pitchFamily="34" charset="-122"/>
                <a:ea typeface="微软雅黑" pitchFamily="34" charset="-122"/>
              </a:rPr>
              <a:t>推力</a:t>
            </a:r>
            <a:endParaRPr lang="zh-CN" altLang="en-US" sz="3200" dirty="0">
              <a:latin typeface="微软雅黑" pitchFamily="34" charset="-122"/>
              <a:ea typeface="微软雅黑" pitchFamily="34" charset="-122"/>
            </a:endParaRPr>
          </a:p>
        </p:txBody>
      </p:sp>
      <p:sp>
        <p:nvSpPr>
          <p:cNvPr id="15" name="矩形 14"/>
          <p:cNvSpPr/>
          <p:nvPr/>
        </p:nvSpPr>
        <p:spPr>
          <a:xfrm>
            <a:off x="1763688" y="3501008"/>
            <a:ext cx="1872208" cy="830997"/>
          </a:xfrm>
          <a:prstGeom prst="rect">
            <a:avLst/>
          </a:prstGeom>
        </p:spPr>
        <p:txBody>
          <a:bodyPr wrap="square">
            <a:spAutoFit/>
          </a:bodyPr>
          <a:lstStyle/>
          <a:p>
            <a:pPr fontAlgn="ctr">
              <a:lnSpc>
                <a:spcPct val="150000"/>
              </a:lnSpc>
            </a:pPr>
            <a:r>
              <a:rPr lang="zh-CN" altLang="en-US" sz="3200" dirty="0" smtClean="0">
                <a:solidFill>
                  <a:srgbClr val="FF0000"/>
                </a:solidFill>
                <a:latin typeface="微软雅黑" pitchFamily="34" charset="-122"/>
                <a:ea typeface="微软雅黑" pitchFamily="34" charset="-122"/>
              </a:rPr>
              <a:t>静摩擦力</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83568" y="4581128"/>
            <a:ext cx="7272808" cy="1077218"/>
          </a:xfrm>
          <a:prstGeom prst="rect">
            <a:avLst/>
          </a:prstGeom>
        </p:spPr>
        <p:txBody>
          <a:bodyPr wrap="square">
            <a:spAutoFit/>
          </a:bodyPr>
          <a:lstStyle/>
          <a:p>
            <a:r>
              <a:rPr lang="zh-CN" altLang="en-US" sz="3200" dirty="0" smtClean="0"/>
              <a:t>静摩擦力的</a:t>
            </a:r>
            <a:r>
              <a:rPr lang="zh-CN" altLang="en-US" sz="3200" b="1" dirty="0" smtClean="0">
                <a:solidFill>
                  <a:srgbClr val="FF0000"/>
                </a:solidFill>
              </a:rPr>
              <a:t>方向</a:t>
            </a:r>
            <a:r>
              <a:rPr lang="zh-CN" altLang="en-US" sz="3200" dirty="0" smtClean="0"/>
              <a:t>总跟接触面相切，并且跟物体的相对运动趋势方向相反。</a:t>
            </a:r>
            <a:endParaRPr lang="zh-CN" altLang="en-US" sz="3200" dirty="0">
              <a:latin typeface="微软雅黑" pitchFamily="34" charset="-122"/>
              <a:ea typeface="微软雅黑" pitchFamily="34" charset="-122"/>
            </a:endParaRPr>
          </a:p>
        </p:txBody>
      </p:sp>
      <p:sp>
        <p:nvSpPr>
          <p:cNvPr id="7" name="矩形 6"/>
          <p:cNvSpPr/>
          <p:nvPr/>
        </p:nvSpPr>
        <p:spPr>
          <a:xfrm>
            <a:off x="611560" y="5661248"/>
            <a:ext cx="6840760" cy="830997"/>
          </a:xfrm>
          <a:prstGeom prst="rect">
            <a:avLst/>
          </a:prstGeom>
        </p:spPr>
        <p:txBody>
          <a:bodyPr wrap="square">
            <a:spAutoFit/>
          </a:bodyPr>
          <a:lstStyle/>
          <a:p>
            <a:pPr fontAlgn="ctr">
              <a:lnSpc>
                <a:spcPct val="150000"/>
              </a:lnSpc>
            </a:pPr>
            <a:r>
              <a:rPr lang="zh-CN" altLang="en-US" sz="3200" b="1" dirty="0" smtClean="0">
                <a:solidFill>
                  <a:srgbClr val="FF0000"/>
                </a:solidFill>
                <a:latin typeface="微软雅黑" pitchFamily="34" charset="-122"/>
                <a:ea typeface="微软雅黑" pitchFamily="34" charset="-122"/>
              </a:rPr>
              <a:t>沿接触面与相对运动趋势方向相反。</a:t>
            </a:r>
            <a:endParaRPr lang="zh-CN" altLang="en-US" sz="3200" dirty="0">
              <a:solidFill>
                <a:srgbClr val="FF0000"/>
              </a:solidFill>
              <a:latin typeface="微软雅黑" pitchFamily="34" charset="-122"/>
              <a:ea typeface="微软雅黑" pitchFamily="34" charset="-122"/>
            </a:endParaRPr>
          </a:p>
        </p:txBody>
      </p:sp>
      <p:sp>
        <p:nvSpPr>
          <p:cNvPr id="8" name="矩形 7"/>
          <p:cNvSpPr/>
          <p:nvPr/>
        </p:nvSpPr>
        <p:spPr>
          <a:xfrm>
            <a:off x="3203848" y="3717032"/>
            <a:ext cx="3528392" cy="584775"/>
          </a:xfrm>
          <a:prstGeom prst="rect">
            <a:avLst/>
          </a:prstGeom>
        </p:spPr>
        <p:txBody>
          <a:bodyPr wrap="square">
            <a:spAutoFit/>
          </a:bodyPr>
          <a:lstStyle/>
          <a:p>
            <a:pPr fontAlgn="ctr"/>
            <a:r>
              <a:rPr lang="zh-CN" altLang="en-US" sz="3200" b="1" dirty="0" smtClean="0"/>
              <a:t>木块都保持静止</a:t>
            </a:r>
            <a:endParaRPr lang="zh-CN" altLang="en-US" sz="3200" dirty="0">
              <a:solidFill>
                <a:srgbClr val="FF0000"/>
              </a:solidFill>
              <a:latin typeface="微软雅黑" pitchFamily="34" charset="-122"/>
              <a:ea typeface="微软雅黑" pitchFamily="34" charset="-122"/>
            </a:endParaRPr>
          </a:p>
        </p:txBody>
      </p:sp>
      <p:pic>
        <p:nvPicPr>
          <p:cNvPr id="11266" name="Picture 2"/>
          <p:cNvPicPr>
            <a:picLocks noChangeAspect="1" noChangeArrowheads="1"/>
          </p:cNvPicPr>
          <p:nvPr/>
        </p:nvPicPr>
        <p:blipFill>
          <a:blip r:embed="rId2" cstate="print"/>
          <a:srcRect/>
          <a:stretch>
            <a:fillRect/>
          </a:stretch>
        </p:blipFill>
        <p:spPr bwMode="auto">
          <a:xfrm>
            <a:off x="755576" y="692696"/>
            <a:ext cx="7970837" cy="3019425"/>
          </a:xfrm>
          <a:prstGeom prst="rect">
            <a:avLst/>
          </a:prstGeom>
          <a:noFill/>
          <a:ln w="9525">
            <a:noFill/>
            <a:miter lim="800000"/>
            <a:headEnd/>
            <a:tailEnd/>
          </a:ln>
        </p:spPr>
      </p:pic>
      <p:cxnSp>
        <p:nvCxnSpPr>
          <p:cNvPr id="11" name="直接箭头连接符 10"/>
          <p:cNvCxnSpPr/>
          <p:nvPr/>
        </p:nvCxnSpPr>
        <p:spPr>
          <a:xfrm flipH="1" flipV="1">
            <a:off x="1907704" y="1268760"/>
            <a:ext cx="792088" cy="64807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475656" y="692696"/>
            <a:ext cx="648072" cy="584775"/>
          </a:xfrm>
          <a:prstGeom prst="rect">
            <a:avLst/>
          </a:prstGeom>
          <a:noFill/>
        </p:spPr>
        <p:txBody>
          <a:bodyPr wrap="square" rtlCol="0">
            <a:spAutoFit/>
          </a:bodyPr>
          <a:lstStyle/>
          <a:p>
            <a:r>
              <a:rPr lang="zh-CN" altLang="en-US" sz="3200" b="1" i="1" dirty="0" smtClean="0">
                <a:solidFill>
                  <a:srgbClr val="FF0000"/>
                </a:solidFill>
              </a:rPr>
              <a:t>﻿﻿</a:t>
            </a:r>
            <a:r>
              <a:rPr lang="en-US" altLang="zh-CN" sz="3200" b="1" i="1" dirty="0" smtClean="0">
                <a:solidFill>
                  <a:srgbClr val="FF0000"/>
                </a:solidFill>
              </a:rPr>
              <a:t>F</a:t>
            </a:r>
            <a:r>
              <a:rPr lang="zh-CN" altLang="en-US" sz="3200" b="1" baseline="-25000" dirty="0" smtClean="0">
                <a:solidFill>
                  <a:srgbClr val="FF0000"/>
                </a:solidFill>
              </a:rPr>
              <a:t>静</a:t>
            </a:r>
            <a:endParaRPr lang="zh-CN" altLang="en-US" sz="3200" dirty="0">
              <a:solidFill>
                <a:srgbClr val="FF0000"/>
              </a:solidFill>
              <a:latin typeface="微软雅黑" pitchFamily="34" charset="-122"/>
              <a:ea typeface="微软雅黑" pitchFamily="34" charset="-122"/>
            </a:endParaRPr>
          </a:p>
        </p:txBody>
      </p:sp>
      <p:cxnSp>
        <p:nvCxnSpPr>
          <p:cNvPr id="13" name="直接箭头连接符 12"/>
          <p:cNvCxnSpPr/>
          <p:nvPr/>
        </p:nvCxnSpPr>
        <p:spPr>
          <a:xfrm flipH="1">
            <a:off x="5004048" y="1484784"/>
            <a:ext cx="93610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355976" y="1052736"/>
            <a:ext cx="648072" cy="584775"/>
          </a:xfrm>
          <a:prstGeom prst="rect">
            <a:avLst/>
          </a:prstGeom>
          <a:noFill/>
        </p:spPr>
        <p:txBody>
          <a:bodyPr wrap="square" rtlCol="0">
            <a:spAutoFit/>
          </a:bodyPr>
          <a:lstStyle/>
          <a:p>
            <a:r>
              <a:rPr lang="zh-CN" altLang="en-US" sz="3200" b="1" i="1" dirty="0" smtClean="0">
                <a:solidFill>
                  <a:srgbClr val="FF0000"/>
                </a:solidFill>
              </a:rPr>
              <a:t>﻿﻿</a:t>
            </a:r>
            <a:r>
              <a:rPr lang="en-US" altLang="zh-CN" sz="3200" b="1" i="1" dirty="0" smtClean="0">
                <a:solidFill>
                  <a:srgbClr val="FF0000"/>
                </a:solidFill>
              </a:rPr>
              <a:t>F</a:t>
            </a:r>
            <a:r>
              <a:rPr lang="zh-CN" altLang="en-US" sz="3200" b="1" baseline="-25000" dirty="0" smtClean="0">
                <a:solidFill>
                  <a:srgbClr val="FF0000"/>
                </a:solidFill>
              </a:rPr>
              <a:t>静</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2"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3284984"/>
            <a:ext cx="1259632"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方法</a:t>
            </a:r>
            <a:r>
              <a:rPr lang="en-US" altLang="zh-CN" sz="3200" dirty="0" smtClean="0">
                <a:solidFill>
                  <a:schemeClr val="tx2"/>
                </a:solidFill>
                <a:latin typeface="微软雅黑" pitchFamily="34" charset="-122"/>
                <a:ea typeface="微软雅黑" pitchFamily="34" charset="-122"/>
              </a:rPr>
              <a:t>2</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2267744" y="476672"/>
            <a:ext cx="5040560" cy="707886"/>
          </a:xfrm>
          <a:prstGeom prst="rect">
            <a:avLst/>
          </a:prstGeom>
        </p:spPr>
        <p:txBody>
          <a:bodyPr wrap="square">
            <a:spAutoFit/>
          </a:bodyPr>
          <a:lstStyle/>
          <a:p>
            <a:r>
              <a:rPr lang="zh-CN" altLang="en-US" sz="4000" b="1" dirty="0" smtClean="0">
                <a:latin typeface="微软雅黑" pitchFamily="34" charset="-122"/>
                <a:ea typeface="微软雅黑" pitchFamily="34" charset="-122"/>
              </a:rPr>
              <a:t>静摩擦力方向的判断</a:t>
            </a:r>
            <a:endParaRPr lang="zh-CN" altLang="en-US" sz="4000" dirty="0">
              <a:solidFill>
                <a:schemeClr val="tx2"/>
              </a:solidFill>
              <a:latin typeface="微软雅黑" pitchFamily="34" charset="-122"/>
              <a:ea typeface="微软雅黑" pitchFamily="34" charset="-122"/>
            </a:endParaRPr>
          </a:p>
        </p:txBody>
      </p:sp>
      <p:sp>
        <p:nvSpPr>
          <p:cNvPr id="7" name="矩形 6"/>
          <p:cNvSpPr/>
          <p:nvPr/>
        </p:nvSpPr>
        <p:spPr>
          <a:xfrm>
            <a:off x="1475656" y="980728"/>
            <a:ext cx="1728192" cy="830997"/>
          </a:xfrm>
          <a:prstGeom prst="rect">
            <a:avLst/>
          </a:prstGeom>
        </p:spPr>
        <p:txBody>
          <a:bodyPr wrap="square">
            <a:spAutoFit/>
          </a:bodyPr>
          <a:lstStyle/>
          <a:p>
            <a:pPr fontAlgn="ctr">
              <a:lnSpc>
                <a:spcPct val="150000"/>
              </a:lnSpc>
            </a:pPr>
            <a:r>
              <a:rPr lang="zh-CN" altLang="en-US" sz="3200" b="1" dirty="0" smtClean="0">
                <a:solidFill>
                  <a:srgbClr val="FF0000"/>
                </a:solidFill>
                <a:latin typeface="微软雅黑" pitchFamily="34" charset="-122"/>
                <a:ea typeface="微软雅黑" pitchFamily="34" charset="-122"/>
              </a:rPr>
              <a:t>假设法。</a:t>
            </a:r>
            <a:endParaRPr lang="zh-CN" altLang="en-US" sz="3200" dirty="0">
              <a:solidFill>
                <a:srgbClr val="FF0000"/>
              </a:solidFill>
              <a:latin typeface="微软雅黑" pitchFamily="34" charset="-122"/>
              <a:ea typeface="微软雅黑" pitchFamily="34" charset="-122"/>
            </a:endParaRPr>
          </a:p>
        </p:txBody>
      </p:sp>
      <p:sp>
        <p:nvSpPr>
          <p:cNvPr id="8" name="TextBox 7"/>
          <p:cNvSpPr txBox="1"/>
          <p:nvPr/>
        </p:nvSpPr>
        <p:spPr>
          <a:xfrm>
            <a:off x="0" y="1196752"/>
            <a:ext cx="1259632"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方法</a:t>
            </a:r>
            <a:r>
              <a:rPr lang="en-US" altLang="zh-CN" sz="3200" dirty="0" smtClean="0">
                <a:solidFill>
                  <a:schemeClr val="tx2"/>
                </a:solidFill>
                <a:latin typeface="微软雅黑" pitchFamily="34" charset="-122"/>
                <a:ea typeface="微软雅黑" pitchFamily="34" charset="-122"/>
              </a:rPr>
              <a:t>1</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1475656" y="1772816"/>
            <a:ext cx="7668344" cy="1384995"/>
          </a:xfrm>
          <a:prstGeom prst="rect">
            <a:avLst/>
          </a:prstGeom>
        </p:spPr>
        <p:txBody>
          <a:bodyPr wrap="square">
            <a:spAutoFit/>
          </a:bodyPr>
          <a:lstStyle/>
          <a:p>
            <a:pPr fontAlgn="ctr"/>
            <a:r>
              <a:rPr lang="zh-CN" altLang="en-US" sz="2800" dirty="0" smtClean="0"/>
              <a:t>可以假设接触面是光滑的，判断物体将向哪个方向滑动，从而确定相对运动趋势的方向及静摩擦力的方向。</a:t>
            </a:r>
            <a:endParaRPr lang="zh-CN" altLang="en-US" sz="2800" dirty="0">
              <a:solidFill>
                <a:srgbClr val="FF0000"/>
              </a:solidFill>
              <a:latin typeface="微软雅黑" pitchFamily="34" charset="-122"/>
              <a:ea typeface="微软雅黑" pitchFamily="34" charset="-122"/>
            </a:endParaRPr>
          </a:p>
        </p:txBody>
      </p:sp>
      <p:sp>
        <p:nvSpPr>
          <p:cNvPr id="10" name="矩形 9"/>
          <p:cNvSpPr/>
          <p:nvPr/>
        </p:nvSpPr>
        <p:spPr>
          <a:xfrm>
            <a:off x="1475656" y="3068960"/>
            <a:ext cx="5328592" cy="830997"/>
          </a:xfrm>
          <a:prstGeom prst="rect">
            <a:avLst/>
          </a:prstGeom>
        </p:spPr>
        <p:txBody>
          <a:bodyPr wrap="square">
            <a:spAutoFit/>
          </a:bodyPr>
          <a:lstStyle/>
          <a:p>
            <a:pPr fontAlgn="ctr">
              <a:lnSpc>
                <a:spcPct val="150000"/>
              </a:lnSpc>
            </a:pPr>
            <a:r>
              <a:rPr lang="zh-CN" altLang="en-US" sz="3200" b="1" dirty="0" smtClean="0">
                <a:solidFill>
                  <a:srgbClr val="FF0000"/>
                </a:solidFill>
                <a:latin typeface="微软雅黑" pitchFamily="34" charset="-122"/>
                <a:ea typeface="微软雅黑" pitchFamily="34" charset="-122"/>
              </a:rPr>
              <a:t>根据物体的运动状态判断。</a:t>
            </a:r>
            <a:endParaRPr lang="zh-CN" altLang="en-US" sz="3200" dirty="0">
              <a:solidFill>
                <a:srgbClr val="FF0000"/>
              </a:solidFill>
              <a:latin typeface="微软雅黑" pitchFamily="34" charset="-122"/>
              <a:ea typeface="微软雅黑" pitchFamily="34" charset="-122"/>
            </a:endParaRPr>
          </a:p>
        </p:txBody>
      </p:sp>
      <p:sp>
        <p:nvSpPr>
          <p:cNvPr id="11" name="矩形 10"/>
          <p:cNvSpPr/>
          <p:nvPr/>
        </p:nvSpPr>
        <p:spPr>
          <a:xfrm>
            <a:off x="1475656" y="3861048"/>
            <a:ext cx="7668344" cy="523220"/>
          </a:xfrm>
          <a:prstGeom prst="rect">
            <a:avLst/>
          </a:prstGeom>
        </p:spPr>
        <p:txBody>
          <a:bodyPr wrap="square">
            <a:spAutoFit/>
          </a:bodyPr>
          <a:lstStyle/>
          <a:p>
            <a:pPr fontAlgn="ctr"/>
            <a:r>
              <a:rPr lang="zh-CN" altLang="en-US" sz="2800" dirty="0" smtClean="0"/>
              <a:t>物体受到的力和物体的运动状态有密切关系。</a:t>
            </a:r>
            <a:endParaRPr lang="zh-CN" altLang="en-US" sz="2800" dirty="0">
              <a:solidFill>
                <a:srgbClr val="FF0000"/>
              </a:solidFill>
              <a:latin typeface="微软雅黑" pitchFamily="34" charset="-122"/>
              <a:ea typeface="微软雅黑" pitchFamily="34" charset="-122"/>
            </a:endParaRPr>
          </a:p>
        </p:txBody>
      </p:sp>
      <p:sp>
        <p:nvSpPr>
          <p:cNvPr id="12" name="TextBox 11"/>
          <p:cNvSpPr txBox="1"/>
          <p:nvPr/>
        </p:nvSpPr>
        <p:spPr>
          <a:xfrm>
            <a:off x="0" y="4365104"/>
            <a:ext cx="1259632"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方法</a:t>
            </a:r>
            <a:r>
              <a:rPr lang="en-US" altLang="zh-CN" sz="3200" dirty="0" smtClean="0">
                <a:solidFill>
                  <a:schemeClr val="tx2"/>
                </a:solidFill>
                <a:latin typeface="微软雅黑" pitchFamily="34" charset="-122"/>
                <a:ea typeface="微软雅黑" pitchFamily="34" charset="-122"/>
              </a:rPr>
              <a:t>3</a:t>
            </a:r>
            <a:endParaRPr lang="zh-CN" altLang="en-US" sz="3200" dirty="0">
              <a:solidFill>
                <a:schemeClr val="tx2"/>
              </a:solidFill>
              <a:latin typeface="微软雅黑" pitchFamily="34" charset="-122"/>
              <a:ea typeface="微软雅黑" pitchFamily="34" charset="-122"/>
            </a:endParaRPr>
          </a:p>
        </p:txBody>
      </p:sp>
      <p:sp>
        <p:nvSpPr>
          <p:cNvPr id="13" name="矩形 12"/>
          <p:cNvSpPr/>
          <p:nvPr/>
        </p:nvSpPr>
        <p:spPr>
          <a:xfrm>
            <a:off x="1331640" y="4149080"/>
            <a:ext cx="5832648" cy="830997"/>
          </a:xfrm>
          <a:prstGeom prst="rect">
            <a:avLst/>
          </a:prstGeom>
        </p:spPr>
        <p:txBody>
          <a:bodyPr wrap="square">
            <a:spAutoFit/>
          </a:bodyPr>
          <a:lstStyle/>
          <a:p>
            <a:pPr fontAlgn="ctr">
              <a:lnSpc>
                <a:spcPct val="150000"/>
              </a:lnSpc>
            </a:pPr>
            <a:r>
              <a:rPr lang="zh-CN" altLang="en-US" sz="3200" b="1" dirty="0" smtClean="0">
                <a:solidFill>
                  <a:srgbClr val="FF0000"/>
                </a:solidFill>
                <a:latin typeface="微软雅黑" pitchFamily="34" charset="-122"/>
                <a:ea typeface="微软雅黑" pitchFamily="34" charset="-122"/>
              </a:rPr>
              <a:t>根据力相互作用的特点判断。</a:t>
            </a:r>
            <a:endParaRPr lang="zh-CN" altLang="en-US" sz="3200" dirty="0">
              <a:solidFill>
                <a:srgbClr val="FF0000"/>
              </a:solidFill>
              <a:latin typeface="微软雅黑" pitchFamily="34" charset="-122"/>
              <a:ea typeface="微软雅黑" pitchFamily="34" charset="-122"/>
            </a:endParaRPr>
          </a:p>
        </p:txBody>
      </p:sp>
      <p:sp>
        <p:nvSpPr>
          <p:cNvPr id="14" name="矩形 13"/>
          <p:cNvSpPr/>
          <p:nvPr/>
        </p:nvSpPr>
        <p:spPr>
          <a:xfrm>
            <a:off x="1259632" y="5042118"/>
            <a:ext cx="7884368" cy="1815882"/>
          </a:xfrm>
          <a:prstGeom prst="rect">
            <a:avLst/>
          </a:prstGeom>
        </p:spPr>
        <p:txBody>
          <a:bodyPr wrap="square">
            <a:spAutoFit/>
          </a:bodyPr>
          <a:lstStyle/>
          <a:p>
            <a:pPr fontAlgn="ctr"/>
            <a:r>
              <a:rPr lang="zh-CN" altLang="en-US" sz="2800" dirty="0" smtClean="0"/>
              <a:t>当物体所受的摩擦力方向不易判断时，可根据与之相互作用的另一物体所受摩擦力的情况判断，然后依据相互作用的二力等大、反向的特点进行判定。</a:t>
            </a:r>
            <a:endParaRPr lang="zh-CN" altLang="en-US" sz="28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1" grpId="0"/>
      <p:bldP spid="12" grpId="0" animBg="1"/>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探究</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764704"/>
            <a:ext cx="7128792" cy="1077218"/>
          </a:xfrm>
          <a:prstGeom prst="rect">
            <a:avLst/>
          </a:prstGeom>
        </p:spPr>
        <p:txBody>
          <a:bodyPr wrap="square">
            <a:spAutoFit/>
          </a:bodyPr>
          <a:lstStyle/>
          <a:p>
            <a:r>
              <a:rPr lang="zh-CN" altLang="en-US" sz="3200" dirty="0"/>
              <a:t>把一根筷子竖直的插入一杯米中，提起筷子，能把整个杯子一起提起来吗？</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1115616" y="5780782"/>
            <a:ext cx="7128792" cy="584775"/>
          </a:xfrm>
          <a:prstGeom prst="rect">
            <a:avLst/>
          </a:prstGeom>
        </p:spPr>
        <p:txBody>
          <a:bodyPr wrap="square">
            <a:spAutoFit/>
          </a:bodyPr>
          <a:lstStyle/>
          <a:p>
            <a:r>
              <a:rPr lang="zh-CN" altLang="en-US" sz="3200" dirty="0"/>
              <a:t>向米杯中倒入水，再试着提起筷子。</a:t>
            </a:r>
            <a:endParaRPr lang="zh-CN" altLang="en-US" sz="3200" dirty="0">
              <a:solidFill>
                <a:schemeClr val="tx2"/>
              </a:solidFill>
              <a:latin typeface="微软雅黑" pitchFamily="34" charset="-122"/>
              <a:ea typeface="微软雅黑" pitchFamily="34" charset="-122"/>
            </a:endParaRPr>
          </a:p>
        </p:txBody>
      </p:sp>
      <p:pic>
        <p:nvPicPr>
          <p:cNvPr id="2050" name="Picture 2"/>
          <p:cNvPicPr>
            <a:picLocks noChangeAspect="1" noChangeArrowheads="1"/>
          </p:cNvPicPr>
          <p:nvPr/>
        </p:nvPicPr>
        <p:blipFill>
          <a:blip r:embed="rId2" cstate="print"/>
          <a:srcRect/>
          <a:stretch>
            <a:fillRect/>
          </a:stretch>
        </p:blipFill>
        <p:spPr bwMode="auto">
          <a:xfrm>
            <a:off x="5004048" y="1844824"/>
            <a:ext cx="1407129" cy="386960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2771800" y="2636912"/>
            <a:ext cx="1714500" cy="3038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915816" y="548680"/>
            <a:ext cx="5904656" cy="1077218"/>
          </a:xfrm>
          <a:prstGeom prst="rect">
            <a:avLst/>
          </a:prstGeom>
        </p:spPr>
        <p:txBody>
          <a:bodyPr wrap="square">
            <a:spAutoFit/>
          </a:bodyPr>
          <a:lstStyle/>
          <a:p>
            <a:r>
              <a:rPr lang="zh-CN" altLang="en-US" sz="3200" dirty="0" smtClean="0"/>
              <a:t>﻿</a:t>
            </a:r>
            <a:r>
              <a:rPr lang="en-US" altLang="zh-CN" sz="3200" dirty="0" smtClean="0"/>
              <a:t>1. </a:t>
            </a:r>
            <a:r>
              <a:rPr lang="zh-CN" altLang="en-US" sz="3200" dirty="0" smtClean="0"/>
              <a:t>静摩擦力的大小随推力的增大而增大</a:t>
            </a:r>
            <a:r>
              <a:rPr lang="zh-CN" altLang="en-US" sz="3200" b="1" dirty="0" smtClean="0"/>
              <a:t> </a:t>
            </a:r>
            <a:r>
              <a:rPr lang="zh-CN" altLang="en-US" sz="3200" b="1" i="1" dirty="0" smtClean="0"/>
              <a:t>﻿﻿</a:t>
            </a:r>
            <a:r>
              <a:rPr lang="en-US" altLang="zh-CN" sz="3200" b="1" i="1" dirty="0" smtClean="0"/>
              <a:t>F</a:t>
            </a:r>
            <a:r>
              <a:rPr lang="zh-CN" altLang="en-US" sz="3200" b="1" baseline="-25000" dirty="0" smtClean="0"/>
              <a:t>静</a:t>
            </a:r>
            <a:r>
              <a:rPr lang="zh-CN" altLang="en-US" sz="3200" b="1" i="1" dirty="0" smtClean="0"/>
              <a:t>﻿﻿</a:t>
            </a:r>
            <a:r>
              <a:rPr lang="zh-CN" altLang="en-US" sz="3200" b="1" dirty="0" smtClean="0"/>
              <a:t> </a:t>
            </a:r>
            <a:r>
              <a:rPr lang="en-US" altLang="zh-CN" sz="3200" b="1" dirty="0" smtClean="0"/>
              <a:t>= F</a:t>
            </a:r>
            <a:r>
              <a:rPr lang="en-US" altLang="zh-CN" sz="3200" dirty="0" smtClean="0"/>
              <a:t> </a:t>
            </a:r>
            <a:r>
              <a:rPr lang="zh-CN" altLang="en-US" sz="3200" dirty="0" smtClean="0"/>
              <a:t>。</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2843808" y="1484784"/>
            <a:ext cx="6300192" cy="830997"/>
          </a:xfrm>
          <a:prstGeom prst="rect">
            <a:avLst/>
          </a:prstGeom>
        </p:spPr>
        <p:txBody>
          <a:bodyPr wrap="square">
            <a:spAutoFit/>
          </a:bodyPr>
          <a:lstStyle/>
          <a:p>
            <a:pPr fontAlgn="ctr">
              <a:lnSpc>
                <a:spcPct val="150000"/>
              </a:lnSpc>
            </a:pPr>
            <a:r>
              <a:rPr lang="zh-CN" altLang="en-US" sz="3200" dirty="0" smtClean="0"/>
              <a:t>﻿</a:t>
            </a:r>
            <a:r>
              <a:rPr lang="en-US" altLang="zh-CN" sz="3200" dirty="0" smtClean="0"/>
              <a:t>2. </a:t>
            </a:r>
            <a:r>
              <a:rPr lang="zh-CN" altLang="en-US" sz="3200" dirty="0" smtClean="0"/>
              <a:t>静摩擦力的大小由外部因素决定。</a:t>
            </a:r>
            <a:endParaRPr lang="zh-CN" altLang="en-US" sz="3200" dirty="0"/>
          </a:p>
        </p:txBody>
      </p:sp>
      <p:sp>
        <p:nvSpPr>
          <p:cNvPr id="9" name="矩形 8"/>
          <p:cNvSpPr/>
          <p:nvPr/>
        </p:nvSpPr>
        <p:spPr>
          <a:xfrm>
            <a:off x="2843808" y="2276872"/>
            <a:ext cx="6300192" cy="3046988"/>
          </a:xfrm>
          <a:prstGeom prst="rect">
            <a:avLst/>
          </a:prstGeom>
        </p:spPr>
        <p:txBody>
          <a:bodyPr wrap="square">
            <a:spAutoFit/>
          </a:bodyPr>
          <a:lstStyle/>
          <a:p>
            <a:pPr fontAlgn="ctr">
              <a:lnSpc>
                <a:spcPct val="150000"/>
              </a:lnSpc>
            </a:pPr>
            <a:r>
              <a:rPr lang="zh-CN" altLang="en-US" sz="3200" dirty="0" smtClean="0"/>
              <a:t>﻿﻿</a:t>
            </a:r>
            <a:r>
              <a:rPr lang="en-US" altLang="zh-CN" sz="3200" dirty="0" smtClean="0"/>
              <a:t>3. </a:t>
            </a:r>
            <a:r>
              <a:rPr lang="zh-CN" altLang="en-US" sz="3200" b="1" dirty="0" smtClean="0"/>
              <a:t>最大静摩擦力：</a:t>
            </a:r>
            <a:r>
              <a:rPr lang="zh-CN" altLang="en-US" sz="3200" dirty="0" smtClean="0"/>
              <a:t>当人的水平推力增大到某一值</a:t>
            </a:r>
            <a:r>
              <a:rPr lang="en-US" altLang="zh-CN" sz="3200" dirty="0" err="1" smtClean="0"/>
              <a:t>F</a:t>
            </a:r>
            <a:r>
              <a:rPr lang="en-US" altLang="zh-CN" sz="3200" baseline="-25000" dirty="0" err="1" smtClean="0"/>
              <a:t>max</a:t>
            </a:r>
            <a:r>
              <a:rPr lang="zh-CN" altLang="en-US" sz="3200" dirty="0" smtClean="0"/>
              <a:t> </a:t>
            </a:r>
            <a:r>
              <a:rPr lang="zh-CN" altLang="en-US" sz="3200" i="1" dirty="0" smtClean="0"/>
              <a:t>﻿﻿﻿﻿﻿﻿﻿﻿﻿﻿﻿﻿﻿﻿﻿﻿﻿﻿﻿﻿﻿﻿</a:t>
            </a:r>
            <a:r>
              <a:rPr lang="zh-CN" altLang="en-US" sz="3200" dirty="0" smtClean="0"/>
              <a:t> 时候，物体就要滑动，此时静摩擦力达到最大值，我们把</a:t>
            </a:r>
            <a:r>
              <a:rPr lang="en-US" altLang="zh-CN" sz="3200" dirty="0" err="1" smtClean="0"/>
              <a:t>F</a:t>
            </a:r>
            <a:r>
              <a:rPr lang="en-US" altLang="zh-CN" sz="3200" baseline="-25000" dirty="0" err="1" smtClean="0"/>
              <a:t>max</a:t>
            </a:r>
            <a:r>
              <a:rPr lang="zh-CN" altLang="en-US" sz="3200" dirty="0" smtClean="0"/>
              <a:t> </a:t>
            </a:r>
            <a:r>
              <a:rPr lang="zh-CN" altLang="en-US" sz="3200" i="1" dirty="0" smtClean="0"/>
              <a:t>﻿﻿﻿﻿﻿﻿﻿﻿﻿﻿﻿﻿﻿﻿﻿﻿﻿﻿﻿﻿﻿﻿﻿﻿</a:t>
            </a:r>
            <a:r>
              <a:rPr lang="zh-CN" altLang="en-US" sz="3200" dirty="0" smtClean="0"/>
              <a:t> 叫</a:t>
            </a:r>
            <a:r>
              <a:rPr lang="zh-CN" altLang="en-US" sz="3200" b="1" dirty="0" smtClean="0"/>
              <a:t>最大静摩擦力。</a:t>
            </a:r>
            <a:endParaRPr lang="zh-CN" altLang="en-US" sz="3200" dirty="0"/>
          </a:p>
        </p:txBody>
      </p:sp>
      <p:sp>
        <p:nvSpPr>
          <p:cNvPr id="10" name="矩形 9"/>
          <p:cNvSpPr/>
          <p:nvPr/>
        </p:nvSpPr>
        <p:spPr>
          <a:xfrm>
            <a:off x="323528" y="5288340"/>
            <a:ext cx="8820472" cy="1569660"/>
          </a:xfrm>
          <a:prstGeom prst="rect">
            <a:avLst/>
          </a:prstGeom>
        </p:spPr>
        <p:txBody>
          <a:bodyPr wrap="square">
            <a:spAutoFit/>
          </a:bodyPr>
          <a:lstStyle/>
          <a:p>
            <a:pPr fontAlgn="ctr">
              <a:lnSpc>
                <a:spcPct val="150000"/>
              </a:lnSpc>
            </a:pPr>
            <a:r>
              <a:rPr lang="zh-CN" altLang="en-US" sz="3200" dirty="0" smtClean="0"/>
              <a:t>﻿两物体间的静摩擦力</a:t>
            </a:r>
            <a:r>
              <a:rPr lang="zh-CN" altLang="en-US" sz="3200" b="1" dirty="0" smtClean="0"/>
              <a:t> </a:t>
            </a:r>
            <a:r>
              <a:rPr lang="en-US" altLang="zh-CN" sz="3200" b="1" dirty="0" smtClean="0"/>
              <a:t>F</a:t>
            </a:r>
            <a:r>
              <a:rPr lang="zh-CN" altLang="en-US" sz="3200" b="1" i="1" dirty="0" smtClean="0"/>
              <a:t>﻿﻿﻿﻿﻿﻿﻿﻿﻿﻿﻿﻿﻿﻿﻿﻿﻿﻿﻿﻿</a:t>
            </a:r>
            <a:r>
              <a:rPr lang="zh-CN" altLang="en-US" sz="3200" b="1" baseline="-25000" dirty="0" smtClean="0"/>
              <a:t>静</a:t>
            </a:r>
            <a:r>
              <a:rPr lang="zh-CN" altLang="en-US" sz="3200" b="1" i="1" dirty="0" smtClean="0"/>
              <a:t>﻿﻿﻿﻿﻿﻿﻿﻿﻿﻿﻿﻿﻿﻿﻿﻿﻿﻿﻿﻿</a:t>
            </a:r>
            <a:r>
              <a:rPr lang="zh-CN" altLang="en-US" sz="3200" b="1" dirty="0" smtClean="0"/>
              <a:t> </a:t>
            </a:r>
            <a:r>
              <a:rPr lang="zh-CN" altLang="en-US" sz="3200" dirty="0" smtClean="0"/>
              <a:t>在 </a:t>
            </a:r>
            <a:r>
              <a:rPr lang="en-US" altLang="zh-CN" sz="3200" dirty="0" smtClean="0"/>
              <a:t>0 </a:t>
            </a:r>
            <a:r>
              <a:rPr lang="zh-CN" altLang="en-US" sz="3200" dirty="0" smtClean="0"/>
              <a:t>与最大静摩擦力</a:t>
            </a:r>
            <a:r>
              <a:rPr lang="en-US" altLang="zh-CN" sz="3200" dirty="0" err="1" smtClean="0"/>
              <a:t>F</a:t>
            </a:r>
            <a:r>
              <a:rPr lang="en-US" altLang="zh-CN" sz="3200" baseline="-25000" dirty="0" err="1" smtClean="0"/>
              <a:t>max</a:t>
            </a:r>
            <a:r>
              <a:rPr lang="zh-CN" altLang="en-US" sz="3200" dirty="0" smtClean="0"/>
              <a:t> </a:t>
            </a:r>
            <a:r>
              <a:rPr lang="zh-CN" altLang="en-US" sz="3200" i="1" dirty="0" smtClean="0"/>
              <a:t>﻿﻿﻿﻿﻿﻿﻿﻿﻿﻿﻿﻿﻿﻿﻿﻿﻿﻿﻿﻿﻿﻿﻿﻿﻿﻿﻿﻿﻿﻿﻿﻿</a:t>
            </a:r>
            <a:r>
              <a:rPr lang="zh-CN" altLang="en-US" sz="3200" dirty="0" smtClean="0"/>
              <a:t> 之间，即</a:t>
            </a:r>
            <a:r>
              <a:rPr lang="zh-CN" altLang="en-US" sz="3200" b="1" i="1" dirty="0" smtClean="0"/>
              <a:t> ﻿﻿﻿﻿﻿﻿﻿﻿﻿﻿﻿﻿﻿﻿﻿﻿</a:t>
            </a:r>
            <a:r>
              <a:rPr lang="en-US" altLang="zh-CN" sz="3200" b="1" i="1" dirty="0" smtClean="0"/>
              <a:t>0＜</a:t>
            </a:r>
            <a:r>
              <a:rPr lang="zh-CN" altLang="en-US" sz="3200" b="1" i="1" dirty="0" smtClean="0"/>
              <a:t> ﻿﻿﻿﻿﻿﻿﻿﻿﻿﻿﻿﻿﻿﻿﻿﻿﻿</a:t>
            </a:r>
            <a:r>
              <a:rPr lang="en-US" altLang="zh-CN" sz="3200" b="1" i="1" dirty="0" smtClean="0"/>
              <a:t>F</a:t>
            </a:r>
            <a:r>
              <a:rPr lang="zh-CN" altLang="en-US" sz="3200" b="1" baseline="-25000" dirty="0" smtClean="0"/>
              <a:t>静﻿﻿﻿﻿﻿﻿﻿﻿﻿﻿﻿﻿﻿﻿﻿﻿﻿</a:t>
            </a:r>
            <a:r>
              <a:rPr lang="zh-CN" altLang="en-US" sz="3200" b="1" i="1" dirty="0" smtClean="0"/>
              <a:t> </a:t>
            </a:r>
            <a:r>
              <a:rPr lang="zh-CN" altLang="en-US" sz="3200" i="1" dirty="0" smtClean="0"/>
              <a:t>﻿﻿﻿﻿﻿﻿﻿﻿﻿﻿</a:t>
            </a:r>
            <a:r>
              <a:rPr lang="en-US" altLang="zh-CN" sz="3200" i="1" dirty="0" smtClean="0"/>
              <a:t>≤</a:t>
            </a:r>
            <a:r>
              <a:rPr lang="en-US" altLang="zh-CN" sz="3200" dirty="0" smtClean="0"/>
              <a:t> </a:t>
            </a:r>
            <a:r>
              <a:rPr lang="en-US" altLang="zh-CN" sz="3200" dirty="0" err="1" smtClean="0"/>
              <a:t>F</a:t>
            </a:r>
            <a:r>
              <a:rPr lang="en-US" altLang="zh-CN" sz="3200" baseline="-25000" dirty="0" err="1" smtClean="0"/>
              <a:t>max</a:t>
            </a:r>
            <a:r>
              <a:rPr lang="zh-CN" altLang="en-US" sz="3200" dirty="0" smtClean="0"/>
              <a:t> 。</a:t>
            </a:r>
            <a:endParaRPr lang="zh-CN" altLang="en-US" sz="3200" dirty="0"/>
          </a:p>
        </p:txBody>
      </p:sp>
      <p:sp>
        <p:nvSpPr>
          <p:cNvPr id="11" name="矩形 10"/>
          <p:cNvSpPr/>
          <p:nvPr/>
        </p:nvSpPr>
        <p:spPr>
          <a:xfrm>
            <a:off x="0" y="332656"/>
            <a:ext cx="2987824" cy="830997"/>
          </a:xfrm>
          <a:prstGeom prst="rect">
            <a:avLst/>
          </a:prstGeom>
        </p:spPr>
        <p:txBody>
          <a:bodyPr wrap="square">
            <a:spAutoFit/>
          </a:bodyPr>
          <a:lstStyle/>
          <a:p>
            <a:pPr fontAlgn="ctr">
              <a:lnSpc>
                <a:spcPct val="150000"/>
              </a:lnSpc>
            </a:pPr>
            <a:r>
              <a:rPr lang="zh-CN" altLang="en-US" sz="3200" dirty="0" smtClean="0"/>
              <a:t>用 </a:t>
            </a:r>
            <a:r>
              <a:rPr lang="en-US" altLang="zh-CN" sz="3200" dirty="0" smtClean="0"/>
              <a:t>100</a:t>
            </a:r>
            <a:r>
              <a:rPr lang="zh-CN" altLang="en-US" sz="3200" dirty="0" smtClean="0"/>
              <a:t> </a:t>
            </a:r>
            <a:r>
              <a:rPr lang="en-US" altLang="zh-CN" sz="3200" dirty="0" smtClean="0"/>
              <a:t>N </a:t>
            </a:r>
            <a:r>
              <a:rPr lang="zh-CN" altLang="en-US" sz="3200" dirty="0" smtClean="0"/>
              <a:t>的力推</a:t>
            </a:r>
            <a:endParaRPr lang="zh-CN" altLang="en-US" sz="3200" dirty="0"/>
          </a:p>
        </p:txBody>
      </p:sp>
      <p:sp>
        <p:nvSpPr>
          <p:cNvPr id="12" name="矩形 11"/>
          <p:cNvSpPr/>
          <p:nvPr/>
        </p:nvSpPr>
        <p:spPr>
          <a:xfrm>
            <a:off x="0" y="2708920"/>
            <a:ext cx="2987824" cy="830997"/>
          </a:xfrm>
          <a:prstGeom prst="rect">
            <a:avLst/>
          </a:prstGeom>
        </p:spPr>
        <p:txBody>
          <a:bodyPr wrap="square">
            <a:spAutoFit/>
          </a:bodyPr>
          <a:lstStyle/>
          <a:p>
            <a:pPr fontAlgn="ctr">
              <a:lnSpc>
                <a:spcPct val="150000"/>
              </a:lnSpc>
            </a:pPr>
            <a:r>
              <a:rPr lang="zh-CN" altLang="en-US" sz="3200" dirty="0" smtClean="0"/>
              <a:t>﻿用 </a:t>
            </a:r>
            <a:r>
              <a:rPr lang="en-US" altLang="zh-CN" sz="3200" dirty="0" smtClean="0"/>
              <a:t>200 N </a:t>
            </a:r>
            <a:r>
              <a:rPr lang="zh-CN" altLang="en-US" sz="3200" dirty="0" smtClean="0"/>
              <a:t>的力推</a:t>
            </a:r>
            <a:endParaRPr lang="zh-CN" altLang="en-US" sz="3200" dirty="0"/>
          </a:p>
        </p:txBody>
      </p:sp>
      <p:pic>
        <p:nvPicPr>
          <p:cNvPr id="12290" name="Picture 2"/>
          <p:cNvPicPr>
            <a:picLocks noChangeAspect="1" noChangeArrowheads="1"/>
          </p:cNvPicPr>
          <p:nvPr/>
        </p:nvPicPr>
        <p:blipFill>
          <a:blip r:embed="rId2" cstate="print"/>
          <a:srcRect/>
          <a:stretch>
            <a:fillRect/>
          </a:stretch>
        </p:blipFill>
        <p:spPr bwMode="auto">
          <a:xfrm>
            <a:off x="539552" y="1124744"/>
            <a:ext cx="1800200" cy="1745648"/>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539552" y="3501008"/>
            <a:ext cx="1800200" cy="1792339"/>
          </a:xfrm>
          <a:prstGeom prst="rect">
            <a:avLst/>
          </a:prstGeom>
          <a:noFill/>
          <a:ln w="9525">
            <a:noFill/>
            <a:miter lim="800000"/>
            <a:headEnd/>
            <a:tailEnd/>
          </a:ln>
        </p:spPr>
      </p:pic>
      <p:cxnSp>
        <p:nvCxnSpPr>
          <p:cNvPr id="14" name="直接箭头连接符 13"/>
          <p:cNvCxnSpPr/>
          <p:nvPr/>
        </p:nvCxnSpPr>
        <p:spPr>
          <a:xfrm>
            <a:off x="1835696" y="2060848"/>
            <a:ext cx="93610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a:off x="827584" y="2060848"/>
            <a:ext cx="100811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51520" y="1700808"/>
            <a:ext cx="755576" cy="523220"/>
          </a:xfrm>
          <a:prstGeom prst="rect">
            <a:avLst/>
          </a:prstGeom>
          <a:noFill/>
        </p:spPr>
        <p:txBody>
          <a:bodyPr wrap="square" rtlCol="0">
            <a:spAutoFit/>
          </a:bodyPr>
          <a:lstStyle/>
          <a:p>
            <a:r>
              <a:rPr lang="zh-CN" altLang="en-US" sz="2800" b="1" dirty="0" smtClean="0"/>
              <a:t> </a:t>
            </a:r>
            <a:r>
              <a:rPr lang="en-US" altLang="zh-CN" sz="2800" b="1" dirty="0" smtClean="0">
                <a:solidFill>
                  <a:srgbClr val="FF0000"/>
                </a:solidFill>
              </a:rPr>
              <a:t>F</a:t>
            </a:r>
            <a:r>
              <a:rPr lang="zh-CN" altLang="en-US" sz="2800" b="1" i="1" dirty="0" smtClean="0">
                <a:solidFill>
                  <a:srgbClr val="FF0000"/>
                </a:solidFill>
              </a:rPr>
              <a:t>﻿﻿﻿﻿﻿﻿﻿﻿﻿﻿﻿﻿﻿﻿﻿﻿﻿﻿﻿﻿</a:t>
            </a:r>
            <a:r>
              <a:rPr lang="zh-CN" altLang="en-US" sz="2800" b="1" baseline="-25000" dirty="0" smtClean="0">
                <a:solidFill>
                  <a:srgbClr val="FF0000"/>
                </a:solidFill>
              </a:rPr>
              <a:t>静</a:t>
            </a:r>
            <a:r>
              <a:rPr lang="zh-CN" altLang="en-US" sz="2800" b="1" i="1" dirty="0" smtClean="0"/>
              <a:t>﻿﻿﻿﻿﻿﻿﻿﻿﻿﻿﻿﻿﻿﻿﻿﻿﻿﻿﻿﻿</a:t>
            </a:r>
            <a:r>
              <a:rPr lang="zh-CN" altLang="en-US" sz="2800" b="1" dirty="0" smtClean="0"/>
              <a:t> </a:t>
            </a:r>
            <a:endParaRPr lang="zh-CN" altLang="en-US" sz="2800" dirty="0"/>
          </a:p>
        </p:txBody>
      </p:sp>
      <p:sp>
        <p:nvSpPr>
          <p:cNvPr id="19" name="TextBox 18"/>
          <p:cNvSpPr txBox="1"/>
          <p:nvPr/>
        </p:nvSpPr>
        <p:spPr>
          <a:xfrm>
            <a:off x="2555776" y="1484784"/>
            <a:ext cx="432048" cy="523220"/>
          </a:xfrm>
          <a:prstGeom prst="rect">
            <a:avLst/>
          </a:prstGeom>
          <a:noFill/>
        </p:spPr>
        <p:txBody>
          <a:bodyPr wrap="square" rtlCol="0">
            <a:spAutoFit/>
          </a:bodyPr>
          <a:lstStyle/>
          <a:p>
            <a:r>
              <a:rPr lang="zh-CN" altLang="en-US" sz="2800" b="1" dirty="0" smtClean="0"/>
              <a:t> </a:t>
            </a:r>
            <a:r>
              <a:rPr lang="en-US" altLang="zh-CN" sz="2800" b="1" dirty="0" smtClean="0"/>
              <a:t>F</a:t>
            </a:r>
            <a:r>
              <a:rPr lang="zh-CN" altLang="en-US" sz="2800" b="1" i="1" dirty="0" smtClean="0"/>
              <a:t>﻿﻿﻿﻿﻿﻿﻿﻿﻿﻿﻿﻿﻿﻿﻿﻿﻿﻿﻿﻿﻿﻿﻿﻿﻿﻿﻿﻿﻿﻿﻿﻿﻿﻿﻿﻿﻿﻿</a:t>
            </a:r>
            <a:r>
              <a:rPr lang="zh-CN" altLang="en-US" sz="2800" b="1" dirty="0" smtClean="0"/>
              <a:t> </a:t>
            </a:r>
            <a:endParaRPr lang="zh-CN" altLang="en-US" sz="2800" dirty="0"/>
          </a:p>
        </p:txBody>
      </p:sp>
      <p:cxnSp>
        <p:nvCxnSpPr>
          <p:cNvPr id="20" name="直接箭头连接符 19"/>
          <p:cNvCxnSpPr/>
          <p:nvPr/>
        </p:nvCxnSpPr>
        <p:spPr>
          <a:xfrm>
            <a:off x="1907704" y="4509120"/>
            <a:ext cx="93610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H="1">
            <a:off x="899592" y="4509120"/>
            <a:ext cx="100811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23528" y="4149080"/>
            <a:ext cx="755576" cy="523220"/>
          </a:xfrm>
          <a:prstGeom prst="rect">
            <a:avLst/>
          </a:prstGeom>
          <a:noFill/>
        </p:spPr>
        <p:txBody>
          <a:bodyPr wrap="square" rtlCol="0">
            <a:spAutoFit/>
          </a:bodyPr>
          <a:lstStyle/>
          <a:p>
            <a:r>
              <a:rPr lang="zh-CN" altLang="en-US" sz="2800" b="1" dirty="0" smtClean="0"/>
              <a:t> </a:t>
            </a:r>
            <a:r>
              <a:rPr lang="en-US" altLang="zh-CN" sz="2800" b="1" dirty="0" smtClean="0">
                <a:solidFill>
                  <a:srgbClr val="FF0000"/>
                </a:solidFill>
              </a:rPr>
              <a:t>F</a:t>
            </a:r>
            <a:r>
              <a:rPr lang="zh-CN" altLang="en-US" sz="2800" b="1" i="1" dirty="0" smtClean="0">
                <a:solidFill>
                  <a:srgbClr val="FF0000"/>
                </a:solidFill>
              </a:rPr>
              <a:t>﻿﻿﻿﻿﻿﻿﻿﻿﻿﻿﻿﻿﻿﻿﻿﻿﻿﻿﻿﻿</a:t>
            </a:r>
            <a:r>
              <a:rPr lang="zh-CN" altLang="en-US" sz="2800" b="1" baseline="-25000" dirty="0" smtClean="0">
                <a:solidFill>
                  <a:srgbClr val="FF0000"/>
                </a:solidFill>
              </a:rPr>
              <a:t>静</a:t>
            </a:r>
            <a:r>
              <a:rPr lang="zh-CN" altLang="en-US" sz="2800" b="1" i="1" dirty="0" smtClean="0"/>
              <a:t>﻿﻿﻿﻿﻿﻿﻿﻿﻿﻿﻿﻿﻿﻿﻿﻿﻿﻿﻿﻿</a:t>
            </a:r>
            <a:r>
              <a:rPr lang="zh-CN" altLang="en-US" sz="2800" b="1" dirty="0" smtClean="0"/>
              <a:t> </a:t>
            </a:r>
            <a:endParaRPr lang="zh-CN" altLang="en-US" sz="2800" dirty="0"/>
          </a:p>
        </p:txBody>
      </p:sp>
      <p:sp>
        <p:nvSpPr>
          <p:cNvPr id="23" name="TextBox 22"/>
          <p:cNvSpPr txBox="1"/>
          <p:nvPr/>
        </p:nvSpPr>
        <p:spPr>
          <a:xfrm>
            <a:off x="2627784" y="3933056"/>
            <a:ext cx="432048" cy="523220"/>
          </a:xfrm>
          <a:prstGeom prst="rect">
            <a:avLst/>
          </a:prstGeom>
          <a:noFill/>
        </p:spPr>
        <p:txBody>
          <a:bodyPr wrap="square" rtlCol="0">
            <a:spAutoFit/>
          </a:bodyPr>
          <a:lstStyle/>
          <a:p>
            <a:r>
              <a:rPr lang="zh-CN" altLang="en-US" sz="2800" b="1" dirty="0" smtClean="0"/>
              <a:t> </a:t>
            </a:r>
            <a:r>
              <a:rPr lang="en-US" altLang="zh-CN" sz="2800" b="1" dirty="0" smtClean="0"/>
              <a:t>F</a:t>
            </a:r>
            <a:r>
              <a:rPr lang="zh-CN" altLang="en-US" sz="2800" b="1" i="1" dirty="0" smtClean="0"/>
              <a:t>﻿﻿﻿﻿﻿﻿﻿﻿﻿﻿﻿﻿﻿﻿﻿﻿﻿﻿﻿﻿﻿﻿﻿﻿﻿﻿﻿﻿﻿﻿﻿﻿﻿﻿﻿﻿﻿﻿</a:t>
            </a:r>
            <a:r>
              <a:rPr lang="zh-CN" altLang="en-US" sz="2800" b="1" dirty="0" smtClean="0"/>
              <a:t> </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8" grpId="0"/>
      <p:bldP spid="19" grpId="0"/>
      <p:bldP spid="22"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51520" y="2420888"/>
            <a:ext cx="3960440" cy="1569660"/>
          </a:xfrm>
          <a:prstGeom prst="rect">
            <a:avLst/>
          </a:prstGeom>
        </p:spPr>
        <p:txBody>
          <a:bodyPr wrap="square">
            <a:spAutoFit/>
          </a:bodyPr>
          <a:lstStyle/>
          <a:p>
            <a:pPr fontAlgn="ctr"/>
            <a:r>
              <a:rPr lang="zh-CN" altLang="en-US" sz="3200" b="1" dirty="0" smtClean="0">
                <a:latin typeface="华文楷体" pitchFamily="2" charset="-122"/>
                <a:ea typeface="华文楷体" pitchFamily="2" charset="-122"/>
              </a:rPr>
              <a:t>测力计下面的小纸团可以“记住”拉力曾经达到的最大值。</a:t>
            </a:r>
            <a:endParaRPr lang="zh-CN" altLang="en-US" sz="3200" dirty="0">
              <a:latin typeface="华文楷体" pitchFamily="2" charset="-122"/>
              <a:ea typeface="华文楷体" pitchFamily="2" charset="-122"/>
            </a:endParaRPr>
          </a:p>
        </p:txBody>
      </p:sp>
      <p:sp>
        <p:nvSpPr>
          <p:cNvPr id="8" name="TextBox 7"/>
          <p:cNvSpPr txBox="1"/>
          <p:nvPr/>
        </p:nvSpPr>
        <p:spPr>
          <a:xfrm>
            <a:off x="0" y="4941168"/>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结论</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4860032" y="3212976"/>
            <a:ext cx="4283968" cy="1569660"/>
          </a:xfrm>
          <a:prstGeom prst="rect">
            <a:avLst/>
          </a:prstGeom>
        </p:spPr>
        <p:txBody>
          <a:bodyPr wrap="square">
            <a:spAutoFit/>
          </a:bodyPr>
          <a:lstStyle/>
          <a:p>
            <a:pPr fontAlgn="ctr"/>
            <a:r>
              <a:rPr lang="zh-CN" altLang="en-US" sz="3200" b="1" dirty="0" smtClean="0">
                <a:latin typeface="华文楷体" pitchFamily="2" charset="-122"/>
                <a:ea typeface="华文楷体" pitchFamily="2" charset="-122"/>
              </a:rPr>
              <a:t>拉力增大到某一数值时木块开始移动，拉力突然减小。</a:t>
            </a:r>
            <a:endParaRPr lang="zh-CN" altLang="en-US" sz="3200" dirty="0">
              <a:latin typeface="华文楷体" pitchFamily="2" charset="-122"/>
              <a:ea typeface="华文楷体" pitchFamily="2" charset="-122"/>
            </a:endParaRPr>
          </a:p>
        </p:txBody>
      </p:sp>
      <p:sp>
        <p:nvSpPr>
          <p:cNvPr id="10" name="矩形 9"/>
          <p:cNvSpPr/>
          <p:nvPr/>
        </p:nvSpPr>
        <p:spPr>
          <a:xfrm>
            <a:off x="1331640" y="4869160"/>
            <a:ext cx="7272808" cy="1569660"/>
          </a:xfrm>
          <a:prstGeom prst="rect">
            <a:avLst/>
          </a:prstGeom>
        </p:spPr>
        <p:txBody>
          <a:bodyPr wrap="square">
            <a:spAutoFit/>
          </a:bodyPr>
          <a:lstStyle/>
          <a:p>
            <a:pPr fontAlgn="ctr"/>
            <a:r>
              <a:rPr lang="zh-CN" altLang="en-US" sz="3200" dirty="0" smtClean="0"/>
              <a:t>静摩擦力随拉力的增大而增大，当拉力达到某一数值时木块开始移动，拉力突然减小。</a:t>
            </a:r>
            <a:endParaRPr lang="zh-CN" altLang="en-US" sz="3200" dirty="0"/>
          </a:p>
        </p:txBody>
      </p:sp>
      <p:pic>
        <p:nvPicPr>
          <p:cNvPr id="13314" name="Picture 2"/>
          <p:cNvPicPr>
            <a:picLocks noChangeAspect="1" noChangeArrowheads="1"/>
          </p:cNvPicPr>
          <p:nvPr/>
        </p:nvPicPr>
        <p:blipFill>
          <a:blip r:embed="rId2" cstate="print"/>
          <a:srcRect/>
          <a:stretch>
            <a:fillRect/>
          </a:stretch>
        </p:blipFill>
        <p:spPr bwMode="auto">
          <a:xfrm>
            <a:off x="251520" y="980728"/>
            <a:ext cx="3960440" cy="1296144"/>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5004048" y="0"/>
            <a:ext cx="4139952" cy="313527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0" y="85725"/>
            <a:ext cx="9144000" cy="6684963"/>
          </a:xfrm>
          <a:prstGeom prst="rect">
            <a:avLst/>
          </a:prstGeom>
          <a:noFill/>
          <a:ln w="9525">
            <a:noFill/>
            <a:miter lim="800000"/>
            <a:headEnd/>
            <a:tailEnd/>
          </a:ln>
        </p:spPr>
      </p:pic>
      <p:sp>
        <p:nvSpPr>
          <p:cNvPr id="3" name="TextBox 2"/>
          <p:cNvSpPr txBox="1"/>
          <p:nvPr/>
        </p:nvSpPr>
        <p:spPr>
          <a:xfrm>
            <a:off x="1475656" y="1196752"/>
            <a:ext cx="3672408" cy="2677656"/>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两个相互接触的物体，当它们有</a:t>
            </a:r>
            <a:r>
              <a:rPr lang="zh-CN" altLang="en-US" sz="2800" b="1" dirty="0" smtClean="0">
                <a:solidFill>
                  <a:srgbClr val="FF0000"/>
                </a:solidFill>
                <a:latin typeface="华文楷体" pitchFamily="2" charset="-122"/>
                <a:ea typeface="华文楷体" pitchFamily="2" charset="-122"/>
              </a:rPr>
              <a:t>相对运动的趋势</a:t>
            </a:r>
            <a:r>
              <a:rPr lang="zh-CN" altLang="en-US" sz="2800" b="1" dirty="0" smtClean="0">
                <a:latin typeface="华文楷体" pitchFamily="2" charset="-122"/>
                <a:ea typeface="华文楷体" pitchFamily="2" charset="-122"/>
              </a:rPr>
              <a:t>时，就会在接触面上产生阻碍</a:t>
            </a:r>
            <a:r>
              <a:rPr lang="zh-CN" altLang="en-US" sz="2800" b="1" dirty="0" smtClean="0">
                <a:solidFill>
                  <a:srgbClr val="FF0000"/>
                </a:solidFill>
                <a:latin typeface="华文楷体" pitchFamily="2" charset="-122"/>
                <a:ea typeface="华文楷体" pitchFamily="2" charset="-122"/>
              </a:rPr>
              <a:t>相对运动趋势</a:t>
            </a:r>
            <a:r>
              <a:rPr lang="zh-CN" altLang="en-US" sz="2800" b="1" dirty="0" smtClean="0">
                <a:latin typeface="华文楷体" pitchFamily="2" charset="-122"/>
                <a:ea typeface="华文楷体" pitchFamily="2" charset="-122"/>
              </a:rPr>
              <a:t>的力，这种力叫</a:t>
            </a:r>
            <a:r>
              <a:rPr lang="zh-CN" altLang="en-US" sz="2800" b="1" dirty="0" smtClean="0">
                <a:solidFill>
                  <a:srgbClr val="FF0000"/>
                </a:solidFill>
                <a:latin typeface="华文楷体" pitchFamily="2" charset="-122"/>
                <a:ea typeface="华文楷体" pitchFamily="2" charset="-122"/>
              </a:rPr>
              <a:t>静摩擦力</a:t>
            </a:r>
            <a:r>
              <a:rPr lang="zh-CN" altLang="en-US" sz="2800" b="1" dirty="0" smtClean="0">
                <a:latin typeface="华文楷体" pitchFamily="2" charset="-122"/>
                <a:ea typeface="华文楷体" pitchFamily="2" charset="-122"/>
              </a:rPr>
              <a:t>。</a:t>
            </a:r>
            <a:endParaRPr lang="zh-CN" altLang="en-US" sz="2800" dirty="0">
              <a:latin typeface="华文楷体" pitchFamily="2" charset="-122"/>
              <a:ea typeface="华文楷体" pitchFamily="2" charset="-122"/>
            </a:endParaRPr>
          </a:p>
        </p:txBody>
      </p:sp>
      <p:sp>
        <p:nvSpPr>
          <p:cNvPr id="4" name="TextBox 3"/>
          <p:cNvSpPr txBox="1"/>
          <p:nvPr/>
        </p:nvSpPr>
        <p:spPr>
          <a:xfrm>
            <a:off x="5292080" y="1196752"/>
            <a:ext cx="3672408" cy="2677656"/>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两个相互接触的物体，当它们发生</a:t>
            </a:r>
            <a:r>
              <a:rPr lang="zh-CN" altLang="en-US" sz="2800" b="1" dirty="0" smtClean="0">
                <a:solidFill>
                  <a:srgbClr val="FF0000"/>
                </a:solidFill>
                <a:latin typeface="华文楷体" pitchFamily="2" charset="-122"/>
                <a:ea typeface="华文楷体" pitchFamily="2" charset="-122"/>
              </a:rPr>
              <a:t>相对运动</a:t>
            </a:r>
            <a:r>
              <a:rPr lang="zh-CN" altLang="en-US" sz="2800" b="1" dirty="0" smtClean="0">
                <a:latin typeface="华文楷体" pitchFamily="2" charset="-122"/>
                <a:ea typeface="华文楷体" pitchFamily="2" charset="-122"/>
              </a:rPr>
              <a:t>时，就会在接触面上产生阻碍</a:t>
            </a:r>
            <a:r>
              <a:rPr lang="zh-CN" altLang="en-US" sz="2800" b="1" dirty="0" smtClean="0">
                <a:solidFill>
                  <a:srgbClr val="FF0000"/>
                </a:solidFill>
                <a:latin typeface="华文楷体" pitchFamily="2" charset="-122"/>
                <a:ea typeface="华文楷体" pitchFamily="2" charset="-122"/>
              </a:rPr>
              <a:t>相对运动</a:t>
            </a:r>
            <a:r>
              <a:rPr lang="zh-CN" altLang="en-US" sz="2800" b="1" dirty="0" smtClean="0">
                <a:latin typeface="华文楷体" pitchFamily="2" charset="-122"/>
                <a:ea typeface="华文楷体" pitchFamily="2" charset="-122"/>
              </a:rPr>
              <a:t>的力，这种力叫</a:t>
            </a:r>
            <a:r>
              <a:rPr lang="zh-CN" altLang="en-US" sz="2800" b="1" dirty="0" smtClean="0">
                <a:solidFill>
                  <a:srgbClr val="FF0000"/>
                </a:solidFill>
                <a:latin typeface="华文楷体" pitchFamily="2" charset="-122"/>
                <a:ea typeface="华文楷体" pitchFamily="2" charset="-122"/>
              </a:rPr>
              <a:t>动摩擦</a:t>
            </a:r>
            <a:r>
              <a:rPr lang="zh-CN" altLang="en-US" sz="2800" b="1" dirty="0" smtClean="0">
                <a:latin typeface="华文楷体" pitchFamily="2" charset="-122"/>
                <a:ea typeface="华文楷体" pitchFamily="2" charset="-122"/>
              </a:rPr>
              <a:t>力。</a:t>
            </a:r>
            <a:endParaRPr lang="zh-CN" altLang="en-US" sz="2800" dirty="0">
              <a:latin typeface="华文楷体" pitchFamily="2" charset="-122"/>
              <a:ea typeface="华文楷体" pitchFamily="2" charset="-122"/>
            </a:endParaRPr>
          </a:p>
        </p:txBody>
      </p:sp>
      <p:sp>
        <p:nvSpPr>
          <p:cNvPr id="5" name="TextBox 4"/>
          <p:cNvSpPr txBox="1"/>
          <p:nvPr/>
        </p:nvSpPr>
        <p:spPr>
          <a:xfrm>
            <a:off x="5292080" y="3933056"/>
            <a:ext cx="3672408" cy="2246769"/>
          </a:xfrm>
          <a:prstGeom prst="rect">
            <a:avLst/>
          </a:prstGeom>
          <a:noFill/>
        </p:spPr>
        <p:txBody>
          <a:bodyPr wrap="square" rtlCol="0">
            <a:spAutoFit/>
          </a:bodyPr>
          <a:lstStyle/>
          <a:p>
            <a:pPr fontAlgn="ctr"/>
            <a:r>
              <a:rPr lang="zh-CN" altLang="en-US" sz="2800" b="1" dirty="0" smtClean="0">
                <a:latin typeface="华文楷体" pitchFamily="2" charset="-122"/>
                <a:ea typeface="华文楷体" pitchFamily="2" charset="-122"/>
              </a:rPr>
              <a:t>①两物体接触</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②两物体间有弹力</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③接触面粗糙</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④两物体间有</a:t>
            </a:r>
            <a:r>
              <a:rPr lang="zh-CN" altLang="en-US" sz="2800" b="1" dirty="0" smtClean="0">
                <a:solidFill>
                  <a:srgbClr val="FF0000"/>
                </a:solidFill>
                <a:latin typeface="华文楷体" pitchFamily="2" charset="-122"/>
                <a:ea typeface="华文楷体" pitchFamily="2" charset="-122"/>
              </a:rPr>
              <a:t>相对运动</a:t>
            </a:r>
            <a:endParaRPr lang="zh-CN" altLang="en-US" sz="2800" dirty="0">
              <a:solidFill>
                <a:srgbClr val="FF0000"/>
              </a:solidFill>
              <a:latin typeface="华文楷体" pitchFamily="2" charset="-122"/>
              <a:ea typeface="华文楷体" pitchFamily="2" charset="-122"/>
            </a:endParaRPr>
          </a:p>
        </p:txBody>
      </p:sp>
      <p:sp>
        <p:nvSpPr>
          <p:cNvPr id="6" name="TextBox 5"/>
          <p:cNvSpPr txBox="1"/>
          <p:nvPr/>
        </p:nvSpPr>
        <p:spPr>
          <a:xfrm>
            <a:off x="1475656" y="3933056"/>
            <a:ext cx="3672408" cy="2246769"/>
          </a:xfrm>
          <a:prstGeom prst="rect">
            <a:avLst/>
          </a:prstGeom>
          <a:noFill/>
        </p:spPr>
        <p:txBody>
          <a:bodyPr wrap="square" rtlCol="0">
            <a:spAutoFit/>
          </a:bodyPr>
          <a:lstStyle/>
          <a:p>
            <a:pPr fontAlgn="ctr"/>
            <a:r>
              <a:rPr lang="zh-CN" altLang="en-US" sz="2800" b="1" dirty="0" smtClean="0">
                <a:latin typeface="华文楷体" pitchFamily="2" charset="-122"/>
                <a:ea typeface="华文楷体" pitchFamily="2" charset="-122"/>
              </a:rPr>
              <a:t>﻿①两物体接触</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﻿②两物体间有弹力</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﻿③接触面粗糙</a:t>
            </a:r>
            <a:endParaRPr lang="zh-CN" altLang="en-US" sz="2800" dirty="0" smtClean="0">
              <a:latin typeface="华文楷体" pitchFamily="2" charset="-122"/>
              <a:ea typeface="华文楷体" pitchFamily="2" charset="-122"/>
            </a:endParaRPr>
          </a:p>
          <a:p>
            <a:pPr fontAlgn="ctr"/>
            <a:r>
              <a:rPr lang="zh-CN" altLang="en-US" sz="2800" b="1" dirty="0" smtClean="0">
                <a:latin typeface="华文楷体" pitchFamily="2" charset="-122"/>
                <a:ea typeface="华文楷体" pitchFamily="2" charset="-122"/>
              </a:rPr>
              <a:t>④两物体间有</a:t>
            </a:r>
            <a:r>
              <a:rPr lang="zh-CN" altLang="en-US" sz="2800" b="1" dirty="0" smtClean="0">
                <a:solidFill>
                  <a:srgbClr val="FF0000"/>
                </a:solidFill>
                <a:latin typeface="华文楷体" pitchFamily="2" charset="-122"/>
                <a:ea typeface="华文楷体" pitchFamily="2" charset="-122"/>
              </a:rPr>
              <a:t>相对运动趋势</a:t>
            </a:r>
            <a:endParaRPr lang="zh-CN" altLang="en-US" sz="28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 y="76200"/>
            <a:ext cx="9144000" cy="6704013"/>
          </a:xfrm>
          <a:prstGeom prst="rect">
            <a:avLst/>
          </a:prstGeom>
          <a:noFill/>
          <a:ln w="9525">
            <a:noFill/>
            <a:miter lim="800000"/>
            <a:headEnd/>
            <a:tailEnd/>
          </a:ln>
        </p:spPr>
      </p:pic>
      <p:sp>
        <p:nvSpPr>
          <p:cNvPr id="3" name="TextBox 2"/>
          <p:cNvSpPr txBox="1"/>
          <p:nvPr/>
        </p:nvSpPr>
        <p:spPr>
          <a:xfrm>
            <a:off x="1475656" y="1196752"/>
            <a:ext cx="3672408" cy="1815882"/>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静摩擦力的方向总是沿着接触面，并且跟物体</a:t>
            </a:r>
            <a:r>
              <a:rPr lang="zh-CN" altLang="en-US" sz="2800" b="1" dirty="0" smtClean="0">
                <a:solidFill>
                  <a:srgbClr val="FF0000"/>
                </a:solidFill>
                <a:latin typeface="华文楷体" pitchFamily="2" charset="-122"/>
                <a:ea typeface="华文楷体" pitchFamily="2" charset="-122"/>
              </a:rPr>
              <a:t>相对运动趋势</a:t>
            </a:r>
            <a:r>
              <a:rPr lang="zh-CN" altLang="en-US" sz="2800" b="1" dirty="0" smtClean="0">
                <a:latin typeface="华文楷体" pitchFamily="2" charset="-122"/>
                <a:ea typeface="华文楷体" pitchFamily="2" charset="-122"/>
              </a:rPr>
              <a:t>的方向相反。</a:t>
            </a:r>
            <a:endParaRPr lang="zh-CN" altLang="en-US" sz="2800" dirty="0">
              <a:latin typeface="华文楷体" pitchFamily="2" charset="-122"/>
              <a:ea typeface="华文楷体" pitchFamily="2" charset="-122"/>
            </a:endParaRPr>
          </a:p>
        </p:txBody>
      </p:sp>
      <p:sp>
        <p:nvSpPr>
          <p:cNvPr id="4" name="TextBox 3"/>
          <p:cNvSpPr txBox="1"/>
          <p:nvPr/>
        </p:nvSpPr>
        <p:spPr>
          <a:xfrm>
            <a:off x="5292080" y="1196752"/>
            <a:ext cx="3672408" cy="1384995"/>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总是沿着接触面，并且跟物体</a:t>
            </a:r>
            <a:r>
              <a:rPr lang="zh-CN" altLang="en-US" sz="2800" b="1" dirty="0" smtClean="0">
                <a:solidFill>
                  <a:srgbClr val="FF0000"/>
                </a:solidFill>
                <a:latin typeface="华文楷体" pitchFamily="2" charset="-122"/>
                <a:ea typeface="华文楷体" pitchFamily="2" charset="-122"/>
              </a:rPr>
              <a:t>相对运动</a:t>
            </a:r>
            <a:r>
              <a:rPr lang="zh-CN" altLang="en-US" sz="2800" b="1" dirty="0" smtClean="0">
                <a:latin typeface="华文楷体" pitchFamily="2" charset="-122"/>
                <a:ea typeface="华文楷体" pitchFamily="2" charset="-122"/>
              </a:rPr>
              <a:t>的方向相反。</a:t>
            </a:r>
            <a:endParaRPr lang="zh-CN" altLang="en-US" sz="2800" dirty="0">
              <a:latin typeface="华文楷体" pitchFamily="2" charset="-122"/>
              <a:ea typeface="华文楷体" pitchFamily="2" charset="-122"/>
            </a:endParaRPr>
          </a:p>
        </p:txBody>
      </p:sp>
      <p:sp>
        <p:nvSpPr>
          <p:cNvPr id="5" name="TextBox 4"/>
          <p:cNvSpPr txBox="1"/>
          <p:nvPr/>
        </p:nvSpPr>
        <p:spPr>
          <a:xfrm>
            <a:off x="5292080" y="3933056"/>
            <a:ext cx="3672408" cy="1384995"/>
          </a:xfrm>
          <a:prstGeom prst="rect">
            <a:avLst/>
          </a:prstGeom>
          <a:noFill/>
        </p:spPr>
        <p:txBody>
          <a:bodyPr wrap="square" rtlCol="0">
            <a:spAutoFit/>
          </a:bodyPr>
          <a:lstStyle/>
          <a:p>
            <a:pPr fontAlgn="ctr"/>
            <a:r>
              <a:rPr lang="zh-CN" altLang="en-US" sz="2800" b="1" dirty="0" smtClean="0">
                <a:latin typeface="华文楷体" pitchFamily="2" charset="-122"/>
                <a:ea typeface="华文楷体" pitchFamily="2" charset="-122"/>
              </a:rPr>
              <a:t>滑动摩擦力的大小与压力和接触面的粗糙程度有关。</a:t>
            </a:r>
            <a:endParaRPr lang="zh-CN" altLang="en-US" sz="2800" dirty="0">
              <a:solidFill>
                <a:srgbClr val="FF0000"/>
              </a:solidFill>
              <a:latin typeface="华文楷体" pitchFamily="2" charset="-122"/>
              <a:ea typeface="华文楷体" pitchFamily="2" charset="-122"/>
            </a:endParaRPr>
          </a:p>
        </p:txBody>
      </p:sp>
      <p:sp>
        <p:nvSpPr>
          <p:cNvPr id="6" name="TextBox 5"/>
          <p:cNvSpPr txBox="1"/>
          <p:nvPr/>
        </p:nvSpPr>
        <p:spPr>
          <a:xfrm>
            <a:off x="1475656" y="3933056"/>
            <a:ext cx="3672408" cy="2739211"/>
          </a:xfrm>
          <a:prstGeom prst="rect">
            <a:avLst/>
          </a:prstGeom>
          <a:noFill/>
        </p:spPr>
        <p:txBody>
          <a:bodyPr wrap="square" rtlCol="0">
            <a:spAutoFit/>
          </a:bodyPr>
          <a:lstStyle/>
          <a:p>
            <a:pPr fontAlgn="ctr"/>
            <a:r>
              <a:rPr lang="zh-CN" altLang="en-US" sz="2800" b="1" dirty="0" smtClean="0">
                <a:latin typeface="华文楷体" pitchFamily="2" charset="-122"/>
                <a:ea typeface="华文楷体" pitchFamily="2" charset="-122"/>
              </a:rPr>
              <a:t>①静摩擦力的大小等于使物体产生相对运动趋势的外力的大小。</a:t>
            </a:r>
            <a:r>
              <a:rPr lang="zh-CN" altLang="en-US" sz="2800" b="1" dirty="0" smtClean="0"/>
              <a:t> </a:t>
            </a:r>
            <a:r>
              <a:rPr lang="zh-CN" altLang="en-US" sz="2800" b="1" dirty="0" smtClean="0">
                <a:latin typeface="华文楷体" pitchFamily="2" charset="-122"/>
                <a:ea typeface="华文楷体" pitchFamily="2" charset="-122"/>
              </a:rPr>
              <a:t>②：静摩擦力大小的范围：</a:t>
            </a:r>
            <a:endParaRPr lang="en-US" altLang="zh-CN" sz="2800" b="1" dirty="0" smtClean="0">
              <a:latin typeface="华文楷体" pitchFamily="2" charset="-122"/>
              <a:ea typeface="华文楷体" pitchFamily="2" charset="-122"/>
            </a:endParaRPr>
          </a:p>
          <a:p>
            <a:pPr fontAlgn="ctr"/>
            <a:r>
              <a:rPr lang="en-US" altLang="zh-CN" sz="2800" b="1" i="1" dirty="0" smtClean="0"/>
              <a:t> 0＜</a:t>
            </a:r>
            <a:r>
              <a:rPr lang="zh-CN" altLang="en-US" sz="2800" b="1" i="1" dirty="0" smtClean="0"/>
              <a:t> ﻿﻿﻿﻿﻿﻿﻿﻿﻿﻿﻿﻿﻿﻿﻿﻿﻿</a:t>
            </a:r>
            <a:r>
              <a:rPr lang="en-US" altLang="zh-CN" sz="2800" b="1" i="1" dirty="0" smtClean="0"/>
              <a:t>F</a:t>
            </a:r>
            <a:r>
              <a:rPr lang="zh-CN" altLang="en-US" sz="2800" b="1" baseline="-25000" dirty="0" smtClean="0"/>
              <a:t>静﻿﻿﻿﻿﻿﻿﻿﻿﻿﻿﻿﻿﻿﻿﻿﻿﻿</a:t>
            </a:r>
            <a:r>
              <a:rPr lang="zh-CN" altLang="en-US" sz="2800" b="1" i="1" dirty="0" smtClean="0"/>
              <a:t> </a:t>
            </a:r>
            <a:r>
              <a:rPr lang="zh-CN" altLang="en-US" sz="2800" i="1" dirty="0" smtClean="0"/>
              <a:t>﻿﻿﻿﻿﻿﻿﻿﻿﻿﻿</a:t>
            </a:r>
            <a:r>
              <a:rPr lang="en-US" altLang="zh-CN" sz="2800" i="1" dirty="0" smtClean="0"/>
              <a:t>≤</a:t>
            </a:r>
            <a:r>
              <a:rPr lang="en-US" altLang="zh-CN" sz="2800" dirty="0" smtClean="0"/>
              <a:t> </a:t>
            </a:r>
            <a:r>
              <a:rPr lang="en-US" altLang="zh-CN" sz="2800" dirty="0" err="1" smtClean="0"/>
              <a:t>F</a:t>
            </a:r>
            <a:r>
              <a:rPr lang="en-US" altLang="zh-CN" sz="2800" baseline="-25000" dirty="0" err="1" smtClean="0"/>
              <a:t>max</a:t>
            </a:r>
            <a:r>
              <a:rPr lang="zh-CN" altLang="en-US" sz="2800" b="1" dirty="0" smtClean="0">
                <a:latin typeface="华文楷体" pitchFamily="2" charset="-122"/>
                <a:ea typeface="华文楷体" pitchFamily="2" charset="-122"/>
              </a:rPr>
              <a:t> </a:t>
            </a:r>
            <a:r>
              <a:rPr lang="zh-CN" altLang="en-US" sz="2800" b="1" i="1" dirty="0" smtClean="0">
                <a:latin typeface="华文楷体" pitchFamily="2" charset="-122"/>
                <a:ea typeface="华文楷体" pitchFamily="2" charset="-122"/>
              </a:rPr>
              <a:t>﻿﻿</a:t>
            </a:r>
            <a:r>
              <a:rPr lang="zh-CN" altLang="en-US" sz="2800" b="1" baseline="-25000" dirty="0" smtClean="0">
                <a:latin typeface="华文楷体" pitchFamily="2" charset="-122"/>
                <a:ea typeface="华文楷体" pitchFamily="2" charset="-122"/>
              </a:rPr>
              <a:t>（变值）﻿﻿</a:t>
            </a:r>
            <a:r>
              <a:rPr lang="zh-CN" altLang="en-US" sz="2800" b="1" dirty="0" smtClean="0">
                <a:latin typeface="华文楷体" pitchFamily="2" charset="-122"/>
                <a:ea typeface="华文楷体" pitchFamily="2" charset="-122"/>
              </a:rPr>
              <a:t> 。</a:t>
            </a:r>
            <a:endParaRPr lang="zh-CN" altLang="en-US" sz="2800" dirty="0">
              <a:solidFill>
                <a:srgbClr val="FF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6984776" cy="2062103"/>
          </a:xfrm>
          <a:prstGeom prst="rect">
            <a:avLst/>
          </a:prstGeom>
        </p:spPr>
        <p:txBody>
          <a:bodyPr wrap="square">
            <a:spAutoFit/>
          </a:bodyPr>
          <a:lstStyle/>
          <a:p>
            <a:r>
              <a:rPr lang="zh-CN" altLang="en-US" sz="3200" dirty="0" smtClean="0"/>
              <a:t>﻿用 </a:t>
            </a:r>
            <a:r>
              <a:rPr lang="en-US" altLang="zh-CN" sz="3200" dirty="0" smtClean="0"/>
              <a:t>30 N </a:t>
            </a:r>
            <a:r>
              <a:rPr lang="zh-CN" altLang="en-US" sz="3200" dirty="0" smtClean="0"/>
              <a:t>的水平力把重 </a:t>
            </a:r>
            <a:r>
              <a:rPr lang="en-US" altLang="zh-CN" sz="3200" dirty="0" smtClean="0"/>
              <a:t>10 N </a:t>
            </a:r>
            <a:r>
              <a:rPr lang="zh-CN" altLang="en-US" sz="3200" dirty="0" smtClean="0"/>
              <a:t>的物体压在竖直墙壁上，如图所示，当物体恰好匀速运动下滑时，物体受到的摩擦力是（       ）。</a:t>
            </a:r>
            <a:endParaRPr lang="zh-CN" altLang="en-US" sz="3200" dirty="0">
              <a:latin typeface="微软雅黑" pitchFamily="34" charset="-122"/>
              <a:ea typeface="微软雅黑" pitchFamily="34" charset="-122"/>
            </a:endParaRPr>
          </a:p>
        </p:txBody>
      </p:sp>
      <p:sp>
        <p:nvSpPr>
          <p:cNvPr id="7" name="矩形 6"/>
          <p:cNvSpPr/>
          <p:nvPr/>
        </p:nvSpPr>
        <p:spPr>
          <a:xfrm>
            <a:off x="899592" y="5229200"/>
            <a:ext cx="7776864" cy="1077218"/>
          </a:xfrm>
          <a:prstGeom prst="rect">
            <a:avLst/>
          </a:prstGeom>
        </p:spPr>
        <p:txBody>
          <a:bodyPr wrap="square">
            <a:spAutoFit/>
          </a:bodyPr>
          <a:lstStyle/>
          <a:p>
            <a:pPr fontAlgn="ctr"/>
            <a:r>
              <a:rPr lang="en-US" altLang="zh-CN" sz="3200" dirty="0" smtClean="0"/>
              <a:t>A. 10 N </a:t>
            </a:r>
            <a:r>
              <a:rPr lang="zh-CN" altLang="en-US" sz="3200" dirty="0" smtClean="0"/>
              <a:t>，方向向上      </a:t>
            </a:r>
            <a:r>
              <a:rPr lang="en-US" altLang="zh-CN" sz="3200" dirty="0" smtClean="0"/>
              <a:t>B. 10 N </a:t>
            </a:r>
            <a:r>
              <a:rPr lang="zh-CN" altLang="en-US" sz="3200" dirty="0" smtClean="0"/>
              <a:t>，方向向下</a:t>
            </a:r>
          </a:p>
          <a:p>
            <a:pPr fontAlgn="ctr"/>
            <a:r>
              <a:rPr lang="en-US" altLang="zh-CN" sz="3200" dirty="0" smtClean="0"/>
              <a:t>C. 20 N </a:t>
            </a:r>
            <a:r>
              <a:rPr lang="zh-CN" altLang="en-US" sz="3200" dirty="0" smtClean="0"/>
              <a:t>，方向向上      </a:t>
            </a:r>
            <a:r>
              <a:rPr lang="en-US" altLang="zh-CN" sz="3200" dirty="0" smtClean="0"/>
              <a:t>D. 40 N </a:t>
            </a:r>
            <a:r>
              <a:rPr lang="zh-CN" altLang="en-US" sz="3200" dirty="0" smtClean="0"/>
              <a:t>，方向向下</a:t>
            </a:r>
            <a:endParaRPr lang="zh-CN" altLang="en-US" sz="3200" dirty="0"/>
          </a:p>
        </p:txBody>
      </p:sp>
      <p:sp>
        <p:nvSpPr>
          <p:cNvPr id="8" name="矩形 7"/>
          <p:cNvSpPr/>
          <p:nvPr/>
        </p:nvSpPr>
        <p:spPr>
          <a:xfrm>
            <a:off x="2483768" y="2348880"/>
            <a:ext cx="50405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16386" name="Picture 2"/>
          <p:cNvPicPr>
            <a:picLocks noChangeAspect="1" noChangeArrowheads="1"/>
          </p:cNvPicPr>
          <p:nvPr/>
        </p:nvPicPr>
        <p:blipFill>
          <a:blip r:embed="rId2" cstate="print"/>
          <a:srcRect/>
          <a:stretch>
            <a:fillRect/>
          </a:stretch>
        </p:blipFill>
        <p:spPr bwMode="auto">
          <a:xfrm>
            <a:off x="3419872" y="2492896"/>
            <a:ext cx="3305175" cy="2524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6984776" cy="1815882"/>
          </a:xfrm>
          <a:prstGeom prst="rect">
            <a:avLst/>
          </a:prstGeom>
        </p:spPr>
        <p:txBody>
          <a:bodyPr wrap="square">
            <a:spAutoFit/>
          </a:bodyPr>
          <a:lstStyle/>
          <a:p>
            <a:r>
              <a:rPr lang="zh-CN" altLang="en-US" sz="2800" dirty="0" smtClean="0"/>
              <a:t>﻿水平地面上的一物体受到方向不变的水平推力 </a:t>
            </a:r>
            <a:r>
              <a:rPr lang="en-US" altLang="zh-CN" sz="2800" dirty="0" smtClean="0"/>
              <a:t>F </a:t>
            </a:r>
            <a:r>
              <a:rPr lang="zh-CN" altLang="en-US" sz="2800" dirty="0" smtClean="0"/>
              <a:t>的作用，</a:t>
            </a:r>
            <a:r>
              <a:rPr lang="en-US" altLang="zh-CN" sz="2800" dirty="0" smtClean="0"/>
              <a:t>F </a:t>
            </a:r>
            <a:r>
              <a:rPr lang="zh-CN" altLang="en-US" sz="2800" dirty="0" smtClean="0"/>
              <a:t>的大小与时间 </a:t>
            </a:r>
            <a:r>
              <a:rPr lang="en-US" altLang="zh-CN" sz="2800" dirty="0" smtClean="0"/>
              <a:t>t </a:t>
            </a:r>
            <a:r>
              <a:rPr lang="zh-CN" altLang="en-US" sz="2800" dirty="0" smtClean="0"/>
              <a:t>的关系和物体的速度 </a:t>
            </a:r>
            <a:r>
              <a:rPr lang="en-US" altLang="zh-CN" sz="2800" dirty="0" smtClean="0"/>
              <a:t>v </a:t>
            </a:r>
            <a:r>
              <a:rPr lang="zh-CN" altLang="en-US" sz="2800" dirty="0" smtClean="0"/>
              <a:t>与时间 </a:t>
            </a:r>
            <a:r>
              <a:rPr lang="en-US" altLang="zh-CN" sz="2800" dirty="0" smtClean="0"/>
              <a:t>t </a:t>
            </a:r>
            <a:r>
              <a:rPr lang="zh-CN" altLang="en-US" sz="2800" dirty="0" smtClean="0"/>
              <a:t>的关系如图所示，以下说法正确的是（    ）。</a:t>
            </a:r>
            <a:endParaRPr lang="zh-CN" altLang="en-US" sz="2800" dirty="0">
              <a:latin typeface="微软雅黑" pitchFamily="34" charset="-122"/>
              <a:ea typeface="微软雅黑" pitchFamily="34" charset="-122"/>
            </a:endParaRPr>
          </a:p>
        </p:txBody>
      </p:sp>
      <p:sp>
        <p:nvSpPr>
          <p:cNvPr id="7" name="矩形 6"/>
          <p:cNvSpPr/>
          <p:nvPr/>
        </p:nvSpPr>
        <p:spPr>
          <a:xfrm>
            <a:off x="611560" y="4869160"/>
            <a:ext cx="8280920" cy="1815882"/>
          </a:xfrm>
          <a:prstGeom prst="rect">
            <a:avLst/>
          </a:prstGeom>
        </p:spPr>
        <p:txBody>
          <a:bodyPr wrap="square">
            <a:spAutoFit/>
          </a:bodyPr>
          <a:lstStyle/>
          <a:p>
            <a:pPr fontAlgn="ctr"/>
            <a:r>
              <a:rPr lang="en-US" altLang="zh-CN" sz="2800" dirty="0" smtClean="0"/>
              <a:t>A. </a:t>
            </a:r>
            <a:r>
              <a:rPr lang="en-US" altLang="zh-CN" sz="2800" i="1" dirty="0" smtClean="0"/>
              <a:t>﻿﻿﻿﻿</a:t>
            </a:r>
            <a:r>
              <a:rPr lang="en-US" altLang="zh-CN" sz="2800" dirty="0" smtClean="0"/>
              <a:t> 0~2</a:t>
            </a:r>
            <a:r>
              <a:rPr lang="zh-CN" altLang="en-US" sz="2800" dirty="0" smtClean="0"/>
              <a:t>秒，物体没有推动，是因为推力小于摩擦力</a:t>
            </a:r>
          </a:p>
          <a:p>
            <a:pPr fontAlgn="ctr"/>
            <a:r>
              <a:rPr lang="en-US" altLang="zh-CN" sz="2800" dirty="0" smtClean="0"/>
              <a:t>B. </a:t>
            </a:r>
            <a:r>
              <a:rPr lang="en-US" altLang="zh-CN" sz="2800" i="1" dirty="0" smtClean="0"/>
              <a:t>﻿﻿﻿﻿</a:t>
            </a:r>
            <a:r>
              <a:rPr lang="en-US" altLang="zh-CN" sz="2800" dirty="0" smtClean="0"/>
              <a:t> 2~4</a:t>
            </a:r>
            <a:r>
              <a:rPr lang="zh-CN" altLang="en-US" sz="2800" dirty="0" smtClean="0"/>
              <a:t>秒，物体做匀速直线运动</a:t>
            </a:r>
          </a:p>
          <a:p>
            <a:pPr fontAlgn="ctr"/>
            <a:r>
              <a:rPr lang="en-US" altLang="zh-CN" sz="2800" dirty="0" smtClean="0"/>
              <a:t>C. </a:t>
            </a:r>
            <a:r>
              <a:rPr lang="en-US" altLang="zh-CN" sz="2800" i="1" dirty="0" smtClean="0"/>
              <a:t>﻿﻿﻿﻿</a:t>
            </a:r>
            <a:r>
              <a:rPr lang="en-US" altLang="zh-CN" sz="2800" dirty="0" smtClean="0"/>
              <a:t> 2~4</a:t>
            </a:r>
            <a:r>
              <a:rPr lang="zh-CN" altLang="en-US" sz="2800" dirty="0" smtClean="0"/>
              <a:t>秒，物体受到的摩擦力是 </a:t>
            </a:r>
            <a:r>
              <a:rPr lang="en-US" altLang="zh-CN" sz="2800" dirty="0" smtClean="0"/>
              <a:t>3 N</a:t>
            </a:r>
          </a:p>
          <a:p>
            <a:pPr fontAlgn="ctr"/>
            <a:r>
              <a:rPr lang="en-US" altLang="zh-CN" sz="2800" dirty="0" smtClean="0"/>
              <a:t>D. </a:t>
            </a:r>
            <a:r>
              <a:rPr lang="en-US" altLang="zh-CN" sz="2800" i="1" dirty="0" smtClean="0"/>
              <a:t>﻿﻿﻿﻿</a:t>
            </a:r>
            <a:r>
              <a:rPr lang="en-US" altLang="zh-CN" sz="2800" dirty="0" smtClean="0"/>
              <a:t> 4~6</a:t>
            </a:r>
            <a:r>
              <a:rPr lang="zh-CN" altLang="en-US" sz="2800" dirty="0" smtClean="0"/>
              <a:t>秒，物体受到的摩擦力是 </a:t>
            </a:r>
            <a:r>
              <a:rPr lang="en-US" altLang="zh-CN" sz="2800" dirty="0" smtClean="0"/>
              <a:t>2 N</a:t>
            </a:r>
            <a:endParaRPr lang="en-US" altLang="zh-CN" sz="2800" dirty="0"/>
          </a:p>
        </p:txBody>
      </p:sp>
      <p:sp>
        <p:nvSpPr>
          <p:cNvPr id="8" name="矩形 7"/>
          <p:cNvSpPr/>
          <p:nvPr/>
        </p:nvSpPr>
        <p:spPr>
          <a:xfrm>
            <a:off x="3851920" y="2060848"/>
            <a:ext cx="504056" cy="523220"/>
          </a:xfrm>
          <a:prstGeom prst="rect">
            <a:avLst/>
          </a:prstGeom>
        </p:spPr>
        <p:txBody>
          <a:bodyPr wrap="square">
            <a:spAutoFit/>
          </a:bodyPr>
          <a:lstStyle/>
          <a:p>
            <a:pPr fontAlgn="ctr"/>
            <a:r>
              <a:rPr lang="en-US" altLang="zh-CN" sz="2800" dirty="0" smtClean="0">
                <a:solidFill>
                  <a:srgbClr val="FF0000"/>
                </a:solidFill>
                <a:latin typeface="微软雅黑" pitchFamily="34" charset="-122"/>
                <a:ea typeface="微软雅黑" pitchFamily="34" charset="-122"/>
              </a:rPr>
              <a:t>D</a:t>
            </a:r>
            <a:endParaRPr lang="zh-CN" altLang="en-US" sz="2800" dirty="0">
              <a:solidFill>
                <a:srgbClr val="FF0000"/>
              </a:solidFill>
              <a:latin typeface="微软雅黑" pitchFamily="34" charset="-122"/>
              <a:ea typeface="微软雅黑" pitchFamily="34" charset="-122"/>
            </a:endParaRPr>
          </a:p>
        </p:txBody>
      </p:sp>
      <p:pic>
        <p:nvPicPr>
          <p:cNvPr id="17410" name="Picture 2"/>
          <p:cNvPicPr>
            <a:picLocks noChangeAspect="1" noChangeArrowheads="1"/>
          </p:cNvPicPr>
          <p:nvPr/>
        </p:nvPicPr>
        <p:blipFill>
          <a:blip r:embed="rId2" cstate="print"/>
          <a:srcRect/>
          <a:stretch>
            <a:fillRect/>
          </a:stretch>
        </p:blipFill>
        <p:spPr bwMode="auto">
          <a:xfrm>
            <a:off x="755576" y="2636912"/>
            <a:ext cx="7560840" cy="217374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6984776" cy="1569660"/>
          </a:xfrm>
          <a:prstGeom prst="rect">
            <a:avLst/>
          </a:prstGeom>
        </p:spPr>
        <p:txBody>
          <a:bodyPr wrap="square">
            <a:spAutoFit/>
          </a:bodyPr>
          <a:lstStyle/>
          <a:p>
            <a:r>
              <a:rPr lang="zh-CN" altLang="en-US" sz="3200" dirty="0" smtClean="0"/>
              <a:t>﻿﻿如图所示，一只体重为 </a:t>
            </a:r>
            <a:r>
              <a:rPr lang="en-US" altLang="zh-CN" sz="3200" dirty="0" smtClean="0"/>
              <a:t>40 N </a:t>
            </a:r>
            <a:r>
              <a:rPr lang="zh-CN" altLang="en-US" sz="3200" dirty="0" smtClean="0"/>
              <a:t>的猴子沿竖直木杆匀速向上攀爬，此过程中，它受到摩擦力的大小和方向是（     ）。</a:t>
            </a:r>
            <a:endParaRPr lang="zh-CN" altLang="en-US" sz="3200" dirty="0">
              <a:latin typeface="微软雅黑" pitchFamily="34" charset="-122"/>
              <a:ea typeface="微软雅黑" pitchFamily="34" charset="-122"/>
            </a:endParaRPr>
          </a:p>
        </p:txBody>
      </p:sp>
      <p:sp>
        <p:nvSpPr>
          <p:cNvPr id="7" name="矩形 6"/>
          <p:cNvSpPr/>
          <p:nvPr/>
        </p:nvSpPr>
        <p:spPr>
          <a:xfrm>
            <a:off x="1331640" y="2924944"/>
            <a:ext cx="4680520" cy="3046988"/>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等于 </a:t>
            </a:r>
            <a:r>
              <a:rPr lang="en-US" altLang="zh-CN" sz="3200" dirty="0" smtClean="0"/>
              <a:t>40 N</a:t>
            </a:r>
            <a:r>
              <a:rPr lang="zh-CN" altLang="en-US" sz="3200" dirty="0" smtClean="0"/>
              <a:t>，竖直向下</a:t>
            </a:r>
          </a:p>
          <a:p>
            <a:pPr fontAlgn="ctr">
              <a:lnSpc>
                <a:spcPct val="150000"/>
              </a:lnSpc>
            </a:pPr>
            <a:r>
              <a:rPr lang="en-US" altLang="zh-CN" sz="3200" dirty="0" smtClean="0"/>
              <a:t>B. </a:t>
            </a:r>
            <a:r>
              <a:rPr lang="zh-CN" altLang="en-US" sz="3200" dirty="0" smtClean="0"/>
              <a:t>等于 </a:t>
            </a:r>
            <a:r>
              <a:rPr lang="en-US" altLang="zh-CN" sz="3200" dirty="0" smtClean="0"/>
              <a:t>40</a:t>
            </a:r>
            <a:r>
              <a:rPr lang="zh-CN" altLang="en-US" sz="3200" dirty="0" smtClean="0"/>
              <a:t> </a:t>
            </a:r>
            <a:r>
              <a:rPr lang="en-US" altLang="zh-CN" sz="3200" dirty="0" smtClean="0"/>
              <a:t>N</a:t>
            </a:r>
            <a:r>
              <a:rPr lang="zh-CN" altLang="en-US" sz="3200" dirty="0" smtClean="0"/>
              <a:t>，竖直向上</a:t>
            </a:r>
          </a:p>
          <a:p>
            <a:pPr fontAlgn="ctr">
              <a:lnSpc>
                <a:spcPct val="150000"/>
              </a:lnSpc>
            </a:pPr>
            <a:r>
              <a:rPr lang="en-US" altLang="zh-CN" sz="3200" dirty="0" smtClean="0"/>
              <a:t>C. </a:t>
            </a:r>
            <a:r>
              <a:rPr lang="zh-CN" altLang="en-US" sz="3200" dirty="0" smtClean="0"/>
              <a:t>小于 </a:t>
            </a:r>
            <a:r>
              <a:rPr lang="en-US" altLang="zh-CN" sz="3200" dirty="0" smtClean="0"/>
              <a:t>40</a:t>
            </a:r>
            <a:r>
              <a:rPr lang="zh-CN" altLang="en-US" sz="3200" dirty="0" smtClean="0"/>
              <a:t> </a:t>
            </a:r>
            <a:r>
              <a:rPr lang="en-US" altLang="zh-CN" sz="3200" dirty="0" smtClean="0"/>
              <a:t>N</a:t>
            </a:r>
            <a:r>
              <a:rPr lang="zh-CN" altLang="en-US" sz="3200" dirty="0" smtClean="0"/>
              <a:t>，竖直向下</a:t>
            </a:r>
          </a:p>
          <a:p>
            <a:pPr fontAlgn="ctr">
              <a:lnSpc>
                <a:spcPct val="150000"/>
              </a:lnSpc>
            </a:pPr>
            <a:r>
              <a:rPr lang="en-US" altLang="zh-CN" sz="3200" dirty="0" smtClean="0"/>
              <a:t>D. </a:t>
            </a:r>
            <a:r>
              <a:rPr lang="zh-CN" altLang="en-US" sz="3200" dirty="0" smtClean="0"/>
              <a:t>大于 </a:t>
            </a:r>
            <a:r>
              <a:rPr lang="en-US" altLang="zh-CN" sz="3200" dirty="0" smtClean="0"/>
              <a:t>40 N</a:t>
            </a:r>
            <a:r>
              <a:rPr lang="zh-CN" altLang="en-US" sz="3200" dirty="0" smtClean="0"/>
              <a:t>，竖直向上</a:t>
            </a:r>
            <a:endParaRPr lang="zh-CN" altLang="en-US" sz="3200" dirty="0"/>
          </a:p>
        </p:txBody>
      </p:sp>
      <p:sp>
        <p:nvSpPr>
          <p:cNvPr id="8" name="矩形 7"/>
          <p:cNvSpPr/>
          <p:nvPr/>
        </p:nvSpPr>
        <p:spPr>
          <a:xfrm>
            <a:off x="7236296" y="1772816"/>
            <a:ext cx="504056" cy="584775"/>
          </a:xfrm>
          <a:prstGeom prst="rect">
            <a:avLst/>
          </a:prstGeom>
        </p:spPr>
        <p:txBody>
          <a:bodyPr wrap="square">
            <a:spAutoFit/>
          </a:bodyPr>
          <a:lstStyle/>
          <a:p>
            <a:pPr fontAlgn="ctr"/>
            <a:r>
              <a:rPr lang="en-US" altLang="zh-CN" sz="3200" smtClean="0">
                <a:solidFill>
                  <a:srgbClr val="FF0000"/>
                </a:solidFill>
                <a:latin typeface="微软雅黑" pitchFamily="34" charset="-122"/>
                <a:ea typeface="微软雅黑" pitchFamily="34" charset="-122"/>
              </a:rPr>
              <a:t>B</a:t>
            </a:r>
            <a:endParaRPr lang="zh-CN" altLang="en-US" sz="3200" dirty="0">
              <a:solidFill>
                <a:srgbClr val="FF0000"/>
              </a:solidFill>
              <a:latin typeface="微软雅黑" pitchFamily="34" charset="-122"/>
              <a:ea typeface="微软雅黑" pitchFamily="34" charset="-122"/>
            </a:endParaRPr>
          </a:p>
        </p:txBody>
      </p:sp>
      <p:pic>
        <p:nvPicPr>
          <p:cNvPr id="18434" name="Picture 2"/>
          <p:cNvPicPr>
            <a:picLocks noChangeAspect="1" noChangeArrowheads="1"/>
          </p:cNvPicPr>
          <p:nvPr/>
        </p:nvPicPr>
        <p:blipFill>
          <a:blip r:embed="rId2" cstate="print"/>
          <a:srcRect/>
          <a:stretch>
            <a:fillRect/>
          </a:stretch>
        </p:blipFill>
        <p:spPr bwMode="auto">
          <a:xfrm>
            <a:off x="6012160" y="2564904"/>
            <a:ext cx="2683194" cy="38884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6984776" cy="2554545"/>
          </a:xfrm>
          <a:prstGeom prst="rect">
            <a:avLst/>
          </a:prstGeom>
        </p:spPr>
        <p:txBody>
          <a:bodyPr wrap="square">
            <a:spAutoFit/>
          </a:bodyPr>
          <a:lstStyle/>
          <a:p>
            <a:r>
              <a:rPr lang="zh-CN" altLang="en-US" sz="3200" dirty="0" smtClean="0"/>
              <a:t>﻿如图甲所示，物体重 </a:t>
            </a:r>
            <a:r>
              <a:rPr lang="en-US" altLang="zh-CN" sz="3200" dirty="0" smtClean="0"/>
              <a:t>30 N</a:t>
            </a:r>
            <a:r>
              <a:rPr lang="zh-CN" altLang="en-US" sz="3200" dirty="0" smtClean="0"/>
              <a:t>，被 </a:t>
            </a:r>
            <a:r>
              <a:rPr lang="en-US" altLang="zh-CN" sz="3200" dirty="0" smtClean="0"/>
              <a:t>50 N </a:t>
            </a:r>
            <a:r>
              <a:rPr lang="zh-CN" altLang="en-US" sz="3200" dirty="0" smtClean="0"/>
              <a:t>的水平压力压在竖直墙壁上保持静止，此时物体受到的摩擦力为 </a:t>
            </a:r>
            <a:r>
              <a:rPr lang="zh-CN" altLang="en-US" sz="3200" i="1" dirty="0" smtClean="0"/>
              <a:t>﻿﻿﻿﻿﻿﻿</a:t>
            </a:r>
            <a:r>
              <a:rPr lang="en-US" altLang="zh-CN" sz="3200" i="1" dirty="0" smtClean="0"/>
              <a:t>f</a:t>
            </a:r>
            <a:r>
              <a:rPr lang="zh-CN" altLang="en-US" sz="3200" baseline="-25000" dirty="0" smtClean="0"/>
              <a:t>甲</a:t>
            </a:r>
            <a:r>
              <a:rPr lang="zh-CN" altLang="en-US" sz="3200" i="1" dirty="0" smtClean="0"/>
              <a:t>﻿﻿﻿﻿﻿﻿</a:t>
            </a:r>
            <a:r>
              <a:rPr lang="zh-CN" altLang="en-US" sz="3200" dirty="0" smtClean="0"/>
              <a:t> ，如图乙所示，将水平压力增大至</a:t>
            </a:r>
            <a:r>
              <a:rPr lang="en-US" altLang="zh-CN" sz="3200" dirty="0" smtClean="0"/>
              <a:t>2F</a:t>
            </a:r>
            <a:r>
              <a:rPr lang="en-US" altLang="zh-CN" sz="3200" baseline="-25000" dirty="0" smtClean="0"/>
              <a:t>0</a:t>
            </a:r>
            <a:r>
              <a:rPr lang="zh-CN" altLang="en-US" sz="3200" dirty="0" smtClean="0"/>
              <a:t> </a:t>
            </a:r>
            <a:r>
              <a:rPr lang="zh-CN" altLang="en-US" sz="3200" i="1" dirty="0" smtClean="0"/>
              <a:t>﻿﻿</a:t>
            </a:r>
            <a:r>
              <a:rPr lang="zh-CN" altLang="en-US" sz="3200" dirty="0" smtClean="0"/>
              <a:t> ，此时物体受到的摩擦力为 </a:t>
            </a:r>
            <a:r>
              <a:rPr lang="zh-CN" altLang="en-US" sz="3200" i="1" dirty="0" smtClean="0"/>
              <a:t>﻿﻿﻿﻿﻿﻿</a:t>
            </a:r>
            <a:r>
              <a:rPr lang="en-US" altLang="zh-CN" sz="3200" i="1" dirty="0" smtClean="0"/>
              <a:t>f</a:t>
            </a:r>
            <a:r>
              <a:rPr lang="zh-CN" altLang="en-US" sz="3200" baseline="-25000" dirty="0" smtClean="0"/>
              <a:t>乙﻿﻿﻿﻿﻿﻿ </a:t>
            </a:r>
            <a:r>
              <a:rPr lang="zh-CN" altLang="en-US" sz="3200" dirty="0" smtClean="0"/>
              <a:t>，则（       ）。</a:t>
            </a:r>
            <a:endParaRPr lang="zh-CN" altLang="en-US" sz="3200" dirty="0">
              <a:latin typeface="微软雅黑" pitchFamily="34" charset="-122"/>
              <a:ea typeface="微软雅黑" pitchFamily="34" charset="-122"/>
            </a:endParaRPr>
          </a:p>
        </p:txBody>
      </p:sp>
      <p:sp>
        <p:nvSpPr>
          <p:cNvPr id="7" name="矩形 6"/>
          <p:cNvSpPr/>
          <p:nvPr/>
        </p:nvSpPr>
        <p:spPr>
          <a:xfrm>
            <a:off x="899592" y="5229200"/>
            <a:ext cx="7776864" cy="1077218"/>
          </a:xfrm>
          <a:prstGeom prst="rect">
            <a:avLst/>
          </a:prstGeom>
        </p:spPr>
        <p:txBody>
          <a:bodyPr wrap="square">
            <a:spAutoFit/>
          </a:bodyPr>
          <a:lstStyle/>
          <a:p>
            <a:pPr fontAlgn="ctr"/>
            <a:r>
              <a:rPr lang="en-US" altLang="zh-CN" sz="3200" dirty="0" smtClean="0"/>
              <a:t>A. </a:t>
            </a:r>
            <a:r>
              <a:rPr lang="en-US" altLang="zh-CN" sz="3200" i="1" dirty="0" smtClean="0"/>
              <a:t>﻿﻿﻿﻿﻿﻿﻿f</a:t>
            </a:r>
            <a:r>
              <a:rPr lang="zh-CN" altLang="en-US" sz="3200" baseline="-25000" dirty="0" smtClean="0"/>
              <a:t>甲</a:t>
            </a:r>
            <a:r>
              <a:rPr lang="en-US" altLang="zh-CN" sz="3200" i="1" dirty="0" smtClean="0"/>
              <a:t>=30N</a:t>
            </a:r>
            <a:r>
              <a:rPr lang="zh-CN" altLang="en-US" sz="3200" i="1" dirty="0" smtClean="0"/>
              <a:t>﻿﻿﻿﻿﻿﻿﻿</a:t>
            </a:r>
            <a:r>
              <a:rPr lang="zh-CN" altLang="en-US" sz="3200" dirty="0" smtClean="0"/>
              <a:t> ， </a:t>
            </a:r>
            <a:r>
              <a:rPr lang="en-US" altLang="zh-CN" sz="3200" dirty="0" smtClean="0"/>
              <a:t>f</a:t>
            </a:r>
            <a:r>
              <a:rPr lang="zh-CN" altLang="en-US" sz="3200" i="1" dirty="0" smtClean="0"/>
              <a:t>﻿﻿﻿﻿﻿</a:t>
            </a:r>
            <a:r>
              <a:rPr lang="zh-CN" altLang="en-US" sz="3200" baseline="-25000" dirty="0" smtClean="0"/>
              <a:t>乙</a:t>
            </a:r>
            <a:r>
              <a:rPr lang="en-US" altLang="zh-CN" sz="3200" i="1" dirty="0" smtClean="0"/>
              <a:t>=f</a:t>
            </a:r>
            <a:r>
              <a:rPr lang="zh-CN" altLang="en-US" sz="3200" baseline="-25000" dirty="0" smtClean="0"/>
              <a:t>甲﻿﻿﻿﻿﻿ </a:t>
            </a:r>
            <a:r>
              <a:rPr lang="en-US" altLang="zh-CN" sz="3200" dirty="0" smtClean="0"/>
              <a:t>B. </a:t>
            </a:r>
            <a:r>
              <a:rPr lang="en-US" altLang="zh-CN" sz="3200" i="1" dirty="0" smtClean="0"/>
              <a:t>﻿﻿﻿﻿﻿﻿﻿﻿f</a:t>
            </a:r>
            <a:r>
              <a:rPr lang="zh-CN" altLang="en-US" sz="3200" baseline="-25000" dirty="0" smtClean="0"/>
              <a:t>甲</a:t>
            </a:r>
            <a:r>
              <a:rPr lang="en-US" altLang="zh-CN" sz="3200" i="1" dirty="0" smtClean="0"/>
              <a:t>=30N</a:t>
            </a:r>
            <a:r>
              <a:rPr lang="zh-CN" altLang="en-US" sz="3200" i="1" dirty="0" smtClean="0"/>
              <a:t>﻿﻿﻿﻿﻿﻿﻿﻿</a:t>
            </a:r>
            <a:r>
              <a:rPr lang="zh-CN" altLang="en-US" sz="3200" dirty="0" smtClean="0"/>
              <a:t> ，</a:t>
            </a:r>
            <a:r>
              <a:rPr lang="en-US" altLang="zh-CN" sz="3200" dirty="0" smtClean="0"/>
              <a:t>f</a:t>
            </a:r>
            <a:r>
              <a:rPr lang="zh-CN" altLang="en-US" sz="3200" dirty="0" smtClean="0"/>
              <a:t> </a:t>
            </a:r>
            <a:r>
              <a:rPr lang="zh-CN" altLang="en-US" sz="3200" i="1" dirty="0" smtClean="0"/>
              <a:t>﻿﻿﻿﻿</a:t>
            </a:r>
            <a:r>
              <a:rPr lang="zh-CN" altLang="en-US" sz="3200" baseline="-25000" dirty="0" smtClean="0"/>
              <a:t>乙</a:t>
            </a:r>
            <a:r>
              <a:rPr lang="en-US" altLang="zh-CN" sz="3200" i="1" dirty="0" smtClean="0"/>
              <a:t>=2f</a:t>
            </a:r>
            <a:r>
              <a:rPr lang="zh-CN" altLang="en-US" sz="3200" baseline="-25000" dirty="0" smtClean="0"/>
              <a:t>甲</a:t>
            </a:r>
            <a:r>
              <a:rPr lang="zh-CN" altLang="en-US" sz="3200" i="1" dirty="0" smtClean="0"/>
              <a:t>﻿﻿﻿﻿</a:t>
            </a:r>
            <a:r>
              <a:rPr lang="zh-CN" altLang="en-US" sz="3200" dirty="0" smtClean="0"/>
              <a:t> </a:t>
            </a:r>
          </a:p>
          <a:p>
            <a:pPr fontAlgn="ctr"/>
            <a:r>
              <a:rPr lang="en-US" altLang="zh-CN" sz="3200" dirty="0" smtClean="0"/>
              <a:t>C. </a:t>
            </a:r>
            <a:r>
              <a:rPr lang="en-US" altLang="zh-CN" sz="3200" i="1" dirty="0" smtClean="0"/>
              <a:t>﻿﻿﻿﻿﻿﻿﻿f</a:t>
            </a:r>
            <a:r>
              <a:rPr lang="zh-CN" altLang="en-US" sz="3200" baseline="-25000" dirty="0" smtClean="0"/>
              <a:t>甲﻿﻿﻿﻿﻿﻿﻿</a:t>
            </a:r>
            <a:r>
              <a:rPr lang="en-US" altLang="zh-CN" sz="3200" i="1" dirty="0" smtClean="0"/>
              <a:t>=50N</a:t>
            </a:r>
            <a:r>
              <a:rPr lang="zh-CN" altLang="en-US" sz="3200" dirty="0" smtClean="0"/>
              <a:t> ， </a:t>
            </a:r>
            <a:r>
              <a:rPr lang="zh-CN" altLang="en-US" sz="3200" i="1" dirty="0" smtClean="0"/>
              <a:t>﻿﻿﻿﻿﻿﻿</a:t>
            </a:r>
            <a:r>
              <a:rPr lang="en-US" altLang="zh-CN" sz="3200" i="1" dirty="0" smtClean="0"/>
              <a:t>f</a:t>
            </a:r>
            <a:r>
              <a:rPr lang="zh-CN" altLang="en-US" sz="3200" baseline="-25000" dirty="0" smtClean="0"/>
              <a:t>乙</a:t>
            </a:r>
            <a:r>
              <a:rPr lang="en-US" altLang="zh-CN" sz="3200" i="1" dirty="0" smtClean="0"/>
              <a:t>=f</a:t>
            </a:r>
            <a:r>
              <a:rPr lang="zh-CN" altLang="en-US" sz="3200" baseline="-25000" dirty="0" smtClean="0"/>
              <a:t>甲﻿﻿﻿﻿﻿﻿</a:t>
            </a:r>
            <a:r>
              <a:rPr lang="zh-CN" altLang="en-US" sz="3200" dirty="0" smtClean="0"/>
              <a:t> </a:t>
            </a:r>
            <a:r>
              <a:rPr lang="en-US" altLang="zh-CN" sz="3200" dirty="0" smtClean="0"/>
              <a:t>D. </a:t>
            </a:r>
            <a:r>
              <a:rPr lang="en-US" altLang="zh-CN" sz="3200" i="1" dirty="0" smtClean="0"/>
              <a:t>﻿﻿﻿﻿﻿﻿﻿﻿f</a:t>
            </a:r>
            <a:r>
              <a:rPr lang="zh-CN" altLang="en-US" sz="3200" baseline="-25000" dirty="0" smtClean="0"/>
              <a:t>甲﻿﻿﻿﻿﻿﻿﻿﻿</a:t>
            </a:r>
            <a:r>
              <a:rPr lang="en-US" altLang="zh-CN" sz="3200" baseline="-25000" dirty="0" smtClean="0"/>
              <a:t>=</a:t>
            </a:r>
            <a:r>
              <a:rPr lang="en-US" altLang="zh-CN" sz="3200" i="1" dirty="0" smtClean="0"/>
              <a:t>50N</a:t>
            </a:r>
            <a:r>
              <a:rPr lang="zh-CN" altLang="en-US" sz="3200" dirty="0" smtClean="0"/>
              <a:t> ， </a:t>
            </a:r>
            <a:r>
              <a:rPr lang="en-US" altLang="zh-CN" sz="3200" dirty="0" smtClean="0"/>
              <a:t>f</a:t>
            </a:r>
            <a:r>
              <a:rPr lang="zh-CN" altLang="en-US" sz="3200" i="1" dirty="0" smtClean="0"/>
              <a:t>﻿﻿﻿﻿﻿</a:t>
            </a:r>
            <a:r>
              <a:rPr lang="zh-CN" altLang="en-US" sz="3200" baseline="-25000" dirty="0" smtClean="0"/>
              <a:t>乙</a:t>
            </a:r>
            <a:r>
              <a:rPr lang="en-US" altLang="zh-CN" sz="3200" i="1" dirty="0" smtClean="0"/>
              <a:t>=2f</a:t>
            </a:r>
            <a:r>
              <a:rPr lang="zh-CN" altLang="en-US" sz="3200" baseline="-25000" dirty="0" smtClean="0"/>
              <a:t>甲</a:t>
            </a:r>
            <a:r>
              <a:rPr lang="zh-CN" altLang="en-US" sz="3200" i="1" dirty="0" smtClean="0"/>
              <a:t>﻿﻿﻿﻿﻿</a:t>
            </a:r>
            <a:r>
              <a:rPr lang="zh-CN" altLang="en-US" sz="3200" dirty="0" smtClean="0"/>
              <a:t> </a:t>
            </a:r>
            <a:endParaRPr lang="zh-CN" altLang="en-US" sz="3200" dirty="0"/>
          </a:p>
        </p:txBody>
      </p:sp>
      <p:sp>
        <p:nvSpPr>
          <p:cNvPr id="8" name="矩形 7"/>
          <p:cNvSpPr/>
          <p:nvPr/>
        </p:nvSpPr>
        <p:spPr>
          <a:xfrm>
            <a:off x="7092280" y="2780928"/>
            <a:ext cx="50405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19458" name="Picture 2"/>
          <p:cNvPicPr>
            <a:picLocks noChangeAspect="1" noChangeArrowheads="1"/>
          </p:cNvPicPr>
          <p:nvPr/>
        </p:nvPicPr>
        <p:blipFill>
          <a:blip r:embed="rId2" cstate="print"/>
          <a:srcRect/>
          <a:stretch>
            <a:fillRect/>
          </a:stretch>
        </p:blipFill>
        <p:spPr bwMode="auto">
          <a:xfrm>
            <a:off x="1547664" y="3356992"/>
            <a:ext cx="6912768" cy="159874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6984776" cy="1569660"/>
          </a:xfrm>
          <a:prstGeom prst="rect">
            <a:avLst/>
          </a:prstGeom>
        </p:spPr>
        <p:txBody>
          <a:bodyPr wrap="square">
            <a:spAutoFit/>
          </a:bodyPr>
          <a:lstStyle/>
          <a:p>
            <a:r>
              <a:rPr lang="zh-CN" altLang="en-US" sz="3200" dirty="0" smtClean="0"/>
              <a:t>﻿如图所示，用手握住一根重为 </a:t>
            </a:r>
            <a:r>
              <a:rPr lang="en-US" altLang="zh-CN" sz="3200" dirty="0" smtClean="0"/>
              <a:t>G </a:t>
            </a:r>
            <a:r>
              <a:rPr lang="zh-CN" altLang="en-US" sz="3200" dirty="0" smtClean="0"/>
              <a:t>的长直铁棒，使铁棒沿竖直方向静止时，铁棒受到的摩擦力（      ）。</a:t>
            </a:r>
            <a:endParaRPr lang="zh-CN" altLang="en-US" sz="3200" dirty="0">
              <a:latin typeface="微软雅黑" pitchFamily="34" charset="-122"/>
              <a:ea typeface="微软雅黑" pitchFamily="34" charset="-122"/>
            </a:endParaRPr>
          </a:p>
        </p:txBody>
      </p:sp>
      <p:sp>
        <p:nvSpPr>
          <p:cNvPr id="7" name="矩形 6"/>
          <p:cNvSpPr/>
          <p:nvPr/>
        </p:nvSpPr>
        <p:spPr>
          <a:xfrm>
            <a:off x="899592" y="2636912"/>
            <a:ext cx="5544616" cy="3046988"/>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大小等于 </a:t>
            </a:r>
            <a:r>
              <a:rPr lang="en-US" altLang="zh-CN" sz="3200" dirty="0" smtClean="0"/>
              <a:t>G</a:t>
            </a:r>
          </a:p>
          <a:p>
            <a:pPr fontAlgn="ctr">
              <a:lnSpc>
                <a:spcPct val="150000"/>
              </a:lnSpc>
            </a:pPr>
            <a:r>
              <a:rPr lang="en-US" altLang="zh-CN" sz="3200" dirty="0" smtClean="0"/>
              <a:t>B. </a:t>
            </a:r>
            <a:r>
              <a:rPr lang="zh-CN" altLang="en-US" sz="3200" dirty="0" smtClean="0"/>
              <a:t>大小大于 </a:t>
            </a:r>
            <a:r>
              <a:rPr lang="en-US" altLang="zh-CN" sz="3200" dirty="0" smtClean="0"/>
              <a:t>G</a:t>
            </a:r>
          </a:p>
          <a:p>
            <a:pPr fontAlgn="ctr">
              <a:lnSpc>
                <a:spcPct val="150000"/>
              </a:lnSpc>
            </a:pPr>
            <a:r>
              <a:rPr lang="en-US" altLang="zh-CN" sz="3200" dirty="0" smtClean="0"/>
              <a:t>C. </a:t>
            </a:r>
            <a:r>
              <a:rPr lang="zh-CN" altLang="en-US" sz="3200" dirty="0" smtClean="0"/>
              <a:t>方向竖直向下</a:t>
            </a:r>
          </a:p>
          <a:p>
            <a:pPr fontAlgn="ctr">
              <a:lnSpc>
                <a:spcPct val="150000"/>
              </a:lnSpc>
            </a:pPr>
            <a:r>
              <a:rPr lang="en-US" altLang="zh-CN" sz="3200" dirty="0" smtClean="0"/>
              <a:t>D. </a:t>
            </a:r>
            <a:r>
              <a:rPr lang="zh-CN" altLang="en-US" sz="3200" dirty="0" smtClean="0"/>
              <a:t>随着手握棒的力增大而增大</a:t>
            </a:r>
            <a:endParaRPr lang="zh-CN" altLang="en-US" sz="3200" dirty="0"/>
          </a:p>
        </p:txBody>
      </p:sp>
      <p:sp>
        <p:nvSpPr>
          <p:cNvPr id="8" name="矩形 7"/>
          <p:cNvSpPr/>
          <p:nvPr/>
        </p:nvSpPr>
        <p:spPr>
          <a:xfrm>
            <a:off x="5220072" y="1844824"/>
            <a:ext cx="50405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20482" name="Picture 2"/>
          <p:cNvPicPr>
            <a:picLocks noChangeAspect="1" noChangeArrowheads="1"/>
          </p:cNvPicPr>
          <p:nvPr/>
        </p:nvPicPr>
        <p:blipFill>
          <a:blip r:embed="rId2" cstate="print"/>
          <a:srcRect/>
          <a:stretch>
            <a:fillRect/>
          </a:stretch>
        </p:blipFill>
        <p:spPr bwMode="auto">
          <a:xfrm>
            <a:off x="6516216" y="2420888"/>
            <a:ext cx="2286000" cy="3829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问题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692696"/>
            <a:ext cx="6984776" cy="1077218"/>
          </a:xfrm>
          <a:prstGeom prst="rect">
            <a:avLst/>
          </a:prstGeom>
        </p:spPr>
        <p:txBody>
          <a:bodyPr wrap="square">
            <a:spAutoFit/>
          </a:bodyPr>
          <a:lstStyle/>
          <a:p>
            <a:r>
              <a:rPr lang="zh-CN" altLang="en-US" sz="3200" dirty="0" smtClean="0"/>
              <a:t>﻿生活中哪些地方用到摩擦力？怎样增大和减小它们呢？</a:t>
            </a:r>
            <a:endParaRPr lang="zh-CN" altLang="en-US" sz="3200" dirty="0">
              <a:latin typeface="微软雅黑" pitchFamily="34" charset="-122"/>
              <a:ea typeface="微软雅黑" pitchFamily="34" charset="-122"/>
            </a:endParaRPr>
          </a:p>
        </p:txBody>
      </p:sp>
      <p:sp>
        <p:nvSpPr>
          <p:cNvPr id="7" name="矩形 6"/>
          <p:cNvSpPr/>
          <p:nvPr/>
        </p:nvSpPr>
        <p:spPr>
          <a:xfrm>
            <a:off x="1115616" y="5805264"/>
            <a:ext cx="5544616" cy="830997"/>
          </a:xfrm>
          <a:prstGeom prst="rect">
            <a:avLst/>
          </a:prstGeom>
        </p:spPr>
        <p:txBody>
          <a:bodyPr wrap="square">
            <a:spAutoFit/>
          </a:bodyPr>
          <a:lstStyle/>
          <a:p>
            <a:pPr fontAlgn="ctr">
              <a:lnSpc>
                <a:spcPct val="150000"/>
              </a:lnSpc>
            </a:pPr>
            <a:r>
              <a:rPr lang="zh-CN" altLang="en-US" sz="3200" dirty="0" smtClean="0"/>
              <a:t>你能举出更多的例子吗？</a:t>
            </a:r>
            <a:endParaRPr lang="zh-CN" altLang="en-US" sz="3200" dirty="0"/>
          </a:p>
        </p:txBody>
      </p:sp>
      <p:sp>
        <p:nvSpPr>
          <p:cNvPr id="9" name="TextBox 8"/>
          <p:cNvSpPr txBox="1"/>
          <p:nvPr/>
        </p:nvSpPr>
        <p:spPr>
          <a:xfrm>
            <a:off x="0" y="6021288"/>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问题</a:t>
            </a:r>
            <a:endParaRPr lang="zh-CN" altLang="en-US" sz="3200" dirty="0">
              <a:solidFill>
                <a:schemeClr val="tx2"/>
              </a:solidFill>
              <a:latin typeface="微软雅黑" pitchFamily="34" charset="-122"/>
              <a:ea typeface="微软雅黑" pitchFamily="34" charset="-122"/>
            </a:endParaRPr>
          </a:p>
        </p:txBody>
      </p:sp>
      <p:pic>
        <p:nvPicPr>
          <p:cNvPr id="21506" name="Picture 2"/>
          <p:cNvPicPr>
            <a:picLocks noChangeAspect="1" noChangeArrowheads="1"/>
          </p:cNvPicPr>
          <p:nvPr/>
        </p:nvPicPr>
        <p:blipFill>
          <a:blip r:embed="rId2" cstate="print"/>
          <a:srcRect/>
          <a:stretch>
            <a:fillRect/>
          </a:stretch>
        </p:blipFill>
        <p:spPr bwMode="auto">
          <a:xfrm>
            <a:off x="251520" y="2060848"/>
            <a:ext cx="2143125" cy="1704975"/>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2771800" y="2060848"/>
            <a:ext cx="3095625" cy="1524000"/>
          </a:xfrm>
          <a:prstGeom prst="rect">
            <a:avLst/>
          </a:prstGeom>
          <a:noFill/>
          <a:ln w="9525">
            <a:noFill/>
            <a:miter lim="800000"/>
            <a:headEnd/>
            <a:tailEnd/>
          </a:ln>
        </p:spPr>
      </p:pic>
      <p:pic>
        <p:nvPicPr>
          <p:cNvPr id="21508" name="Picture 4"/>
          <p:cNvPicPr>
            <a:picLocks noChangeAspect="1" noChangeArrowheads="1"/>
          </p:cNvPicPr>
          <p:nvPr/>
        </p:nvPicPr>
        <p:blipFill>
          <a:blip r:embed="rId4" cstate="print"/>
          <a:srcRect/>
          <a:stretch>
            <a:fillRect/>
          </a:stretch>
        </p:blipFill>
        <p:spPr bwMode="auto">
          <a:xfrm>
            <a:off x="6415110" y="2060849"/>
            <a:ext cx="2511699" cy="1584176"/>
          </a:xfrm>
          <a:prstGeom prst="rect">
            <a:avLst/>
          </a:prstGeom>
          <a:noFill/>
          <a:ln w="9525">
            <a:noFill/>
            <a:miter lim="800000"/>
            <a:headEnd/>
            <a:tailEnd/>
          </a:ln>
        </p:spPr>
      </p:pic>
      <p:pic>
        <p:nvPicPr>
          <p:cNvPr id="21509" name="Picture 5"/>
          <p:cNvPicPr>
            <a:picLocks noChangeAspect="1" noChangeArrowheads="1"/>
          </p:cNvPicPr>
          <p:nvPr/>
        </p:nvPicPr>
        <p:blipFill>
          <a:blip r:embed="rId5" cstate="print"/>
          <a:srcRect/>
          <a:stretch>
            <a:fillRect/>
          </a:stretch>
        </p:blipFill>
        <p:spPr bwMode="auto">
          <a:xfrm>
            <a:off x="1115616" y="4005064"/>
            <a:ext cx="2789050" cy="1872208"/>
          </a:xfrm>
          <a:prstGeom prst="rect">
            <a:avLst/>
          </a:prstGeom>
          <a:noFill/>
          <a:ln w="9525">
            <a:noFill/>
            <a:miter lim="800000"/>
            <a:headEnd/>
            <a:tailEnd/>
          </a:ln>
        </p:spPr>
      </p:pic>
      <p:pic>
        <p:nvPicPr>
          <p:cNvPr id="21510" name="Picture 6"/>
          <p:cNvPicPr>
            <a:picLocks noChangeAspect="1" noChangeArrowheads="1"/>
          </p:cNvPicPr>
          <p:nvPr/>
        </p:nvPicPr>
        <p:blipFill>
          <a:blip r:embed="rId6" cstate="print"/>
          <a:srcRect/>
          <a:stretch>
            <a:fillRect/>
          </a:stretch>
        </p:blipFill>
        <p:spPr bwMode="auto">
          <a:xfrm>
            <a:off x="4572000" y="4005064"/>
            <a:ext cx="2736304" cy="181157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ppt_x"/>
                                          </p:val>
                                        </p:tav>
                                        <p:tav tm="100000">
                                          <p:val>
                                            <p:strVal val="#ppt_x"/>
                                          </p:val>
                                        </p:tav>
                                      </p:tavLst>
                                    </p:anim>
                                    <p:anim calcmode="lin" valueType="num">
                                      <p:cBhvr additive="base">
                                        <p:cTn id="8"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gtEl>
                                        <p:attrNameLst>
                                          <p:attrName>style.visibility</p:attrName>
                                        </p:attrNameLst>
                                      </p:cBhvr>
                                      <p:to>
                                        <p:strVal val="visible"/>
                                      </p:to>
                                    </p:set>
                                    <p:anim calcmode="lin" valueType="num">
                                      <p:cBhvr additive="base">
                                        <p:cTn id="13" dur="500" fill="hold"/>
                                        <p:tgtEl>
                                          <p:spTgt spid="21507"/>
                                        </p:tgtEl>
                                        <p:attrNameLst>
                                          <p:attrName>ppt_x</p:attrName>
                                        </p:attrNameLst>
                                      </p:cBhvr>
                                      <p:tavLst>
                                        <p:tav tm="0">
                                          <p:val>
                                            <p:strVal val="#ppt_x"/>
                                          </p:val>
                                        </p:tav>
                                        <p:tav tm="100000">
                                          <p:val>
                                            <p:strVal val="#ppt_x"/>
                                          </p:val>
                                        </p:tav>
                                      </p:tavLst>
                                    </p:anim>
                                    <p:anim calcmode="lin" valueType="num">
                                      <p:cBhvr additive="base">
                                        <p:cTn id="14" dur="500" fill="hold"/>
                                        <p:tgtEl>
                                          <p:spTgt spid="2150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8"/>
                                        </p:tgtEl>
                                        <p:attrNameLst>
                                          <p:attrName>style.visibility</p:attrName>
                                        </p:attrNameLst>
                                      </p:cBhvr>
                                      <p:to>
                                        <p:strVal val="visible"/>
                                      </p:to>
                                    </p:set>
                                    <p:anim calcmode="lin" valueType="num">
                                      <p:cBhvr additive="base">
                                        <p:cTn id="19" dur="500" fill="hold"/>
                                        <p:tgtEl>
                                          <p:spTgt spid="21508"/>
                                        </p:tgtEl>
                                        <p:attrNameLst>
                                          <p:attrName>ppt_x</p:attrName>
                                        </p:attrNameLst>
                                      </p:cBhvr>
                                      <p:tavLst>
                                        <p:tav tm="0">
                                          <p:val>
                                            <p:strVal val="#ppt_x"/>
                                          </p:val>
                                        </p:tav>
                                        <p:tav tm="100000">
                                          <p:val>
                                            <p:strVal val="#ppt_x"/>
                                          </p:val>
                                        </p:tav>
                                      </p:tavLst>
                                    </p:anim>
                                    <p:anim calcmode="lin" valueType="num">
                                      <p:cBhvr additive="base">
                                        <p:cTn id="20"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9"/>
                                        </p:tgtEl>
                                        <p:attrNameLst>
                                          <p:attrName>style.visibility</p:attrName>
                                        </p:attrNameLst>
                                      </p:cBhvr>
                                      <p:to>
                                        <p:strVal val="visible"/>
                                      </p:to>
                                    </p:set>
                                    <p:anim calcmode="lin" valueType="num">
                                      <p:cBhvr additive="base">
                                        <p:cTn id="25" dur="500" fill="hold"/>
                                        <p:tgtEl>
                                          <p:spTgt spid="21509"/>
                                        </p:tgtEl>
                                        <p:attrNameLst>
                                          <p:attrName>ppt_x</p:attrName>
                                        </p:attrNameLst>
                                      </p:cBhvr>
                                      <p:tavLst>
                                        <p:tav tm="0">
                                          <p:val>
                                            <p:strVal val="#ppt_x"/>
                                          </p:val>
                                        </p:tav>
                                        <p:tav tm="100000">
                                          <p:val>
                                            <p:strVal val="#ppt_x"/>
                                          </p:val>
                                        </p:tav>
                                      </p:tavLst>
                                    </p:anim>
                                    <p:anim calcmode="lin" valueType="num">
                                      <p:cBhvr additive="base">
                                        <p:cTn id="26" dur="500" fill="hold"/>
                                        <p:tgtEl>
                                          <p:spTgt spid="2150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10"/>
                                        </p:tgtEl>
                                        <p:attrNameLst>
                                          <p:attrName>style.visibility</p:attrName>
                                        </p:attrNameLst>
                                      </p:cBhvr>
                                      <p:to>
                                        <p:strVal val="visible"/>
                                      </p:to>
                                    </p:set>
                                    <p:anim calcmode="lin" valueType="num">
                                      <p:cBhvr additive="base">
                                        <p:cTn id="31" dur="500" fill="hold"/>
                                        <p:tgtEl>
                                          <p:spTgt spid="21510"/>
                                        </p:tgtEl>
                                        <p:attrNameLst>
                                          <p:attrName>ppt_x</p:attrName>
                                        </p:attrNameLst>
                                      </p:cBhvr>
                                      <p:tavLst>
                                        <p:tav tm="0">
                                          <p:val>
                                            <p:strVal val="#ppt_x"/>
                                          </p:val>
                                        </p:tav>
                                        <p:tav tm="100000">
                                          <p:val>
                                            <p:strVal val="#ppt_x"/>
                                          </p:val>
                                        </p:tav>
                                      </p:tavLst>
                                    </p:anim>
                                    <p:anim calcmode="lin" valueType="num">
                                      <p:cBhvr additive="base">
                                        <p:cTn id="32"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836712"/>
            <a:ext cx="1259632"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活动</a:t>
            </a:r>
            <a:r>
              <a:rPr lang="en-US" altLang="zh-CN" sz="3200" dirty="0" smtClean="0">
                <a:solidFill>
                  <a:schemeClr val="tx2"/>
                </a:solidFill>
                <a:latin typeface="微软雅黑" pitchFamily="34" charset="-122"/>
                <a:ea typeface="微软雅黑" pitchFamily="34" charset="-122"/>
              </a:rPr>
              <a:t>1</a:t>
            </a:r>
            <a:endParaRPr lang="zh-CN" altLang="en-US" sz="3200" dirty="0">
              <a:solidFill>
                <a:schemeClr val="tx2"/>
              </a:solidFill>
              <a:latin typeface="微软雅黑" pitchFamily="34" charset="-122"/>
              <a:ea typeface="微软雅黑" pitchFamily="34" charset="-122"/>
            </a:endParaRPr>
          </a:p>
        </p:txBody>
      </p:sp>
      <p:sp>
        <p:nvSpPr>
          <p:cNvPr id="6" name="矩形 5"/>
          <p:cNvSpPr/>
          <p:nvPr/>
        </p:nvSpPr>
        <p:spPr>
          <a:xfrm>
            <a:off x="1259632" y="764704"/>
            <a:ext cx="7128792" cy="1569660"/>
          </a:xfrm>
          <a:prstGeom prst="rect">
            <a:avLst/>
          </a:prstGeom>
        </p:spPr>
        <p:txBody>
          <a:bodyPr wrap="square">
            <a:spAutoFit/>
          </a:bodyPr>
          <a:lstStyle/>
          <a:p>
            <a:r>
              <a:rPr lang="zh-CN" altLang="en-US" sz="3200" dirty="0"/>
              <a:t>将手掌按在桌上，向前滑动，体会桌面对手的前进有什么影响。前后桌四人以小组为单位说出自己的感受。</a:t>
            </a:r>
            <a:endParaRPr lang="zh-CN" altLang="en-US" sz="3200" dirty="0">
              <a:solidFill>
                <a:schemeClr val="tx2"/>
              </a:solidFill>
              <a:latin typeface="微软雅黑" pitchFamily="34" charset="-122"/>
              <a:ea typeface="微软雅黑" pitchFamily="34" charset="-122"/>
            </a:endParaRPr>
          </a:p>
        </p:txBody>
      </p:sp>
      <p:sp>
        <p:nvSpPr>
          <p:cNvPr id="7" name="矩形 6"/>
          <p:cNvSpPr/>
          <p:nvPr/>
        </p:nvSpPr>
        <p:spPr>
          <a:xfrm>
            <a:off x="1403648" y="2420888"/>
            <a:ext cx="7128792" cy="1569660"/>
          </a:xfrm>
          <a:prstGeom prst="rect">
            <a:avLst/>
          </a:prstGeom>
        </p:spPr>
        <p:txBody>
          <a:bodyPr wrap="square">
            <a:spAutoFit/>
          </a:bodyPr>
          <a:lstStyle/>
          <a:p>
            <a:r>
              <a:rPr lang="zh-CN" altLang="en-US" sz="3200" dirty="0"/>
              <a:t>将牙刷的刷毛直立在课桌的表面，用力推动或拉动牙刷，观察刷毛弯曲的方向与牙刷运动的方向有什么关系。</a:t>
            </a:r>
            <a:endParaRPr lang="zh-CN" altLang="en-US" sz="3200" dirty="0">
              <a:solidFill>
                <a:schemeClr val="tx2"/>
              </a:solidFill>
              <a:latin typeface="微软雅黑" pitchFamily="34" charset="-122"/>
              <a:ea typeface="微软雅黑" pitchFamily="34" charset="-122"/>
            </a:endParaRPr>
          </a:p>
        </p:txBody>
      </p:sp>
      <p:sp>
        <p:nvSpPr>
          <p:cNvPr id="8" name="TextBox 7"/>
          <p:cNvSpPr txBox="1"/>
          <p:nvPr/>
        </p:nvSpPr>
        <p:spPr>
          <a:xfrm>
            <a:off x="0" y="2420888"/>
            <a:ext cx="1259632"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活动</a:t>
            </a:r>
            <a:r>
              <a:rPr lang="en-US" altLang="zh-CN" sz="3200" dirty="0" smtClean="0">
                <a:solidFill>
                  <a:schemeClr val="tx2"/>
                </a:solidFill>
                <a:latin typeface="微软雅黑" pitchFamily="34" charset="-122"/>
                <a:ea typeface="微软雅黑" pitchFamily="34" charset="-122"/>
              </a:rPr>
              <a:t>2</a:t>
            </a:r>
            <a:endParaRPr lang="zh-CN" altLang="en-US" sz="3200" dirty="0">
              <a:solidFill>
                <a:schemeClr val="tx2"/>
              </a:solidFill>
              <a:latin typeface="微软雅黑" pitchFamily="34" charset="-122"/>
              <a:ea typeface="微软雅黑" pitchFamily="34" charset="-122"/>
            </a:endParaRPr>
          </a:p>
        </p:txBody>
      </p:sp>
      <p:pic>
        <p:nvPicPr>
          <p:cNvPr id="3074" name="Picture 2"/>
          <p:cNvPicPr>
            <a:picLocks noChangeAspect="1" noChangeArrowheads="1"/>
          </p:cNvPicPr>
          <p:nvPr/>
        </p:nvPicPr>
        <p:blipFill>
          <a:blip r:embed="rId2" cstate="print"/>
          <a:srcRect/>
          <a:stretch>
            <a:fillRect/>
          </a:stretch>
        </p:blipFill>
        <p:spPr bwMode="auto">
          <a:xfrm>
            <a:off x="0" y="4221088"/>
            <a:ext cx="9144000" cy="1857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additive="base">
                                        <p:cTn id="15" dur="500" fill="hold"/>
                                        <p:tgtEl>
                                          <p:spTgt spid="3074"/>
                                        </p:tgtEl>
                                        <p:attrNameLst>
                                          <p:attrName>ppt_x</p:attrName>
                                        </p:attrNameLst>
                                      </p:cBhvr>
                                      <p:tavLst>
                                        <p:tav tm="0">
                                          <p:val>
                                            <p:strVal val="#ppt_x"/>
                                          </p:val>
                                        </p:tav>
                                        <p:tav tm="100000">
                                          <p:val>
                                            <p:strVal val="#ppt_x"/>
                                          </p:val>
                                        </p:tav>
                                      </p:tavLst>
                                    </p:anim>
                                    <p:anim calcmode="lin" valueType="num">
                                      <p:cBhvr additive="base">
                                        <p:cTn id="16"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55576" y="4149080"/>
            <a:ext cx="2376264" cy="1077218"/>
          </a:xfrm>
          <a:prstGeom prst="rect">
            <a:avLst/>
          </a:prstGeom>
        </p:spPr>
        <p:txBody>
          <a:bodyPr wrap="square">
            <a:spAutoFit/>
          </a:bodyPr>
          <a:lstStyle/>
          <a:p>
            <a:r>
              <a:rPr lang="zh-CN" altLang="en-US" sz="3200" dirty="0" smtClean="0"/>
              <a:t>增大有益摩擦力的方法</a:t>
            </a:r>
            <a:endParaRPr lang="zh-CN" altLang="en-US" sz="3200" dirty="0">
              <a:latin typeface="微软雅黑" pitchFamily="34" charset="-122"/>
              <a:ea typeface="微软雅黑" pitchFamily="34" charset="-122"/>
            </a:endParaRPr>
          </a:p>
        </p:txBody>
      </p:sp>
      <p:sp>
        <p:nvSpPr>
          <p:cNvPr id="7" name="矩形 6"/>
          <p:cNvSpPr/>
          <p:nvPr/>
        </p:nvSpPr>
        <p:spPr>
          <a:xfrm>
            <a:off x="3851920" y="3284984"/>
            <a:ext cx="3456384" cy="1077218"/>
          </a:xfrm>
          <a:prstGeom prst="rect">
            <a:avLst/>
          </a:prstGeom>
        </p:spPr>
        <p:txBody>
          <a:bodyPr wrap="square">
            <a:spAutoFit/>
          </a:bodyPr>
          <a:lstStyle/>
          <a:p>
            <a:pPr fontAlgn="ctr"/>
            <a:r>
              <a:rPr lang="zh-CN" altLang="en-US" sz="3200" dirty="0" smtClean="0"/>
              <a:t>①增大物体接触面间的粗糙程度。</a:t>
            </a:r>
            <a:endParaRPr lang="zh-CN" altLang="en-US" sz="3200" dirty="0"/>
          </a:p>
        </p:txBody>
      </p:sp>
      <p:sp>
        <p:nvSpPr>
          <p:cNvPr id="8" name="矩形 7"/>
          <p:cNvSpPr/>
          <p:nvPr/>
        </p:nvSpPr>
        <p:spPr>
          <a:xfrm>
            <a:off x="3923928" y="4365104"/>
            <a:ext cx="3240360" cy="1077218"/>
          </a:xfrm>
          <a:prstGeom prst="rect">
            <a:avLst/>
          </a:prstGeom>
        </p:spPr>
        <p:txBody>
          <a:bodyPr wrap="square">
            <a:spAutoFit/>
          </a:bodyPr>
          <a:lstStyle/>
          <a:p>
            <a:pPr fontAlgn="ctr"/>
            <a:r>
              <a:rPr lang="zh-CN" altLang="en-US" sz="3200" dirty="0" smtClean="0"/>
              <a:t>﻿②增大物体之间的相互挤压力。</a:t>
            </a:r>
            <a:endParaRPr lang="zh-CN" altLang="en-US" sz="3200" dirty="0">
              <a:solidFill>
                <a:srgbClr val="FF0000"/>
              </a:solidFill>
              <a:latin typeface="微软雅黑" pitchFamily="34" charset="-122"/>
              <a:ea typeface="微软雅黑" pitchFamily="34" charset="-122"/>
            </a:endParaRPr>
          </a:p>
        </p:txBody>
      </p:sp>
      <p:pic>
        <p:nvPicPr>
          <p:cNvPr id="22530" name="Picture 2"/>
          <p:cNvPicPr>
            <a:picLocks noChangeAspect="1" noChangeArrowheads="1"/>
          </p:cNvPicPr>
          <p:nvPr/>
        </p:nvPicPr>
        <p:blipFill>
          <a:blip r:embed="rId2" cstate="print"/>
          <a:srcRect/>
          <a:stretch>
            <a:fillRect/>
          </a:stretch>
        </p:blipFill>
        <p:spPr bwMode="auto">
          <a:xfrm>
            <a:off x="0" y="0"/>
            <a:ext cx="9144000" cy="3048000"/>
          </a:xfrm>
          <a:prstGeom prst="rect">
            <a:avLst/>
          </a:prstGeom>
          <a:noFill/>
          <a:ln w="9525">
            <a:noFill/>
            <a:miter lim="800000"/>
            <a:headEnd/>
            <a:tailEnd/>
          </a:ln>
        </p:spPr>
      </p:pic>
      <p:sp>
        <p:nvSpPr>
          <p:cNvPr id="9" name="矩形 8"/>
          <p:cNvSpPr/>
          <p:nvPr/>
        </p:nvSpPr>
        <p:spPr>
          <a:xfrm>
            <a:off x="3851920" y="5445224"/>
            <a:ext cx="3240360" cy="584775"/>
          </a:xfrm>
          <a:prstGeom prst="rect">
            <a:avLst/>
          </a:prstGeom>
        </p:spPr>
        <p:txBody>
          <a:bodyPr wrap="square">
            <a:spAutoFit/>
          </a:bodyPr>
          <a:lstStyle/>
          <a:p>
            <a:pPr fontAlgn="ctr"/>
            <a:r>
              <a:rPr lang="zh-CN" altLang="en-US" sz="3200" dirty="0" smtClean="0"/>
              <a:t>﻿ ③变滚动为滑动。</a:t>
            </a:r>
            <a:endParaRPr lang="zh-CN" altLang="en-US" sz="3200" dirty="0">
              <a:solidFill>
                <a:srgbClr val="FF0000"/>
              </a:solidFill>
              <a:latin typeface="微软雅黑" pitchFamily="34" charset="-122"/>
              <a:ea typeface="微软雅黑" pitchFamily="34" charset="-122"/>
            </a:endParaRPr>
          </a:p>
        </p:txBody>
      </p:sp>
      <p:sp>
        <p:nvSpPr>
          <p:cNvPr id="11" name="左大括号 10"/>
          <p:cNvSpPr/>
          <p:nvPr/>
        </p:nvSpPr>
        <p:spPr>
          <a:xfrm>
            <a:off x="3275856" y="3573016"/>
            <a:ext cx="504056" cy="2232248"/>
          </a:xfrm>
          <a:prstGeom prst="leftBrace">
            <a:avLst>
              <a:gd name="adj1" fmla="val 87334"/>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55576" y="4149080"/>
            <a:ext cx="2376264" cy="1077218"/>
          </a:xfrm>
          <a:prstGeom prst="rect">
            <a:avLst/>
          </a:prstGeom>
        </p:spPr>
        <p:txBody>
          <a:bodyPr wrap="square">
            <a:spAutoFit/>
          </a:bodyPr>
          <a:lstStyle/>
          <a:p>
            <a:r>
              <a:rPr lang="zh-CN" altLang="en-US" sz="3200" dirty="0" smtClean="0"/>
              <a:t>减小有害摩擦力的方法</a:t>
            </a:r>
            <a:endParaRPr lang="zh-CN" altLang="en-US" sz="3200" dirty="0">
              <a:latin typeface="微软雅黑" pitchFamily="34" charset="-122"/>
              <a:ea typeface="微软雅黑" pitchFamily="34" charset="-122"/>
            </a:endParaRPr>
          </a:p>
        </p:txBody>
      </p:sp>
      <p:sp>
        <p:nvSpPr>
          <p:cNvPr id="7" name="矩形 6"/>
          <p:cNvSpPr/>
          <p:nvPr/>
        </p:nvSpPr>
        <p:spPr>
          <a:xfrm>
            <a:off x="3779912" y="2924944"/>
            <a:ext cx="3456384" cy="1077218"/>
          </a:xfrm>
          <a:prstGeom prst="rect">
            <a:avLst/>
          </a:prstGeom>
        </p:spPr>
        <p:txBody>
          <a:bodyPr wrap="square">
            <a:spAutoFit/>
          </a:bodyPr>
          <a:lstStyle/>
          <a:p>
            <a:pPr fontAlgn="ctr"/>
            <a:r>
              <a:rPr lang="zh-CN" altLang="en-US" sz="3200" dirty="0" smtClean="0"/>
              <a:t>①减小物体接触面间的粗糙程度</a:t>
            </a:r>
            <a:endParaRPr lang="zh-CN" altLang="en-US" sz="3200" dirty="0"/>
          </a:p>
        </p:txBody>
      </p:sp>
      <p:sp>
        <p:nvSpPr>
          <p:cNvPr id="8" name="矩形 7"/>
          <p:cNvSpPr/>
          <p:nvPr/>
        </p:nvSpPr>
        <p:spPr>
          <a:xfrm>
            <a:off x="3851920" y="4005064"/>
            <a:ext cx="3240360" cy="1077218"/>
          </a:xfrm>
          <a:prstGeom prst="rect">
            <a:avLst/>
          </a:prstGeom>
        </p:spPr>
        <p:txBody>
          <a:bodyPr wrap="square">
            <a:spAutoFit/>
          </a:bodyPr>
          <a:lstStyle/>
          <a:p>
            <a:pPr fontAlgn="ctr"/>
            <a:r>
              <a:rPr lang="zh-CN" altLang="en-US" sz="3200" dirty="0" smtClean="0"/>
              <a:t>②减小物体之间的相互挤压力。</a:t>
            </a:r>
            <a:endParaRPr lang="zh-CN" altLang="en-US" sz="3200" dirty="0">
              <a:solidFill>
                <a:srgbClr val="FF0000"/>
              </a:solidFill>
              <a:latin typeface="微软雅黑" pitchFamily="34" charset="-122"/>
              <a:ea typeface="微软雅黑" pitchFamily="34" charset="-122"/>
            </a:endParaRPr>
          </a:p>
        </p:txBody>
      </p:sp>
      <p:sp>
        <p:nvSpPr>
          <p:cNvPr id="9" name="矩形 8"/>
          <p:cNvSpPr/>
          <p:nvPr/>
        </p:nvSpPr>
        <p:spPr>
          <a:xfrm>
            <a:off x="3779912" y="5013176"/>
            <a:ext cx="3240360" cy="584775"/>
          </a:xfrm>
          <a:prstGeom prst="rect">
            <a:avLst/>
          </a:prstGeom>
        </p:spPr>
        <p:txBody>
          <a:bodyPr wrap="square">
            <a:spAutoFit/>
          </a:bodyPr>
          <a:lstStyle/>
          <a:p>
            <a:pPr fontAlgn="ctr"/>
            <a:r>
              <a:rPr lang="zh-CN" altLang="en-US" sz="3200" dirty="0" smtClean="0"/>
              <a:t>﻿ ③变滑动为滚动。</a:t>
            </a:r>
            <a:endParaRPr lang="zh-CN" altLang="en-US" sz="3200" dirty="0">
              <a:solidFill>
                <a:srgbClr val="FF0000"/>
              </a:solidFill>
              <a:latin typeface="微软雅黑" pitchFamily="34" charset="-122"/>
              <a:ea typeface="微软雅黑" pitchFamily="34" charset="-122"/>
            </a:endParaRPr>
          </a:p>
        </p:txBody>
      </p:sp>
      <p:sp>
        <p:nvSpPr>
          <p:cNvPr id="11" name="左大括号 10"/>
          <p:cNvSpPr/>
          <p:nvPr/>
        </p:nvSpPr>
        <p:spPr>
          <a:xfrm>
            <a:off x="3203848" y="3212976"/>
            <a:ext cx="504056" cy="2736304"/>
          </a:xfrm>
          <a:prstGeom prst="leftBrace">
            <a:avLst>
              <a:gd name="adj1" fmla="val 87334"/>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3554" name="Picture 2"/>
          <p:cNvPicPr>
            <a:picLocks noChangeAspect="1" noChangeArrowheads="1"/>
          </p:cNvPicPr>
          <p:nvPr/>
        </p:nvPicPr>
        <p:blipFill>
          <a:blip r:embed="rId2" cstate="print"/>
          <a:srcRect/>
          <a:stretch>
            <a:fillRect/>
          </a:stretch>
        </p:blipFill>
        <p:spPr bwMode="auto">
          <a:xfrm>
            <a:off x="0" y="0"/>
            <a:ext cx="9144000" cy="2714625"/>
          </a:xfrm>
          <a:prstGeom prst="rect">
            <a:avLst/>
          </a:prstGeom>
          <a:noFill/>
          <a:ln w="9525">
            <a:noFill/>
            <a:miter lim="800000"/>
            <a:headEnd/>
            <a:tailEnd/>
          </a:ln>
        </p:spPr>
      </p:pic>
      <p:sp>
        <p:nvSpPr>
          <p:cNvPr id="12" name="矩形 11"/>
          <p:cNvSpPr/>
          <p:nvPr/>
        </p:nvSpPr>
        <p:spPr>
          <a:xfrm>
            <a:off x="3779912" y="5589240"/>
            <a:ext cx="3240360" cy="584775"/>
          </a:xfrm>
          <a:prstGeom prst="rect">
            <a:avLst/>
          </a:prstGeom>
        </p:spPr>
        <p:txBody>
          <a:bodyPr wrap="square">
            <a:spAutoFit/>
          </a:bodyPr>
          <a:lstStyle/>
          <a:p>
            <a:pPr fontAlgn="ctr"/>
            <a:r>
              <a:rPr lang="zh-CN" altLang="en-US" sz="3200" dirty="0" smtClean="0"/>
              <a:t>﻿ ﻿④使两物体分离。</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 calcmode="lin" valueType="num">
                                      <p:cBhvr additive="base">
                                        <p:cTn id="3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584775"/>
          </a:xfrm>
          <a:prstGeom prst="rect">
            <a:avLst/>
          </a:prstGeom>
        </p:spPr>
        <p:txBody>
          <a:bodyPr wrap="square">
            <a:spAutoFit/>
          </a:bodyPr>
          <a:lstStyle/>
          <a:p>
            <a:r>
              <a:rPr lang="zh-CN" altLang="en-US" sz="3200" dirty="0" smtClean="0"/>
              <a:t>下列措施中，为了增大摩擦的是（      ）</a:t>
            </a:r>
            <a:endParaRPr lang="zh-CN" altLang="en-US" sz="3200" dirty="0">
              <a:latin typeface="微软雅黑" pitchFamily="34" charset="-122"/>
              <a:ea typeface="微软雅黑" pitchFamily="34" charset="-122"/>
            </a:endParaRPr>
          </a:p>
        </p:txBody>
      </p:sp>
      <p:sp>
        <p:nvSpPr>
          <p:cNvPr id="7" name="矩形 6"/>
          <p:cNvSpPr/>
          <p:nvPr/>
        </p:nvSpPr>
        <p:spPr>
          <a:xfrm>
            <a:off x="179512" y="2276872"/>
            <a:ext cx="8964488" cy="3785652"/>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锁生锈了不好打开，可以向锁孔中滴入润滑油</a:t>
            </a:r>
          </a:p>
          <a:p>
            <a:pPr fontAlgn="ctr">
              <a:lnSpc>
                <a:spcPct val="150000"/>
              </a:lnSpc>
            </a:pPr>
            <a:r>
              <a:rPr lang="en-US" altLang="zh-CN" sz="3200" dirty="0" smtClean="0"/>
              <a:t>B. </a:t>
            </a:r>
            <a:r>
              <a:rPr lang="zh-CN" altLang="en-US" sz="3200" dirty="0" smtClean="0"/>
              <a:t>当夹克衫的拉链不能流畅地拉动时，可在拉链上抹一点蜡</a:t>
            </a:r>
          </a:p>
          <a:p>
            <a:pPr fontAlgn="ctr">
              <a:lnSpc>
                <a:spcPct val="150000"/>
              </a:lnSpc>
            </a:pPr>
            <a:r>
              <a:rPr lang="en-US" altLang="zh-CN" sz="3200" dirty="0" smtClean="0"/>
              <a:t>C. </a:t>
            </a:r>
            <a:r>
              <a:rPr lang="zh-CN" altLang="en-US" sz="3200" dirty="0" smtClean="0"/>
              <a:t>鞋底上刻有凹凸不平的花纹</a:t>
            </a:r>
          </a:p>
          <a:p>
            <a:pPr fontAlgn="ctr">
              <a:lnSpc>
                <a:spcPct val="150000"/>
              </a:lnSpc>
            </a:pPr>
            <a:r>
              <a:rPr lang="en-US" altLang="zh-CN" sz="3200" dirty="0" smtClean="0"/>
              <a:t>D. </a:t>
            </a:r>
            <a:r>
              <a:rPr lang="zh-CN" altLang="en-US" sz="3200" dirty="0" smtClean="0"/>
              <a:t>自行车的车轴上安装了滚动轴承</a:t>
            </a:r>
            <a:endParaRPr lang="zh-CN" altLang="en-US" sz="3200" dirty="0"/>
          </a:p>
        </p:txBody>
      </p:sp>
      <p:sp>
        <p:nvSpPr>
          <p:cNvPr id="8" name="矩形 7"/>
          <p:cNvSpPr/>
          <p:nvPr/>
        </p:nvSpPr>
        <p:spPr>
          <a:xfrm>
            <a:off x="7596336" y="836712"/>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C</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smtClean="0"/>
              <a:t>﻿如图所示的四个实例中，属于增大摩擦的是（       ）</a:t>
            </a:r>
            <a:endParaRPr lang="zh-CN" altLang="en-US" sz="3200" dirty="0">
              <a:latin typeface="微软雅黑" pitchFamily="34" charset="-122"/>
              <a:ea typeface="微软雅黑" pitchFamily="34" charset="-122"/>
            </a:endParaRPr>
          </a:p>
        </p:txBody>
      </p:sp>
      <p:sp>
        <p:nvSpPr>
          <p:cNvPr id="7" name="矩形 6"/>
          <p:cNvSpPr/>
          <p:nvPr/>
        </p:nvSpPr>
        <p:spPr>
          <a:xfrm>
            <a:off x="827584" y="3429000"/>
            <a:ext cx="3888432" cy="830997"/>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自行车的刹车装置</a:t>
            </a:r>
          </a:p>
        </p:txBody>
      </p:sp>
      <p:sp>
        <p:nvSpPr>
          <p:cNvPr id="8" name="矩形 7"/>
          <p:cNvSpPr/>
          <p:nvPr/>
        </p:nvSpPr>
        <p:spPr>
          <a:xfrm>
            <a:off x="2771800" y="1340768"/>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sp>
        <p:nvSpPr>
          <p:cNvPr id="9" name="矩形 8"/>
          <p:cNvSpPr/>
          <p:nvPr/>
        </p:nvSpPr>
        <p:spPr>
          <a:xfrm>
            <a:off x="4716016" y="3356992"/>
            <a:ext cx="4427984" cy="830997"/>
          </a:xfrm>
          <a:prstGeom prst="rect">
            <a:avLst/>
          </a:prstGeom>
        </p:spPr>
        <p:txBody>
          <a:bodyPr wrap="square">
            <a:spAutoFit/>
          </a:bodyPr>
          <a:lstStyle/>
          <a:p>
            <a:pPr fontAlgn="ctr">
              <a:lnSpc>
                <a:spcPct val="150000"/>
              </a:lnSpc>
            </a:pPr>
            <a:r>
              <a:rPr lang="en-US" altLang="zh-CN" sz="3200" dirty="0" smtClean="0"/>
              <a:t>B. </a:t>
            </a:r>
            <a:r>
              <a:rPr lang="zh-CN" altLang="en-US" sz="3200" dirty="0" smtClean="0"/>
              <a:t>冰壶表面打磨得光滑</a:t>
            </a:r>
          </a:p>
        </p:txBody>
      </p:sp>
      <p:sp>
        <p:nvSpPr>
          <p:cNvPr id="11" name="矩形 10"/>
          <p:cNvSpPr/>
          <p:nvPr/>
        </p:nvSpPr>
        <p:spPr>
          <a:xfrm>
            <a:off x="827584" y="5805264"/>
            <a:ext cx="3600400" cy="830997"/>
          </a:xfrm>
          <a:prstGeom prst="rect">
            <a:avLst/>
          </a:prstGeom>
        </p:spPr>
        <p:txBody>
          <a:bodyPr wrap="square">
            <a:spAutoFit/>
          </a:bodyPr>
          <a:lstStyle/>
          <a:p>
            <a:pPr fontAlgn="ctr">
              <a:lnSpc>
                <a:spcPct val="150000"/>
              </a:lnSpc>
            </a:pPr>
            <a:r>
              <a:rPr lang="en-US" altLang="zh-CN" sz="3200" dirty="0" smtClean="0"/>
              <a:t>C. </a:t>
            </a:r>
            <a:r>
              <a:rPr lang="zh-CN" altLang="en-US" sz="3200" dirty="0" smtClean="0"/>
              <a:t>轴承之间装滚珠</a:t>
            </a:r>
          </a:p>
        </p:txBody>
      </p:sp>
      <p:sp>
        <p:nvSpPr>
          <p:cNvPr id="12" name="矩形 11"/>
          <p:cNvSpPr/>
          <p:nvPr/>
        </p:nvSpPr>
        <p:spPr>
          <a:xfrm>
            <a:off x="5148064" y="5733256"/>
            <a:ext cx="2160240" cy="830997"/>
          </a:xfrm>
          <a:prstGeom prst="rect">
            <a:avLst/>
          </a:prstGeom>
        </p:spPr>
        <p:txBody>
          <a:bodyPr wrap="square">
            <a:spAutoFit/>
          </a:bodyPr>
          <a:lstStyle/>
          <a:p>
            <a:pPr fontAlgn="ctr">
              <a:lnSpc>
                <a:spcPct val="150000"/>
              </a:lnSpc>
            </a:pPr>
            <a:r>
              <a:rPr lang="en-US" altLang="zh-CN" sz="3200" dirty="0" smtClean="0"/>
              <a:t>D. </a:t>
            </a:r>
            <a:r>
              <a:rPr lang="zh-CN" altLang="en-US" sz="3200" dirty="0" smtClean="0"/>
              <a:t>气垫船</a:t>
            </a:r>
          </a:p>
        </p:txBody>
      </p:sp>
      <p:pic>
        <p:nvPicPr>
          <p:cNvPr id="24578" name="Picture 2"/>
          <p:cNvPicPr>
            <a:picLocks noChangeAspect="1" noChangeArrowheads="1"/>
          </p:cNvPicPr>
          <p:nvPr/>
        </p:nvPicPr>
        <p:blipFill>
          <a:blip r:embed="rId2" cstate="print"/>
          <a:srcRect/>
          <a:stretch>
            <a:fillRect/>
          </a:stretch>
        </p:blipFill>
        <p:spPr bwMode="auto">
          <a:xfrm>
            <a:off x="1547664" y="1844824"/>
            <a:ext cx="2217638" cy="1800200"/>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a:stretch>
            <a:fillRect/>
          </a:stretch>
        </p:blipFill>
        <p:spPr bwMode="auto">
          <a:xfrm>
            <a:off x="5076056" y="1844824"/>
            <a:ext cx="2286000" cy="1533525"/>
          </a:xfrm>
          <a:prstGeom prst="rect">
            <a:avLst/>
          </a:prstGeom>
          <a:noFill/>
          <a:ln w="9525">
            <a:noFill/>
            <a:miter lim="800000"/>
            <a:headEnd/>
            <a:tailEnd/>
          </a:ln>
        </p:spPr>
      </p:pic>
      <p:pic>
        <p:nvPicPr>
          <p:cNvPr id="24580" name="Picture 4"/>
          <p:cNvPicPr>
            <a:picLocks noChangeAspect="1" noChangeArrowheads="1"/>
          </p:cNvPicPr>
          <p:nvPr/>
        </p:nvPicPr>
        <p:blipFill>
          <a:blip r:embed="rId4" cstate="print"/>
          <a:srcRect/>
          <a:stretch>
            <a:fillRect/>
          </a:stretch>
        </p:blipFill>
        <p:spPr bwMode="auto">
          <a:xfrm>
            <a:off x="1187624" y="4293096"/>
            <a:ext cx="2543175" cy="1695450"/>
          </a:xfrm>
          <a:prstGeom prst="rect">
            <a:avLst/>
          </a:prstGeom>
          <a:noFill/>
          <a:ln w="9525">
            <a:noFill/>
            <a:miter lim="800000"/>
            <a:headEnd/>
            <a:tailEnd/>
          </a:ln>
        </p:spPr>
      </p:pic>
      <p:pic>
        <p:nvPicPr>
          <p:cNvPr id="24581" name="Picture 5"/>
          <p:cNvPicPr>
            <a:picLocks noChangeAspect="1" noChangeArrowheads="1"/>
          </p:cNvPicPr>
          <p:nvPr/>
        </p:nvPicPr>
        <p:blipFill>
          <a:blip r:embed="rId5" cstate="print"/>
          <a:srcRect/>
          <a:stretch>
            <a:fillRect/>
          </a:stretch>
        </p:blipFill>
        <p:spPr bwMode="auto">
          <a:xfrm>
            <a:off x="5004048" y="4221088"/>
            <a:ext cx="2610793" cy="15841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584775"/>
          </a:xfrm>
          <a:prstGeom prst="rect">
            <a:avLst/>
          </a:prstGeom>
        </p:spPr>
        <p:txBody>
          <a:bodyPr wrap="square">
            <a:spAutoFit/>
          </a:bodyPr>
          <a:lstStyle/>
          <a:p>
            <a:r>
              <a:rPr lang="zh-CN" altLang="en-US" sz="3200" dirty="0" smtClean="0"/>
              <a:t>下列做法能够减小摩擦的是（        ）。</a:t>
            </a:r>
            <a:endParaRPr lang="zh-CN" altLang="en-US" sz="3200" dirty="0">
              <a:latin typeface="微软雅黑" pitchFamily="34" charset="-122"/>
              <a:ea typeface="微软雅黑" pitchFamily="34" charset="-122"/>
            </a:endParaRPr>
          </a:p>
        </p:txBody>
      </p:sp>
      <p:sp>
        <p:nvSpPr>
          <p:cNvPr id="7" name="矩形 6"/>
          <p:cNvSpPr/>
          <p:nvPr/>
        </p:nvSpPr>
        <p:spPr>
          <a:xfrm>
            <a:off x="1043608" y="1844824"/>
            <a:ext cx="7128792" cy="4031873"/>
          </a:xfrm>
          <a:prstGeom prst="rect">
            <a:avLst/>
          </a:prstGeom>
        </p:spPr>
        <p:txBody>
          <a:bodyPr wrap="square">
            <a:spAutoFit/>
          </a:bodyPr>
          <a:lstStyle/>
          <a:p>
            <a:pPr fontAlgn="ctr"/>
            <a:r>
              <a:rPr lang="en-US" altLang="zh-CN" sz="3200" dirty="0" smtClean="0"/>
              <a:t>A. </a:t>
            </a:r>
            <a:r>
              <a:rPr lang="zh-CN" altLang="en-US" sz="3200" dirty="0" smtClean="0"/>
              <a:t>冬天，在结冰的马路上撒一些细沙以方便路人的行走</a:t>
            </a:r>
          </a:p>
          <a:p>
            <a:pPr fontAlgn="ctr"/>
            <a:r>
              <a:rPr lang="en-US" altLang="zh-CN" sz="3200" dirty="0" smtClean="0"/>
              <a:t>B. </a:t>
            </a:r>
            <a:r>
              <a:rPr lang="zh-CN" altLang="en-US" sz="3200" dirty="0" smtClean="0"/>
              <a:t>当汽车后轮陷入泥坑打滑时，司机会就近寻找石块等物垫在车轮下</a:t>
            </a:r>
          </a:p>
          <a:p>
            <a:pPr fontAlgn="ctr"/>
            <a:r>
              <a:rPr lang="en-US" altLang="zh-CN" sz="3200" dirty="0" smtClean="0"/>
              <a:t>C. </a:t>
            </a:r>
            <a:r>
              <a:rPr lang="zh-CN" altLang="en-US" sz="3200" dirty="0" smtClean="0"/>
              <a:t>体操运动员进行双杠表演前，在手上涂抹镁粉以防止人从杠上滑落</a:t>
            </a:r>
          </a:p>
          <a:p>
            <a:pPr fontAlgn="ctr"/>
            <a:r>
              <a:rPr lang="en-US" altLang="zh-CN" sz="3200" dirty="0" smtClean="0"/>
              <a:t>D. </a:t>
            </a:r>
            <a:r>
              <a:rPr lang="zh-CN" altLang="en-US" sz="3200" dirty="0" smtClean="0"/>
              <a:t>在生锈的自行车轴上滴一些油，骑车就会感觉轻松一些</a:t>
            </a:r>
            <a:endParaRPr lang="zh-CN" altLang="en-US" sz="3200" dirty="0"/>
          </a:p>
        </p:txBody>
      </p:sp>
      <p:sp>
        <p:nvSpPr>
          <p:cNvPr id="8" name="矩形 7"/>
          <p:cNvSpPr/>
          <p:nvPr/>
        </p:nvSpPr>
        <p:spPr>
          <a:xfrm>
            <a:off x="7020272" y="764704"/>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D</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92696"/>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620688"/>
            <a:ext cx="6840760" cy="1077218"/>
          </a:xfrm>
          <a:prstGeom prst="rect">
            <a:avLst/>
          </a:prstGeom>
        </p:spPr>
        <p:txBody>
          <a:bodyPr wrap="square">
            <a:spAutoFit/>
          </a:bodyPr>
          <a:lstStyle/>
          <a:p>
            <a:r>
              <a:rPr lang="zh-CN" altLang="en-US" sz="3200" dirty="0" smtClean="0"/>
              <a:t>以下关于图例中摩擦力的说法正确的是（       ）。</a:t>
            </a:r>
            <a:endParaRPr lang="zh-CN" altLang="en-US" sz="3200" dirty="0">
              <a:latin typeface="微软雅黑" pitchFamily="34" charset="-122"/>
              <a:ea typeface="微软雅黑" pitchFamily="34" charset="-122"/>
            </a:endParaRPr>
          </a:p>
        </p:txBody>
      </p:sp>
      <p:sp>
        <p:nvSpPr>
          <p:cNvPr id="7" name="矩形 6"/>
          <p:cNvSpPr/>
          <p:nvPr/>
        </p:nvSpPr>
        <p:spPr>
          <a:xfrm>
            <a:off x="179512" y="3501008"/>
            <a:ext cx="8712968" cy="3108543"/>
          </a:xfrm>
          <a:prstGeom prst="rect">
            <a:avLst/>
          </a:prstGeom>
        </p:spPr>
        <p:txBody>
          <a:bodyPr wrap="square">
            <a:spAutoFit/>
          </a:bodyPr>
          <a:lstStyle/>
          <a:p>
            <a:pPr fontAlgn="ctr"/>
            <a:r>
              <a:rPr lang="en-US" altLang="zh-CN" sz="2800" dirty="0" smtClean="0"/>
              <a:t>A. </a:t>
            </a:r>
            <a:r>
              <a:rPr lang="zh-CN" altLang="en-US" sz="2800" dirty="0" smtClean="0"/>
              <a:t>自行车行驶中，用力捏闸，是通过增大接触面的粗糙程度增大摩擦力的</a:t>
            </a:r>
          </a:p>
          <a:p>
            <a:pPr fontAlgn="ctr"/>
            <a:r>
              <a:rPr lang="en-US" altLang="zh-CN" sz="2800" dirty="0" smtClean="0"/>
              <a:t>B. </a:t>
            </a:r>
            <a:r>
              <a:rPr lang="zh-CN" altLang="en-US" sz="2800" dirty="0" smtClean="0"/>
              <a:t>体操运动员上器械时，手上涂有防滑粉，是通过增大压力增大摩擦的</a:t>
            </a:r>
          </a:p>
          <a:p>
            <a:pPr fontAlgn="ctr"/>
            <a:r>
              <a:rPr lang="en-US" altLang="zh-CN" sz="2800" dirty="0" smtClean="0"/>
              <a:t>C. </a:t>
            </a:r>
            <a:r>
              <a:rPr lang="zh-CN" altLang="en-US" sz="2800" dirty="0" smtClean="0"/>
              <a:t>冰壶运动中运动员通过改变接触面的粗糙程度来减小摩擦的</a:t>
            </a:r>
          </a:p>
          <a:p>
            <a:pPr fontAlgn="ctr"/>
            <a:r>
              <a:rPr lang="en-US" altLang="zh-CN" sz="2800" dirty="0" smtClean="0"/>
              <a:t>D. </a:t>
            </a:r>
            <a:r>
              <a:rPr lang="zh-CN" altLang="en-US" sz="2800" dirty="0" smtClean="0"/>
              <a:t>人跑步时，地面给人的摩擦力对人的跑步是无用的</a:t>
            </a:r>
            <a:endParaRPr lang="zh-CN" altLang="en-US" sz="2800" dirty="0"/>
          </a:p>
        </p:txBody>
      </p:sp>
      <p:sp>
        <p:nvSpPr>
          <p:cNvPr id="8" name="矩形 7"/>
          <p:cNvSpPr/>
          <p:nvPr/>
        </p:nvSpPr>
        <p:spPr>
          <a:xfrm>
            <a:off x="2411760" y="1052736"/>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C</a:t>
            </a:r>
            <a:endParaRPr lang="zh-CN" altLang="en-US" sz="3200" dirty="0">
              <a:solidFill>
                <a:srgbClr val="FF0000"/>
              </a:solidFill>
              <a:latin typeface="微软雅黑" pitchFamily="34" charset="-122"/>
              <a:ea typeface="微软雅黑" pitchFamily="34" charset="-122"/>
            </a:endParaRPr>
          </a:p>
        </p:txBody>
      </p:sp>
      <p:pic>
        <p:nvPicPr>
          <p:cNvPr id="25602" name="Picture 2"/>
          <p:cNvPicPr>
            <a:picLocks noChangeAspect="1" noChangeArrowheads="1"/>
          </p:cNvPicPr>
          <p:nvPr/>
        </p:nvPicPr>
        <p:blipFill>
          <a:blip r:embed="rId2" cstate="print"/>
          <a:srcRect/>
          <a:stretch>
            <a:fillRect/>
          </a:stretch>
        </p:blipFill>
        <p:spPr bwMode="auto">
          <a:xfrm>
            <a:off x="0" y="1772816"/>
            <a:ext cx="9144000" cy="15841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 y="28575"/>
            <a:ext cx="9144000" cy="6799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0" y="38100"/>
            <a:ext cx="9144000" cy="6780213"/>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0" y="47625"/>
            <a:ext cx="9144000" cy="676116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1" y="19050"/>
            <a:ext cx="9144000" cy="681831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584" y="1268760"/>
            <a:ext cx="7632848" cy="2062103"/>
          </a:xfrm>
          <a:prstGeom prst="rect">
            <a:avLst/>
          </a:prstGeom>
          <a:noFill/>
          <a:ln>
            <a:solidFill>
              <a:srgbClr val="FF0000"/>
            </a:solidFill>
          </a:ln>
        </p:spPr>
        <p:txBody>
          <a:bodyPr wrap="square" rtlCol="0">
            <a:spAutoFit/>
          </a:bodyPr>
          <a:lstStyle/>
          <a:p>
            <a:r>
              <a:rPr lang="zh-CN" altLang="en-US" sz="3200" dirty="0"/>
              <a:t>两个相互</a:t>
            </a:r>
            <a:r>
              <a:rPr lang="zh-CN" altLang="en-US" sz="3200" b="1" dirty="0">
                <a:solidFill>
                  <a:srgbClr val="FF0000"/>
                </a:solidFill>
              </a:rPr>
              <a:t>接触</a:t>
            </a:r>
            <a:r>
              <a:rPr lang="zh-CN" altLang="en-US" sz="3200" dirty="0"/>
              <a:t>的物体，当它们发生</a:t>
            </a:r>
            <a:r>
              <a:rPr lang="zh-CN" altLang="en-US" sz="3200" b="1" dirty="0">
                <a:solidFill>
                  <a:srgbClr val="FF0000"/>
                </a:solidFill>
              </a:rPr>
              <a:t>相对运动或具有相对运动的趋势</a:t>
            </a:r>
            <a:r>
              <a:rPr lang="zh-CN" altLang="en-US" sz="3200" dirty="0"/>
              <a:t>时，就会在接触面上产生</a:t>
            </a:r>
            <a:r>
              <a:rPr lang="zh-CN" altLang="en-US" sz="3200" b="1" dirty="0"/>
              <a:t>阻碍</a:t>
            </a:r>
            <a:r>
              <a:rPr lang="zh-CN" altLang="en-US" sz="3200" dirty="0"/>
              <a:t>相对运动或相对运动趋势的力，这种力就叫做</a:t>
            </a:r>
            <a:r>
              <a:rPr lang="zh-CN" altLang="en-US" sz="3200" b="1" dirty="0">
                <a:solidFill>
                  <a:srgbClr val="FF0000"/>
                </a:solidFill>
              </a:rPr>
              <a:t>摩擦力</a:t>
            </a:r>
            <a:r>
              <a:rPr lang="zh-CN" altLang="en-US" sz="3200" dirty="0"/>
              <a:t>。</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755576" y="476672"/>
            <a:ext cx="1728358" cy="707886"/>
          </a:xfrm>
          <a:prstGeom prst="rect">
            <a:avLst/>
          </a:prstGeom>
        </p:spPr>
        <p:txBody>
          <a:bodyPr wrap="none">
            <a:spAutoFit/>
          </a:bodyPr>
          <a:lstStyle/>
          <a:p>
            <a:r>
              <a:rPr lang="zh-CN" altLang="en-US" sz="4000" b="1" dirty="0">
                <a:latin typeface="微软雅黑" pitchFamily="34" charset="-122"/>
                <a:ea typeface="微软雅黑" pitchFamily="34" charset="-122"/>
              </a:rPr>
              <a:t>摩擦力</a:t>
            </a:r>
          </a:p>
        </p:txBody>
      </p:sp>
      <p:sp>
        <p:nvSpPr>
          <p:cNvPr id="10" name="矩形 9"/>
          <p:cNvSpPr/>
          <p:nvPr/>
        </p:nvSpPr>
        <p:spPr>
          <a:xfrm>
            <a:off x="899592" y="3501008"/>
            <a:ext cx="3877985" cy="584775"/>
          </a:xfrm>
          <a:prstGeom prst="rect">
            <a:avLst/>
          </a:prstGeom>
        </p:spPr>
        <p:txBody>
          <a:bodyPr wrap="none">
            <a:spAutoFit/>
          </a:bodyPr>
          <a:lstStyle/>
          <a:p>
            <a:pPr fontAlgn="ctr"/>
            <a:r>
              <a:rPr lang="zh-CN" altLang="en-US" sz="3200" dirty="0"/>
              <a:t>﻿摩擦力产生的原因：</a:t>
            </a:r>
          </a:p>
        </p:txBody>
      </p:sp>
      <p:sp>
        <p:nvSpPr>
          <p:cNvPr id="17" name="矩形 16"/>
          <p:cNvSpPr/>
          <p:nvPr/>
        </p:nvSpPr>
        <p:spPr>
          <a:xfrm>
            <a:off x="899592" y="4149080"/>
            <a:ext cx="4896544" cy="2062103"/>
          </a:xfrm>
          <a:prstGeom prst="rect">
            <a:avLst/>
          </a:prstGeom>
        </p:spPr>
        <p:txBody>
          <a:bodyPr wrap="square">
            <a:spAutoFit/>
          </a:bodyPr>
          <a:lstStyle/>
          <a:p>
            <a:pPr fontAlgn="ctr"/>
            <a:r>
              <a:rPr lang="zh-CN" altLang="en-US" sz="3200" dirty="0"/>
              <a:t>﻿相互接触的物体的两个面，有时用肉眼看起来很光滑，但是放到显微镜下观察，就会凹凸不平。</a:t>
            </a:r>
            <a:endParaRPr lang="zh-CN" altLang="en-US" sz="3200" dirty="0">
              <a:latin typeface="微软雅黑" pitchFamily="34" charset="-122"/>
              <a:ea typeface="微软雅黑" pitchFamily="34" charset="-122"/>
            </a:endParaRPr>
          </a:p>
        </p:txBody>
      </p:sp>
      <p:pic>
        <p:nvPicPr>
          <p:cNvPr id="4098" name="Picture 2"/>
          <p:cNvPicPr>
            <a:picLocks noChangeAspect="1" noChangeArrowheads="1"/>
          </p:cNvPicPr>
          <p:nvPr/>
        </p:nvPicPr>
        <p:blipFill>
          <a:blip r:embed="rId2" cstate="print"/>
          <a:srcRect/>
          <a:stretch>
            <a:fillRect/>
          </a:stretch>
        </p:blipFill>
        <p:spPr bwMode="auto">
          <a:xfrm>
            <a:off x="5784321" y="3645024"/>
            <a:ext cx="3359679" cy="24928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ipe(down)">
                                      <p:cBhvr>
                                        <p:cTn id="1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1" y="61913"/>
            <a:ext cx="9144000" cy="6732587"/>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632848" cy="584775"/>
          </a:xfrm>
          <a:prstGeom prst="rect">
            <a:avLst/>
          </a:prstGeom>
        </p:spPr>
        <p:txBody>
          <a:bodyPr wrap="square">
            <a:spAutoFit/>
          </a:bodyPr>
          <a:lstStyle/>
          <a:p>
            <a:r>
              <a:rPr lang="zh-CN" altLang="en-US" sz="3200" dirty="0" smtClean="0"/>
              <a:t>下列的一些做法或想法中正确的是（     ）。</a:t>
            </a:r>
            <a:endParaRPr lang="zh-CN" altLang="en-US" sz="3200" dirty="0">
              <a:latin typeface="微软雅黑" pitchFamily="34" charset="-122"/>
              <a:ea typeface="微软雅黑" pitchFamily="34" charset="-122"/>
            </a:endParaRPr>
          </a:p>
        </p:txBody>
      </p:sp>
      <p:sp>
        <p:nvSpPr>
          <p:cNvPr id="7" name="矩形 6"/>
          <p:cNvSpPr/>
          <p:nvPr/>
        </p:nvSpPr>
        <p:spPr>
          <a:xfrm>
            <a:off x="1043608" y="1844824"/>
            <a:ext cx="7128792" cy="4031873"/>
          </a:xfrm>
          <a:prstGeom prst="rect">
            <a:avLst/>
          </a:prstGeom>
        </p:spPr>
        <p:txBody>
          <a:bodyPr wrap="square">
            <a:spAutoFit/>
          </a:bodyPr>
          <a:lstStyle/>
          <a:p>
            <a:pPr fontAlgn="ctr"/>
            <a:r>
              <a:rPr lang="en-US" altLang="zh-CN" sz="3200" dirty="0" smtClean="0"/>
              <a:t>A. </a:t>
            </a:r>
            <a:r>
              <a:rPr lang="zh-CN" altLang="en-US" sz="3200" dirty="0" smtClean="0"/>
              <a:t>做单杠运动时，事先在手上抹上一些镁粉，可以增大摩擦</a:t>
            </a:r>
          </a:p>
          <a:p>
            <a:pPr fontAlgn="ctr"/>
            <a:r>
              <a:rPr lang="en-US" altLang="zh-CN" sz="3200" dirty="0" smtClean="0"/>
              <a:t>B. </a:t>
            </a:r>
            <a:r>
              <a:rPr lang="zh-CN" altLang="en-US" sz="3200" dirty="0" smtClean="0"/>
              <a:t>为了提高汽车的速度，有些同学认为公路修建得越光滑越好</a:t>
            </a:r>
          </a:p>
          <a:p>
            <a:pPr fontAlgn="ctr"/>
            <a:r>
              <a:rPr lang="en-US" altLang="zh-CN" sz="3200" dirty="0" smtClean="0"/>
              <a:t>C. </a:t>
            </a:r>
            <a:r>
              <a:rPr lang="zh-CN" altLang="en-US" sz="3200" dirty="0" smtClean="0"/>
              <a:t>车轮表面做成一定图案的凹凸花纹，是为了更美观</a:t>
            </a:r>
          </a:p>
          <a:p>
            <a:pPr fontAlgn="ctr"/>
            <a:r>
              <a:rPr lang="en-US" altLang="zh-CN" sz="3200" dirty="0" smtClean="0"/>
              <a:t>D. </a:t>
            </a:r>
            <a:r>
              <a:rPr lang="zh-CN" altLang="en-US" sz="3200" dirty="0" smtClean="0"/>
              <a:t>有同学认为，经常在自行车刹车橡皮上涂润滑油，可提高刹车性能</a:t>
            </a:r>
            <a:endParaRPr lang="zh-CN" altLang="en-US" sz="3200" dirty="0"/>
          </a:p>
        </p:txBody>
      </p:sp>
      <p:sp>
        <p:nvSpPr>
          <p:cNvPr id="8" name="矩形 7"/>
          <p:cNvSpPr/>
          <p:nvPr/>
        </p:nvSpPr>
        <p:spPr>
          <a:xfrm>
            <a:off x="7884368" y="836712"/>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632848" cy="3046988"/>
          </a:xfrm>
          <a:prstGeom prst="rect">
            <a:avLst/>
          </a:prstGeom>
        </p:spPr>
        <p:txBody>
          <a:bodyPr wrap="square">
            <a:spAutoFit/>
          </a:bodyPr>
          <a:lstStyle/>
          <a:p>
            <a:r>
              <a:rPr lang="zh-CN" altLang="en-US" sz="3200" dirty="0" smtClean="0"/>
              <a:t>如图所示，木板 </a:t>
            </a:r>
            <a:r>
              <a:rPr lang="en-US" altLang="zh-CN" sz="3200" dirty="0" smtClean="0"/>
              <a:t>B </a:t>
            </a:r>
            <a:r>
              <a:rPr lang="zh-CN" altLang="en-US" sz="3200" dirty="0" smtClean="0"/>
              <a:t>放在光滑水平面上，木块 </a:t>
            </a:r>
            <a:r>
              <a:rPr lang="en-US" altLang="zh-CN" sz="3200" dirty="0" smtClean="0"/>
              <a:t>A </a:t>
            </a:r>
            <a:r>
              <a:rPr lang="zh-CN" altLang="en-US" sz="3200" dirty="0" smtClean="0"/>
              <a:t>放在 </a:t>
            </a:r>
            <a:r>
              <a:rPr lang="en-US" altLang="zh-CN" sz="3200" dirty="0" smtClean="0"/>
              <a:t>B </a:t>
            </a:r>
            <a:r>
              <a:rPr lang="zh-CN" altLang="en-US" sz="3200" dirty="0" smtClean="0"/>
              <a:t>的上面，</a:t>
            </a:r>
            <a:r>
              <a:rPr lang="en-US" altLang="zh-CN" sz="3200" dirty="0" smtClean="0"/>
              <a:t>A </a:t>
            </a:r>
            <a:r>
              <a:rPr lang="zh-CN" altLang="en-US" sz="3200" dirty="0" smtClean="0"/>
              <a:t>的右端通过一不可伸长的轻绳固定在竖直墙上，用大小 </a:t>
            </a:r>
            <a:r>
              <a:rPr lang="en-US" altLang="zh-CN" sz="3200" dirty="0" smtClean="0"/>
              <a:t>5 N </a:t>
            </a:r>
            <a:r>
              <a:rPr lang="zh-CN" altLang="en-US" sz="3200" dirty="0" smtClean="0"/>
              <a:t>的水平恒力 </a:t>
            </a:r>
            <a:r>
              <a:rPr lang="en-US" altLang="zh-CN" sz="3200" dirty="0" smtClean="0"/>
              <a:t>F </a:t>
            </a:r>
            <a:r>
              <a:rPr lang="zh-CN" altLang="en-US" sz="3200" dirty="0" smtClean="0"/>
              <a:t>向左拉动 </a:t>
            </a:r>
            <a:r>
              <a:rPr lang="en-US" altLang="zh-CN" sz="3200" dirty="0" smtClean="0"/>
              <a:t>B</a:t>
            </a:r>
            <a:r>
              <a:rPr lang="zh-CN" altLang="en-US" sz="3200" dirty="0" smtClean="0"/>
              <a:t>，使 </a:t>
            </a:r>
            <a:r>
              <a:rPr lang="en-US" altLang="zh-CN" sz="3200" dirty="0" smtClean="0"/>
              <a:t>B </a:t>
            </a:r>
            <a:r>
              <a:rPr lang="zh-CN" altLang="en-US" sz="3200" dirty="0" smtClean="0"/>
              <a:t>向左做匀速直线运动，此时水平绳拉力大小为 </a:t>
            </a:r>
            <a:r>
              <a:rPr lang="en-US" altLang="zh-CN" sz="3200" dirty="0" smtClean="0"/>
              <a:t>T </a:t>
            </a:r>
            <a:r>
              <a:rPr lang="zh-CN" altLang="en-US" sz="3200" dirty="0" smtClean="0"/>
              <a:t>，下面说法正确的是（      ）。</a:t>
            </a:r>
            <a:endParaRPr lang="zh-CN" altLang="en-US" sz="3200" dirty="0">
              <a:latin typeface="微软雅黑" pitchFamily="34" charset="-122"/>
              <a:ea typeface="微软雅黑" pitchFamily="34" charset="-122"/>
            </a:endParaRPr>
          </a:p>
        </p:txBody>
      </p:sp>
      <p:sp>
        <p:nvSpPr>
          <p:cNvPr id="7" name="矩形 6"/>
          <p:cNvSpPr/>
          <p:nvPr/>
        </p:nvSpPr>
        <p:spPr>
          <a:xfrm>
            <a:off x="395536" y="4581128"/>
            <a:ext cx="8532440" cy="2062103"/>
          </a:xfrm>
          <a:prstGeom prst="rect">
            <a:avLst/>
          </a:prstGeom>
        </p:spPr>
        <p:txBody>
          <a:bodyPr wrap="square">
            <a:spAutoFit/>
          </a:bodyPr>
          <a:lstStyle/>
          <a:p>
            <a:pPr fontAlgn="ctr"/>
            <a:r>
              <a:rPr lang="en-US" altLang="zh-CN" sz="3200" dirty="0" smtClean="0"/>
              <a:t>A. </a:t>
            </a:r>
            <a:r>
              <a:rPr lang="zh-CN" altLang="en-US" sz="3200" dirty="0" smtClean="0"/>
              <a:t>拉力 </a:t>
            </a:r>
            <a:r>
              <a:rPr lang="en-US" altLang="zh-CN" sz="3200" dirty="0" smtClean="0"/>
              <a:t>T </a:t>
            </a:r>
            <a:r>
              <a:rPr lang="zh-CN" altLang="en-US" sz="3200" dirty="0" smtClean="0"/>
              <a:t>的大小为 </a:t>
            </a:r>
            <a:r>
              <a:rPr lang="en-US" altLang="zh-CN" sz="3200" dirty="0" smtClean="0"/>
              <a:t>5 N</a:t>
            </a:r>
          </a:p>
          <a:p>
            <a:pPr fontAlgn="ctr"/>
            <a:r>
              <a:rPr lang="en-US" altLang="zh-CN" sz="3200" dirty="0" smtClean="0"/>
              <a:t>B. </a:t>
            </a:r>
            <a:r>
              <a:rPr lang="zh-CN" altLang="en-US" sz="3200" dirty="0" smtClean="0"/>
              <a:t>木块 </a:t>
            </a:r>
            <a:r>
              <a:rPr lang="en-US" altLang="zh-CN" sz="3200" dirty="0" smtClean="0"/>
              <a:t>A </a:t>
            </a:r>
            <a:r>
              <a:rPr lang="zh-CN" altLang="en-US" sz="3200" dirty="0" smtClean="0"/>
              <a:t>所受摩擦力的方向为水平向右</a:t>
            </a:r>
          </a:p>
          <a:p>
            <a:pPr fontAlgn="ctr"/>
            <a:r>
              <a:rPr lang="en-US" altLang="zh-CN" sz="3200" dirty="0" smtClean="0"/>
              <a:t>C. </a:t>
            </a:r>
            <a:r>
              <a:rPr lang="zh-CN" altLang="en-US" sz="3200" dirty="0" smtClean="0"/>
              <a:t>木块 </a:t>
            </a:r>
            <a:r>
              <a:rPr lang="en-US" altLang="zh-CN" sz="3200" dirty="0" smtClean="0"/>
              <a:t>A﻿ </a:t>
            </a:r>
            <a:r>
              <a:rPr lang="zh-CN" altLang="en-US" sz="3200" dirty="0" smtClean="0"/>
              <a:t>对木板 </a:t>
            </a:r>
            <a:r>
              <a:rPr lang="en-US" altLang="zh-CN" sz="3200" dirty="0" smtClean="0"/>
              <a:t>B </a:t>
            </a:r>
            <a:r>
              <a:rPr lang="zh-CN" altLang="en-US" sz="3200" dirty="0" smtClean="0"/>
              <a:t>的摩擦力大小等于 </a:t>
            </a:r>
            <a:r>
              <a:rPr lang="en-US" altLang="zh-CN" sz="3200" dirty="0" smtClean="0"/>
              <a:t>10 N</a:t>
            </a:r>
          </a:p>
          <a:p>
            <a:pPr fontAlgn="ctr"/>
            <a:r>
              <a:rPr lang="en-US" altLang="zh-CN" sz="3200" dirty="0" smtClean="0"/>
              <a:t>D. </a:t>
            </a:r>
            <a:r>
              <a:rPr lang="zh-CN" altLang="en-US" sz="3200" dirty="0" smtClean="0"/>
              <a:t>若增大拉力 </a:t>
            </a:r>
            <a:r>
              <a:rPr lang="en-US" altLang="zh-CN" sz="3200" dirty="0" smtClean="0"/>
              <a:t>F</a:t>
            </a:r>
            <a:r>
              <a:rPr lang="zh-CN" altLang="en-US" sz="3200" dirty="0" smtClean="0"/>
              <a:t>，木板 </a:t>
            </a:r>
            <a:r>
              <a:rPr lang="en-US" altLang="zh-CN" sz="3200" dirty="0" smtClean="0"/>
              <a:t>B </a:t>
            </a:r>
            <a:r>
              <a:rPr lang="zh-CN" altLang="en-US" sz="3200" dirty="0" smtClean="0"/>
              <a:t>受到的摩擦力将变大</a:t>
            </a:r>
            <a:endParaRPr lang="zh-CN" altLang="en-US" sz="3200" dirty="0"/>
          </a:p>
        </p:txBody>
      </p:sp>
      <p:sp>
        <p:nvSpPr>
          <p:cNvPr id="8" name="矩形 7"/>
          <p:cNvSpPr/>
          <p:nvPr/>
        </p:nvSpPr>
        <p:spPr>
          <a:xfrm>
            <a:off x="5004048" y="3284984"/>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31746" name="Picture 2"/>
          <p:cNvPicPr>
            <a:picLocks noChangeAspect="1" noChangeArrowheads="1"/>
          </p:cNvPicPr>
          <p:nvPr/>
        </p:nvPicPr>
        <p:blipFill>
          <a:blip r:embed="rId2" cstate="print"/>
          <a:srcRect/>
          <a:stretch>
            <a:fillRect/>
          </a:stretch>
        </p:blipFill>
        <p:spPr bwMode="auto">
          <a:xfrm>
            <a:off x="5950525" y="3429000"/>
            <a:ext cx="3193475" cy="151752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632848" cy="2062103"/>
          </a:xfrm>
          <a:prstGeom prst="rect">
            <a:avLst/>
          </a:prstGeom>
        </p:spPr>
        <p:txBody>
          <a:bodyPr wrap="square">
            <a:spAutoFit/>
          </a:bodyPr>
          <a:lstStyle/>
          <a:p>
            <a:r>
              <a:rPr lang="zh-CN" altLang="en-US" sz="3200" dirty="0" smtClean="0"/>
              <a:t>﻿如图甲所示，小明用弹簧测力计拉木块，使它沿水平木板匀速滑动，图乙是他两次拉动同一木块得到的距离随时间变化的图象。下列说法正确的是（      ）。</a:t>
            </a:r>
            <a:endParaRPr lang="zh-CN" altLang="en-US" sz="3200" dirty="0">
              <a:latin typeface="微软雅黑" pitchFamily="34" charset="-122"/>
              <a:ea typeface="微软雅黑" pitchFamily="34" charset="-122"/>
            </a:endParaRPr>
          </a:p>
        </p:txBody>
      </p:sp>
      <p:sp>
        <p:nvSpPr>
          <p:cNvPr id="7" name="矩形 6"/>
          <p:cNvSpPr/>
          <p:nvPr/>
        </p:nvSpPr>
        <p:spPr>
          <a:xfrm>
            <a:off x="899592" y="4077072"/>
            <a:ext cx="7128792" cy="2554545"/>
          </a:xfrm>
          <a:prstGeom prst="rect">
            <a:avLst/>
          </a:prstGeom>
        </p:spPr>
        <p:txBody>
          <a:bodyPr wrap="square">
            <a:spAutoFit/>
          </a:bodyPr>
          <a:lstStyle/>
          <a:p>
            <a:pPr fontAlgn="ctr"/>
            <a:r>
              <a:rPr lang="en-US" altLang="zh-CN" sz="3200" dirty="0" smtClean="0"/>
              <a:t>A. </a:t>
            </a:r>
            <a:r>
              <a:rPr lang="zh-CN" altLang="en-US" sz="3200" dirty="0" smtClean="0"/>
              <a:t>木块第 </a:t>
            </a:r>
            <a:r>
              <a:rPr lang="en-US" altLang="zh-CN" sz="3200" dirty="0" smtClean="0"/>
              <a:t>1 </a:t>
            </a:r>
            <a:r>
              <a:rPr lang="zh-CN" altLang="en-US" sz="3200" dirty="0" smtClean="0"/>
              <a:t>次受到的拉力较大</a:t>
            </a:r>
          </a:p>
          <a:p>
            <a:pPr fontAlgn="ctr"/>
            <a:r>
              <a:rPr lang="en-US" altLang="zh-CN" sz="3200" dirty="0" smtClean="0"/>
              <a:t>B. </a:t>
            </a:r>
            <a:r>
              <a:rPr lang="zh-CN" altLang="en-US" sz="3200" dirty="0" smtClean="0"/>
              <a:t>木块两次受到的拉力相等</a:t>
            </a:r>
          </a:p>
          <a:p>
            <a:pPr fontAlgn="ctr"/>
            <a:r>
              <a:rPr lang="en-US" altLang="zh-CN" sz="3200" dirty="0" smtClean="0"/>
              <a:t>C. </a:t>
            </a:r>
            <a:r>
              <a:rPr lang="zh-CN" altLang="en-US" sz="3200" dirty="0" smtClean="0"/>
              <a:t>木块第一次的速度小</a:t>
            </a:r>
          </a:p>
          <a:p>
            <a:pPr fontAlgn="ctr"/>
            <a:r>
              <a:rPr lang="en-US" altLang="zh-CN" sz="3200" dirty="0" smtClean="0"/>
              <a:t>D. </a:t>
            </a:r>
            <a:r>
              <a:rPr lang="zh-CN" altLang="en-US" sz="3200" dirty="0" smtClean="0"/>
              <a:t>木块第一次受到的摩擦力大于第二次受到的摩擦力</a:t>
            </a:r>
            <a:endParaRPr lang="zh-CN" altLang="en-US" sz="3200" dirty="0"/>
          </a:p>
        </p:txBody>
      </p:sp>
      <p:sp>
        <p:nvSpPr>
          <p:cNvPr id="8" name="矩形 7"/>
          <p:cNvSpPr/>
          <p:nvPr/>
        </p:nvSpPr>
        <p:spPr>
          <a:xfrm>
            <a:off x="5796136" y="2276872"/>
            <a:ext cx="50405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B</a:t>
            </a:r>
            <a:endParaRPr lang="zh-CN" altLang="en-US" sz="3200" dirty="0">
              <a:solidFill>
                <a:srgbClr val="FF0000"/>
              </a:solidFill>
              <a:latin typeface="微软雅黑" pitchFamily="34" charset="-122"/>
              <a:ea typeface="微软雅黑" pitchFamily="34" charset="-122"/>
            </a:endParaRPr>
          </a:p>
        </p:txBody>
      </p:sp>
      <p:pic>
        <p:nvPicPr>
          <p:cNvPr id="32770" name="Picture 2"/>
          <p:cNvPicPr>
            <a:picLocks noChangeAspect="1" noChangeArrowheads="1"/>
          </p:cNvPicPr>
          <p:nvPr/>
        </p:nvPicPr>
        <p:blipFill>
          <a:blip r:embed="rId2" cstate="print"/>
          <a:srcRect/>
          <a:stretch>
            <a:fillRect/>
          </a:stretch>
        </p:blipFill>
        <p:spPr bwMode="auto">
          <a:xfrm>
            <a:off x="1187624" y="2852936"/>
            <a:ext cx="6399435" cy="12126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632848" cy="2062103"/>
          </a:xfrm>
          <a:prstGeom prst="rect">
            <a:avLst/>
          </a:prstGeom>
        </p:spPr>
        <p:txBody>
          <a:bodyPr wrap="square">
            <a:spAutoFit/>
          </a:bodyPr>
          <a:lstStyle/>
          <a:p>
            <a:r>
              <a:rPr lang="zh-CN" altLang="en-US" sz="3200" dirty="0" smtClean="0"/>
              <a:t>﻿如图所示，放在 </a:t>
            </a:r>
            <a:r>
              <a:rPr lang="en-US" altLang="zh-CN" sz="3200" dirty="0" smtClean="0"/>
              <a:t>M</a:t>
            </a:r>
            <a:r>
              <a:rPr lang="zh-CN" altLang="en-US" sz="3200" dirty="0" smtClean="0"/>
              <a:t>、</a:t>
            </a:r>
            <a:r>
              <a:rPr lang="en-US" altLang="zh-CN" sz="3200" dirty="0" smtClean="0"/>
              <a:t>N </a:t>
            </a:r>
            <a:r>
              <a:rPr lang="zh-CN" altLang="en-US" sz="3200" dirty="0" smtClean="0"/>
              <a:t>两水平桌面上的 </a:t>
            </a:r>
            <a:r>
              <a:rPr lang="en-US" altLang="zh-CN" sz="3200" dirty="0" smtClean="0"/>
              <a:t>A</a:t>
            </a:r>
            <a:r>
              <a:rPr lang="zh-CN" altLang="en-US" sz="3200" dirty="0" smtClean="0"/>
              <a:t>、</a:t>
            </a:r>
            <a:r>
              <a:rPr lang="en-US" altLang="zh-CN" sz="3200" dirty="0" smtClean="0"/>
              <a:t>B </a:t>
            </a:r>
            <a:r>
              <a:rPr lang="zh-CN" altLang="en-US" sz="3200" dirty="0" smtClean="0"/>
              <a:t>两物体，分别在</a:t>
            </a:r>
            <a:r>
              <a:rPr lang="en-US" altLang="zh-CN" sz="3200" dirty="0" smtClean="0"/>
              <a:t>F</a:t>
            </a:r>
            <a:r>
              <a:rPr lang="en-US" altLang="zh-CN" sz="3200" baseline="-25000" dirty="0" smtClean="0"/>
              <a:t>1</a:t>
            </a:r>
            <a:r>
              <a:rPr lang="en-US" altLang="zh-CN" sz="3200" dirty="0" smtClean="0"/>
              <a:t>=3N</a:t>
            </a:r>
            <a:r>
              <a:rPr lang="zh-CN" altLang="en-US" sz="3200" dirty="0" smtClean="0"/>
              <a:t> </a:t>
            </a:r>
            <a:r>
              <a:rPr lang="zh-CN" altLang="en-US" sz="3200" i="1" dirty="0" smtClean="0"/>
              <a:t>﻿﻿﻿﻿﻿﻿﻿﻿﻿﻿</a:t>
            </a:r>
            <a:r>
              <a:rPr lang="zh-CN" altLang="en-US" sz="3200" dirty="0" smtClean="0"/>
              <a:t> 、</a:t>
            </a:r>
            <a:r>
              <a:rPr lang="en-US" altLang="zh-CN" sz="3200" dirty="0" smtClean="0"/>
              <a:t>F</a:t>
            </a:r>
            <a:r>
              <a:rPr lang="en-US" altLang="zh-CN" sz="3200" baseline="-25000" dirty="0" smtClean="0"/>
              <a:t>2</a:t>
            </a:r>
            <a:r>
              <a:rPr lang="en-US" altLang="zh-CN" sz="3200" dirty="0" smtClean="0"/>
              <a:t>=6N</a:t>
            </a:r>
            <a:r>
              <a:rPr lang="zh-CN" altLang="en-US" sz="3200" dirty="0" smtClean="0"/>
              <a:t> </a:t>
            </a:r>
            <a:r>
              <a:rPr lang="zh-CN" altLang="en-US" sz="3200" i="1" dirty="0" smtClean="0"/>
              <a:t>﻿﻿﻿﻿﻿﻿﻿﻿</a:t>
            </a:r>
            <a:r>
              <a:rPr lang="zh-CN" altLang="en-US" sz="3200" dirty="0" smtClean="0"/>
              <a:t> 的水平拉力作用下做匀速直线运动，可以确定（      ）。</a:t>
            </a:r>
            <a:endParaRPr lang="zh-CN" altLang="en-US" sz="3200" dirty="0">
              <a:latin typeface="微软雅黑" pitchFamily="34" charset="-122"/>
              <a:ea typeface="微软雅黑" pitchFamily="34" charset="-122"/>
            </a:endParaRPr>
          </a:p>
        </p:txBody>
      </p:sp>
      <p:sp>
        <p:nvSpPr>
          <p:cNvPr id="7" name="矩形 6"/>
          <p:cNvSpPr/>
          <p:nvPr/>
        </p:nvSpPr>
        <p:spPr>
          <a:xfrm>
            <a:off x="467544" y="4795897"/>
            <a:ext cx="8064896" cy="2062103"/>
          </a:xfrm>
          <a:prstGeom prst="rect">
            <a:avLst/>
          </a:prstGeom>
        </p:spPr>
        <p:txBody>
          <a:bodyPr wrap="square">
            <a:spAutoFit/>
          </a:bodyPr>
          <a:lstStyle/>
          <a:p>
            <a:pPr fontAlgn="ctr"/>
            <a:r>
              <a:rPr lang="en-US" altLang="zh-CN" sz="3200" dirty="0" smtClean="0"/>
              <a:t>A. </a:t>
            </a:r>
            <a:r>
              <a:rPr lang="zh-CN" altLang="en-US" sz="3200" dirty="0" smtClean="0"/>
              <a:t>桌面 </a:t>
            </a:r>
            <a:r>
              <a:rPr lang="en-US" altLang="zh-CN" sz="3200" dirty="0" smtClean="0"/>
              <a:t>M </a:t>
            </a:r>
            <a:r>
              <a:rPr lang="zh-CN" altLang="en-US" sz="3200" dirty="0" smtClean="0"/>
              <a:t>一定比桌面 </a:t>
            </a:r>
            <a:r>
              <a:rPr lang="en-US" altLang="zh-CN" sz="3200" dirty="0" smtClean="0"/>
              <a:t>N </a:t>
            </a:r>
            <a:r>
              <a:rPr lang="zh-CN" altLang="en-US" sz="3200" dirty="0" smtClean="0"/>
              <a:t>粗糙</a:t>
            </a:r>
          </a:p>
          <a:p>
            <a:pPr fontAlgn="ctr"/>
            <a:r>
              <a:rPr lang="en-US" altLang="zh-CN" sz="3200" dirty="0" smtClean="0"/>
              <a:t>B. A </a:t>
            </a:r>
            <a:r>
              <a:rPr lang="zh-CN" altLang="en-US" sz="3200" dirty="0" smtClean="0"/>
              <a:t>的速度一定大于 </a:t>
            </a:r>
            <a:r>
              <a:rPr lang="en-US" altLang="zh-CN" sz="3200" dirty="0" smtClean="0"/>
              <a:t>B </a:t>
            </a:r>
            <a:r>
              <a:rPr lang="zh-CN" altLang="en-US" sz="3200" dirty="0" smtClean="0"/>
              <a:t>的速度</a:t>
            </a:r>
          </a:p>
          <a:p>
            <a:pPr fontAlgn="ctr"/>
            <a:r>
              <a:rPr lang="en-US" altLang="zh-CN" sz="3200" dirty="0" smtClean="0"/>
              <a:t>C. A </a:t>
            </a:r>
            <a:r>
              <a:rPr lang="zh-CN" altLang="en-US" sz="3200" dirty="0" smtClean="0"/>
              <a:t>的质量一定大于 </a:t>
            </a:r>
            <a:r>
              <a:rPr lang="en-US" altLang="zh-CN" sz="3200" dirty="0" smtClean="0"/>
              <a:t>B </a:t>
            </a:r>
            <a:r>
              <a:rPr lang="zh-CN" altLang="en-US" sz="3200" dirty="0" smtClean="0"/>
              <a:t>的质量</a:t>
            </a:r>
          </a:p>
          <a:p>
            <a:pPr fontAlgn="ctr"/>
            <a:r>
              <a:rPr lang="en-US" altLang="zh-CN" sz="3200" dirty="0" smtClean="0"/>
              <a:t>D. A </a:t>
            </a:r>
            <a:r>
              <a:rPr lang="zh-CN" altLang="en-US" sz="3200" dirty="0" smtClean="0"/>
              <a:t>受到的摩擦力一定小于 </a:t>
            </a:r>
            <a:r>
              <a:rPr lang="en-US" altLang="zh-CN" sz="3200" dirty="0" smtClean="0"/>
              <a:t>B </a:t>
            </a:r>
            <a:r>
              <a:rPr lang="zh-CN" altLang="en-US" sz="3200" dirty="0" smtClean="0"/>
              <a:t>受到的摩擦力</a:t>
            </a:r>
            <a:endParaRPr lang="zh-CN" altLang="en-US" sz="3200" dirty="0"/>
          </a:p>
        </p:txBody>
      </p:sp>
      <p:sp>
        <p:nvSpPr>
          <p:cNvPr id="8" name="矩形 7"/>
          <p:cNvSpPr/>
          <p:nvPr/>
        </p:nvSpPr>
        <p:spPr>
          <a:xfrm>
            <a:off x="1691680" y="2276872"/>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D</a:t>
            </a:r>
            <a:endParaRPr lang="zh-CN" altLang="en-US" sz="3200" dirty="0">
              <a:solidFill>
                <a:srgbClr val="FF0000"/>
              </a:solidFill>
              <a:latin typeface="微软雅黑" pitchFamily="34" charset="-122"/>
              <a:ea typeface="微软雅黑" pitchFamily="34" charset="-122"/>
            </a:endParaRPr>
          </a:p>
        </p:txBody>
      </p:sp>
      <p:pic>
        <p:nvPicPr>
          <p:cNvPr id="33794" name="Picture 2"/>
          <p:cNvPicPr>
            <a:picLocks noChangeAspect="1" noChangeArrowheads="1"/>
          </p:cNvPicPr>
          <p:nvPr/>
        </p:nvPicPr>
        <p:blipFill>
          <a:blip r:embed="rId2" cstate="print"/>
          <a:srcRect/>
          <a:stretch>
            <a:fillRect/>
          </a:stretch>
        </p:blipFill>
        <p:spPr bwMode="auto">
          <a:xfrm>
            <a:off x="683568" y="2924944"/>
            <a:ext cx="7956375" cy="174070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632848" cy="1569660"/>
          </a:xfrm>
          <a:prstGeom prst="rect">
            <a:avLst/>
          </a:prstGeom>
        </p:spPr>
        <p:txBody>
          <a:bodyPr wrap="square">
            <a:spAutoFit/>
          </a:bodyPr>
          <a:lstStyle/>
          <a:p>
            <a:r>
              <a:rPr lang="zh-CN" altLang="en-US" sz="3200" dirty="0" smtClean="0"/>
              <a:t>如图所示，在水平桌面上用弹簧测力计拉一个长方体木块匀速直线运动，能够使弹簧测力计示数变大的做法是（      ）。</a:t>
            </a:r>
            <a:endParaRPr lang="zh-CN" altLang="en-US" sz="3200" dirty="0">
              <a:latin typeface="微软雅黑" pitchFamily="34" charset="-122"/>
              <a:ea typeface="微软雅黑" pitchFamily="34" charset="-122"/>
            </a:endParaRPr>
          </a:p>
        </p:txBody>
      </p:sp>
      <p:sp>
        <p:nvSpPr>
          <p:cNvPr id="7" name="矩形 6"/>
          <p:cNvSpPr/>
          <p:nvPr/>
        </p:nvSpPr>
        <p:spPr>
          <a:xfrm>
            <a:off x="827584" y="2636912"/>
            <a:ext cx="5688632" cy="3046988"/>
          </a:xfrm>
          <a:prstGeom prst="rect">
            <a:avLst/>
          </a:prstGeom>
        </p:spPr>
        <p:txBody>
          <a:bodyPr wrap="square">
            <a:spAutoFit/>
          </a:bodyPr>
          <a:lstStyle/>
          <a:p>
            <a:pPr fontAlgn="ctr"/>
            <a:r>
              <a:rPr lang="en-US" altLang="zh-CN" sz="3200" dirty="0" smtClean="0"/>
              <a:t>A. </a:t>
            </a:r>
            <a:r>
              <a:rPr lang="zh-CN" altLang="en-US" sz="3200" dirty="0" smtClean="0"/>
              <a:t>长方体木块上放一个小铁块</a:t>
            </a:r>
          </a:p>
          <a:p>
            <a:pPr fontAlgn="ctr"/>
            <a:r>
              <a:rPr lang="en-US" altLang="zh-CN" sz="3200" dirty="0" smtClean="0"/>
              <a:t>B. </a:t>
            </a:r>
            <a:r>
              <a:rPr lang="zh-CN" altLang="en-US" sz="3200" dirty="0" smtClean="0"/>
              <a:t>长方体木块由平放改为侧放</a:t>
            </a:r>
          </a:p>
          <a:p>
            <a:pPr fontAlgn="ctr"/>
            <a:r>
              <a:rPr lang="en-US" altLang="zh-CN" sz="3200" dirty="0" smtClean="0"/>
              <a:t>C. </a:t>
            </a:r>
            <a:r>
              <a:rPr lang="zh-CN" altLang="en-US" sz="3200" dirty="0" smtClean="0"/>
              <a:t>以更快的速度拉木块做匀速直线运动</a:t>
            </a:r>
          </a:p>
          <a:p>
            <a:pPr fontAlgn="ctr"/>
            <a:r>
              <a:rPr lang="en-US" altLang="zh-CN" sz="3200" dirty="0" smtClean="0"/>
              <a:t>D. </a:t>
            </a:r>
            <a:r>
              <a:rPr lang="zh-CN" altLang="en-US" sz="3200" dirty="0" smtClean="0"/>
              <a:t>换一个更光滑的桌面拉木块做匀速直线运动</a:t>
            </a:r>
            <a:endParaRPr lang="zh-CN" altLang="en-US" sz="3200" dirty="0"/>
          </a:p>
        </p:txBody>
      </p:sp>
      <p:sp>
        <p:nvSpPr>
          <p:cNvPr id="8" name="矩形 7"/>
          <p:cNvSpPr/>
          <p:nvPr/>
        </p:nvSpPr>
        <p:spPr>
          <a:xfrm>
            <a:off x="6588224" y="1772816"/>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A</a:t>
            </a:r>
            <a:endParaRPr lang="zh-CN" altLang="en-US" sz="3200" dirty="0">
              <a:solidFill>
                <a:srgbClr val="FF0000"/>
              </a:solidFill>
              <a:latin typeface="微软雅黑" pitchFamily="34" charset="-122"/>
              <a:ea typeface="微软雅黑" pitchFamily="34" charset="-122"/>
            </a:endParaRPr>
          </a:p>
        </p:txBody>
      </p:sp>
      <p:pic>
        <p:nvPicPr>
          <p:cNvPr id="34818" name="Picture 2"/>
          <p:cNvPicPr>
            <a:picLocks noChangeAspect="1" noChangeArrowheads="1"/>
          </p:cNvPicPr>
          <p:nvPr/>
        </p:nvPicPr>
        <p:blipFill>
          <a:blip r:embed="rId2" cstate="print"/>
          <a:srcRect/>
          <a:stretch>
            <a:fillRect/>
          </a:stretch>
        </p:blipFill>
        <p:spPr bwMode="auto">
          <a:xfrm>
            <a:off x="6499683" y="2924944"/>
            <a:ext cx="2644317" cy="19522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15616" y="836712"/>
            <a:ext cx="8028384" cy="584775"/>
          </a:xfrm>
          <a:prstGeom prst="rect">
            <a:avLst/>
          </a:prstGeom>
        </p:spPr>
        <p:txBody>
          <a:bodyPr wrap="square">
            <a:spAutoFit/>
          </a:bodyPr>
          <a:lstStyle/>
          <a:p>
            <a:r>
              <a:rPr lang="zh-CN" altLang="en-US" sz="3200" dirty="0" smtClean="0"/>
              <a:t>下﻿关于摩擦力，下列说法中正确的是（     ）。</a:t>
            </a:r>
            <a:endParaRPr lang="zh-CN" altLang="en-US" sz="3200" dirty="0">
              <a:latin typeface="微软雅黑" pitchFamily="34" charset="-122"/>
              <a:ea typeface="微软雅黑" pitchFamily="34" charset="-122"/>
            </a:endParaRPr>
          </a:p>
        </p:txBody>
      </p:sp>
      <p:sp>
        <p:nvSpPr>
          <p:cNvPr id="7" name="矩形 6"/>
          <p:cNvSpPr/>
          <p:nvPr/>
        </p:nvSpPr>
        <p:spPr>
          <a:xfrm>
            <a:off x="1187624" y="1412776"/>
            <a:ext cx="7128792" cy="5262979"/>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水平地面上匀速推动的木箱不受摩擦力作用</a:t>
            </a:r>
          </a:p>
          <a:p>
            <a:pPr fontAlgn="ctr">
              <a:lnSpc>
                <a:spcPct val="150000"/>
              </a:lnSpc>
            </a:pPr>
            <a:r>
              <a:rPr lang="en-US" altLang="zh-CN" sz="3200" dirty="0" smtClean="0"/>
              <a:t>B. </a:t>
            </a:r>
            <a:r>
              <a:rPr lang="zh-CN" altLang="en-US" sz="3200" dirty="0" smtClean="0"/>
              <a:t>给水平桌面上静止的铅笔盒施加竖直向下的力，铅笔盒不受摩擦力作用</a:t>
            </a:r>
          </a:p>
          <a:p>
            <a:pPr fontAlgn="ctr">
              <a:lnSpc>
                <a:spcPct val="150000"/>
              </a:lnSpc>
            </a:pPr>
            <a:r>
              <a:rPr lang="en-US" altLang="zh-CN" sz="3200" dirty="0" smtClean="0"/>
              <a:t>C. </a:t>
            </a:r>
            <a:r>
              <a:rPr lang="zh-CN" altLang="en-US" sz="3200" dirty="0" smtClean="0"/>
              <a:t>两个物体不接触也会有摩擦力产生</a:t>
            </a:r>
          </a:p>
          <a:p>
            <a:pPr fontAlgn="ctr">
              <a:lnSpc>
                <a:spcPct val="150000"/>
              </a:lnSpc>
            </a:pPr>
            <a:r>
              <a:rPr lang="en-US" altLang="zh-CN" sz="3200" dirty="0" smtClean="0"/>
              <a:t>D. </a:t>
            </a:r>
            <a:r>
              <a:rPr lang="zh-CN" altLang="en-US" sz="3200" dirty="0" smtClean="0"/>
              <a:t>用 </a:t>
            </a:r>
            <a:r>
              <a:rPr lang="en-US" altLang="zh-CN" sz="3200" dirty="0" smtClean="0"/>
              <a:t>100 N </a:t>
            </a:r>
            <a:r>
              <a:rPr lang="zh-CN" altLang="en-US" sz="3200" dirty="0" smtClean="0"/>
              <a:t>的力推着桌子在冰面上运动，桌子受到的摩擦力一定等于 </a:t>
            </a:r>
            <a:r>
              <a:rPr lang="en-US" altLang="zh-CN" sz="3200" dirty="0" smtClean="0"/>
              <a:t>100 N</a:t>
            </a:r>
            <a:endParaRPr lang="en-US" altLang="zh-CN" sz="3200" dirty="0"/>
          </a:p>
        </p:txBody>
      </p:sp>
      <p:sp>
        <p:nvSpPr>
          <p:cNvPr id="8" name="矩形 7"/>
          <p:cNvSpPr/>
          <p:nvPr/>
        </p:nvSpPr>
        <p:spPr>
          <a:xfrm>
            <a:off x="8172400" y="764704"/>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B</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15616" y="836712"/>
            <a:ext cx="8028384" cy="584775"/>
          </a:xfrm>
          <a:prstGeom prst="rect">
            <a:avLst/>
          </a:prstGeom>
        </p:spPr>
        <p:txBody>
          <a:bodyPr wrap="square">
            <a:spAutoFit/>
          </a:bodyPr>
          <a:lstStyle/>
          <a:p>
            <a:r>
              <a:rPr lang="zh-CN" altLang="en-US" sz="3200" dirty="0" smtClean="0"/>
              <a:t>﻿下列关于摩擦力的说法中正确的是（      ）。</a:t>
            </a:r>
            <a:endParaRPr lang="zh-CN" altLang="en-US" sz="3200" dirty="0">
              <a:latin typeface="微软雅黑" pitchFamily="34" charset="-122"/>
              <a:ea typeface="微软雅黑" pitchFamily="34" charset="-122"/>
            </a:endParaRPr>
          </a:p>
        </p:txBody>
      </p:sp>
      <p:sp>
        <p:nvSpPr>
          <p:cNvPr id="7" name="矩形 6"/>
          <p:cNvSpPr/>
          <p:nvPr/>
        </p:nvSpPr>
        <p:spPr>
          <a:xfrm>
            <a:off x="1115616" y="1412776"/>
            <a:ext cx="7128792" cy="5262979"/>
          </a:xfrm>
          <a:prstGeom prst="rect">
            <a:avLst/>
          </a:prstGeom>
        </p:spPr>
        <p:txBody>
          <a:bodyPr wrap="square">
            <a:spAutoFit/>
          </a:bodyPr>
          <a:lstStyle/>
          <a:p>
            <a:pPr fontAlgn="ctr">
              <a:lnSpc>
                <a:spcPct val="150000"/>
              </a:lnSpc>
            </a:pPr>
            <a:r>
              <a:rPr lang="en-US" altLang="zh-CN" sz="3200" dirty="0" smtClean="0"/>
              <a:t>A. </a:t>
            </a:r>
            <a:r>
              <a:rPr lang="zh-CN" altLang="en-US" sz="3200" dirty="0" smtClean="0"/>
              <a:t>两个互相接触的物体一定可以产生摩擦力</a:t>
            </a:r>
          </a:p>
          <a:p>
            <a:pPr fontAlgn="ctr">
              <a:lnSpc>
                <a:spcPct val="150000"/>
              </a:lnSpc>
            </a:pPr>
            <a:r>
              <a:rPr lang="en-US" altLang="zh-CN" sz="3200" dirty="0" smtClean="0"/>
              <a:t>B. </a:t>
            </a:r>
            <a:r>
              <a:rPr lang="zh-CN" altLang="en-US" sz="3200" dirty="0" smtClean="0"/>
              <a:t>摩擦力总是阻碍物体运动</a:t>
            </a:r>
          </a:p>
          <a:p>
            <a:pPr fontAlgn="ctr">
              <a:lnSpc>
                <a:spcPct val="150000"/>
              </a:lnSpc>
            </a:pPr>
            <a:r>
              <a:rPr lang="en-US" altLang="zh-CN" sz="3200" dirty="0" smtClean="0"/>
              <a:t>C. </a:t>
            </a:r>
            <a:r>
              <a:rPr lang="zh-CN" altLang="en-US" sz="3200" dirty="0" smtClean="0"/>
              <a:t>人用力推木箱，木箱原地不动。木箱没有受到摩擦力作用</a:t>
            </a:r>
          </a:p>
          <a:p>
            <a:pPr fontAlgn="ctr">
              <a:lnSpc>
                <a:spcPct val="150000"/>
              </a:lnSpc>
            </a:pPr>
            <a:r>
              <a:rPr lang="en-US" altLang="zh-CN" sz="3200" dirty="0" smtClean="0"/>
              <a:t>D. </a:t>
            </a:r>
            <a:r>
              <a:rPr lang="zh-CN" altLang="en-US" sz="3200" dirty="0" smtClean="0"/>
              <a:t>在两个相互接触的物体之间要发生或已经发生相对运动时才可能产生摩擦力</a:t>
            </a:r>
            <a:endParaRPr lang="zh-CN" altLang="en-US" sz="3200" dirty="0"/>
          </a:p>
        </p:txBody>
      </p:sp>
      <p:sp>
        <p:nvSpPr>
          <p:cNvPr id="8" name="矩形 7"/>
          <p:cNvSpPr/>
          <p:nvPr/>
        </p:nvSpPr>
        <p:spPr>
          <a:xfrm>
            <a:off x="7884368" y="836712"/>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D</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练习</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187624" y="836712"/>
            <a:ext cx="7272808" cy="2554545"/>
          </a:xfrm>
          <a:prstGeom prst="rect">
            <a:avLst/>
          </a:prstGeom>
        </p:spPr>
        <p:txBody>
          <a:bodyPr wrap="square">
            <a:spAutoFit/>
          </a:bodyPr>
          <a:lstStyle/>
          <a:p>
            <a:r>
              <a:rPr lang="zh-CN" altLang="en-US" sz="3200" dirty="0" smtClean="0"/>
              <a:t>﻿如图所示，木块 </a:t>
            </a:r>
            <a:r>
              <a:rPr lang="en-US" altLang="zh-CN" sz="3200" dirty="0" smtClean="0"/>
              <a:t>A</a:t>
            </a:r>
            <a:r>
              <a:rPr lang="zh-CN" altLang="en-US" sz="3200" dirty="0" smtClean="0"/>
              <a:t>、</a:t>
            </a:r>
            <a:r>
              <a:rPr lang="en-US" altLang="zh-CN" sz="3200" dirty="0" smtClean="0"/>
              <a:t>B</a:t>
            </a:r>
            <a:r>
              <a:rPr lang="zh-CN" altLang="en-US" sz="3200" dirty="0" smtClean="0"/>
              <a:t>、</a:t>
            </a:r>
            <a:r>
              <a:rPr lang="en-US" altLang="zh-CN" sz="3200" dirty="0" smtClean="0"/>
              <a:t>C </a:t>
            </a:r>
            <a:r>
              <a:rPr lang="zh-CN" altLang="en-US" sz="3200" dirty="0" smtClean="0"/>
              <a:t>叠放在水平桌面上，在 </a:t>
            </a:r>
            <a:r>
              <a:rPr lang="en-US" altLang="zh-CN" sz="3200" dirty="0" smtClean="0"/>
              <a:t>10 N </a:t>
            </a:r>
            <a:r>
              <a:rPr lang="zh-CN" altLang="en-US" sz="3200" dirty="0" smtClean="0"/>
              <a:t>的水平拉力 </a:t>
            </a:r>
            <a:r>
              <a:rPr lang="en-US" altLang="zh-CN" sz="3200" dirty="0" smtClean="0"/>
              <a:t>F </a:t>
            </a:r>
            <a:r>
              <a:rPr lang="zh-CN" altLang="en-US" sz="3200" dirty="0" smtClean="0"/>
              <a:t>作用下，</a:t>
            </a:r>
            <a:r>
              <a:rPr lang="en-US" altLang="zh-CN" sz="3200" dirty="0" smtClean="0"/>
              <a:t>A</a:t>
            </a:r>
            <a:r>
              <a:rPr lang="zh-CN" altLang="en-US" sz="3200" dirty="0" smtClean="0"/>
              <a:t>、</a:t>
            </a:r>
            <a:r>
              <a:rPr lang="en-US" altLang="zh-CN" sz="3200" dirty="0" smtClean="0"/>
              <a:t>B</a:t>
            </a:r>
            <a:r>
              <a:rPr lang="zh-CN" altLang="en-US" sz="3200" dirty="0" smtClean="0"/>
              <a:t>、</a:t>
            </a:r>
            <a:r>
              <a:rPr lang="en-US" altLang="zh-CN" sz="3200" dirty="0" smtClean="0"/>
              <a:t>C </a:t>
            </a:r>
            <a:r>
              <a:rPr lang="zh-CN" altLang="en-US" sz="3200" dirty="0" smtClean="0"/>
              <a:t>一起作匀速直线运动，此时木块 </a:t>
            </a:r>
            <a:r>
              <a:rPr lang="en-US" altLang="zh-CN" sz="3200" dirty="0" smtClean="0"/>
              <a:t>B </a:t>
            </a:r>
            <a:r>
              <a:rPr lang="zh-CN" altLang="en-US" sz="3200" dirty="0" smtClean="0"/>
              <a:t>所受的摩擦力为 </a:t>
            </a:r>
            <a:r>
              <a:rPr lang="en-US" altLang="zh-CN" sz="3200" dirty="0" smtClean="0"/>
              <a:t>___</a:t>
            </a:r>
            <a:r>
              <a:rPr lang="zh-CN" altLang="en-US" sz="3200" dirty="0" smtClean="0"/>
              <a:t> </a:t>
            </a:r>
            <a:r>
              <a:rPr lang="en-US" altLang="zh-CN" sz="3200" dirty="0" smtClean="0"/>
              <a:t>N</a:t>
            </a:r>
            <a:r>
              <a:rPr lang="zh-CN" altLang="en-US" sz="3200" dirty="0" smtClean="0"/>
              <a:t>；木块 </a:t>
            </a:r>
            <a:r>
              <a:rPr lang="en-US" altLang="zh-CN" sz="3200" dirty="0" smtClean="0"/>
              <a:t>C </a:t>
            </a:r>
            <a:r>
              <a:rPr lang="zh-CN" altLang="en-US" sz="3200" dirty="0" smtClean="0"/>
              <a:t>所受的摩擦力 </a:t>
            </a:r>
            <a:r>
              <a:rPr lang="en-US" altLang="zh-CN" sz="3200" dirty="0" smtClean="0"/>
              <a:t>= ____ N</a:t>
            </a:r>
            <a:r>
              <a:rPr lang="zh-CN" altLang="en-US" sz="3200" dirty="0" smtClean="0"/>
              <a:t>。</a:t>
            </a:r>
            <a:endParaRPr lang="zh-CN" altLang="en-US" sz="3200" dirty="0">
              <a:latin typeface="微软雅黑" pitchFamily="34" charset="-122"/>
              <a:ea typeface="微软雅黑" pitchFamily="34" charset="-122"/>
            </a:endParaRPr>
          </a:p>
        </p:txBody>
      </p:sp>
      <p:sp>
        <p:nvSpPr>
          <p:cNvPr id="8" name="矩形 7"/>
          <p:cNvSpPr/>
          <p:nvPr/>
        </p:nvSpPr>
        <p:spPr>
          <a:xfrm>
            <a:off x="4283968" y="2348880"/>
            <a:ext cx="629816"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0</a:t>
            </a:r>
            <a:endParaRPr lang="zh-CN" altLang="en-US" sz="3200" dirty="0">
              <a:solidFill>
                <a:srgbClr val="FF0000"/>
              </a:solidFill>
              <a:latin typeface="微软雅黑" pitchFamily="34" charset="-122"/>
              <a:ea typeface="微软雅黑" pitchFamily="34" charset="-122"/>
            </a:endParaRPr>
          </a:p>
        </p:txBody>
      </p:sp>
      <p:sp>
        <p:nvSpPr>
          <p:cNvPr id="9" name="矩形 8"/>
          <p:cNvSpPr/>
          <p:nvPr/>
        </p:nvSpPr>
        <p:spPr>
          <a:xfrm>
            <a:off x="2915816" y="2780928"/>
            <a:ext cx="720080" cy="584775"/>
          </a:xfrm>
          <a:prstGeom prst="rect">
            <a:avLst/>
          </a:prstGeom>
        </p:spPr>
        <p:txBody>
          <a:bodyPr wrap="square">
            <a:spAutoFit/>
          </a:bodyPr>
          <a:lstStyle/>
          <a:p>
            <a:pPr fontAlgn="ctr"/>
            <a:r>
              <a:rPr lang="en-US" altLang="zh-CN" sz="3200" dirty="0" smtClean="0">
                <a:solidFill>
                  <a:srgbClr val="FF0000"/>
                </a:solidFill>
                <a:latin typeface="微软雅黑" pitchFamily="34" charset="-122"/>
                <a:ea typeface="微软雅黑" pitchFamily="34" charset="-122"/>
              </a:rPr>
              <a:t>10</a:t>
            </a:r>
            <a:endParaRPr lang="zh-CN" altLang="en-US" sz="3200" dirty="0">
              <a:solidFill>
                <a:srgbClr val="FF0000"/>
              </a:solidFill>
              <a:latin typeface="微软雅黑" pitchFamily="34" charset="-122"/>
              <a:ea typeface="微软雅黑" pitchFamily="34" charset="-122"/>
            </a:endParaRPr>
          </a:p>
        </p:txBody>
      </p:sp>
      <p:pic>
        <p:nvPicPr>
          <p:cNvPr id="35842" name="Picture 2"/>
          <p:cNvPicPr>
            <a:picLocks noChangeAspect="1" noChangeArrowheads="1"/>
          </p:cNvPicPr>
          <p:nvPr/>
        </p:nvPicPr>
        <p:blipFill>
          <a:blip r:embed="rId2" cstate="print"/>
          <a:srcRect/>
          <a:stretch>
            <a:fillRect/>
          </a:stretch>
        </p:blipFill>
        <p:spPr bwMode="auto">
          <a:xfrm>
            <a:off x="1907704" y="3543300"/>
            <a:ext cx="5295900" cy="3314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584" y="1268760"/>
            <a:ext cx="7632848" cy="2062103"/>
          </a:xfrm>
          <a:prstGeom prst="rect">
            <a:avLst/>
          </a:prstGeom>
          <a:noFill/>
          <a:ln>
            <a:solidFill>
              <a:srgbClr val="FF0000"/>
            </a:solidFill>
          </a:ln>
        </p:spPr>
        <p:txBody>
          <a:bodyPr wrap="square" rtlCol="0">
            <a:spAutoFit/>
          </a:bodyPr>
          <a:lstStyle/>
          <a:p>
            <a:r>
              <a:rPr lang="zh-CN" altLang="en-US" sz="3200" dirty="0"/>
              <a:t>两个相互</a:t>
            </a:r>
            <a:r>
              <a:rPr lang="zh-CN" altLang="en-US" sz="3200" b="1" dirty="0">
                <a:solidFill>
                  <a:srgbClr val="FF0000"/>
                </a:solidFill>
              </a:rPr>
              <a:t>接触</a:t>
            </a:r>
            <a:r>
              <a:rPr lang="zh-CN" altLang="en-US" sz="3200" dirty="0"/>
              <a:t>的物体，当它们发生</a:t>
            </a:r>
            <a:r>
              <a:rPr lang="zh-CN" altLang="en-US" sz="3200" b="1" dirty="0">
                <a:solidFill>
                  <a:srgbClr val="FF0000"/>
                </a:solidFill>
              </a:rPr>
              <a:t>相对运动或具有相对运动的趋势</a:t>
            </a:r>
            <a:r>
              <a:rPr lang="zh-CN" altLang="en-US" sz="3200" dirty="0"/>
              <a:t>时，就会在接触面上产生</a:t>
            </a:r>
            <a:r>
              <a:rPr lang="zh-CN" altLang="en-US" sz="3200" b="1" dirty="0"/>
              <a:t>阻碍</a:t>
            </a:r>
            <a:r>
              <a:rPr lang="zh-CN" altLang="en-US" sz="3200" dirty="0"/>
              <a:t>相对运动或相对运动趋势的力，这种力就叫做</a:t>
            </a:r>
            <a:r>
              <a:rPr lang="zh-CN" altLang="en-US" sz="3200" b="1" dirty="0">
                <a:solidFill>
                  <a:srgbClr val="FF0000"/>
                </a:solidFill>
              </a:rPr>
              <a:t>摩擦力</a:t>
            </a:r>
            <a:r>
              <a:rPr lang="zh-CN" altLang="en-US" sz="3200" dirty="0"/>
              <a:t>。</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755576" y="476672"/>
            <a:ext cx="1728358" cy="707886"/>
          </a:xfrm>
          <a:prstGeom prst="rect">
            <a:avLst/>
          </a:prstGeom>
        </p:spPr>
        <p:txBody>
          <a:bodyPr wrap="none">
            <a:spAutoFit/>
          </a:bodyPr>
          <a:lstStyle/>
          <a:p>
            <a:r>
              <a:rPr lang="zh-CN" altLang="en-US" sz="4000" b="1" dirty="0">
                <a:latin typeface="微软雅黑" pitchFamily="34" charset="-122"/>
                <a:ea typeface="微软雅黑" pitchFamily="34" charset="-122"/>
              </a:rPr>
              <a:t>摩擦力</a:t>
            </a:r>
          </a:p>
        </p:txBody>
      </p:sp>
      <p:sp>
        <p:nvSpPr>
          <p:cNvPr id="10" name="矩形 9"/>
          <p:cNvSpPr/>
          <p:nvPr/>
        </p:nvSpPr>
        <p:spPr>
          <a:xfrm>
            <a:off x="899592" y="3501008"/>
            <a:ext cx="3877985" cy="584775"/>
          </a:xfrm>
          <a:prstGeom prst="rect">
            <a:avLst/>
          </a:prstGeom>
        </p:spPr>
        <p:txBody>
          <a:bodyPr wrap="none">
            <a:spAutoFit/>
          </a:bodyPr>
          <a:lstStyle/>
          <a:p>
            <a:pPr fontAlgn="ctr"/>
            <a:r>
              <a:rPr lang="zh-CN" altLang="en-US" sz="3200" dirty="0"/>
              <a:t>﻿摩擦力产生的条件：</a:t>
            </a:r>
          </a:p>
        </p:txBody>
      </p:sp>
      <p:sp>
        <p:nvSpPr>
          <p:cNvPr id="17" name="矩形 16"/>
          <p:cNvSpPr/>
          <p:nvPr/>
        </p:nvSpPr>
        <p:spPr>
          <a:xfrm>
            <a:off x="899592" y="4077072"/>
            <a:ext cx="4896544" cy="2554545"/>
          </a:xfrm>
          <a:prstGeom prst="rect">
            <a:avLst/>
          </a:prstGeom>
        </p:spPr>
        <p:txBody>
          <a:bodyPr wrap="square">
            <a:spAutoFit/>
          </a:bodyPr>
          <a:lstStyle/>
          <a:p>
            <a:pPr fontAlgn="ctr"/>
            <a:r>
              <a:rPr lang="zh-CN" altLang="en-US" sz="3200" dirty="0"/>
              <a:t>﻿①两物体接触</a:t>
            </a:r>
          </a:p>
          <a:p>
            <a:pPr fontAlgn="ctr"/>
            <a:r>
              <a:rPr lang="zh-CN" altLang="en-US" sz="3200" dirty="0"/>
              <a:t>②两物体间有挤压</a:t>
            </a:r>
          </a:p>
          <a:p>
            <a:pPr fontAlgn="ctr"/>
            <a:r>
              <a:rPr lang="zh-CN" altLang="en-US" sz="3200" dirty="0"/>
              <a:t>③接触面粗糙</a:t>
            </a:r>
          </a:p>
          <a:p>
            <a:pPr fontAlgn="ctr"/>
            <a:r>
              <a:rPr lang="zh-CN" altLang="en-US" sz="3200" dirty="0"/>
              <a:t>④两物体间有相对运动或趋</a:t>
            </a:r>
            <a:r>
              <a:rPr lang="zh-CN" altLang="en-US" sz="3200" dirty="0" smtClean="0"/>
              <a:t>势</a:t>
            </a:r>
            <a:endParaRPr lang="zh-CN" altLang="en-US" sz="3200" dirty="0">
              <a:latin typeface="微软雅黑" pitchFamily="34" charset="-122"/>
              <a:ea typeface="微软雅黑" pitchFamily="34" charset="-122"/>
            </a:endParaRPr>
          </a:p>
        </p:txBody>
      </p:sp>
      <p:sp>
        <p:nvSpPr>
          <p:cNvPr id="8" name="TextBox 7"/>
          <p:cNvSpPr txBox="1"/>
          <p:nvPr/>
        </p:nvSpPr>
        <p:spPr>
          <a:xfrm>
            <a:off x="899592" y="4077072"/>
            <a:ext cx="3708920" cy="1077218"/>
          </a:xfrm>
          <a:prstGeom prst="rect">
            <a:avLst/>
          </a:prstGeom>
          <a:noFill/>
          <a:ln>
            <a:solidFill>
              <a:schemeClr val="tx2"/>
            </a:solidFill>
          </a:ln>
        </p:spPr>
        <p:txBody>
          <a:bodyPr wrap="square" rtlCol="0">
            <a:spAutoFit/>
          </a:bodyPr>
          <a:lstStyle/>
          <a:p>
            <a:endParaRPr lang="en-US" altLang="zh-CN" sz="3200" dirty="0" smtClean="0"/>
          </a:p>
          <a:p>
            <a:endParaRPr lang="zh-CN" altLang="en-US" sz="3200" dirty="0" smtClean="0"/>
          </a:p>
        </p:txBody>
      </p:sp>
      <p:sp>
        <p:nvSpPr>
          <p:cNvPr id="11" name="右箭头 10"/>
          <p:cNvSpPr/>
          <p:nvPr/>
        </p:nvSpPr>
        <p:spPr>
          <a:xfrm>
            <a:off x="4788024" y="4365104"/>
            <a:ext cx="100811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5868144" y="4293096"/>
            <a:ext cx="1008112" cy="584775"/>
          </a:xfrm>
          <a:prstGeom prst="rect">
            <a:avLst/>
          </a:prstGeom>
          <a:noFill/>
          <a:ln>
            <a:solidFill>
              <a:schemeClr val="tx2"/>
            </a:solidFill>
          </a:ln>
        </p:spPr>
        <p:txBody>
          <a:bodyPr wrap="square" rtlCol="0">
            <a:spAutoFit/>
          </a:bodyPr>
          <a:lstStyle/>
          <a:p>
            <a:r>
              <a:rPr lang="zh-CN" altLang="en-US" sz="3200" b="1" dirty="0">
                <a:solidFill>
                  <a:schemeClr val="tx2"/>
                </a:solidFill>
                <a:latin typeface="微软雅黑" pitchFamily="34" charset="-122"/>
                <a:ea typeface="微软雅黑" pitchFamily="34" charset="-122"/>
              </a:rPr>
              <a:t>弹</a:t>
            </a:r>
            <a:r>
              <a:rPr lang="zh-CN" altLang="en-US" sz="3200" b="1" dirty="0" smtClean="0">
                <a:solidFill>
                  <a:schemeClr val="tx2"/>
                </a:solidFill>
                <a:latin typeface="微软雅黑" pitchFamily="34" charset="-122"/>
                <a:ea typeface="微软雅黑" pitchFamily="34" charset="-122"/>
              </a:rPr>
              <a:t>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8"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584" y="980728"/>
            <a:ext cx="7632848" cy="2062103"/>
          </a:xfrm>
          <a:prstGeom prst="rect">
            <a:avLst/>
          </a:prstGeom>
          <a:noFill/>
          <a:ln>
            <a:solidFill>
              <a:srgbClr val="FF0000"/>
            </a:solidFill>
          </a:ln>
        </p:spPr>
        <p:txBody>
          <a:bodyPr wrap="square" rtlCol="0">
            <a:spAutoFit/>
          </a:bodyPr>
          <a:lstStyle/>
          <a:p>
            <a:r>
              <a:rPr lang="zh-CN" altLang="en-US" sz="3200" dirty="0"/>
              <a:t>两个相互</a:t>
            </a:r>
            <a:r>
              <a:rPr lang="zh-CN" altLang="en-US" sz="3200" b="1" dirty="0">
                <a:solidFill>
                  <a:srgbClr val="FF0000"/>
                </a:solidFill>
              </a:rPr>
              <a:t>接触</a:t>
            </a:r>
            <a:r>
              <a:rPr lang="zh-CN" altLang="en-US" sz="3200" dirty="0"/>
              <a:t>的物体，当它们发生</a:t>
            </a:r>
            <a:r>
              <a:rPr lang="zh-CN" altLang="en-US" sz="3200" b="1" dirty="0">
                <a:solidFill>
                  <a:srgbClr val="FF0000"/>
                </a:solidFill>
              </a:rPr>
              <a:t>相对运动或具有相对运动的趋势</a:t>
            </a:r>
            <a:r>
              <a:rPr lang="zh-CN" altLang="en-US" sz="3200" dirty="0"/>
              <a:t>时，就会在接触面上产生</a:t>
            </a:r>
            <a:r>
              <a:rPr lang="zh-CN" altLang="en-US" sz="3200" b="1" dirty="0"/>
              <a:t>阻碍</a:t>
            </a:r>
            <a:r>
              <a:rPr lang="zh-CN" altLang="en-US" sz="3200" dirty="0"/>
              <a:t>相对运动或相对运动趋势的力，这种力就叫做</a:t>
            </a:r>
            <a:r>
              <a:rPr lang="zh-CN" altLang="en-US" sz="3200" b="1" dirty="0">
                <a:solidFill>
                  <a:srgbClr val="FF0000"/>
                </a:solidFill>
              </a:rPr>
              <a:t>摩擦力</a:t>
            </a:r>
            <a:r>
              <a:rPr lang="zh-CN" altLang="en-US" sz="3200" dirty="0"/>
              <a:t>。</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755576" y="260648"/>
            <a:ext cx="1728358" cy="707886"/>
          </a:xfrm>
          <a:prstGeom prst="rect">
            <a:avLst/>
          </a:prstGeom>
        </p:spPr>
        <p:txBody>
          <a:bodyPr wrap="none">
            <a:spAutoFit/>
          </a:bodyPr>
          <a:lstStyle/>
          <a:p>
            <a:r>
              <a:rPr lang="zh-CN" altLang="en-US" sz="4000" b="1" dirty="0">
                <a:latin typeface="微软雅黑" pitchFamily="34" charset="-122"/>
                <a:ea typeface="微软雅黑" pitchFamily="34" charset="-122"/>
              </a:rPr>
              <a:t>摩擦力</a:t>
            </a:r>
          </a:p>
        </p:txBody>
      </p:sp>
      <p:sp>
        <p:nvSpPr>
          <p:cNvPr id="10" name="矩形 9"/>
          <p:cNvSpPr/>
          <p:nvPr/>
        </p:nvSpPr>
        <p:spPr>
          <a:xfrm>
            <a:off x="827584" y="3140968"/>
            <a:ext cx="4288353" cy="584775"/>
          </a:xfrm>
          <a:prstGeom prst="rect">
            <a:avLst/>
          </a:prstGeom>
        </p:spPr>
        <p:txBody>
          <a:bodyPr wrap="none">
            <a:spAutoFit/>
          </a:bodyPr>
          <a:lstStyle/>
          <a:p>
            <a:pPr fontAlgn="ctr"/>
            <a:r>
              <a:rPr lang="zh-CN" altLang="en-US" sz="3200" dirty="0"/>
              <a:t>﻿摩擦力与弹力的关系：</a:t>
            </a:r>
          </a:p>
        </p:txBody>
      </p:sp>
      <p:sp>
        <p:nvSpPr>
          <p:cNvPr id="17" name="矩形 16"/>
          <p:cNvSpPr/>
          <p:nvPr/>
        </p:nvSpPr>
        <p:spPr>
          <a:xfrm>
            <a:off x="827584" y="3645024"/>
            <a:ext cx="6840760" cy="1077218"/>
          </a:xfrm>
          <a:prstGeom prst="rect">
            <a:avLst/>
          </a:prstGeom>
        </p:spPr>
        <p:txBody>
          <a:bodyPr wrap="square">
            <a:spAutoFit/>
          </a:bodyPr>
          <a:lstStyle/>
          <a:p>
            <a:pPr fontAlgn="ctr"/>
            <a:r>
              <a:rPr lang="zh-CN" altLang="en-US" sz="3200" dirty="0"/>
              <a:t>﻿两物体间有摩擦力，就</a:t>
            </a:r>
            <a:r>
              <a:rPr lang="zh-CN" altLang="en-US" sz="3200" b="1" dirty="0">
                <a:solidFill>
                  <a:srgbClr val="FF0000"/>
                </a:solidFill>
              </a:rPr>
              <a:t>一定</a:t>
            </a:r>
            <a:r>
              <a:rPr lang="zh-CN" altLang="en-US" sz="3200" dirty="0"/>
              <a:t>有弹力；</a:t>
            </a:r>
          </a:p>
          <a:p>
            <a:pPr fontAlgn="ctr"/>
            <a:r>
              <a:rPr lang="zh-CN" altLang="en-US" sz="3200" dirty="0"/>
              <a:t>两物体间有弹力，</a:t>
            </a:r>
            <a:r>
              <a:rPr lang="zh-CN" altLang="en-US" sz="3200" b="1" dirty="0">
                <a:solidFill>
                  <a:srgbClr val="FF0000"/>
                </a:solidFill>
              </a:rPr>
              <a:t>不一定</a:t>
            </a:r>
            <a:r>
              <a:rPr lang="zh-CN" altLang="en-US" sz="3200" dirty="0"/>
              <a:t>有摩擦力</a:t>
            </a:r>
            <a:r>
              <a:rPr lang="zh-CN" altLang="en-US" sz="3200" dirty="0" smtClean="0"/>
              <a:t>。</a:t>
            </a:r>
            <a:endParaRPr lang="zh-CN" altLang="en-US" sz="3200" dirty="0">
              <a:latin typeface="微软雅黑" pitchFamily="34" charset="-122"/>
              <a:ea typeface="微软雅黑" pitchFamily="34" charset="-122"/>
            </a:endParaRPr>
          </a:p>
        </p:txBody>
      </p:sp>
      <p:sp>
        <p:nvSpPr>
          <p:cNvPr id="8" name="矩形 7"/>
          <p:cNvSpPr/>
          <p:nvPr/>
        </p:nvSpPr>
        <p:spPr>
          <a:xfrm>
            <a:off x="1295128" y="4653136"/>
            <a:ext cx="7848872" cy="1077218"/>
          </a:xfrm>
          <a:prstGeom prst="rect">
            <a:avLst/>
          </a:prstGeom>
        </p:spPr>
        <p:txBody>
          <a:bodyPr wrap="square">
            <a:spAutoFit/>
          </a:bodyPr>
          <a:lstStyle/>
          <a:p>
            <a:pPr fontAlgn="ctr"/>
            <a:r>
              <a:rPr lang="zh-CN" altLang="en-US" sz="3200" dirty="0"/>
              <a:t>﻿“相对”指的是研究对象相对与其接触的物体而言。</a:t>
            </a:r>
            <a:endParaRPr lang="zh-CN" altLang="en-US" sz="3200" dirty="0">
              <a:latin typeface="微软雅黑" pitchFamily="34" charset="-122"/>
              <a:ea typeface="微软雅黑" pitchFamily="34" charset="-122"/>
            </a:endParaRPr>
          </a:p>
        </p:txBody>
      </p:sp>
      <p:sp>
        <p:nvSpPr>
          <p:cNvPr id="11" name="TextBox 10"/>
          <p:cNvSpPr txBox="1"/>
          <p:nvPr/>
        </p:nvSpPr>
        <p:spPr>
          <a:xfrm>
            <a:off x="0" y="4725144"/>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注意</a:t>
            </a:r>
            <a:endParaRPr lang="zh-CN" altLang="en-US" sz="3200" dirty="0">
              <a:solidFill>
                <a:schemeClr val="tx2"/>
              </a:solidFill>
              <a:latin typeface="微软雅黑" pitchFamily="34" charset="-122"/>
              <a:ea typeface="微软雅黑" pitchFamily="34" charset="-122"/>
            </a:endParaRPr>
          </a:p>
        </p:txBody>
      </p:sp>
      <p:sp>
        <p:nvSpPr>
          <p:cNvPr id="12" name="矩形 11"/>
          <p:cNvSpPr/>
          <p:nvPr/>
        </p:nvSpPr>
        <p:spPr>
          <a:xfrm>
            <a:off x="1295128" y="5780782"/>
            <a:ext cx="7848872" cy="1077218"/>
          </a:xfrm>
          <a:prstGeom prst="rect">
            <a:avLst/>
          </a:prstGeom>
        </p:spPr>
        <p:txBody>
          <a:bodyPr wrap="square">
            <a:spAutoFit/>
          </a:bodyPr>
          <a:lstStyle/>
          <a:p>
            <a:pPr fontAlgn="ctr"/>
            <a:r>
              <a:rPr lang="zh-CN" altLang="en-US" sz="3200" dirty="0"/>
              <a:t>﻿不要把“物体的相对运动方向”与“物体的运动方向”等同。</a:t>
            </a:r>
            <a:endParaRPr lang="zh-CN" altLang="en-US" sz="3200"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 grpId="0"/>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584" y="1268760"/>
            <a:ext cx="7632848" cy="2062103"/>
          </a:xfrm>
          <a:prstGeom prst="rect">
            <a:avLst/>
          </a:prstGeom>
          <a:noFill/>
          <a:ln>
            <a:solidFill>
              <a:srgbClr val="FF0000"/>
            </a:solidFill>
          </a:ln>
        </p:spPr>
        <p:txBody>
          <a:bodyPr wrap="square" rtlCol="0">
            <a:spAutoFit/>
          </a:bodyPr>
          <a:lstStyle/>
          <a:p>
            <a:r>
              <a:rPr lang="zh-CN" altLang="en-US" sz="3200" dirty="0"/>
              <a:t>两个相互</a:t>
            </a:r>
            <a:r>
              <a:rPr lang="zh-CN" altLang="en-US" sz="3200" b="1" dirty="0">
                <a:solidFill>
                  <a:srgbClr val="FF0000"/>
                </a:solidFill>
              </a:rPr>
              <a:t>接触</a:t>
            </a:r>
            <a:r>
              <a:rPr lang="zh-CN" altLang="en-US" sz="3200" dirty="0"/>
              <a:t>的物体，当它们发生</a:t>
            </a:r>
            <a:r>
              <a:rPr lang="zh-CN" altLang="en-US" sz="3200" b="1" dirty="0">
                <a:solidFill>
                  <a:srgbClr val="FF0000"/>
                </a:solidFill>
              </a:rPr>
              <a:t>相对运动或具有相对运动的趋势</a:t>
            </a:r>
            <a:r>
              <a:rPr lang="zh-CN" altLang="en-US" sz="3200" dirty="0"/>
              <a:t>时，就会在接触面上产生</a:t>
            </a:r>
            <a:r>
              <a:rPr lang="zh-CN" altLang="en-US" sz="3200" b="1" dirty="0"/>
              <a:t>阻碍</a:t>
            </a:r>
            <a:r>
              <a:rPr lang="zh-CN" altLang="en-US" sz="3200" dirty="0"/>
              <a:t>相对运动或相对运动趋势的力，这种力就叫做</a:t>
            </a:r>
            <a:r>
              <a:rPr lang="zh-CN" altLang="en-US" sz="3200" b="1" dirty="0">
                <a:solidFill>
                  <a:srgbClr val="FF0000"/>
                </a:solidFill>
              </a:rPr>
              <a:t>摩擦力</a:t>
            </a:r>
            <a:r>
              <a:rPr lang="zh-CN" altLang="en-US" sz="3200" dirty="0"/>
              <a:t>。</a:t>
            </a:r>
            <a:endParaRPr lang="zh-CN" altLang="en-US" sz="3200" dirty="0">
              <a:solidFill>
                <a:schemeClr val="tx2"/>
              </a:solidFill>
              <a:latin typeface="微软雅黑" pitchFamily="34" charset="-122"/>
              <a:ea typeface="微软雅黑" pitchFamily="34" charset="-122"/>
            </a:endParaRPr>
          </a:p>
        </p:txBody>
      </p:sp>
      <p:sp>
        <p:nvSpPr>
          <p:cNvPr id="9" name="矩形 8"/>
          <p:cNvSpPr/>
          <p:nvPr/>
        </p:nvSpPr>
        <p:spPr>
          <a:xfrm>
            <a:off x="755576" y="476672"/>
            <a:ext cx="1728358" cy="707886"/>
          </a:xfrm>
          <a:prstGeom prst="rect">
            <a:avLst/>
          </a:prstGeom>
        </p:spPr>
        <p:txBody>
          <a:bodyPr wrap="none">
            <a:spAutoFit/>
          </a:bodyPr>
          <a:lstStyle/>
          <a:p>
            <a:r>
              <a:rPr lang="zh-CN" altLang="en-US" sz="4000" b="1" dirty="0">
                <a:latin typeface="微软雅黑" pitchFamily="34" charset="-122"/>
                <a:ea typeface="微软雅黑" pitchFamily="34" charset="-122"/>
              </a:rPr>
              <a:t>摩擦力</a:t>
            </a:r>
          </a:p>
        </p:txBody>
      </p:sp>
      <p:sp>
        <p:nvSpPr>
          <p:cNvPr id="10" name="矩形 9"/>
          <p:cNvSpPr/>
          <p:nvPr/>
        </p:nvSpPr>
        <p:spPr>
          <a:xfrm>
            <a:off x="899592" y="3717032"/>
            <a:ext cx="7848872" cy="1077218"/>
          </a:xfrm>
          <a:prstGeom prst="rect">
            <a:avLst/>
          </a:prstGeom>
        </p:spPr>
        <p:txBody>
          <a:bodyPr wrap="square">
            <a:spAutoFit/>
          </a:bodyPr>
          <a:lstStyle/>
          <a:p>
            <a:pPr fontAlgn="ctr"/>
            <a:r>
              <a:rPr lang="zh-CN" altLang="en-US" sz="3200" dirty="0"/>
              <a:t>摩擦力作用于两个物体的接触面，且与</a:t>
            </a:r>
            <a:r>
              <a:rPr lang="zh-CN" altLang="en-US" sz="3200" b="1" dirty="0">
                <a:solidFill>
                  <a:srgbClr val="FF0000"/>
                </a:solidFill>
              </a:rPr>
              <a:t>相对</a:t>
            </a:r>
            <a:r>
              <a:rPr lang="zh-CN" altLang="en-US" sz="3200" dirty="0"/>
              <a:t>运动或</a:t>
            </a:r>
            <a:r>
              <a:rPr lang="zh-CN" altLang="en-US" sz="3200" b="1" dirty="0">
                <a:solidFill>
                  <a:srgbClr val="FF0000"/>
                </a:solidFill>
              </a:rPr>
              <a:t>相对</a:t>
            </a:r>
            <a:r>
              <a:rPr lang="zh-CN" altLang="en-US" sz="3200" dirty="0"/>
              <a:t>运动趋势方向相反。</a:t>
            </a:r>
          </a:p>
        </p:txBody>
      </p:sp>
      <p:sp>
        <p:nvSpPr>
          <p:cNvPr id="17" name="矩形 16"/>
          <p:cNvSpPr/>
          <p:nvPr/>
        </p:nvSpPr>
        <p:spPr>
          <a:xfrm>
            <a:off x="971600" y="5085184"/>
            <a:ext cx="6768752" cy="584775"/>
          </a:xfrm>
          <a:prstGeom prst="rect">
            <a:avLst/>
          </a:prstGeom>
        </p:spPr>
        <p:txBody>
          <a:bodyPr wrap="square">
            <a:spAutoFit/>
          </a:bodyPr>
          <a:lstStyle/>
          <a:p>
            <a:pPr fontAlgn="ctr"/>
            <a:r>
              <a:rPr lang="zh-CN" altLang="en-US" sz="3200" dirty="0"/>
              <a:t>﻿ ﻿摩擦力的方向可能与运动方向相同！</a:t>
            </a:r>
            <a:endParaRPr lang="zh-CN" altLang="en-US" sz="3200" dirty="0">
              <a:latin typeface="微软雅黑" pitchFamily="34" charset="-122"/>
              <a:ea typeface="微软雅黑" pitchFamily="34" charset="-122"/>
            </a:endParaRPr>
          </a:p>
        </p:txBody>
      </p:sp>
      <p:sp>
        <p:nvSpPr>
          <p:cNvPr id="8" name="TextBox 7"/>
          <p:cNvSpPr txBox="1"/>
          <p:nvPr/>
        </p:nvSpPr>
        <p:spPr>
          <a:xfrm>
            <a:off x="0" y="5085184"/>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注意</a:t>
            </a:r>
            <a:endParaRPr lang="zh-CN" altLang="en-US" sz="3200" dirty="0">
              <a:solidFill>
                <a:schemeClr val="tx2"/>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6712"/>
            <a:ext cx="1043608" cy="584775"/>
          </a:xfrm>
          <a:prstGeom prst="rect">
            <a:avLst/>
          </a:prstGeom>
          <a:noFill/>
          <a:ln>
            <a:solidFill>
              <a:schemeClr val="accent1">
                <a:shade val="50000"/>
              </a:schemeClr>
            </a:solidFill>
          </a:ln>
        </p:spPr>
        <p:txBody>
          <a:bodyPr wrap="square" rtlCol="0">
            <a:spAutoFit/>
          </a:bodyPr>
          <a:lstStyle/>
          <a:p>
            <a:r>
              <a:rPr lang="zh-CN" altLang="en-US" sz="3200" dirty="0" smtClean="0">
                <a:solidFill>
                  <a:schemeClr val="tx2"/>
                </a:solidFill>
                <a:latin typeface="微软雅黑" pitchFamily="34" charset="-122"/>
                <a:ea typeface="微软雅黑" pitchFamily="34" charset="-122"/>
              </a:rPr>
              <a:t>例题</a:t>
            </a:r>
            <a:endParaRPr lang="zh-CN" altLang="en-US" sz="3200" dirty="0">
              <a:solidFill>
                <a:schemeClr val="tx2"/>
              </a:solidFill>
              <a:latin typeface="微软雅黑" pitchFamily="34" charset="-122"/>
              <a:ea typeface="微软雅黑" pitchFamily="34" charset="-122"/>
            </a:endParaRPr>
          </a:p>
        </p:txBody>
      </p:sp>
      <p:sp>
        <p:nvSpPr>
          <p:cNvPr id="4" name="矩形 3"/>
          <p:cNvSpPr/>
          <p:nvPr/>
        </p:nvSpPr>
        <p:spPr>
          <a:xfrm>
            <a:off x="1403648" y="836712"/>
            <a:ext cx="7272808" cy="1077218"/>
          </a:xfrm>
          <a:prstGeom prst="rect">
            <a:avLst/>
          </a:prstGeom>
        </p:spPr>
        <p:txBody>
          <a:bodyPr wrap="square">
            <a:spAutoFit/>
          </a:bodyPr>
          <a:lstStyle/>
          <a:p>
            <a:r>
              <a:rPr lang="zh-CN" altLang="en-US" sz="3200" dirty="0"/>
              <a:t>下列关于弹力和摩擦力的说法中，正确的是（ </a:t>
            </a:r>
            <a:r>
              <a:rPr lang="zh-CN" altLang="en-US" sz="3200" dirty="0" smtClean="0"/>
              <a:t>      ）。</a:t>
            </a:r>
            <a:endParaRPr lang="zh-CN" altLang="en-US" sz="3200" dirty="0">
              <a:latin typeface="微软雅黑" pitchFamily="34" charset="-122"/>
              <a:ea typeface="微软雅黑" pitchFamily="34" charset="-122"/>
            </a:endParaRPr>
          </a:p>
        </p:txBody>
      </p:sp>
      <p:sp>
        <p:nvSpPr>
          <p:cNvPr id="7" name="矩形 6"/>
          <p:cNvSpPr/>
          <p:nvPr/>
        </p:nvSpPr>
        <p:spPr>
          <a:xfrm>
            <a:off x="467544" y="2276872"/>
            <a:ext cx="8352928" cy="3046988"/>
          </a:xfrm>
          <a:prstGeom prst="rect">
            <a:avLst/>
          </a:prstGeom>
        </p:spPr>
        <p:txBody>
          <a:bodyPr wrap="square">
            <a:spAutoFit/>
          </a:bodyPr>
          <a:lstStyle/>
          <a:p>
            <a:pPr fontAlgn="ctr">
              <a:lnSpc>
                <a:spcPct val="150000"/>
              </a:lnSpc>
            </a:pPr>
            <a:r>
              <a:rPr lang="en-US" altLang="zh-CN" sz="3200" dirty="0"/>
              <a:t>A. </a:t>
            </a:r>
            <a:r>
              <a:rPr lang="zh-CN" altLang="en-US" sz="3200" dirty="0"/>
              <a:t>静止的物体一定不受摩擦力</a:t>
            </a:r>
          </a:p>
          <a:p>
            <a:pPr fontAlgn="ctr">
              <a:lnSpc>
                <a:spcPct val="150000"/>
              </a:lnSpc>
            </a:pPr>
            <a:r>
              <a:rPr lang="en-US" altLang="zh-CN" sz="3200" dirty="0"/>
              <a:t>B. </a:t>
            </a:r>
            <a:r>
              <a:rPr lang="zh-CN" altLang="en-US" sz="3200" dirty="0"/>
              <a:t>相互接触的物体之间必有弹力</a:t>
            </a:r>
          </a:p>
          <a:p>
            <a:pPr fontAlgn="ctr">
              <a:lnSpc>
                <a:spcPct val="150000"/>
              </a:lnSpc>
            </a:pPr>
            <a:r>
              <a:rPr lang="en-US" altLang="zh-CN" sz="3200" dirty="0"/>
              <a:t>C. </a:t>
            </a:r>
            <a:r>
              <a:rPr lang="zh-CN" altLang="en-US" sz="3200" dirty="0"/>
              <a:t>相互有摩擦力的物体之间一定有弹力</a:t>
            </a:r>
          </a:p>
          <a:p>
            <a:pPr fontAlgn="ctr">
              <a:lnSpc>
                <a:spcPct val="150000"/>
              </a:lnSpc>
            </a:pPr>
            <a:r>
              <a:rPr lang="en-US" altLang="zh-CN" sz="3200" dirty="0"/>
              <a:t>D. </a:t>
            </a:r>
            <a:r>
              <a:rPr lang="zh-CN" altLang="en-US" sz="3200" dirty="0"/>
              <a:t>摩擦力的方向总是与物体的运动方向相反</a:t>
            </a:r>
          </a:p>
        </p:txBody>
      </p:sp>
      <p:sp>
        <p:nvSpPr>
          <p:cNvPr id="8" name="矩形 7"/>
          <p:cNvSpPr/>
          <p:nvPr/>
        </p:nvSpPr>
        <p:spPr>
          <a:xfrm>
            <a:off x="2843808" y="1268760"/>
            <a:ext cx="629816" cy="584775"/>
          </a:xfrm>
          <a:prstGeom prst="rect">
            <a:avLst/>
          </a:prstGeom>
        </p:spPr>
        <p:txBody>
          <a:bodyPr wrap="square">
            <a:spAutoFit/>
          </a:bodyPr>
          <a:lstStyle/>
          <a:p>
            <a:pPr fontAlgn="ctr"/>
            <a:r>
              <a:rPr lang="en-US" altLang="zh-CN" sz="3200" smtClean="0">
                <a:solidFill>
                  <a:srgbClr val="FF0000"/>
                </a:solidFill>
                <a:latin typeface="微软雅黑" pitchFamily="34" charset="-122"/>
                <a:ea typeface="微软雅黑" pitchFamily="34" charset="-122"/>
              </a:rPr>
              <a:t>C</a:t>
            </a:r>
            <a:endParaRPr lang="zh-CN" altLang="en-US" sz="3200" dirty="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2450</Words>
  <Application>Microsoft Office PowerPoint</Application>
  <PresentationFormat>全屏显示(4:3)</PresentationFormat>
  <Paragraphs>326</Paragraphs>
  <Slides>58</Slides>
  <Notes>0</Notes>
  <HiddenSlides>0</HiddenSlides>
  <MMClips>0</MMClips>
  <ScaleCrop>false</ScaleCrop>
  <HeadingPairs>
    <vt:vector size="4" baseType="variant">
      <vt:variant>
        <vt:lpstr>主题</vt:lpstr>
      </vt:variant>
      <vt:variant>
        <vt:i4>1</vt:i4>
      </vt:variant>
      <vt:variant>
        <vt:lpstr>幻灯片标题</vt:lpstr>
      </vt:variant>
      <vt:variant>
        <vt:i4>58</vt:i4>
      </vt:variant>
    </vt:vector>
  </HeadingPairs>
  <TitlesOfParts>
    <vt:vector size="5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2020-02-27T14:16:42Z</dcterms:created>
  <dcterms:modified xsi:type="dcterms:W3CDTF">2020-03-30T04:01:47Z</dcterms:modified>
</cp:coreProperties>
</file>