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303" r:id="rId3"/>
    <p:sldId id="331" r:id="rId4"/>
    <p:sldId id="330" r:id="rId5"/>
    <p:sldId id="288" r:id="rId6"/>
    <p:sldId id="283" r:id="rId7"/>
    <p:sldId id="320" r:id="rId8"/>
    <p:sldId id="259" r:id="rId9"/>
    <p:sldId id="262" r:id="rId10"/>
    <p:sldId id="263" r:id="rId11"/>
    <p:sldId id="312" r:id="rId12"/>
    <p:sldId id="292" r:id="rId13"/>
    <p:sldId id="265" r:id="rId14"/>
    <p:sldId id="274" r:id="rId15"/>
    <p:sldId id="293" r:id="rId16"/>
    <p:sldId id="269" r:id="rId17"/>
    <p:sldId id="289" r:id="rId18"/>
    <p:sldId id="302" r:id="rId19"/>
    <p:sldId id="329" r:id="rId20"/>
    <p:sldId id="290" r:id="rId21"/>
    <p:sldId id="294" r:id="rId22"/>
    <p:sldId id="307" r:id="rId23"/>
    <p:sldId id="325" r:id="rId24"/>
    <p:sldId id="322" r:id="rId25"/>
    <p:sldId id="273" r:id="rId26"/>
    <p:sldId id="275" r:id="rId27"/>
    <p:sldId id="278" r:id="rId28"/>
    <p:sldId id="279" r:id="rId29"/>
    <p:sldId id="295" r:id="rId30"/>
    <p:sldId id="296" r:id="rId31"/>
    <p:sldId id="332" r:id="rId32"/>
    <p:sldId id="308" r:id="rId33"/>
    <p:sldId id="299" r:id="rId34"/>
  </p:sldIdLst>
  <p:sldSz cx="9144000" cy="6858000" type="screen4x3"/>
  <p:notesSz cx="6858000" cy="91440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7307" autoAdjust="0"/>
  </p:normalViewPr>
  <p:slideViewPr>
    <p:cSldViewPr>
      <p:cViewPr varScale="1">
        <p:scale>
          <a:sx n="87" d="100"/>
          <a:sy n="87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364C0B-5412-4298-B2EA-5AE925E507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5133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9320F-BB90-4854-A80B-ABC9E8DF1836}" type="slidenum">
              <a:rPr lang="en-US" altLang="zh-CN" smtClean="0"/>
              <a:t>12</a:t>
            </a:fld>
            <a:endParaRPr lang="en-US" altLang="zh-CN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F514FB1-EBAF-4F18-A623-DCCC52E13F3A}" type="slidenum">
              <a:rPr kumimoji="1" lang="en-US" altLang="zh-CN" sz="1200">
                <a:latin typeface="Times New Roman" pitchFamily="18" charset="0"/>
              </a:rPr>
              <a:pPr algn="r"/>
              <a:t>12</a:t>
            </a:fld>
            <a:endParaRPr kumimoji="1" lang="en-US" altLang="zh-CN" sz="1200"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49C3F-F9CE-4809-86FD-613243E1C456}" type="slidenum">
              <a:rPr lang="en-US" altLang="zh-CN" smtClean="0"/>
              <a:t>13</a:t>
            </a:fld>
            <a:endParaRPr lang="en-US" altLang="zh-CN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AB20C532-82E0-4926-8EB1-FDCA54553E45}" type="slidenum">
              <a:rPr kumimoji="1" lang="en-US" altLang="zh-CN" sz="1200">
                <a:latin typeface="Times New Roman" pitchFamily="18" charset="0"/>
              </a:rPr>
              <a:pPr algn="r"/>
              <a:t>13</a:t>
            </a:fld>
            <a:endParaRPr kumimoji="1" lang="en-US" altLang="zh-CN" sz="1200"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5649-A70D-4E75-A669-0779E35BF8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CB3B-5E41-43AA-82CB-3B2C1C2D5F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06C5-1A31-4546-A7EB-DC9274A701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25BF3-AD1B-4B7C-A292-AB896D77E0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9496-1B73-4C27-B009-8EE9431715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12BB-2F90-4A28-B5C5-F07B151760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05F0-0991-47E4-802A-EB5F140FB6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8D3DD-A257-4F75-B650-A7CA5B661F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1D7F-69F3-418E-ABF6-96D0E3F37C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CCFA-DB01-4D20-905A-5591846488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DCF97-7FC7-4E6A-AABF-9AEB7760A6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C9F2BF-8C1A-4DF0-BABF-97A4BF9F61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八年物理封面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000" b="1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义务教育教科书  物理  八年级  上册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160463"/>
            <a:ext cx="8223250" cy="1470025"/>
          </a:xfrm>
        </p:spPr>
        <p:txBody>
          <a:bodyPr/>
          <a:lstStyle/>
          <a:p>
            <a:pPr eaLnBrk="1" hangingPunct="1">
              <a:defRPr/>
            </a:pPr>
            <a:r>
              <a:rPr kumimoji="1" lang="zh-CN" altLang="en-US" sz="4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第五章 透镜及其应用</a:t>
            </a:r>
            <a:r>
              <a:rPr kumimoji="1" lang="zh-CN" altLang="en-US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kumimoji="1" lang="zh-CN" altLang="en-US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kumimoji="1" lang="zh-CN" altLang="en-US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kumimoji="1" lang="en-US" altLang="zh-CN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透镜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rc 7"/>
          <p:cNvSpPr/>
          <p:nvPr/>
        </p:nvSpPr>
        <p:spPr bwMode="auto">
          <a:xfrm>
            <a:off x="4665663" y="2424113"/>
            <a:ext cx="2374900" cy="5048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5205413" y="3513138"/>
            <a:ext cx="576262" cy="534987"/>
            <a:chOff x="3152" y="1343"/>
            <a:chExt cx="363" cy="337"/>
          </a:xfrm>
        </p:grpSpPr>
        <p:sp>
          <p:nvSpPr>
            <p:cNvPr id="12318" name="Oval 36"/>
            <p:cNvSpPr>
              <a:spLocks noChangeArrowheads="1"/>
            </p:cNvSpPr>
            <p:nvPr/>
          </p:nvSpPr>
          <p:spPr bwMode="auto">
            <a:xfrm>
              <a:off x="3288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19" name="Text Box 43"/>
            <p:cNvSpPr txBox="1">
              <a:spLocks noChangeArrowheads="1"/>
            </p:cNvSpPr>
            <p:nvPr/>
          </p:nvSpPr>
          <p:spPr bwMode="auto">
            <a:xfrm>
              <a:off x="3152" y="1411"/>
              <a:ext cx="363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C</a:t>
              </a:r>
              <a:r>
                <a:rPr kumimoji="1" lang="en-US" altLang="zh-CN" sz="2800" b="1" baseline="-25000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2613025" y="3513138"/>
            <a:ext cx="647700" cy="571500"/>
            <a:chOff x="1723" y="1343"/>
            <a:chExt cx="408" cy="360"/>
          </a:xfrm>
        </p:grpSpPr>
        <p:sp>
          <p:nvSpPr>
            <p:cNvPr id="12316" name="Text Box 13"/>
            <p:cNvSpPr txBox="1">
              <a:spLocks noChangeArrowheads="1"/>
            </p:cNvSpPr>
            <p:nvPr/>
          </p:nvSpPr>
          <p:spPr bwMode="auto">
            <a:xfrm>
              <a:off x="1723" y="1434"/>
              <a:ext cx="408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C</a:t>
              </a:r>
              <a:r>
                <a:rPr kumimoji="1" lang="en-US" altLang="zh-CN" sz="2800" b="1" baseline="-25000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2317" name="Oval 42"/>
            <p:cNvSpPr>
              <a:spLocks noChangeArrowheads="1"/>
            </p:cNvSpPr>
            <p:nvPr/>
          </p:nvSpPr>
          <p:spPr bwMode="auto">
            <a:xfrm>
              <a:off x="1859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2293" name="Group 33"/>
          <p:cNvGrpSpPr/>
          <p:nvPr/>
        </p:nvGrpSpPr>
        <p:grpSpPr>
          <a:xfrm>
            <a:off x="1641475" y="2327275"/>
            <a:ext cx="5000625" cy="2444750"/>
            <a:chOff x="1034" y="1658"/>
            <a:chExt cx="3150" cy="1540"/>
          </a:xfrm>
        </p:grpSpPr>
        <p:sp>
          <p:nvSpPr>
            <p:cNvPr id="12313" name="Oval 38"/>
            <p:cNvSpPr>
              <a:spLocks noChangeArrowheads="1"/>
            </p:cNvSpPr>
            <p:nvPr/>
          </p:nvSpPr>
          <p:spPr bwMode="auto">
            <a:xfrm>
              <a:off x="1034" y="1658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9001"/>
                  </a:schemeClr>
                </a:gs>
                <a:gs pos="100000">
                  <a:srgbClr val="C5FFFF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8F2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14" name="Oval 39"/>
            <p:cNvSpPr>
              <a:spLocks noChangeArrowheads="1"/>
            </p:cNvSpPr>
            <p:nvPr/>
          </p:nvSpPr>
          <p:spPr bwMode="auto">
            <a:xfrm>
              <a:off x="2644" y="1658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2998"/>
                  </a:schemeClr>
                </a:gs>
                <a:gs pos="100000">
                  <a:srgbClr val="C5FFFF">
                    <a:alpha val="43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8F2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15" name="xjhgx3"/>
            <p:cNvSpPr/>
            <p:nvPr/>
          </p:nvSpPr>
          <p:spPr bwMode="auto">
            <a:xfrm>
              <a:off x="2508" y="2086"/>
              <a:ext cx="204" cy="681"/>
            </a:xfrm>
            <a:custGeom>
              <a:avLst/>
              <a:gdLst>
                <a:gd name="T0" fmla="*/ 9 w 980"/>
                <a:gd name="T1" fmla="*/ 0 h 4408"/>
                <a:gd name="T2" fmla="*/ 8 w 980"/>
                <a:gd name="T3" fmla="*/ 1 h 4408"/>
                <a:gd name="T4" fmla="*/ 8 w 980"/>
                <a:gd name="T5" fmla="*/ 2 h 4408"/>
                <a:gd name="T6" fmla="*/ 7 w 980"/>
                <a:gd name="T7" fmla="*/ 3 h 4408"/>
                <a:gd name="T8" fmla="*/ 7 w 980"/>
                <a:gd name="T9" fmla="*/ 4 h 4408"/>
                <a:gd name="T10" fmla="*/ 6 w 980"/>
                <a:gd name="T11" fmla="*/ 5 h 4408"/>
                <a:gd name="T12" fmla="*/ 6 w 980"/>
                <a:gd name="T13" fmla="*/ 6 h 4408"/>
                <a:gd name="T14" fmla="*/ 6 w 980"/>
                <a:gd name="T15" fmla="*/ 7 h 4408"/>
                <a:gd name="T16" fmla="*/ 6 w 980"/>
                <a:gd name="T17" fmla="*/ 8 h 4408"/>
                <a:gd name="T18" fmla="*/ 6 w 980"/>
                <a:gd name="T19" fmla="*/ 9 h 4408"/>
                <a:gd name="T20" fmla="*/ 6 w 980"/>
                <a:gd name="T21" fmla="*/ 10 h 4408"/>
                <a:gd name="T22" fmla="*/ 6 w 980"/>
                <a:gd name="T23" fmla="*/ 11 h 4408"/>
                <a:gd name="T24" fmla="*/ 7 w 980"/>
                <a:gd name="T25" fmla="*/ 12 h 4408"/>
                <a:gd name="T26" fmla="*/ 7 w 980"/>
                <a:gd name="T27" fmla="*/ 13 h 4408"/>
                <a:gd name="T28" fmla="*/ 8 w 980"/>
                <a:gd name="T29" fmla="*/ 14 h 4408"/>
                <a:gd name="T30" fmla="*/ 8 w 980"/>
                <a:gd name="T31" fmla="*/ 15 h 4408"/>
                <a:gd name="T32" fmla="*/ 9 w 980"/>
                <a:gd name="T33" fmla="*/ 16 h 4408"/>
                <a:gd name="T34" fmla="*/ 0 w 980"/>
                <a:gd name="T35" fmla="*/ 16 h 4408"/>
                <a:gd name="T36" fmla="*/ 1 w 980"/>
                <a:gd name="T37" fmla="*/ 15 h 4408"/>
                <a:gd name="T38" fmla="*/ 1 w 980"/>
                <a:gd name="T39" fmla="*/ 14 h 4408"/>
                <a:gd name="T40" fmla="*/ 2 w 980"/>
                <a:gd name="T41" fmla="*/ 13 h 4408"/>
                <a:gd name="T42" fmla="*/ 2 w 980"/>
                <a:gd name="T43" fmla="*/ 12 h 4408"/>
                <a:gd name="T44" fmla="*/ 2 w 980"/>
                <a:gd name="T45" fmla="*/ 11 h 4408"/>
                <a:gd name="T46" fmla="*/ 3 w 980"/>
                <a:gd name="T47" fmla="*/ 10 h 4408"/>
                <a:gd name="T48" fmla="*/ 3 w 980"/>
                <a:gd name="T49" fmla="*/ 9 h 4408"/>
                <a:gd name="T50" fmla="*/ 3 w 980"/>
                <a:gd name="T51" fmla="*/ 8 h 4408"/>
                <a:gd name="T52" fmla="*/ 3 w 980"/>
                <a:gd name="T53" fmla="*/ 7 h 4408"/>
                <a:gd name="T54" fmla="*/ 3 w 980"/>
                <a:gd name="T55" fmla="*/ 6 h 4408"/>
                <a:gd name="T56" fmla="*/ 2 w 980"/>
                <a:gd name="T57" fmla="*/ 5 h 4408"/>
                <a:gd name="T58" fmla="*/ 2 w 980"/>
                <a:gd name="T59" fmla="*/ 4 h 4408"/>
                <a:gd name="T60" fmla="*/ 2 w 980"/>
                <a:gd name="T61" fmla="*/ 3 h 4408"/>
                <a:gd name="T62" fmla="*/ 1 w 980"/>
                <a:gd name="T63" fmla="*/ 2 h 4408"/>
                <a:gd name="T64" fmla="*/ 1 w 980"/>
                <a:gd name="T65" fmla="*/ 1 h 4408"/>
                <a:gd name="T66" fmla="*/ 0 w 980"/>
                <a:gd name="T67" fmla="*/ 0 h 4408"/>
                <a:gd name="T68" fmla="*/ 9 w 980"/>
                <a:gd name="T69" fmla="*/ 0 h 44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80"/>
                <a:gd name="T106" fmla="*/ 0 h 4408"/>
                <a:gd name="T107" fmla="*/ 980 w 980"/>
                <a:gd name="T108" fmla="*/ 4408 h 44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C5FFFF"/>
            </a:solidFill>
            <a:ln w="28575">
              <a:solidFill>
                <a:srgbClr val="00F8F2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609600" y="3581400"/>
            <a:ext cx="680561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196" name="Text Box 124"/>
          <p:cNvSpPr txBox="1">
            <a:spLocks noChangeArrowheads="1"/>
          </p:cNvSpPr>
          <p:nvPr/>
        </p:nvSpPr>
        <p:spPr bwMode="auto">
          <a:xfrm>
            <a:off x="4305300" y="3044825"/>
            <a:ext cx="25968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800" b="1" i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</a:p>
        </p:txBody>
      </p:sp>
      <p:sp>
        <p:nvSpPr>
          <p:cNvPr id="23701" name="Oval 149"/>
          <p:cNvSpPr>
            <a:spLocks noChangeArrowheads="1"/>
          </p:cNvSpPr>
          <p:nvPr/>
        </p:nvSpPr>
        <p:spPr bwMode="auto">
          <a:xfrm>
            <a:off x="4089400" y="3513138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zh-CN" sz="2800" b="1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" name="Group 16"/>
          <p:cNvGrpSpPr/>
          <p:nvPr/>
        </p:nvGrpSpPr>
        <p:grpSpPr>
          <a:xfrm rot="735886">
            <a:off x="990600" y="3505200"/>
            <a:ext cx="5832475" cy="73025"/>
            <a:chOff x="567" y="3884"/>
            <a:chExt cx="4218" cy="0"/>
          </a:xfrm>
        </p:grpSpPr>
        <p:sp>
          <p:nvSpPr>
            <p:cNvPr id="12310" name="Line 17"/>
            <p:cNvSpPr>
              <a:spLocks noChangeShapeType="1"/>
            </p:cNvSpPr>
            <p:nvPr/>
          </p:nvSpPr>
          <p:spPr bwMode="auto">
            <a:xfrm>
              <a:off x="567" y="3884"/>
              <a:ext cx="421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11" name="Line 18"/>
            <p:cNvSpPr>
              <a:spLocks noChangeShapeType="1"/>
            </p:cNvSpPr>
            <p:nvPr/>
          </p:nvSpPr>
          <p:spPr bwMode="auto">
            <a:xfrm>
              <a:off x="1315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12" name="Line 19"/>
            <p:cNvSpPr>
              <a:spLocks noChangeShapeType="1"/>
            </p:cNvSpPr>
            <p:nvPr/>
          </p:nvSpPr>
          <p:spPr bwMode="auto">
            <a:xfrm>
              <a:off x="3356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 rot="18713856" flipV="1">
            <a:off x="1219200" y="3581400"/>
            <a:ext cx="5832475" cy="73025"/>
            <a:chOff x="567" y="3884"/>
            <a:chExt cx="4218" cy="0"/>
          </a:xfrm>
        </p:grpSpPr>
        <p:sp>
          <p:nvSpPr>
            <p:cNvPr id="12307" name="Line 21"/>
            <p:cNvSpPr>
              <a:spLocks noChangeShapeType="1"/>
            </p:cNvSpPr>
            <p:nvPr/>
          </p:nvSpPr>
          <p:spPr bwMode="auto">
            <a:xfrm>
              <a:off x="567" y="3884"/>
              <a:ext cx="421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08" name="Line 22"/>
            <p:cNvSpPr>
              <a:spLocks noChangeShapeType="1"/>
            </p:cNvSpPr>
            <p:nvPr/>
          </p:nvSpPr>
          <p:spPr bwMode="auto">
            <a:xfrm>
              <a:off x="1315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09" name="Line 23"/>
            <p:cNvSpPr>
              <a:spLocks noChangeShapeType="1"/>
            </p:cNvSpPr>
            <p:nvPr/>
          </p:nvSpPr>
          <p:spPr bwMode="auto">
            <a:xfrm>
              <a:off x="3356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1012825" y="3573463"/>
            <a:ext cx="6518275" cy="80962"/>
            <a:chOff x="567" y="3884"/>
            <a:chExt cx="4218" cy="0"/>
          </a:xfrm>
        </p:grpSpPr>
        <p:sp>
          <p:nvSpPr>
            <p:cNvPr id="12304" name="Line 25"/>
            <p:cNvSpPr>
              <a:spLocks noChangeShapeType="1"/>
            </p:cNvSpPr>
            <p:nvPr/>
          </p:nvSpPr>
          <p:spPr bwMode="auto">
            <a:xfrm>
              <a:off x="567" y="3884"/>
              <a:ext cx="421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05" name="Line 26"/>
            <p:cNvSpPr>
              <a:spLocks noChangeShapeType="1"/>
            </p:cNvSpPr>
            <p:nvPr/>
          </p:nvSpPr>
          <p:spPr bwMode="auto">
            <a:xfrm>
              <a:off x="1315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06" name="Line 27"/>
            <p:cNvSpPr>
              <a:spLocks noChangeShapeType="1"/>
            </p:cNvSpPr>
            <p:nvPr/>
          </p:nvSpPr>
          <p:spPr bwMode="auto">
            <a:xfrm>
              <a:off x="3356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200400" y="5105400"/>
            <a:ext cx="5562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主光轴画法</a:t>
            </a:r>
            <a:r>
              <a:rPr lang="en-US" altLang="zh-CN" sz="36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点划线</a:t>
            </a: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3962400" y="60198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300" name="AutoShape 36"/>
          <p:cNvSpPr/>
          <p:nvPr/>
        </p:nvSpPr>
        <p:spPr bwMode="auto">
          <a:xfrm>
            <a:off x="7315200" y="1524000"/>
            <a:ext cx="1524000" cy="609600"/>
          </a:xfrm>
          <a:prstGeom prst="callout2">
            <a:avLst>
              <a:gd name="adj1" fmla="val 18750"/>
              <a:gd name="adj2" fmla="val -5000"/>
              <a:gd name="adj3" fmla="val 18750"/>
              <a:gd name="adj4" fmla="val -19898"/>
              <a:gd name="adj5" fmla="val 340106"/>
              <a:gd name="adj6" fmla="val -62917"/>
            </a:avLst>
          </a:prstGeom>
          <a:solidFill>
            <a:schemeClr val="accent1"/>
          </a:solidFill>
          <a:ln w="34925">
            <a:solidFill>
              <a:schemeClr val="tx1"/>
            </a:solidFill>
            <a:miter lim="800000"/>
            <a:headEnd type="none" w="lg" len="lg"/>
            <a:tailEnd type="stealth" w="lg" len="lg"/>
          </a:ln>
        </p:spPr>
        <p:txBody>
          <a:bodyPr/>
          <a:lstStyle/>
          <a:p>
            <a:pPr algn="ctr"/>
            <a:r>
              <a:rPr lang="zh-CN" altLang="en-US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主光轴</a:t>
            </a:r>
          </a:p>
        </p:txBody>
      </p:sp>
      <p:sp>
        <p:nvSpPr>
          <p:cNvPr id="11301" name="AutoShape 37"/>
          <p:cNvSpPr/>
          <p:nvPr/>
        </p:nvSpPr>
        <p:spPr bwMode="auto">
          <a:xfrm>
            <a:off x="5029200" y="1219200"/>
            <a:ext cx="1371600" cy="609600"/>
          </a:xfrm>
          <a:prstGeom prst="callout2">
            <a:avLst>
              <a:gd name="adj1" fmla="val 18750"/>
              <a:gd name="adj2" fmla="val -5556"/>
              <a:gd name="adj3" fmla="val 18750"/>
              <a:gd name="adj4" fmla="val -35880"/>
              <a:gd name="adj5" fmla="val 387500"/>
              <a:gd name="adj6" fmla="val -67245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tailEnd type="stealth" w="lg" len="lg"/>
          </a:ln>
        </p:spPr>
        <p:txBody>
          <a:bodyPr/>
          <a:lstStyle/>
          <a:p>
            <a:pPr algn="ctr"/>
            <a:r>
              <a:rPr kumimoji="1" lang="zh-CN" altLang="zh-CN" sz="32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光心</a:t>
            </a:r>
            <a:endParaRPr kumimoji="1" lang="zh-CN" altLang="en-US" sz="3200" b="1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  <p:bldP spid="3196" grpId="0"/>
      <p:bldP spid="23701" grpId="0" animBg="1"/>
      <p:bldP spid="11298" grpId="0"/>
      <p:bldP spid="11299" grpId="0" animBg="1"/>
      <p:bldP spid="11300" grpId="0" animBg="1"/>
      <p:bldP spid="113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76200" y="3733800"/>
            <a:ext cx="4114800" cy="2895600"/>
          </a:xfrm>
        </p:spPr>
        <p:txBody>
          <a:bodyPr/>
          <a:lstStyle/>
          <a:p>
            <a:pPr algn="ctr" eaLnBrk="1" hangingPunct="1">
              <a:buClr>
                <a:schemeClr val="bg1"/>
              </a:buClr>
            </a:pP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削冰取火</a:t>
            </a:r>
            <a:endParaRPr lang="en-US" altLang="zh-CN" sz="40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“削冰令圆，举以向日，以艾承其影，则火生。”</a:t>
            </a:r>
            <a:endParaRPr lang="en-US" altLang="zh-CN" sz="2800" b="1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西汉</a:t>
            </a: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《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淮南万毕术</a:t>
            </a: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》</a:t>
            </a:r>
          </a:p>
          <a:p>
            <a:pPr eaLnBrk="1" hangingPunct="1">
              <a:buClr>
                <a:schemeClr val="bg1"/>
              </a:buClr>
            </a:pPr>
            <a:endParaRPr lang="zh-CN" altLang="en-US" sz="2800" b="1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52400"/>
            <a:ext cx="4203700" cy="29956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52400"/>
            <a:ext cx="4191000" cy="2971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67200" y="3297238"/>
            <a:ext cx="4724400" cy="340836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00800" cy="715962"/>
          </a:xfrm>
        </p:spPr>
        <p:txBody>
          <a:bodyPr/>
          <a:lstStyle/>
          <a:p>
            <a:pPr algn="l" eaLnBrk="1" hangingPunct="1"/>
            <a:r>
              <a:rPr kumimoji="1"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kumimoji="1"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透镜对光的作用</a:t>
            </a:r>
          </a:p>
        </p:txBody>
      </p:sp>
      <p:sp>
        <p:nvSpPr>
          <p:cNvPr id="75837" name="Rectangle 61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9248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40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凸透镜对光的作用：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p"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会聚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作用，又叫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会聚透镜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14340" name="Group 98"/>
          <p:cNvGrpSpPr/>
          <p:nvPr/>
        </p:nvGrpSpPr>
        <p:grpSpPr>
          <a:xfrm>
            <a:off x="3506788" y="3406775"/>
            <a:ext cx="236537" cy="1393825"/>
            <a:chOff x="2517" y="1141"/>
            <a:chExt cx="136" cy="635"/>
          </a:xfrm>
        </p:grpSpPr>
        <p:sp>
          <p:nvSpPr>
            <p:cNvPr id="14365" name="xjhgx2"/>
            <p:cNvSpPr/>
            <p:nvPr/>
          </p:nvSpPr>
          <p:spPr bwMode="auto">
            <a:xfrm>
              <a:off x="2517" y="1141"/>
              <a:ext cx="136" cy="635"/>
            </a:xfrm>
            <a:custGeom>
              <a:avLst/>
              <a:gdLst>
                <a:gd name="T0" fmla="*/ 3 w 620"/>
                <a:gd name="T1" fmla="*/ 0 h 4408"/>
                <a:gd name="T2" fmla="*/ 2 w 620"/>
                <a:gd name="T3" fmla="*/ 1 h 4408"/>
                <a:gd name="T4" fmla="*/ 2 w 620"/>
                <a:gd name="T5" fmla="*/ 2 h 4408"/>
                <a:gd name="T6" fmla="*/ 1 w 620"/>
                <a:gd name="T7" fmla="*/ 2 h 4408"/>
                <a:gd name="T8" fmla="*/ 1 w 620"/>
                <a:gd name="T9" fmla="*/ 3 h 4408"/>
                <a:gd name="T10" fmla="*/ 0 w 620"/>
                <a:gd name="T11" fmla="*/ 4 h 4408"/>
                <a:gd name="T12" fmla="*/ 0 w 620"/>
                <a:gd name="T13" fmla="*/ 5 h 4408"/>
                <a:gd name="T14" fmla="*/ 0 w 620"/>
                <a:gd name="T15" fmla="*/ 6 h 4408"/>
                <a:gd name="T16" fmla="*/ 0 w 620"/>
                <a:gd name="T17" fmla="*/ 7 h 4408"/>
                <a:gd name="T18" fmla="*/ 0 w 620"/>
                <a:gd name="T19" fmla="*/ 7 h 4408"/>
                <a:gd name="T20" fmla="*/ 0 w 620"/>
                <a:gd name="T21" fmla="*/ 8 h 4408"/>
                <a:gd name="T22" fmla="*/ 0 w 620"/>
                <a:gd name="T23" fmla="*/ 9 h 4408"/>
                <a:gd name="T24" fmla="*/ 1 w 620"/>
                <a:gd name="T25" fmla="*/ 10 h 4408"/>
                <a:gd name="T26" fmla="*/ 1 w 620"/>
                <a:gd name="T27" fmla="*/ 11 h 4408"/>
                <a:gd name="T28" fmla="*/ 2 w 620"/>
                <a:gd name="T29" fmla="*/ 12 h 4408"/>
                <a:gd name="T30" fmla="*/ 2 w 620"/>
                <a:gd name="T31" fmla="*/ 12 h 4408"/>
                <a:gd name="T32" fmla="*/ 3 w 620"/>
                <a:gd name="T33" fmla="*/ 13 h 4408"/>
                <a:gd name="T34" fmla="*/ 3 w 620"/>
                <a:gd name="T35" fmla="*/ 13 h 4408"/>
                <a:gd name="T36" fmla="*/ 4 w 620"/>
                <a:gd name="T37" fmla="*/ 12 h 4408"/>
                <a:gd name="T38" fmla="*/ 5 w 620"/>
                <a:gd name="T39" fmla="*/ 12 h 4408"/>
                <a:gd name="T40" fmla="*/ 5 w 620"/>
                <a:gd name="T41" fmla="*/ 11 h 4408"/>
                <a:gd name="T42" fmla="*/ 6 w 620"/>
                <a:gd name="T43" fmla="*/ 10 h 4408"/>
                <a:gd name="T44" fmla="*/ 6 w 620"/>
                <a:gd name="T45" fmla="*/ 9 h 4408"/>
                <a:gd name="T46" fmla="*/ 6 w 620"/>
                <a:gd name="T47" fmla="*/ 8 h 4408"/>
                <a:gd name="T48" fmla="*/ 7 w 620"/>
                <a:gd name="T49" fmla="*/ 7 h 4408"/>
                <a:gd name="T50" fmla="*/ 7 w 620"/>
                <a:gd name="T51" fmla="*/ 7 h 4408"/>
                <a:gd name="T52" fmla="*/ 7 w 620"/>
                <a:gd name="T53" fmla="*/ 6 h 4408"/>
                <a:gd name="T54" fmla="*/ 6 w 620"/>
                <a:gd name="T55" fmla="*/ 5 h 4408"/>
                <a:gd name="T56" fmla="*/ 6 w 620"/>
                <a:gd name="T57" fmla="*/ 4 h 4408"/>
                <a:gd name="T58" fmla="*/ 6 w 620"/>
                <a:gd name="T59" fmla="*/ 3 h 4408"/>
                <a:gd name="T60" fmla="*/ 5 w 620"/>
                <a:gd name="T61" fmla="*/ 2 h 4408"/>
                <a:gd name="T62" fmla="*/ 5 w 620"/>
                <a:gd name="T63" fmla="*/ 2 h 4408"/>
                <a:gd name="T64" fmla="*/ 4 w 620"/>
                <a:gd name="T65" fmla="*/ 1 h 4408"/>
                <a:gd name="T66" fmla="*/ 3 w 620"/>
                <a:gd name="T67" fmla="*/ 0 h 4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0"/>
                <a:gd name="T103" fmla="*/ 0 h 4408"/>
                <a:gd name="T104" fmla="*/ 620 w 620"/>
                <a:gd name="T105" fmla="*/ 4408 h 4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/>
                </a:gs>
                <a:gs pos="100000">
                  <a:srgbClr val="D5FF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4366" name="Line 100"/>
            <p:cNvSpPr>
              <a:spLocks noChangeShapeType="1"/>
            </p:cNvSpPr>
            <p:nvPr/>
          </p:nvSpPr>
          <p:spPr bwMode="auto">
            <a:xfrm flipH="1">
              <a:off x="2585" y="1162"/>
              <a:ext cx="0" cy="612"/>
            </a:xfrm>
            <a:prstGeom prst="line">
              <a:avLst/>
            </a:prstGeom>
            <a:noFill/>
            <a:ln w="12700">
              <a:solidFill>
                <a:srgbClr val="00F8F2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304800" y="4110038"/>
            <a:ext cx="7596188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342" name="Oval 25"/>
          <p:cNvSpPr>
            <a:spLocks noChangeAspect="1" noChangeArrowheads="1"/>
          </p:cNvSpPr>
          <p:nvPr/>
        </p:nvSpPr>
        <p:spPr bwMode="auto">
          <a:xfrm>
            <a:off x="3544888" y="4038600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kumimoji="1" lang="zh-CN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343" name="Oval 26"/>
          <p:cNvSpPr>
            <a:spLocks noChangeAspect="1" noChangeArrowheads="1"/>
          </p:cNvSpPr>
          <p:nvPr/>
        </p:nvSpPr>
        <p:spPr bwMode="auto">
          <a:xfrm>
            <a:off x="5480050" y="4038600"/>
            <a:ext cx="158750" cy="1587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kumimoji="1" lang="zh-CN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3100388" y="4038600"/>
            <a:ext cx="792162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CC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</a:p>
        </p:txBody>
      </p:sp>
      <p:grpSp>
        <p:nvGrpSpPr>
          <p:cNvPr id="3" name="Group 136"/>
          <p:cNvGrpSpPr/>
          <p:nvPr/>
        </p:nvGrpSpPr>
        <p:grpSpPr>
          <a:xfrm>
            <a:off x="1524000" y="3581400"/>
            <a:ext cx="2133600" cy="1068388"/>
            <a:chOff x="960" y="1686"/>
            <a:chExt cx="1344" cy="673"/>
          </a:xfrm>
        </p:grpSpPr>
        <p:grpSp>
          <p:nvGrpSpPr>
            <p:cNvPr id="14356" name="Group 118"/>
            <p:cNvGrpSpPr/>
            <p:nvPr/>
          </p:nvGrpSpPr>
          <p:grpSpPr>
            <a:xfrm>
              <a:off x="960" y="2358"/>
              <a:ext cx="1344" cy="1"/>
              <a:chOff x="1200" y="1584"/>
              <a:chExt cx="1344" cy="1"/>
            </a:xfrm>
          </p:grpSpPr>
          <p:sp>
            <p:nvSpPr>
              <p:cNvPr id="14363" name="Line 119"/>
              <p:cNvSpPr>
                <a:spLocks noChangeShapeType="1"/>
              </p:cNvSpPr>
              <p:nvPr/>
            </p:nvSpPr>
            <p:spPr bwMode="auto">
              <a:xfrm>
                <a:off x="1200" y="1584"/>
                <a:ext cx="1344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4364" name="Line 120"/>
              <p:cNvSpPr>
                <a:spLocks noChangeShapeType="1"/>
              </p:cNvSpPr>
              <p:nvPr/>
            </p:nvSpPr>
            <p:spPr bwMode="auto">
              <a:xfrm>
                <a:off x="1776" y="1584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4357" name="Group 135"/>
            <p:cNvGrpSpPr/>
            <p:nvPr/>
          </p:nvGrpSpPr>
          <p:grpSpPr>
            <a:xfrm>
              <a:off x="1008" y="2016"/>
              <a:ext cx="1248" cy="6"/>
              <a:chOff x="1008" y="2016"/>
              <a:chExt cx="1248" cy="6"/>
            </a:xfrm>
          </p:grpSpPr>
          <p:sp>
            <p:nvSpPr>
              <p:cNvPr id="14361" name="Line 123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1248" cy="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4362" name="Line 124"/>
              <p:cNvSpPr>
                <a:spLocks noChangeShapeType="1"/>
              </p:cNvSpPr>
              <p:nvPr/>
            </p:nvSpPr>
            <p:spPr bwMode="auto">
              <a:xfrm>
                <a:off x="1536" y="2022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4358" name="Group 127"/>
            <p:cNvGrpSpPr/>
            <p:nvPr/>
          </p:nvGrpSpPr>
          <p:grpSpPr>
            <a:xfrm>
              <a:off x="1008" y="1686"/>
              <a:ext cx="1296" cy="1"/>
              <a:chOff x="1248" y="912"/>
              <a:chExt cx="1296" cy="1"/>
            </a:xfrm>
          </p:grpSpPr>
          <p:sp>
            <p:nvSpPr>
              <p:cNvPr id="14359" name="Line 128"/>
              <p:cNvSpPr>
                <a:spLocks noChangeShapeType="1"/>
              </p:cNvSpPr>
              <p:nvPr/>
            </p:nvSpPr>
            <p:spPr bwMode="auto">
              <a:xfrm>
                <a:off x="1248" y="912"/>
                <a:ext cx="1296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4360" name="Line 129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Group 138"/>
          <p:cNvGrpSpPr/>
          <p:nvPr/>
        </p:nvGrpSpPr>
        <p:grpSpPr>
          <a:xfrm>
            <a:off x="3581400" y="3581400"/>
            <a:ext cx="3429000" cy="1066800"/>
            <a:chOff x="2256" y="1686"/>
            <a:chExt cx="2160" cy="672"/>
          </a:xfrm>
        </p:grpSpPr>
        <p:grpSp>
          <p:nvGrpSpPr>
            <p:cNvPr id="14347" name="Group 115"/>
            <p:cNvGrpSpPr/>
            <p:nvPr/>
          </p:nvGrpSpPr>
          <p:grpSpPr>
            <a:xfrm>
              <a:off x="2304" y="1790"/>
              <a:ext cx="2064" cy="568"/>
              <a:chOff x="2544" y="1016"/>
              <a:chExt cx="2064" cy="568"/>
            </a:xfrm>
          </p:grpSpPr>
          <p:sp>
            <p:nvSpPr>
              <p:cNvPr id="14354" name="Line 116"/>
              <p:cNvSpPr>
                <a:spLocks noChangeShapeType="1"/>
              </p:cNvSpPr>
              <p:nvPr/>
            </p:nvSpPr>
            <p:spPr bwMode="auto">
              <a:xfrm flipV="1">
                <a:off x="2544" y="1016"/>
                <a:ext cx="2064" cy="56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4355" name="Line 117"/>
              <p:cNvSpPr>
                <a:spLocks noChangeShapeType="1"/>
              </p:cNvSpPr>
              <p:nvPr/>
            </p:nvSpPr>
            <p:spPr bwMode="auto">
              <a:xfrm flipV="1">
                <a:off x="2880" y="1440"/>
                <a:ext cx="192" cy="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4348" name="Group 137"/>
            <p:cNvGrpSpPr/>
            <p:nvPr/>
          </p:nvGrpSpPr>
          <p:grpSpPr>
            <a:xfrm>
              <a:off x="2256" y="2012"/>
              <a:ext cx="2160" cy="10"/>
              <a:chOff x="2256" y="2012"/>
              <a:chExt cx="2160" cy="10"/>
            </a:xfrm>
          </p:grpSpPr>
          <p:sp>
            <p:nvSpPr>
              <p:cNvPr id="14352" name="Line 134"/>
              <p:cNvSpPr>
                <a:spLocks noChangeShapeType="1"/>
              </p:cNvSpPr>
              <p:nvPr/>
            </p:nvSpPr>
            <p:spPr bwMode="auto">
              <a:xfrm flipV="1">
                <a:off x="2256" y="2012"/>
                <a:ext cx="2160" cy="1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4353" name="Line 125"/>
              <p:cNvSpPr>
                <a:spLocks noChangeShapeType="1"/>
              </p:cNvSpPr>
              <p:nvPr/>
            </p:nvSpPr>
            <p:spPr bwMode="auto">
              <a:xfrm>
                <a:off x="2541" y="2022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4349" name="Group 130"/>
            <p:cNvGrpSpPr/>
            <p:nvPr/>
          </p:nvGrpSpPr>
          <p:grpSpPr>
            <a:xfrm>
              <a:off x="2304" y="1686"/>
              <a:ext cx="2016" cy="576"/>
              <a:chOff x="2544" y="912"/>
              <a:chExt cx="2016" cy="576"/>
            </a:xfrm>
          </p:grpSpPr>
          <p:sp>
            <p:nvSpPr>
              <p:cNvPr id="14350" name="Line 131"/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2016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4351" name="Line 132"/>
              <p:cNvSpPr>
                <a:spLocks noChangeShapeType="1"/>
              </p:cNvSpPr>
              <p:nvPr/>
            </p:nvSpPr>
            <p:spPr bwMode="auto">
              <a:xfrm>
                <a:off x="2784" y="981"/>
                <a:ext cx="192" cy="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6"/>
          <p:cNvGrpSpPr/>
          <p:nvPr/>
        </p:nvGrpSpPr>
        <p:grpSpPr>
          <a:xfrm>
            <a:off x="4064000" y="968375"/>
            <a:ext cx="236538" cy="1393825"/>
            <a:chOff x="2517" y="1141"/>
            <a:chExt cx="136" cy="635"/>
          </a:xfrm>
        </p:grpSpPr>
        <p:sp>
          <p:nvSpPr>
            <p:cNvPr id="15423" name="xjhgx2"/>
            <p:cNvSpPr/>
            <p:nvPr/>
          </p:nvSpPr>
          <p:spPr bwMode="auto">
            <a:xfrm>
              <a:off x="2517" y="1141"/>
              <a:ext cx="136" cy="635"/>
            </a:xfrm>
            <a:custGeom>
              <a:avLst/>
              <a:gdLst>
                <a:gd name="T0" fmla="*/ 3 w 620"/>
                <a:gd name="T1" fmla="*/ 0 h 4408"/>
                <a:gd name="T2" fmla="*/ 2 w 620"/>
                <a:gd name="T3" fmla="*/ 1 h 4408"/>
                <a:gd name="T4" fmla="*/ 2 w 620"/>
                <a:gd name="T5" fmla="*/ 2 h 4408"/>
                <a:gd name="T6" fmla="*/ 1 w 620"/>
                <a:gd name="T7" fmla="*/ 2 h 4408"/>
                <a:gd name="T8" fmla="*/ 1 w 620"/>
                <a:gd name="T9" fmla="*/ 3 h 4408"/>
                <a:gd name="T10" fmla="*/ 0 w 620"/>
                <a:gd name="T11" fmla="*/ 4 h 4408"/>
                <a:gd name="T12" fmla="*/ 0 w 620"/>
                <a:gd name="T13" fmla="*/ 5 h 4408"/>
                <a:gd name="T14" fmla="*/ 0 w 620"/>
                <a:gd name="T15" fmla="*/ 6 h 4408"/>
                <a:gd name="T16" fmla="*/ 0 w 620"/>
                <a:gd name="T17" fmla="*/ 7 h 4408"/>
                <a:gd name="T18" fmla="*/ 0 w 620"/>
                <a:gd name="T19" fmla="*/ 7 h 4408"/>
                <a:gd name="T20" fmla="*/ 0 w 620"/>
                <a:gd name="T21" fmla="*/ 8 h 4408"/>
                <a:gd name="T22" fmla="*/ 0 w 620"/>
                <a:gd name="T23" fmla="*/ 9 h 4408"/>
                <a:gd name="T24" fmla="*/ 1 w 620"/>
                <a:gd name="T25" fmla="*/ 10 h 4408"/>
                <a:gd name="T26" fmla="*/ 1 w 620"/>
                <a:gd name="T27" fmla="*/ 11 h 4408"/>
                <a:gd name="T28" fmla="*/ 2 w 620"/>
                <a:gd name="T29" fmla="*/ 12 h 4408"/>
                <a:gd name="T30" fmla="*/ 2 w 620"/>
                <a:gd name="T31" fmla="*/ 12 h 4408"/>
                <a:gd name="T32" fmla="*/ 3 w 620"/>
                <a:gd name="T33" fmla="*/ 13 h 4408"/>
                <a:gd name="T34" fmla="*/ 3 w 620"/>
                <a:gd name="T35" fmla="*/ 13 h 4408"/>
                <a:gd name="T36" fmla="*/ 4 w 620"/>
                <a:gd name="T37" fmla="*/ 12 h 4408"/>
                <a:gd name="T38" fmla="*/ 5 w 620"/>
                <a:gd name="T39" fmla="*/ 12 h 4408"/>
                <a:gd name="T40" fmla="*/ 5 w 620"/>
                <a:gd name="T41" fmla="*/ 11 h 4408"/>
                <a:gd name="T42" fmla="*/ 6 w 620"/>
                <a:gd name="T43" fmla="*/ 10 h 4408"/>
                <a:gd name="T44" fmla="*/ 6 w 620"/>
                <a:gd name="T45" fmla="*/ 9 h 4408"/>
                <a:gd name="T46" fmla="*/ 6 w 620"/>
                <a:gd name="T47" fmla="*/ 8 h 4408"/>
                <a:gd name="T48" fmla="*/ 7 w 620"/>
                <a:gd name="T49" fmla="*/ 7 h 4408"/>
                <a:gd name="T50" fmla="*/ 7 w 620"/>
                <a:gd name="T51" fmla="*/ 7 h 4408"/>
                <a:gd name="T52" fmla="*/ 7 w 620"/>
                <a:gd name="T53" fmla="*/ 6 h 4408"/>
                <a:gd name="T54" fmla="*/ 6 w 620"/>
                <a:gd name="T55" fmla="*/ 5 h 4408"/>
                <a:gd name="T56" fmla="*/ 6 w 620"/>
                <a:gd name="T57" fmla="*/ 4 h 4408"/>
                <a:gd name="T58" fmla="*/ 6 w 620"/>
                <a:gd name="T59" fmla="*/ 3 h 4408"/>
                <a:gd name="T60" fmla="*/ 5 w 620"/>
                <a:gd name="T61" fmla="*/ 2 h 4408"/>
                <a:gd name="T62" fmla="*/ 5 w 620"/>
                <a:gd name="T63" fmla="*/ 2 h 4408"/>
                <a:gd name="T64" fmla="*/ 4 w 620"/>
                <a:gd name="T65" fmla="*/ 1 h 4408"/>
                <a:gd name="T66" fmla="*/ 3 w 620"/>
                <a:gd name="T67" fmla="*/ 0 h 4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0"/>
                <a:gd name="T103" fmla="*/ 0 h 4408"/>
                <a:gd name="T104" fmla="*/ 620 w 620"/>
                <a:gd name="T105" fmla="*/ 4408 h 4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/>
                </a:gs>
                <a:gs pos="100000">
                  <a:srgbClr val="D5FF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424" name="Line 48"/>
            <p:cNvSpPr>
              <a:spLocks noChangeShapeType="1"/>
            </p:cNvSpPr>
            <p:nvPr/>
          </p:nvSpPr>
          <p:spPr bwMode="auto">
            <a:xfrm flipH="1">
              <a:off x="2585" y="1162"/>
              <a:ext cx="0" cy="612"/>
            </a:xfrm>
            <a:prstGeom prst="line">
              <a:avLst/>
            </a:prstGeom>
            <a:noFill/>
            <a:ln w="12700">
              <a:solidFill>
                <a:srgbClr val="00F8F2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862013" y="1671638"/>
            <a:ext cx="7596187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64" name="Oval 25"/>
          <p:cNvSpPr>
            <a:spLocks noChangeAspect="1" noChangeArrowheads="1"/>
          </p:cNvSpPr>
          <p:nvPr/>
        </p:nvSpPr>
        <p:spPr bwMode="auto">
          <a:xfrm>
            <a:off x="4102100" y="1600200"/>
            <a:ext cx="144463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kumimoji="1" lang="zh-CN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65" name="Oval 26"/>
          <p:cNvSpPr>
            <a:spLocks noChangeAspect="1" noChangeArrowheads="1"/>
          </p:cNvSpPr>
          <p:nvPr/>
        </p:nvSpPr>
        <p:spPr bwMode="auto">
          <a:xfrm>
            <a:off x="6037263" y="1600200"/>
            <a:ext cx="158750" cy="1587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kumimoji="1" lang="zh-CN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66" name="Text Box 27"/>
          <p:cNvSpPr txBox="1">
            <a:spLocks noChangeArrowheads="1"/>
          </p:cNvSpPr>
          <p:nvPr/>
        </p:nvSpPr>
        <p:spPr bwMode="auto">
          <a:xfrm>
            <a:off x="3657600" y="1600200"/>
            <a:ext cx="79216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CC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</a:p>
        </p:txBody>
      </p:sp>
      <p:sp>
        <p:nvSpPr>
          <p:cNvPr id="15367" name="Text Box 28"/>
          <p:cNvSpPr txBox="1">
            <a:spLocks noChangeArrowheads="1"/>
          </p:cNvSpPr>
          <p:nvPr/>
        </p:nvSpPr>
        <p:spPr bwMode="auto">
          <a:xfrm>
            <a:off x="5967413" y="914400"/>
            <a:ext cx="5032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i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</a:p>
        </p:txBody>
      </p:sp>
      <p:grpSp>
        <p:nvGrpSpPr>
          <p:cNvPr id="15368" name="Group 30"/>
          <p:cNvGrpSpPr/>
          <p:nvPr/>
        </p:nvGrpSpPr>
        <p:grpSpPr>
          <a:xfrm>
            <a:off x="4181475" y="1600200"/>
            <a:ext cx="1939925" cy="1438275"/>
            <a:chOff x="2723" y="2614"/>
            <a:chExt cx="1222" cy="906"/>
          </a:xfrm>
        </p:grpSpPr>
        <p:sp>
          <p:nvSpPr>
            <p:cNvPr id="15417" name="Line 31"/>
            <p:cNvSpPr>
              <a:spLocks noChangeShapeType="1"/>
            </p:cNvSpPr>
            <p:nvPr/>
          </p:nvSpPr>
          <p:spPr bwMode="auto">
            <a:xfrm flipH="1">
              <a:off x="2723" y="3067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418" name="Line 32"/>
            <p:cNvSpPr>
              <a:spLocks noChangeShapeType="1"/>
            </p:cNvSpPr>
            <p:nvPr/>
          </p:nvSpPr>
          <p:spPr bwMode="auto">
            <a:xfrm flipH="1">
              <a:off x="3945" y="2614"/>
              <a:ext cx="0" cy="9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419" name="Line 33"/>
            <p:cNvSpPr>
              <a:spLocks noChangeShapeType="1"/>
            </p:cNvSpPr>
            <p:nvPr/>
          </p:nvSpPr>
          <p:spPr bwMode="auto">
            <a:xfrm>
              <a:off x="3515" y="3249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lg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420" name="Line 34"/>
            <p:cNvSpPr>
              <a:spLocks noChangeShapeType="1"/>
            </p:cNvSpPr>
            <p:nvPr/>
          </p:nvSpPr>
          <p:spPr bwMode="auto">
            <a:xfrm flipH="1">
              <a:off x="2744" y="3249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lg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421" name="Text Box 35"/>
            <p:cNvSpPr txBox="1">
              <a:spLocks noChangeArrowheads="1"/>
            </p:cNvSpPr>
            <p:nvPr/>
          </p:nvSpPr>
          <p:spPr bwMode="auto">
            <a:xfrm>
              <a:off x="3107" y="3113"/>
              <a:ext cx="54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422" name="Text Box 36"/>
            <p:cNvSpPr txBox="1">
              <a:spLocks noChangeArrowheads="1"/>
            </p:cNvSpPr>
            <p:nvPr/>
          </p:nvSpPr>
          <p:spPr bwMode="auto">
            <a:xfrm>
              <a:off x="3248" y="3007"/>
              <a:ext cx="213" cy="4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36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</a:p>
          </p:txBody>
        </p:sp>
      </p:grpSp>
      <p:sp>
        <p:nvSpPr>
          <p:cNvPr id="15369" name="Rectangle 87"/>
          <p:cNvSpPr>
            <a:spLocks noGrp="1" noChangeArrowheads="1"/>
          </p:cNvSpPr>
          <p:nvPr>
            <p:ph type="title"/>
          </p:nvPr>
        </p:nvSpPr>
        <p:spPr>
          <a:xfrm>
            <a:off x="633413" y="198438"/>
            <a:ext cx="6781800" cy="715962"/>
          </a:xfrm>
        </p:spPr>
        <p:txBody>
          <a:bodyPr/>
          <a:lstStyle/>
          <a:p>
            <a:pPr algn="l" eaLnBrk="1" hangingPunct="1"/>
            <a:r>
              <a:rPr kumimoji="1"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凸透镜的焦点和焦距</a:t>
            </a:r>
          </a:p>
        </p:txBody>
      </p:sp>
      <p:sp>
        <p:nvSpPr>
          <p:cNvPr id="15448" name="Rectangle 88"/>
          <p:cNvSpPr>
            <a:spLocks noGrp="1" noChangeArrowheads="1"/>
          </p:cNvSpPr>
          <p:nvPr>
            <p:ph type="body" idx="1"/>
          </p:nvPr>
        </p:nvSpPr>
        <p:spPr>
          <a:xfrm>
            <a:off x="709613" y="5029200"/>
            <a:ext cx="8205787" cy="152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）焦点：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平行于主轴的光会聚于在主轴的一点。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）焦距：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焦点到光心的距离。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）凸透镜有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个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实焦点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4" name="Group 156"/>
          <p:cNvGrpSpPr/>
          <p:nvPr/>
        </p:nvGrpSpPr>
        <p:grpSpPr>
          <a:xfrm>
            <a:off x="2081213" y="1143000"/>
            <a:ext cx="5410200" cy="1068388"/>
            <a:chOff x="1311" y="720"/>
            <a:chExt cx="3408" cy="673"/>
          </a:xfrm>
        </p:grpSpPr>
        <p:grpSp>
          <p:nvGrpSpPr>
            <p:cNvPr id="15398" name="Group 108"/>
            <p:cNvGrpSpPr/>
            <p:nvPr/>
          </p:nvGrpSpPr>
          <p:grpSpPr>
            <a:xfrm>
              <a:off x="1311" y="824"/>
              <a:ext cx="3408" cy="569"/>
              <a:chOff x="1200" y="1016"/>
              <a:chExt cx="3408" cy="569"/>
            </a:xfrm>
          </p:grpSpPr>
          <p:grpSp>
            <p:nvGrpSpPr>
              <p:cNvPr id="15411" name="Group 106"/>
              <p:cNvGrpSpPr/>
              <p:nvPr/>
            </p:nvGrpSpPr>
            <p:grpSpPr>
              <a:xfrm>
                <a:off x="2544" y="1016"/>
                <a:ext cx="2064" cy="568"/>
                <a:chOff x="2544" y="1016"/>
                <a:chExt cx="2064" cy="568"/>
              </a:xfrm>
            </p:grpSpPr>
            <p:sp>
              <p:nvSpPr>
                <p:cNvPr id="1541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544" y="1016"/>
                  <a:ext cx="2064" cy="568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416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880" y="1440"/>
                  <a:ext cx="192" cy="48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412" name="Group 103"/>
              <p:cNvGrpSpPr/>
              <p:nvPr/>
            </p:nvGrpSpPr>
            <p:grpSpPr>
              <a:xfrm>
                <a:off x="1200" y="1584"/>
                <a:ext cx="1344" cy="1"/>
                <a:chOff x="1200" y="1584"/>
                <a:chExt cx="1344" cy="1"/>
              </a:xfrm>
            </p:grpSpPr>
            <p:sp>
              <p:nvSpPr>
                <p:cNvPr id="15413" name="Line 91"/>
                <p:cNvSpPr>
                  <a:spLocks noChangeShapeType="1"/>
                </p:cNvSpPr>
                <p:nvPr/>
              </p:nvSpPr>
              <p:spPr bwMode="auto">
                <a:xfrm>
                  <a:off x="1200" y="1584"/>
                  <a:ext cx="1344" cy="1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414" name="Line 97"/>
                <p:cNvSpPr>
                  <a:spLocks noChangeShapeType="1"/>
                </p:cNvSpPr>
                <p:nvPr/>
              </p:nvSpPr>
              <p:spPr bwMode="auto">
                <a:xfrm>
                  <a:off x="1776" y="1584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5399" name="Group 105"/>
            <p:cNvGrpSpPr/>
            <p:nvPr/>
          </p:nvGrpSpPr>
          <p:grpSpPr>
            <a:xfrm>
              <a:off x="1359" y="1056"/>
              <a:ext cx="3312" cy="0"/>
              <a:chOff x="1248" y="1248"/>
              <a:chExt cx="3312" cy="0"/>
            </a:xfrm>
          </p:grpSpPr>
          <p:grpSp>
            <p:nvGrpSpPr>
              <p:cNvPr id="15407" name="Group 102"/>
              <p:cNvGrpSpPr/>
              <p:nvPr/>
            </p:nvGrpSpPr>
            <p:grpSpPr>
              <a:xfrm>
                <a:off x="1248" y="1248"/>
                <a:ext cx="3312" cy="0"/>
                <a:chOff x="1248" y="1248"/>
                <a:chExt cx="3312" cy="0"/>
              </a:xfrm>
            </p:grpSpPr>
            <p:sp>
              <p:nvSpPr>
                <p:cNvPr id="15409" name="Line 94"/>
                <p:cNvSpPr>
                  <a:spLocks noChangeShapeType="1"/>
                </p:cNvSpPr>
                <p:nvPr/>
              </p:nvSpPr>
              <p:spPr bwMode="auto">
                <a:xfrm>
                  <a:off x="1248" y="1248"/>
                  <a:ext cx="3312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410" name="Line 96"/>
                <p:cNvSpPr>
                  <a:spLocks noChangeShapeType="1"/>
                </p:cNvSpPr>
                <p:nvPr/>
              </p:nvSpPr>
              <p:spPr bwMode="auto">
                <a:xfrm>
                  <a:off x="1776" y="1248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408" name="Line 99"/>
              <p:cNvSpPr>
                <a:spLocks noChangeShapeType="1"/>
              </p:cNvSpPr>
              <p:nvPr/>
            </p:nvSpPr>
            <p:spPr bwMode="auto">
              <a:xfrm>
                <a:off x="2781" y="124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5400" name="Group 107"/>
            <p:cNvGrpSpPr/>
            <p:nvPr/>
          </p:nvGrpSpPr>
          <p:grpSpPr>
            <a:xfrm>
              <a:off x="1359" y="720"/>
              <a:ext cx="3312" cy="576"/>
              <a:chOff x="1248" y="912"/>
              <a:chExt cx="3312" cy="576"/>
            </a:xfrm>
          </p:grpSpPr>
          <p:grpSp>
            <p:nvGrpSpPr>
              <p:cNvPr id="15401" name="Group 101"/>
              <p:cNvGrpSpPr/>
              <p:nvPr/>
            </p:nvGrpSpPr>
            <p:grpSpPr>
              <a:xfrm>
                <a:off x="1248" y="912"/>
                <a:ext cx="1296" cy="1"/>
                <a:chOff x="1248" y="912"/>
                <a:chExt cx="1296" cy="1"/>
              </a:xfrm>
            </p:grpSpPr>
            <p:sp>
              <p:nvSpPr>
                <p:cNvPr id="15405" name="Line 89"/>
                <p:cNvSpPr>
                  <a:spLocks noChangeShapeType="1"/>
                </p:cNvSpPr>
                <p:nvPr/>
              </p:nvSpPr>
              <p:spPr bwMode="auto">
                <a:xfrm>
                  <a:off x="1248" y="912"/>
                  <a:ext cx="1296" cy="1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406" name="Line 9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402" name="Group 104"/>
              <p:cNvGrpSpPr/>
              <p:nvPr/>
            </p:nvGrpSpPr>
            <p:grpSpPr>
              <a:xfrm>
                <a:off x="2544" y="912"/>
                <a:ext cx="2016" cy="576"/>
                <a:chOff x="2544" y="912"/>
                <a:chExt cx="2016" cy="576"/>
              </a:xfrm>
            </p:grpSpPr>
            <p:sp>
              <p:nvSpPr>
                <p:cNvPr id="15403" name="Line 90"/>
                <p:cNvSpPr>
                  <a:spLocks noChangeShapeType="1"/>
                </p:cNvSpPr>
                <p:nvPr/>
              </p:nvSpPr>
              <p:spPr bwMode="auto">
                <a:xfrm>
                  <a:off x="2544" y="912"/>
                  <a:ext cx="2016" cy="5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404" name="Line 100"/>
                <p:cNvSpPr>
                  <a:spLocks noChangeShapeType="1"/>
                </p:cNvSpPr>
                <p:nvPr/>
              </p:nvSpPr>
              <p:spPr bwMode="auto">
                <a:xfrm>
                  <a:off x="2784" y="981"/>
                  <a:ext cx="192" cy="48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5372" name="Group 109"/>
          <p:cNvGrpSpPr/>
          <p:nvPr/>
        </p:nvGrpSpPr>
        <p:grpSpPr>
          <a:xfrm>
            <a:off x="4064000" y="3111500"/>
            <a:ext cx="236538" cy="1393825"/>
            <a:chOff x="2517" y="1141"/>
            <a:chExt cx="136" cy="635"/>
          </a:xfrm>
        </p:grpSpPr>
        <p:sp>
          <p:nvSpPr>
            <p:cNvPr id="15396" name="xjhgx2"/>
            <p:cNvSpPr/>
            <p:nvPr/>
          </p:nvSpPr>
          <p:spPr bwMode="auto">
            <a:xfrm>
              <a:off x="2517" y="1141"/>
              <a:ext cx="136" cy="635"/>
            </a:xfrm>
            <a:custGeom>
              <a:avLst/>
              <a:gdLst>
                <a:gd name="T0" fmla="*/ 3 w 620"/>
                <a:gd name="T1" fmla="*/ 0 h 4408"/>
                <a:gd name="T2" fmla="*/ 2 w 620"/>
                <a:gd name="T3" fmla="*/ 1 h 4408"/>
                <a:gd name="T4" fmla="*/ 2 w 620"/>
                <a:gd name="T5" fmla="*/ 2 h 4408"/>
                <a:gd name="T6" fmla="*/ 1 w 620"/>
                <a:gd name="T7" fmla="*/ 2 h 4408"/>
                <a:gd name="T8" fmla="*/ 1 w 620"/>
                <a:gd name="T9" fmla="*/ 3 h 4408"/>
                <a:gd name="T10" fmla="*/ 0 w 620"/>
                <a:gd name="T11" fmla="*/ 4 h 4408"/>
                <a:gd name="T12" fmla="*/ 0 w 620"/>
                <a:gd name="T13" fmla="*/ 5 h 4408"/>
                <a:gd name="T14" fmla="*/ 0 w 620"/>
                <a:gd name="T15" fmla="*/ 6 h 4408"/>
                <a:gd name="T16" fmla="*/ 0 w 620"/>
                <a:gd name="T17" fmla="*/ 7 h 4408"/>
                <a:gd name="T18" fmla="*/ 0 w 620"/>
                <a:gd name="T19" fmla="*/ 7 h 4408"/>
                <a:gd name="T20" fmla="*/ 0 w 620"/>
                <a:gd name="T21" fmla="*/ 8 h 4408"/>
                <a:gd name="T22" fmla="*/ 0 w 620"/>
                <a:gd name="T23" fmla="*/ 9 h 4408"/>
                <a:gd name="T24" fmla="*/ 1 w 620"/>
                <a:gd name="T25" fmla="*/ 10 h 4408"/>
                <a:gd name="T26" fmla="*/ 1 w 620"/>
                <a:gd name="T27" fmla="*/ 11 h 4408"/>
                <a:gd name="T28" fmla="*/ 2 w 620"/>
                <a:gd name="T29" fmla="*/ 12 h 4408"/>
                <a:gd name="T30" fmla="*/ 2 w 620"/>
                <a:gd name="T31" fmla="*/ 12 h 4408"/>
                <a:gd name="T32" fmla="*/ 3 w 620"/>
                <a:gd name="T33" fmla="*/ 13 h 4408"/>
                <a:gd name="T34" fmla="*/ 3 w 620"/>
                <a:gd name="T35" fmla="*/ 13 h 4408"/>
                <a:gd name="T36" fmla="*/ 4 w 620"/>
                <a:gd name="T37" fmla="*/ 12 h 4408"/>
                <a:gd name="T38" fmla="*/ 5 w 620"/>
                <a:gd name="T39" fmla="*/ 12 h 4408"/>
                <a:gd name="T40" fmla="*/ 5 w 620"/>
                <a:gd name="T41" fmla="*/ 11 h 4408"/>
                <a:gd name="T42" fmla="*/ 6 w 620"/>
                <a:gd name="T43" fmla="*/ 10 h 4408"/>
                <a:gd name="T44" fmla="*/ 6 w 620"/>
                <a:gd name="T45" fmla="*/ 9 h 4408"/>
                <a:gd name="T46" fmla="*/ 6 w 620"/>
                <a:gd name="T47" fmla="*/ 8 h 4408"/>
                <a:gd name="T48" fmla="*/ 7 w 620"/>
                <a:gd name="T49" fmla="*/ 7 h 4408"/>
                <a:gd name="T50" fmla="*/ 7 w 620"/>
                <a:gd name="T51" fmla="*/ 7 h 4408"/>
                <a:gd name="T52" fmla="*/ 7 w 620"/>
                <a:gd name="T53" fmla="*/ 6 h 4408"/>
                <a:gd name="T54" fmla="*/ 6 w 620"/>
                <a:gd name="T55" fmla="*/ 5 h 4408"/>
                <a:gd name="T56" fmla="*/ 6 w 620"/>
                <a:gd name="T57" fmla="*/ 4 h 4408"/>
                <a:gd name="T58" fmla="*/ 6 w 620"/>
                <a:gd name="T59" fmla="*/ 3 h 4408"/>
                <a:gd name="T60" fmla="*/ 5 w 620"/>
                <a:gd name="T61" fmla="*/ 2 h 4408"/>
                <a:gd name="T62" fmla="*/ 5 w 620"/>
                <a:gd name="T63" fmla="*/ 2 h 4408"/>
                <a:gd name="T64" fmla="*/ 4 w 620"/>
                <a:gd name="T65" fmla="*/ 1 h 4408"/>
                <a:gd name="T66" fmla="*/ 3 w 620"/>
                <a:gd name="T67" fmla="*/ 0 h 4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0"/>
                <a:gd name="T103" fmla="*/ 0 h 4408"/>
                <a:gd name="T104" fmla="*/ 620 w 620"/>
                <a:gd name="T105" fmla="*/ 4408 h 4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/>
                </a:gs>
                <a:gs pos="100000">
                  <a:srgbClr val="D5FF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97" name="Line 111"/>
            <p:cNvSpPr>
              <a:spLocks noChangeShapeType="1"/>
            </p:cNvSpPr>
            <p:nvPr/>
          </p:nvSpPr>
          <p:spPr bwMode="auto">
            <a:xfrm flipH="1">
              <a:off x="2585" y="1162"/>
              <a:ext cx="0" cy="612"/>
            </a:xfrm>
            <a:prstGeom prst="line">
              <a:avLst/>
            </a:prstGeom>
            <a:noFill/>
            <a:ln w="12700">
              <a:solidFill>
                <a:srgbClr val="00F8F2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5373" name="Line 6"/>
          <p:cNvSpPr>
            <a:spLocks noChangeShapeType="1"/>
          </p:cNvSpPr>
          <p:nvPr/>
        </p:nvSpPr>
        <p:spPr bwMode="auto">
          <a:xfrm>
            <a:off x="862013" y="3814763"/>
            <a:ext cx="7596187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74" name="Oval 25"/>
          <p:cNvSpPr>
            <a:spLocks noChangeAspect="1" noChangeArrowheads="1"/>
          </p:cNvSpPr>
          <p:nvPr/>
        </p:nvSpPr>
        <p:spPr bwMode="auto">
          <a:xfrm>
            <a:off x="4102100" y="3743325"/>
            <a:ext cx="144463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kumimoji="1" lang="zh-CN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75" name="Oval 26"/>
          <p:cNvSpPr>
            <a:spLocks noChangeAspect="1" noChangeArrowheads="1"/>
          </p:cNvSpPr>
          <p:nvPr/>
        </p:nvSpPr>
        <p:spPr bwMode="auto">
          <a:xfrm>
            <a:off x="2157413" y="3733800"/>
            <a:ext cx="158750" cy="1587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kumimoji="1" lang="zh-CN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76" name="Text Box 27"/>
          <p:cNvSpPr txBox="1">
            <a:spLocks noChangeArrowheads="1"/>
          </p:cNvSpPr>
          <p:nvPr/>
        </p:nvSpPr>
        <p:spPr bwMode="auto">
          <a:xfrm>
            <a:off x="4237038" y="3743325"/>
            <a:ext cx="792162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CC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</a:p>
        </p:txBody>
      </p:sp>
      <p:sp>
        <p:nvSpPr>
          <p:cNvPr id="15377" name="Text Box 28"/>
          <p:cNvSpPr txBox="1">
            <a:spLocks noChangeArrowheads="1"/>
          </p:cNvSpPr>
          <p:nvPr/>
        </p:nvSpPr>
        <p:spPr bwMode="auto">
          <a:xfrm>
            <a:off x="1905000" y="3124200"/>
            <a:ext cx="5032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i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</a:p>
        </p:txBody>
      </p:sp>
      <p:sp>
        <p:nvSpPr>
          <p:cNvPr id="15378" name="Line 31"/>
          <p:cNvSpPr>
            <a:spLocks noChangeShapeType="1"/>
          </p:cNvSpPr>
          <p:nvPr/>
        </p:nvSpPr>
        <p:spPr bwMode="auto">
          <a:xfrm flipH="1">
            <a:off x="2233613" y="3810000"/>
            <a:ext cx="0" cy="12096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79" name="Line 32"/>
          <p:cNvSpPr>
            <a:spLocks noChangeShapeType="1"/>
          </p:cNvSpPr>
          <p:nvPr/>
        </p:nvSpPr>
        <p:spPr bwMode="auto">
          <a:xfrm>
            <a:off x="4138613" y="4343400"/>
            <a:ext cx="34925" cy="6762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80" name="Line 33"/>
          <p:cNvSpPr>
            <a:spLocks noChangeShapeType="1"/>
          </p:cNvSpPr>
          <p:nvPr/>
        </p:nvSpPr>
        <p:spPr bwMode="auto">
          <a:xfrm>
            <a:off x="3490913" y="45894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triangle" w="med" len="lg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81" name="Line 34"/>
          <p:cNvSpPr>
            <a:spLocks noChangeShapeType="1"/>
          </p:cNvSpPr>
          <p:nvPr/>
        </p:nvSpPr>
        <p:spPr bwMode="auto">
          <a:xfrm flipH="1">
            <a:off x="2266950" y="45894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triangle" w="med" len="lg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82" name="Text Box 35"/>
          <p:cNvSpPr txBox="1">
            <a:spLocks noChangeArrowheads="1"/>
          </p:cNvSpPr>
          <p:nvPr/>
        </p:nvSpPr>
        <p:spPr bwMode="auto">
          <a:xfrm>
            <a:off x="2843213" y="4373563"/>
            <a:ext cx="863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83" name="Text Box 36"/>
          <p:cNvSpPr txBox="1">
            <a:spLocks noChangeArrowheads="1"/>
          </p:cNvSpPr>
          <p:nvPr/>
        </p:nvSpPr>
        <p:spPr bwMode="auto">
          <a:xfrm>
            <a:off x="3067050" y="4205288"/>
            <a:ext cx="33855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</a:p>
        </p:txBody>
      </p:sp>
      <p:grpSp>
        <p:nvGrpSpPr>
          <p:cNvPr id="14" name="Group 155"/>
          <p:cNvGrpSpPr/>
          <p:nvPr/>
        </p:nvGrpSpPr>
        <p:grpSpPr>
          <a:xfrm>
            <a:off x="1090613" y="3352800"/>
            <a:ext cx="6629400" cy="990600"/>
            <a:chOff x="687" y="2112"/>
            <a:chExt cx="4176" cy="624"/>
          </a:xfrm>
        </p:grpSpPr>
        <p:sp>
          <p:nvSpPr>
            <p:cNvPr id="15385" name="Line 144"/>
            <p:cNvSpPr>
              <a:spLocks noChangeShapeType="1"/>
            </p:cNvSpPr>
            <p:nvPr/>
          </p:nvSpPr>
          <p:spPr bwMode="auto">
            <a:xfrm>
              <a:off x="2607" y="2736"/>
              <a:ext cx="225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86" name="Line 145"/>
            <p:cNvSpPr>
              <a:spLocks noChangeShapeType="1"/>
            </p:cNvSpPr>
            <p:nvPr/>
          </p:nvSpPr>
          <p:spPr bwMode="auto">
            <a:xfrm flipH="1" flipV="1">
              <a:off x="687" y="2208"/>
              <a:ext cx="1920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87" name="Line 146"/>
            <p:cNvSpPr>
              <a:spLocks noChangeShapeType="1"/>
            </p:cNvSpPr>
            <p:nvPr/>
          </p:nvSpPr>
          <p:spPr bwMode="auto">
            <a:xfrm flipH="1">
              <a:off x="687" y="2400"/>
              <a:ext cx="41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88" name="Line 147"/>
            <p:cNvSpPr>
              <a:spLocks noChangeShapeType="1"/>
            </p:cNvSpPr>
            <p:nvPr/>
          </p:nvSpPr>
          <p:spPr bwMode="auto">
            <a:xfrm flipH="1">
              <a:off x="2607" y="2112"/>
              <a:ext cx="220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89" name="Line 148"/>
            <p:cNvSpPr>
              <a:spLocks noChangeShapeType="1"/>
            </p:cNvSpPr>
            <p:nvPr/>
          </p:nvSpPr>
          <p:spPr bwMode="auto">
            <a:xfrm flipH="1">
              <a:off x="687" y="2112"/>
              <a:ext cx="1920" cy="4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90" name="Line 149"/>
            <p:cNvSpPr>
              <a:spLocks noChangeShapeType="1"/>
            </p:cNvSpPr>
            <p:nvPr/>
          </p:nvSpPr>
          <p:spPr bwMode="auto">
            <a:xfrm flipH="1">
              <a:off x="3360" y="2736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91" name="Line 150"/>
            <p:cNvSpPr>
              <a:spLocks noChangeShapeType="1"/>
            </p:cNvSpPr>
            <p:nvPr/>
          </p:nvSpPr>
          <p:spPr bwMode="auto">
            <a:xfrm flipH="1">
              <a:off x="3360" y="240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92" name="Line 151"/>
            <p:cNvSpPr>
              <a:spLocks noChangeShapeType="1"/>
            </p:cNvSpPr>
            <p:nvPr/>
          </p:nvSpPr>
          <p:spPr bwMode="auto">
            <a:xfrm flipH="1">
              <a:off x="3360" y="211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93" name="Line 152"/>
            <p:cNvSpPr>
              <a:spLocks noChangeShapeType="1"/>
            </p:cNvSpPr>
            <p:nvPr/>
          </p:nvSpPr>
          <p:spPr bwMode="auto">
            <a:xfrm flipH="1">
              <a:off x="2160" y="240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94" name="Line 153"/>
            <p:cNvSpPr>
              <a:spLocks noChangeShapeType="1"/>
            </p:cNvSpPr>
            <p:nvPr/>
          </p:nvSpPr>
          <p:spPr bwMode="auto">
            <a:xfrm flipH="1">
              <a:off x="2160" y="2172"/>
              <a:ext cx="192" cy="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95" name="Line 154"/>
            <p:cNvSpPr>
              <a:spLocks noChangeShapeType="1"/>
            </p:cNvSpPr>
            <p:nvPr/>
          </p:nvSpPr>
          <p:spPr bwMode="auto">
            <a:xfrm flipH="1" flipV="1">
              <a:off x="2112" y="2604"/>
              <a:ext cx="192" cy="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0910400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990600"/>
            <a:ext cx="4267200" cy="3587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658" name="Rectangle 10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477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怎么测量凸透镜的焦距？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28600" y="4724400"/>
            <a:ext cx="85344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）太阳光聚焦法：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defRPr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正对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太阳光，调整距离，直到出现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最小最亮光斑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，用刻度尺测量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最小最亮的光斑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到透镜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光心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的距离就是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焦距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16389" name="Picture 12" descr="2012版人教版标准图标 想想议议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76200"/>
            <a:ext cx="866775" cy="8207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90" name="Picture 1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24400" y="990600"/>
            <a:ext cx="4267200" cy="3505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304800" y="4648200"/>
            <a:ext cx="7162800" cy="1625600"/>
            <a:chOff x="647" y="2864"/>
            <a:chExt cx="3889" cy="1024"/>
          </a:xfrm>
        </p:grpSpPr>
        <p:sp>
          <p:nvSpPr>
            <p:cNvPr id="17437" name="AutoShape 32"/>
            <p:cNvSpPr/>
            <p:nvPr/>
          </p:nvSpPr>
          <p:spPr bwMode="auto">
            <a:xfrm>
              <a:off x="1584" y="2896"/>
              <a:ext cx="336" cy="960"/>
            </a:xfrm>
            <a:prstGeom prst="leftBrace">
              <a:avLst>
                <a:gd name="adj1" fmla="val 23810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38" name="Text Box 33"/>
            <p:cNvSpPr txBox="1">
              <a:spLocks noChangeArrowheads="1"/>
            </p:cNvSpPr>
            <p:nvPr/>
          </p:nvSpPr>
          <p:spPr bwMode="auto">
            <a:xfrm>
              <a:off x="960" y="3168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透镜</a:t>
              </a:r>
            </a:p>
          </p:txBody>
        </p:sp>
        <p:sp>
          <p:nvSpPr>
            <p:cNvPr id="17439" name="Text Box 34"/>
            <p:cNvSpPr txBox="1">
              <a:spLocks noChangeArrowheads="1"/>
            </p:cNvSpPr>
            <p:nvPr/>
          </p:nvSpPr>
          <p:spPr bwMode="auto">
            <a:xfrm>
              <a:off x="1968" y="2880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会聚透镜</a:t>
              </a:r>
            </a:p>
          </p:txBody>
        </p:sp>
        <p:sp>
          <p:nvSpPr>
            <p:cNvPr id="17440" name="Text Box 35"/>
            <p:cNvSpPr txBox="1">
              <a:spLocks noChangeArrowheads="1"/>
            </p:cNvSpPr>
            <p:nvPr/>
          </p:nvSpPr>
          <p:spPr bwMode="auto">
            <a:xfrm>
              <a:off x="1968" y="3600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发散透镜</a:t>
              </a:r>
            </a:p>
          </p:txBody>
        </p:sp>
        <p:sp>
          <p:nvSpPr>
            <p:cNvPr id="17441" name="Line 36"/>
            <p:cNvSpPr>
              <a:spLocks noChangeShapeType="1"/>
            </p:cNvSpPr>
            <p:nvPr/>
          </p:nvSpPr>
          <p:spPr bwMode="auto">
            <a:xfrm>
              <a:off x="2880" y="3024"/>
              <a:ext cx="4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42" name="Rectangle 37"/>
            <p:cNvSpPr>
              <a:spLocks noChangeArrowheads="1"/>
            </p:cNvSpPr>
            <p:nvPr/>
          </p:nvSpPr>
          <p:spPr bwMode="auto">
            <a:xfrm>
              <a:off x="647" y="3456"/>
              <a:ext cx="1177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20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（对光的作用）</a:t>
              </a:r>
            </a:p>
          </p:txBody>
        </p:sp>
        <p:sp>
          <p:nvSpPr>
            <p:cNvPr id="17443" name="Line 38"/>
            <p:cNvSpPr>
              <a:spLocks noChangeShapeType="1"/>
            </p:cNvSpPr>
            <p:nvPr/>
          </p:nvSpPr>
          <p:spPr bwMode="auto">
            <a:xfrm>
              <a:off x="2880" y="3744"/>
              <a:ext cx="4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44" name="Text Box 39"/>
            <p:cNvSpPr txBox="1">
              <a:spLocks noChangeArrowheads="1"/>
            </p:cNvSpPr>
            <p:nvPr/>
          </p:nvSpPr>
          <p:spPr bwMode="auto">
            <a:xfrm>
              <a:off x="3360" y="2864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凸透镜</a:t>
              </a:r>
            </a:p>
          </p:txBody>
        </p:sp>
        <p:sp>
          <p:nvSpPr>
            <p:cNvPr id="17445" name="Text Box 40"/>
            <p:cNvSpPr txBox="1">
              <a:spLocks noChangeArrowheads="1"/>
            </p:cNvSpPr>
            <p:nvPr/>
          </p:nvSpPr>
          <p:spPr bwMode="auto">
            <a:xfrm>
              <a:off x="3384" y="357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凹透镜</a:t>
              </a:r>
            </a:p>
          </p:txBody>
        </p:sp>
      </p:grpSp>
      <p:sp>
        <p:nvSpPr>
          <p:cNvPr id="17411" name="Rectangle 4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324600" cy="685800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凹透镜对光的作用：</a:t>
            </a:r>
          </a:p>
        </p:txBody>
      </p:sp>
      <p:sp>
        <p:nvSpPr>
          <p:cNvPr id="77867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6858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发散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作用，又叫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发散透镜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7413" name="Group 45"/>
          <p:cNvGrpSpPr/>
          <p:nvPr/>
        </p:nvGrpSpPr>
        <p:grpSpPr>
          <a:xfrm>
            <a:off x="1851025" y="2271713"/>
            <a:ext cx="5759450" cy="2016125"/>
            <a:chOff x="1179" y="1752"/>
            <a:chExt cx="3628" cy="1270"/>
          </a:xfrm>
        </p:grpSpPr>
        <p:sp>
          <p:nvSpPr>
            <p:cNvPr id="17434" name="Line 3"/>
            <p:cNvSpPr>
              <a:spLocks noChangeShapeType="1"/>
            </p:cNvSpPr>
            <p:nvPr/>
          </p:nvSpPr>
          <p:spPr bwMode="auto">
            <a:xfrm>
              <a:off x="1179" y="2395"/>
              <a:ext cx="36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35" name="xjhgx3"/>
            <p:cNvSpPr/>
            <p:nvPr/>
          </p:nvSpPr>
          <p:spPr bwMode="auto">
            <a:xfrm>
              <a:off x="2563" y="1752"/>
              <a:ext cx="249" cy="1270"/>
            </a:xfrm>
            <a:custGeom>
              <a:avLst/>
              <a:gdLst>
                <a:gd name="T0" fmla="*/ 16 w 980"/>
                <a:gd name="T1" fmla="*/ 0 h 4408"/>
                <a:gd name="T2" fmla="*/ 15 w 980"/>
                <a:gd name="T3" fmla="*/ 6 h 4408"/>
                <a:gd name="T4" fmla="*/ 14 w 980"/>
                <a:gd name="T5" fmla="*/ 13 h 4408"/>
                <a:gd name="T6" fmla="*/ 13 w 980"/>
                <a:gd name="T7" fmla="*/ 20 h 4408"/>
                <a:gd name="T8" fmla="*/ 12 w 980"/>
                <a:gd name="T9" fmla="*/ 26 h 4408"/>
                <a:gd name="T10" fmla="*/ 12 w 980"/>
                <a:gd name="T11" fmla="*/ 33 h 4408"/>
                <a:gd name="T12" fmla="*/ 11 w 980"/>
                <a:gd name="T13" fmla="*/ 39 h 4408"/>
                <a:gd name="T14" fmla="*/ 11 w 980"/>
                <a:gd name="T15" fmla="*/ 46 h 4408"/>
                <a:gd name="T16" fmla="*/ 11 w 980"/>
                <a:gd name="T17" fmla="*/ 53 h 4408"/>
                <a:gd name="T18" fmla="*/ 11 w 980"/>
                <a:gd name="T19" fmla="*/ 59 h 4408"/>
                <a:gd name="T20" fmla="*/ 11 w 980"/>
                <a:gd name="T21" fmla="*/ 66 h 4408"/>
                <a:gd name="T22" fmla="*/ 12 w 980"/>
                <a:gd name="T23" fmla="*/ 73 h 4408"/>
                <a:gd name="T24" fmla="*/ 12 w 980"/>
                <a:gd name="T25" fmla="*/ 79 h 4408"/>
                <a:gd name="T26" fmla="*/ 13 w 980"/>
                <a:gd name="T27" fmla="*/ 86 h 4408"/>
                <a:gd name="T28" fmla="*/ 14 w 980"/>
                <a:gd name="T29" fmla="*/ 92 h 4408"/>
                <a:gd name="T30" fmla="*/ 15 w 980"/>
                <a:gd name="T31" fmla="*/ 99 h 4408"/>
                <a:gd name="T32" fmla="*/ 16 w 980"/>
                <a:gd name="T33" fmla="*/ 105 h 4408"/>
                <a:gd name="T34" fmla="*/ 0 w 980"/>
                <a:gd name="T35" fmla="*/ 105 h 4408"/>
                <a:gd name="T36" fmla="*/ 1 w 980"/>
                <a:gd name="T37" fmla="*/ 99 h 4408"/>
                <a:gd name="T38" fmla="*/ 2 w 980"/>
                <a:gd name="T39" fmla="*/ 92 h 4408"/>
                <a:gd name="T40" fmla="*/ 3 w 980"/>
                <a:gd name="T41" fmla="*/ 86 h 4408"/>
                <a:gd name="T42" fmla="*/ 4 w 980"/>
                <a:gd name="T43" fmla="*/ 79 h 4408"/>
                <a:gd name="T44" fmla="*/ 4 w 980"/>
                <a:gd name="T45" fmla="*/ 73 h 4408"/>
                <a:gd name="T46" fmla="*/ 5 w 980"/>
                <a:gd name="T47" fmla="*/ 66 h 4408"/>
                <a:gd name="T48" fmla="*/ 5 w 980"/>
                <a:gd name="T49" fmla="*/ 59 h 4408"/>
                <a:gd name="T50" fmla="*/ 5 w 980"/>
                <a:gd name="T51" fmla="*/ 53 h 4408"/>
                <a:gd name="T52" fmla="*/ 5 w 980"/>
                <a:gd name="T53" fmla="*/ 46 h 4408"/>
                <a:gd name="T54" fmla="*/ 5 w 980"/>
                <a:gd name="T55" fmla="*/ 39 h 4408"/>
                <a:gd name="T56" fmla="*/ 4 w 980"/>
                <a:gd name="T57" fmla="*/ 33 h 4408"/>
                <a:gd name="T58" fmla="*/ 4 w 980"/>
                <a:gd name="T59" fmla="*/ 26 h 4408"/>
                <a:gd name="T60" fmla="*/ 3 w 980"/>
                <a:gd name="T61" fmla="*/ 20 h 4408"/>
                <a:gd name="T62" fmla="*/ 2 w 980"/>
                <a:gd name="T63" fmla="*/ 13 h 4408"/>
                <a:gd name="T64" fmla="*/ 1 w 980"/>
                <a:gd name="T65" fmla="*/ 6 h 4408"/>
                <a:gd name="T66" fmla="*/ 0 w 980"/>
                <a:gd name="T67" fmla="*/ 0 h 4408"/>
                <a:gd name="T68" fmla="*/ 16 w 980"/>
                <a:gd name="T69" fmla="*/ 0 h 44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80"/>
                <a:gd name="T106" fmla="*/ 0 h 4408"/>
                <a:gd name="T107" fmla="*/ 980 w 980"/>
                <a:gd name="T108" fmla="*/ 4408 h 44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/>
                </a:gs>
                <a:gs pos="50000">
                  <a:srgbClr val="47FFFF"/>
                </a:gs>
                <a:gs pos="100000">
                  <a:srgbClr val="D5FFFF"/>
                </a:gs>
              </a:gsLst>
              <a:lin ang="5400000" scaled="1"/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36" name="Oval 39"/>
            <p:cNvSpPr>
              <a:spLocks noChangeArrowheads="1"/>
            </p:cNvSpPr>
            <p:nvPr/>
          </p:nvSpPr>
          <p:spPr bwMode="auto">
            <a:xfrm>
              <a:off x="2653" y="2364"/>
              <a:ext cx="68" cy="68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kumimoji="1" lang="zh-CN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Group 85"/>
          <p:cNvGrpSpPr/>
          <p:nvPr/>
        </p:nvGrpSpPr>
        <p:grpSpPr>
          <a:xfrm>
            <a:off x="1600200" y="2641600"/>
            <a:ext cx="2584450" cy="1309688"/>
            <a:chOff x="1008" y="1664"/>
            <a:chExt cx="1628" cy="825"/>
          </a:xfrm>
        </p:grpSpPr>
        <p:grpSp>
          <p:nvGrpSpPr>
            <p:cNvPr id="17425" name="Group 50"/>
            <p:cNvGrpSpPr/>
            <p:nvPr/>
          </p:nvGrpSpPr>
          <p:grpSpPr>
            <a:xfrm>
              <a:off x="1018" y="1664"/>
              <a:ext cx="1611" cy="8"/>
              <a:chOff x="1229" y="1979"/>
              <a:chExt cx="1679" cy="8"/>
            </a:xfrm>
          </p:grpSpPr>
          <p:sp>
            <p:nvSpPr>
              <p:cNvPr id="17432" name="Line 5"/>
              <p:cNvSpPr>
                <a:spLocks noChangeShapeType="1"/>
              </p:cNvSpPr>
              <p:nvPr/>
            </p:nvSpPr>
            <p:spPr bwMode="auto">
              <a:xfrm>
                <a:off x="1229" y="1987"/>
                <a:ext cx="167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7433" name="Line 52"/>
              <p:cNvSpPr>
                <a:spLocks noChangeShapeType="1"/>
              </p:cNvSpPr>
              <p:nvPr/>
            </p:nvSpPr>
            <p:spPr bwMode="auto">
              <a:xfrm flipV="1">
                <a:off x="1837" y="1979"/>
                <a:ext cx="181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7426" name="Group 53"/>
            <p:cNvGrpSpPr/>
            <p:nvPr/>
          </p:nvGrpSpPr>
          <p:grpSpPr>
            <a:xfrm>
              <a:off x="1025" y="2072"/>
              <a:ext cx="1611" cy="8"/>
              <a:chOff x="1237" y="2387"/>
              <a:chExt cx="1679" cy="8"/>
            </a:xfrm>
          </p:grpSpPr>
          <p:sp>
            <p:nvSpPr>
              <p:cNvPr id="17430" name="Line 11"/>
              <p:cNvSpPr>
                <a:spLocks noChangeShapeType="1"/>
              </p:cNvSpPr>
              <p:nvPr/>
            </p:nvSpPr>
            <p:spPr bwMode="auto">
              <a:xfrm>
                <a:off x="1237" y="2395"/>
                <a:ext cx="167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7431" name="Line 55"/>
              <p:cNvSpPr>
                <a:spLocks noChangeShapeType="1"/>
              </p:cNvSpPr>
              <p:nvPr/>
            </p:nvSpPr>
            <p:spPr bwMode="auto">
              <a:xfrm flipV="1">
                <a:off x="1837" y="2387"/>
                <a:ext cx="181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7427" name="Group 56"/>
            <p:cNvGrpSpPr/>
            <p:nvPr/>
          </p:nvGrpSpPr>
          <p:grpSpPr>
            <a:xfrm>
              <a:off x="1008" y="2480"/>
              <a:ext cx="1611" cy="9"/>
              <a:chOff x="1219" y="2795"/>
              <a:chExt cx="1679" cy="9"/>
            </a:xfrm>
          </p:grpSpPr>
          <p:sp>
            <p:nvSpPr>
              <p:cNvPr id="17428" name="Line 8"/>
              <p:cNvSpPr>
                <a:spLocks noChangeShapeType="1"/>
              </p:cNvSpPr>
              <p:nvPr/>
            </p:nvSpPr>
            <p:spPr bwMode="auto">
              <a:xfrm>
                <a:off x="1219" y="2804"/>
                <a:ext cx="167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7429" name="Line 58"/>
              <p:cNvSpPr>
                <a:spLocks noChangeShapeType="1"/>
              </p:cNvSpPr>
              <p:nvPr/>
            </p:nvSpPr>
            <p:spPr bwMode="auto">
              <a:xfrm flipV="1">
                <a:off x="1905" y="2795"/>
                <a:ext cx="135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Group 86"/>
          <p:cNvGrpSpPr/>
          <p:nvPr/>
        </p:nvGrpSpPr>
        <p:grpSpPr>
          <a:xfrm>
            <a:off x="4095750" y="1803400"/>
            <a:ext cx="2635250" cy="2997200"/>
            <a:chOff x="2580" y="1136"/>
            <a:chExt cx="1660" cy="1888"/>
          </a:xfrm>
        </p:grpSpPr>
        <p:grpSp>
          <p:nvGrpSpPr>
            <p:cNvPr id="17416" name="Group 59"/>
            <p:cNvGrpSpPr/>
            <p:nvPr/>
          </p:nvGrpSpPr>
          <p:grpSpPr>
            <a:xfrm>
              <a:off x="2580" y="1136"/>
              <a:ext cx="1600" cy="536"/>
              <a:chOff x="2857" y="1451"/>
              <a:chExt cx="1667" cy="536"/>
            </a:xfrm>
          </p:grpSpPr>
          <p:sp>
            <p:nvSpPr>
              <p:cNvPr id="17423" name="Freeform 14"/>
              <p:cNvSpPr/>
              <p:nvPr/>
            </p:nvSpPr>
            <p:spPr bwMode="auto">
              <a:xfrm>
                <a:off x="2857" y="1451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7424" name="Line 61"/>
              <p:cNvSpPr>
                <a:spLocks noChangeShapeType="1"/>
              </p:cNvSpPr>
              <p:nvPr/>
            </p:nvSpPr>
            <p:spPr bwMode="auto">
              <a:xfrm flipV="1">
                <a:off x="3356" y="1774"/>
                <a:ext cx="204" cy="6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7417" name="Group 62"/>
            <p:cNvGrpSpPr/>
            <p:nvPr/>
          </p:nvGrpSpPr>
          <p:grpSpPr>
            <a:xfrm>
              <a:off x="2623" y="2488"/>
              <a:ext cx="1600" cy="536"/>
              <a:chOff x="2902" y="2803"/>
              <a:chExt cx="1667" cy="536"/>
            </a:xfrm>
          </p:grpSpPr>
          <p:sp>
            <p:nvSpPr>
              <p:cNvPr id="17421" name="Freeform 17"/>
              <p:cNvSpPr/>
              <p:nvPr/>
            </p:nvSpPr>
            <p:spPr bwMode="auto">
              <a:xfrm flipV="1">
                <a:off x="2902" y="2803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7422" name="Line 64"/>
              <p:cNvSpPr>
                <a:spLocks noChangeShapeType="1"/>
              </p:cNvSpPr>
              <p:nvPr/>
            </p:nvSpPr>
            <p:spPr bwMode="auto">
              <a:xfrm>
                <a:off x="3447" y="2954"/>
                <a:ext cx="181" cy="6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7418" name="Group 65"/>
            <p:cNvGrpSpPr/>
            <p:nvPr/>
          </p:nvGrpSpPr>
          <p:grpSpPr>
            <a:xfrm>
              <a:off x="2629" y="2072"/>
              <a:ext cx="1611" cy="9"/>
              <a:chOff x="2908" y="2387"/>
              <a:chExt cx="1679" cy="9"/>
            </a:xfrm>
          </p:grpSpPr>
          <p:sp>
            <p:nvSpPr>
              <p:cNvPr id="17419" name="Line 20"/>
              <p:cNvSpPr>
                <a:spLocks noChangeShapeType="1"/>
              </p:cNvSpPr>
              <p:nvPr/>
            </p:nvSpPr>
            <p:spPr bwMode="auto">
              <a:xfrm>
                <a:off x="2908" y="2396"/>
                <a:ext cx="167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7420" name="Line 67"/>
              <p:cNvSpPr>
                <a:spLocks noChangeShapeType="1"/>
              </p:cNvSpPr>
              <p:nvPr/>
            </p:nvSpPr>
            <p:spPr bwMode="auto">
              <a:xfrm flipV="1">
                <a:off x="3583" y="2387"/>
                <a:ext cx="181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4"/>
          <p:cNvGrpSpPr/>
          <p:nvPr/>
        </p:nvGrpSpPr>
        <p:grpSpPr>
          <a:xfrm>
            <a:off x="2317750" y="1657350"/>
            <a:ext cx="5759450" cy="2016125"/>
            <a:chOff x="1179" y="1752"/>
            <a:chExt cx="3628" cy="1270"/>
          </a:xfrm>
        </p:grpSpPr>
        <p:sp>
          <p:nvSpPr>
            <p:cNvPr id="18475" name="Line 3"/>
            <p:cNvSpPr>
              <a:spLocks noChangeShapeType="1"/>
            </p:cNvSpPr>
            <p:nvPr/>
          </p:nvSpPr>
          <p:spPr bwMode="auto">
            <a:xfrm>
              <a:off x="1179" y="2395"/>
              <a:ext cx="36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76" name="xjhgx3"/>
            <p:cNvSpPr/>
            <p:nvPr/>
          </p:nvSpPr>
          <p:spPr bwMode="auto">
            <a:xfrm>
              <a:off x="2563" y="1752"/>
              <a:ext cx="249" cy="1270"/>
            </a:xfrm>
            <a:custGeom>
              <a:avLst/>
              <a:gdLst>
                <a:gd name="T0" fmla="*/ 16 w 980"/>
                <a:gd name="T1" fmla="*/ 0 h 4408"/>
                <a:gd name="T2" fmla="*/ 15 w 980"/>
                <a:gd name="T3" fmla="*/ 6 h 4408"/>
                <a:gd name="T4" fmla="*/ 14 w 980"/>
                <a:gd name="T5" fmla="*/ 13 h 4408"/>
                <a:gd name="T6" fmla="*/ 13 w 980"/>
                <a:gd name="T7" fmla="*/ 20 h 4408"/>
                <a:gd name="T8" fmla="*/ 12 w 980"/>
                <a:gd name="T9" fmla="*/ 26 h 4408"/>
                <a:gd name="T10" fmla="*/ 12 w 980"/>
                <a:gd name="T11" fmla="*/ 33 h 4408"/>
                <a:gd name="T12" fmla="*/ 11 w 980"/>
                <a:gd name="T13" fmla="*/ 39 h 4408"/>
                <a:gd name="T14" fmla="*/ 11 w 980"/>
                <a:gd name="T15" fmla="*/ 46 h 4408"/>
                <a:gd name="T16" fmla="*/ 11 w 980"/>
                <a:gd name="T17" fmla="*/ 53 h 4408"/>
                <a:gd name="T18" fmla="*/ 11 w 980"/>
                <a:gd name="T19" fmla="*/ 59 h 4408"/>
                <a:gd name="T20" fmla="*/ 11 w 980"/>
                <a:gd name="T21" fmla="*/ 66 h 4408"/>
                <a:gd name="T22" fmla="*/ 12 w 980"/>
                <a:gd name="T23" fmla="*/ 73 h 4408"/>
                <a:gd name="T24" fmla="*/ 12 w 980"/>
                <a:gd name="T25" fmla="*/ 79 h 4408"/>
                <a:gd name="T26" fmla="*/ 13 w 980"/>
                <a:gd name="T27" fmla="*/ 86 h 4408"/>
                <a:gd name="T28" fmla="*/ 14 w 980"/>
                <a:gd name="T29" fmla="*/ 92 h 4408"/>
                <a:gd name="T30" fmla="*/ 15 w 980"/>
                <a:gd name="T31" fmla="*/ 99 h 4408"/>
                <a:gd name="T32" fmla="*/ 16 w 980"/>
                <a:gd name="T33" fmla="*/ 105 h 4408"/>
                <a:gd name="T34" fmla="*/ 0 w 980"/>
                <a:gd name="T35" fmla="*/ 105 h 4408"/>
                <a:gd name="T36" fmla="*/ 1 w 980"/>
                <a:gd name="T37" fmla="*/ 99 h 4408"/>
                <a:gd name="T38" fmla="*/ 2 w 980"/>
                <a:gd name="T39" fmla="*/ 92 h 4408"/>
                <a:gd name="T40" fmla="*/ 3 w 980"/>
                <a:gd name="T41" fmla="*/ 86 h 4408"/>
                <a:gd name="T42" fmla="*/ 4 w 980"/>
                <a:gd name="T43" fmla="*/ 79 h 4408"/>
                <a:gd name="T44" fmla="*/ 4 w 980"/>
                <a:gd name="T45" fmla="*/ 73 h 4408"/>
                <a:gd name="T46" fmla="*/ 5 w 980"/>
                <a:gd name="T47" fmla="*/ 66 h 4408"/>
                <a:gd name="T48" fmla="*/ 5 w 980"/>
                <a:gd name="T49" fmla="*/ 59 h 4408"/>
                <a:gd name="T50" fmla="*/ 5 w 980"/>
                <a:gd name="T51" fmla="*/ 53 h 4408"/>
                <a:gd name="T52" fmla="*/ 5 w 980"/>
                <a:gd name="T53" fmla="*/ 46 h 4408"/>
                <a:gd name="T54" fmla="*/ 5 w 980"/>
                <a:gd name="T55" fmla="*/ 39 h 4408"/>
                <a:gd name="T56" fmla="*/ 4 w 980"/>
                <a:gd name="T57" fmla="*/ 33 h 4408"/>
                <a:gd name="T58" fmla="*/ 4 w 980"/>
                <a:gd name="T59" fmla="*/ 26 h 4408"/>
                <a:gd name="T60" fmla="*/ 3 w 980"/>
                <a:gd name="T61" fmla="*/ 20 h 4408"/>
                <a:gd name="T62" fmla="*/ 2 w 980"/>
                <a:gd name="T63" fmla="*/ 13 h 4408"/>
                <a:gd name="T64" fmla="*/ 1 w 980"/>
                <a:gd name="T65" fmla="*/ 6 h 4408"/>
                <a:gd name="T66" fmla="*/ 0 w 980"/>
                <a:gd name="T67" fmla="*/ 0 h 4408"/>
                <a:gd name="T68" fmla="*/ 16 w 980"/>
                <a:gd name="T69" fmla="*/ 0 h 44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80"/>
                <a:gd name="T106" fmla="*/ 0 h 4408"/>
                <a:gd name="T107" fmla="*/ 980 w 980"/>
                <a:gd name="T108" fmla="*/ 4408 h 44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/>
                </a:gs>
                <a:gs pos="50000">
                  <a:srgbClr val="47FFFF"/>
                </a:gs>
                <a:gs pos="100000">
                  <a:srgbClr val="D5FFFF"/>
                </a:gs>
              </a:gsLst>
              <a:lin ang="5400000" scaled="1"/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77" name="Oval 39"/>
            <p:cNvSpPr>
              <a:spLocks noChangeArrowheads="1"/>
            </p:cNvSpPr>
            <p:nvPr/>
          </p:nvSpPr>
          <p:spPr bwMode="auto">
            <a:xfrm>
              <a:off x="2653" y="2364"/>
              <a:ext cx="68" cy="68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kumimoji="1" lang="zh-CN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2066925" y="1189038"/>
            <a:ext cx="5130800" cy="2997200"/>
            <a:chOff x="1219" y="1451"/>
            <a:chExt cx="3368" cy="1888"/>
          </a:xfrm>
        </p:grpSpPr>
        <p:grpSp>
          <p:nvGrpSpPr>
            <p:cNvPr id="18457" name="Group 49"/>
            <p:cNvGrpSpPr/>
            <p:nvPr/>
          </p:nvGrpSpPr>
          <p:grpSpPr>
            <a:xfrm>
              <a:off x="1229" y="1979"/>
              <a:ext cx="1679" cy="8"/>
              <a:chOff x="1229" y="1979"/>
              <a:chExt cx="1679" cy="8"/>
            </a:xfrm>
          </p:grpSpPr>
          <p:sp>
            <p:nvSpPr>
              <p:cNvPr id="18473" name="Line 5"/>
              <p:cNvSpPr>
                <a:spLocks noChangeShapeType="1"/>
              </p:cNvSpPr>
              <p:nvPr/>
            </p:nvSpPr>
            <p:spPr bwMode="auto">
              <a:xfrm>
                <a:off x="1229" y="1987"/>
                <a:ext cx="167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474" name="Line 51"/>
              <p:cNvSpPr>
                <a:spLocks noChangeShapeType="1"/>
              </p:cNvSpPr>
              <p:nvPr/>
            </p:nvSpPr>
            <p:spPr bwMode="auto">
              <a:xfrm flipV="1">
                <a:off x="1837" y="1979"/>
                <a:ext cx="181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8458" name="Group 52"/>
            <p:cNvGrpSpPr/>
            <p:nvPr/>
          </p:nvGrpSpPr>
          <p:grpSpPr>
            <a:xfrm>
              <a:off x="1237" y="2387"/>
              <a:ext cx="1679" cy="8"/>
              <a:chOff x="1237" y="2387"/>
              <a:chExt cx="1679" cy="8"/>
            </a:xfrm>
          </p:grpSpPr>
          <p:sp>
            <p:nvSpPr>
              <p:cNvPr id="18471" name="Line 11"/>
              <p:cNvSpPr>
                <a:spLocks noChangeShapeType="1"/>
              </p:cNvSpPr>
              <p:nvPr/>
            </p:nvSpPr>
            <p:spPr bwMode="auto">
              <a:xfrm>
                <a:off x="1237" y="2395"/>
                <a:ext cx="167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472" name="Line 54"/>
              <p:cNvSpPr>
                <a:spLocks noChangeShapeType="1"/>
              </p:cNvSpPr>
              <p:nvPr/>
            </p:nvSpPr>
            <p:spPr bwMode="auto">
              <a:xfrm flipV="1">
                <a:off x="1837" y="2387"/>
                <a:ext cx="181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8459" name="Group 55"/>
            <p:cNvGrpSpPr/>
            <p:nvPr/>
          </p:nvGrpSpPr>
          <p:grpSpPr>
            <a:xfrm>
              <a:off x="1219" y="2795"/>
              <a:ext cx="1679" cy="9"/>
              <a:chOff x="1219" y="2795"/>
              <a:chExt cx="1679" cy="9"/>
            </a:xfrm>
          </p:grpSpPr>
          <p:sp>
            <p:nvSpPr>
              <p:cNvPr id="18469" name="Line 8"/>
              <p:cNvSpPr>
                <a:spLocks noChangeShapeType="1"/>
              </p:cNvSpPr>
              <p:nvPr/>
            </p:nvSpPr>
            <p:spPr bwMode="auto">
              <a:xfrm>
                <a:off x="1219" y="2804"/>
                <a:ext cx="167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470" name="Line 57"/>
              <p:cNvSpPr>
                <a:spLocks noChangeShapeType="1"/>
              </p:cNvSpPr>
              <p:nvPr/>
            </p:nvSpPr>
            <p:spPr bwMode="auto">
              <a:xfrm flipV="1">
                <a:off x="1905" y="2795"/>
                <a:ext cx="135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8460" name="Group 58"/>
            <p:cNvGrpSpPr/>
            <p:nvPr/>
          </p:nvGrpSpPr>
          <p:grpSpPr>
            <a:xfrm>
              <a:off x="2857" y="1451"/>
              <a:ext cx="1667" cy="536"/>
              <a:chOff x="2857" y="1451"/>
              <a:chExt cx="1667" cy="536"/>
            </a:xfrm>
          </p:grpSpPr>
          <p:sp>
            <p:nvSpPr>
              <p:cNvPr id="18467" name="Freeform 14"/>
              <p:cNvSpPr/>
              <p:nvPr/>
            </p:nvSpPr>
            <p:spPr bwMode="auto">
              <a:xfrm>
                <a:off x="2857" y="1451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468" name="Line 60"/>
              <p:cNvSpPr>
                <a:spLocks noChangeShapeType="1"/>
              </p:cNvSpPr>
              <p:nvPr/>
            </p:nvSpPr>
            <p:spPr bwMode="auto">
              <a:xfrm flipV="1">
                <a:off x="3356" y="1774"/>
                <a:ext cx="204" cy="6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8461" name="Group 61"/>
            <p:cNvGrpSpPr/>
            <p:nvPr/>
          </p:nvGrpSpPr>
          <p:grpSpPr>
            <a:xfrm>
              <a:off x="2902" y="2803"/>
              <a:ext cx="1667" cy="536"/>
              <a:chOff x="2902" y="2803"/>
              <a:chExt cx="1667" cy="536"/>
            </a:xfrm>
          </p:grpSpPr>
          <p:sp>
            <p:nvSpPr>
              <p:cNvPr id="18465" name="Freeform 17"/>
              <p:cNvSpPr/>
              <p:nvPr/>
            </p:nvSpPr>
            <p:spPr bwMode="auto">
              <a:xfrm flipV="1">
                <a:off x="2902" y="2803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466" name="Line 63"/>
              <p:cNvSpPr>
                <a:spLocks noChangeShapeType="1"/>
              </p:cNvSpPr>
              <p:nvPr/>
            </p:nvSpPr>
            <p:spPr bwMode="auto">
              <a:xfrm>
                <a:off x="3447" y="2954"/>
                <a:ext cx="181" cy="6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8462" name="Group 64"/>
            <p:cNvGrpSpPr/>
            <p:nvPr/>
          </p:nvGrpSpPr>
          <p:grpSpPr>
            <a:xfrm>
              <a:off x="2908" y="2387"/>
              <a:ext cx="1679" cy="9"/>
              <a:chOff x="2908" y="2387"/>
              <a:chExt cx="1679" cy="9"/>
            </a:xfrm>
          </p:grpSpPr>
          <p:sp>
            <p:nvSpPr>
              <p:cNvPr id="18463" name="Line 20"/>
              <p:cNvSpPr>
                <a:spLocks noChangeShapeType="1"/>
              </p:cNvSpPr>
              <p:nvPr/>
            </p:nvSpPr>
            <p:spPr bwMode="auto">
              <a:xfrm>
                <a:off x="2908" y="2396"/>
                <a:ext cx="167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464" name="Line 66"/>
              <p:cNvSpPr>
                <a:spLocks noChangeShapeType="1"/>
              </p:cNvSpPr>
              <p:nvPr/>
            </p:nvSpPr>
            <p:spPr bwMode="auto">
              <a:xfrm flipV="1">
                <a:off x="3583" y="2387"/>
                <a:ext cx="181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76828" name="AutoShape 28"/>
          <p:cNvSpPr>
            <a:spLocks noChangeArrowheads="1"/>
          </p:cNvSpPr>
          <p:nvPr/>
        </p:nvSpPr>
        <p:spPr bwMode="auto">
          <a:xfrm rot="10800000">
            <a:off x="431800" y="1219200"/>
            <a:ext cx="2157413" cy="609600"/>
          </a:xfrm>
          <a:prstGeom prst="wedgeRoundRectCallout">
            <a:avLst>
              <a:gd name="adj1" fmla="val -59199"/>
              <a:gd name="adj2" fmla="val -178130"/>
              <a:gd name="adj3" fmla="val 16667"/>
            </a:avLst>
          </a:prstGeom>
          <a:noFill/>
          <a:ln w="28575" algn="ctr">
            <a:solidFill>
              <a:srgbClr val="CC0000"/>
            </a:solidFill>
            <a:miter lim="800000"/>
          </a:ln>
        </p:spPr>
        <p:txBody>
          <a:bodyPr rot="10800000" lIns="0" rIns="0"/>
          <a:lstStyle/>
          <a:p>
            <a:pPr algn="ctr"/>
            <a:r>
              <a:rPr lang="zh-CN" altLang="zh-CN" sz="2800" b="1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焦点</a:t>
            </a:r>
          </a:p>
        </p:txBody>
      </p:sp>
      <p:sp>
        <p:nvSpPr>
          <p:cNvPr id="76838" name="Text Box 38"/>
          <p:cNvSpPr txBox="1">
            <a:spLocks noChangeArrowheads="1"/>
          </p:cNvSpPr>
          <p:nvPr/>
        </p:nvSpPr>
        <p:spPr bwMode="auto">
          <a:xfrm>
            <a:off x="584200" y="1219200"/>
            <a:ext cx="936625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CC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虚</a:t>
            </a:r>
          </a:p>
        </p:txBody>
      </p:sp>
      <p:grpSp>
        <p:nvGrpSpPr>
          <p:cNvPr id="11" name="Group 88"/>
          <p:cNvGrpSpPr/>
          <p:nvPr/>
        </p:nvGrpSpPr>
        <p:grpSpPr>
          <a:xfrm>
            <a:off x="2590800" y="2027238"/>
            <a:ext cx="2124075" cy="1331912"/>
            <a:chOff x="2352" y="816"/>
            <a:chExt cx="1338" cy="839"/>
          </a:xfrm>
        </p:grpSpPr>
        <p:sp>
          <p:nvSpPr>
            <p:cNvPr id="18450" name="Oval 22"/>
            <p:cNvSpPr>
              <a:spLocks noChangeAspect="1" noChangeArrowheads="1"/>
            </p:cNvSpPr>
            <p:nvPr/>
          </p:nvSpPr>
          <p:spPr bwMode="auto">
            <a:xfrm>
              <a:off x="2448" y="1200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kumimoji="1" lang="zh-CN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8451" name="Group 87"/>
            <p:cNvGrpSpPr/>
            <p:nvPr/>
          </p:nvGrpSpPr>
          <p:grpSpPr>
            <a:xfrm>
              <a:off x="2352" y="816"/>
              <a:ext cx="1338" cy="839"/>
              <a:chOff x="1783" y="1674"/>
              <a:chExt cx="1338" cy="839"/>
            </a:xfrm>
          </p:grpSpPr>
          <p:grpSp>
            <p:nvGrpSpPr>
              <p:cNvPr id="18452" name="Group 67"/>
              <p:cNvGrpSpPr/>
              <p:nvPr/>
            </p:nvGrpSpPr>
            <p:grpSpPr>
              <a:xfrm>
                <a:off x="1919" y="1674"/>
                <a:ext cx="1202" cy="839"/>
                <a:chOff x="1655" y="1979"/>
                <a:chExt cx="1202" cy="839"/>
              </a:xfrm>
            </p:grpSpPr>
            <p:sp>
              <p:nvSpPr>
                <p:cNvPr id="18454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1678" y="2409"/>
                  <a:ext cx="1179" cy="40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455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678" y="1979"/>
                  <a:ext cx="1157" cy="4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456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1655" y="2409"/>
                  <a:ext cx="11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8453" name="Text Box 21"/>
              <p:cNvSpPr txBox="1">
                <a:spLocks noChangeArrowheads="1"/>
              </p:cNvSpPr>
              <p:nvPr/>
            </p:nvSpPr>
            <p:spPr bwMode="auto">
              <a:xfrm>
                <a:off x="1783" y="1696"/>
                <a:ext cx="38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b="1" i="1">
                    <a:solidFill>
                      <a:schemeClr val="tx2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F</a:t>
                </a:r>
              </a:p>
            </p:txBody>
          </p:sp>
        </p:grpSp>
      </p:grpSp>
      <p:grpSp>
        <p:nvGrpSpPr>
          <p:cNvPr id="14" name="Group 75"/>
          <p:cNvGrpSpPr/>
          <p:nvPr/>
        </p:nvGrpSpPr>
        <p:grpSpPr>
          <a:xfrm>
            <a:off x="2930525" y="2773363"/>
            <a:ext cx="1763713" cy="1368425"/>
            <a:chOff x="1678" y="2455"/>
            <a:chExt cx="1111" cy="862"/>
          </a:xfrm>
        </p:grpSpPr>
        <p:sp>
          <p:nvSpPr>
            <p:cNvPr id="18446" name="Line 76"/>
            <p:cNvSpPr>
              <a:spLocks noChangeShapeType="1"/>
            </p:cNvSpPr>
            <p:nvPr/>
          </p:nvSpPr>
          <p:spPr bwMode="auto">
            <a:xfrm flipH="1">
              <a:off x="2789" y="3045"/>
              <a:ext cx="0" cy="2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7" name="Line 77"/>
            <p:cNvSpPr>
              <a:spLocks noChangeShapeType="1"/>
            </p:cNvSpPr>
            <p:nvPr/>
          </p:nvSpPr>
          <p:spPr bwMode="auto">
            <a:xfrm flipH="1">
              <a:off x="1678" y="2455"/>
              <a:ext cx="0" cy="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8" name="Line 78"/>
            <p:cNvSpPr>
              <a:spLocks noChangeShapeType="1"/>
            </p:cNvSpPr>
            <p:nvPr/>
          </p:nvSpPr>
          <p:spPr bwMode="auto">
            <a:xfrm>
              <a:off x="1701" y="3181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9" name="Text Box 38"/>
            <p:cNvSpPr txBox="1">
              <a:spLocks noChangeArrowheads="1"/>
            </p:cNvSpPr>
            <p:nvPr/>
          </p:nvSpPr>
          <p:spPr bwMode="auto">
            <a:xfrm>
              <a:off x="2154" y="2976"/>
              <a:ext cx="250" cy="31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</a:p>
          </p:txBody>
        </p:sp>
      </p:grp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2971800" y="4022725"/>
            <a:ext cx="163195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焦距</a:t>
            </a:r>
          </a:p>
        </p:txBody>
      </p:sp>
      <p:grpSp>
        <p:nvGrpSpPr>
          <p:cNvPr id="15" name="Group 81"/>
          <p:cNvGrpSpPr/>
          <p:nvPr/>
        </p:nvGrpSpPr>
        <p:grpSpPr>
          <a:xfrm>
            <a:off x="6278563" y="2016125"/>
            <a:ext cx="612775" cy="720725"/>
            <a:chOff x="3765" y="1638"/>
            <a:chExt cx="386" cy="454"/>
          </a:xfrm>
        </p:grpSpPr>
        <p:sp>
          <p:nvSpPr>
            <p:cNvPr id="18444" name="Oval 82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5" name="Text Box 21"/>
            <p:cNvSpPr txBox="1">
              <a:spLocks noChangeArrowheads="1"/>
            </p:cNvSpPr>
            <p:nvPr/>
          </p:nvSpPr>
          <p:spPr bwMode="auto">
            <a:xfrm>
              <a:off x="3765" y="163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 i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</a:p>
          </p:txBody>
        </p:sp>
      </p:grpSp>
      <p:sp>
        <p:nvSpPr>
          <p:cNvPr id="18442" name="Rectangle 90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639763"/>
          </a:xfrm>
        </p:spPr>
        <p:txBody>
          <a:bodyPr/>
          <a:lstStyle/>
          <a:p>
            <a:pPr algn="l" eaLnBrk="1" hangingPunct="1"/>
            <a:r>
              <a:rPr kumimoji="1"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凹透镜的焦点和焦距</a:t>
            </a:r>
          </a:p>
        </p:txBody>
      </p:sp>
      <p:sp>
        <p:nvSpPr>
          <p:cNvPr id="20571" name="Rectangle 91"/>
          <p:cNvSpPr>
            <a:spLocks noGrp="1" noChangeArrowheads="1"/>
          </p:cNvSpPr>
          <p:nvPr>
            <p:ph type="body" idx="1"/>
          </p:nvPr>
        </p:nvSpPr>
        <p:spPr>
          <a:xfrm>
            <a:off x="533400" y="4648200"/>
            <a:ext cx="800100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kumimoji="1"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虚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焦点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：平行于主光轴通过透镜的光，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反向延长线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交于一点。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kumimoji="1"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焦距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kumimoji="1"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虚焦点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到</a:t>
            </a:r>
            <a:r>
              <a:rPr kumimoji="1"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光心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的距离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28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）凹透镜有</a:t>
            </a:r>
            <a:r>
              <a:rPr kumimoji="1"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个</a:t>
            </a:r>
            <a:r>
              <a:rPr kumimoji="1"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虚焦点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8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/>
          <p:nvPr/>
        </p:nvGrpSpPr>
        <p:grpSpPr>
          <a:xfrm>
            <a:off x="3924300" y="1084263"/>
            <a:ext cx="360363" cy="2124075"/>
            <a:chOff x="2517" y="1141"/>
            <a:chExt cx="136" cy="635"/>
          </a:xfrm>
        </p:grpSpPr>
        <p:sp>
          <p:nvSpPr>
            <p:cNvPr id="19486" name="xjhgx2"/>
            <p:cNvSpPr/>
            <p:nvPr/>
          </p:nvSpPr>
          <p:spPr bwMode="auto">
            <a:xfrm>
              <a:off x="2517" y="1141"/>
              <a:ext cx="136" cy="635"/>
            </a:xfrm>
            <a:custGeom>
              <a:avLst/>
              <a:gdLst>
                <a:gd name="T0" fmla="*/ 3 w 620"/>
                <a:gd name="T1" fmla="*/ 0 h 4408"/>
                <a:gd name="T2" fmla="*/ 2 w 620"/>
                <a:gd name="T3" fmla="*/ 1 h 4408"/>
                <a:gd name="T4" fmla="*/ 2 w 620"/>
                <a:gd name="T5" fmla="*/ 2 h 4408"/>
                <a:gd name="T6" fmla="*/ 1 w 620"/>
                <a:gd name="T7" fmla="*/ 2 h 4408"/>
                <a:gd name="T8" fmla="*/ 1 w 620"/>
                <a:gd name="T9" fmla="*/ 3 h 4408"/>
                <a:gd name="T10" fmla="*/ 0 w 620"/>
                <a:gd name="T11" fmla="*/ 4 h 4408"/>
                <a:gd name="T12" fmla="*/ 0 w 620"/>
                <a:gd name="T13" fmla="*/ 5 h 4408"/>
                <a:gd name="T14" fmla="*/ 0 w 620"/>
                <a:gd name="T15" fmla="*/ 6 h 4408"/>
                <a:gd name="T16" fmla="*/ 0 w 620"/>
                <a:gd name="T17" fmla="*/ 7 h 4408"/>
                <a:gd name="T18" fmla="*/ 0 w 620"/>
                <a:gd name="T19" fmla="*/ 7 h 4408"/>
                <a:gd name="T20" fmla="*/ 0 w 620"/>
                <a:gd name="T21" fmla="*/ 8 h 4408"/>
                <a:gd name="T22" fmla="*/ 0 w 620"/>
                <a:gd name="T23" fmla="*/ 9 h 4408"/>
                <a:gd name="T24" fmla="*/ 1 w 620"/>
                <a:gd name="T25" fmla="*/ 10 h 4408"/>
                <a:gd name="T26" fmla="*/ 1 w 620"/>
                <a:gd name="T27" fmla="*/ 11 h 4408"/>
                <a:gd name="T28" fmla="*/ 2 w 620"/>
                <a:gd name="T29" fmla="*/ 12 h 4408"/>
                <a:gd name="T30" fmla="*/ 2 w 620"/>
                <a:gd name="T31" fmla="*/ 12 h 4408"/>
                <a:gd name="T32" fmla="*/ 3 w 620"/>
                <a:gd name="T33" fmla="*/ 13 h 4408"/>
                <a:gd name="T34" fmla="*/ 3 w 620"/>
                <a:gd name="T35" fmla="*/ 13 h 4408"/>
                <a:gd name="T36" fmla="*/ 4 w 620"/>
                <a:gd name="T37" fmla="*/ 12 h 4408"/>
                <a:gd name="T38" fmla="*/ 5 w 620"/>
                <a:gd name="T39" fmla="*/ 12 h 4408"/>
                <a:gd name="T40" fmla="*/ 5 w 620"/>
                <a:gd name="T41" fmla="*/ 11 h 4408"/>
                <a:gd name="T42" fmla="*/ 6 w 620"/>
                <a:gd name="T43" fmla="*/ 10 h 4408"/>
                <a:gd name="T44" fmla="*/ 6 w 620"/>
                <a:gd name="T45" fmla="*/ 9 h 4408"/>
                <a:gd name="T46" fmla="*/ 6 w 620"/>
                <a:gd name="T47" fmla="*/ 8 h 4408"/>
                <a:gd name="T48" fmla="*/ 7 w 620"/>
                <a:gd name="T49" fmla="*/ 7 h 4408"/>
                <a:gd name="T50" fmla="*/ 7 w 620"/>
                <a:gd name="T51" fmla="*/ 7 h 4408"/>
                <a:gd name="T52" fmla="*/ 7 w 620"/>
                <a:gd name="T53" fmla="*/ 6 h 4408"/>
                <a:gd name="T54" fmla="*/ 6 w 620"/>
                <a:gd name="T55" fmla="*/ 5 h 4408"/>
                <a:gd name="T56" fmla="*/ 6 w 620"/>
                <a:gd name="T57" fmla="*/ 4 h 4408"/>
                <a:gd name="T58" fmla="*/ 6 w 620"/>
                <a:gd name="T59" fmla="*/ 3 h 4408"/>
                <a:gd name="T60" fmla="*/ 5 w 620"/>
                <a:gd name="T61" fmla="*/ 2 h 4408"/>
                <a:gd name="T62" fmla="*/ 5 w 620"/>
                <a:gd name="T63" fmla="*/ 2 h 4408"/>
                <a:gd name="T64" fmla="*/ 4 w 620"/>
                <a:gd name="T65" fmla="*/ 1 h 4408"/>
                <a:gd name="T66" fmla="*/ 3 w 620"/>
                <a:gd name="T67" fmla="*/ 0 h 4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0"/>
                <a:gd name="T103" fmla="*/ 0 h 4408"/>
                <a:gd name="T104" fmla="*/ 620 w 620"/>
                <a:gd name="T105" fmla="*/ 4408 h 4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/>
                </a:gs>
                <a:gs pos="100000">
                  <a:srgbClr val="D5FF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Line 4"/>
            <p:cNvSpPr>
              <a:spLocks noChangeShapeType="1"/>
            </p:cNvSpPr>
            <p:nvPr/>
          </p:nvSpPr>
          <p:spPr bwMode="auto">
            <a:xfrm flipH="1">
              <a:off x="2585" y="1162"/>
              <a:ext cx="0" cy="612"/>
            </a:xfrm>
            <a:prstGeom prst="line">
              <a:avLst/>
            </a:prstGeom>
            <a:noFill/>
            <a:ln w="12700">
              <a:solidFill>
                <a:srgbClr val="00F8F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792163" y="2162175"/>
            <a:ext cx="7596187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60" name="Oval 26"/>
          <p:cNvSpPr>
            <a:spLocks noChangeAspect="1" noChangeArrowheads="1"/>
          </p:cNvSpPr>
          <p:nvPr/>
        </p:nvSpPr>
        <p:spPr bwMode="auto">
          <a:xfrm>
            <a:off x="5976938" y="2090738"/>
            <a:ext cx="158750" cy="1587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kumimoji="1" lang="zh-CN" altLang="zh-CN" sz="2800" b="1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9461" name="Oval 26"/>
          <p:cNvSpPr>
            <a:spLocks noChangeAspect="1" noChangeArrowheads="1"/>
          </p:cNvSpPr>
          <p:nvPr/>
        </p:nvSpPr>
        <p:spPr bwMode="auto">
          <a:xfrm>
            <a:off x="1928813" y="2076450"/>
            <a:ext cx="158750" cy="15875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kumimoji="1" lang="zh-CN" altLang="zh-CN" sz="2800" b="1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655763" y="2308225"/>
            <a:ext cx="776287" cy="579438"/>
          </a:xfrm>
          <a:prstGeom prst="rect">
            <a:avLst/>
          </a:prstGeom>
          <a:noFill/>
          <a:ln w="53975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r>
              <a:rPr kumimoji="1" lang="en-US" altLang="zh-CN" sz="3200" b="1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3200" b="1" i="1" baseline="-25000">
                <a:latin typeface="Times New Roman" pitchFamily="18" charset="0"/>
                <a:ea typeface="楷体_GB2312" pitchFamily="49" charset="-122"/>
              </a:rPr>
              <a:t>1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5976938" y="2271713"/>
            <a:ext cx="776287" cy="579437"/>
          </a:xfrm>
          <a:prstGeom prst="rect">
            <a:avLst/>
          </a:prstGeom>
          <a:noFill/>
          <a:ln w="53975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r>
              <a:rPr kumimoji="1" lang="en-US" altLang="zh-CN" sz="3200" b="1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3200" b="1" i="1" baseline="-25000">
                <a:latin typeface="Times New Roman" pitchFamily="18" charset="0"/>
                <a:ea typeface="楷体_GB2312" pitchFamily="49" charset="-122"/>
              </a:rPr>
              <a:t>2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576263" y="1014413"/>
            <a:ext cx="7308850" cy="1870075"/>
            <a:chOff x="363" y="1185"/>
            <a:chExt cx="4604" cy="1178"/>
          </a:xfrm>
        </p:grpSpPr>
        <p:grpSp>
          <p:nvGrpSpPr>
            <p:cNvPr id="19480" name="Group 11"/>
            <p:cNvGrpSpPr/>
            <p:nvPr/>
          </p:nvGrpSpPr>
          <p:grpSpPr>
            <a:xfrm>
              <a:off x="589" y="1478"/>
              <a:ext cx="4378" cy="885"/>
              <a:chOff x="589" y="1593"/>
              <a:chExt cx="4378" cy="885"/>
            </a:xfrm>
          </p:grpSpPr>
          <p:sp>
            <p:nvSpPr>
              <p:cNvPr id="19482" name="Line 12"/>
              <p:cNvSpPr>
                <a:spLocks noChangeShapeType="1"/>
              </p:cNvSpPr>
              <p:nvPr/>
            </p:nvSpPr>
            <p:spPr bwMode="auto">
              <a:xfrm>
                <a:off x="589" y="1593"/>
                <a:ext cx="1520" cy="0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Line 13"/>
              <p:cNvSpPr>
                <a:spLocks noChangeShapeType="1"/>
              </p:cNvSpPr>
              <p:nvPr/>
            </p:nvSpPr>
            <p:spPr bwMode="auto">
              <a:xfrm>
                <a:off x="2018" y="1593"/>
                <a:ext cx="635" cy="0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none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4" name="Line 14"/>
              <p:cNvSpPr>
                <a:spLocks noChangeShapeType="1"/>
              </p:cNvSpPr>
              <p:nvPr/>
            </p:nvSpPr>
            <p:spPr bwMode="auto">
              <a:xfrm>
                <a:off x="2653" y="1593"/>
                <a:ext cx="1792" cy="680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5" name="Line 15"/>
              <p:cNvSpPr>
                <a:spLocks noChangeShapeType="1"/>
              </p:cNvSpPr>
              <p:nvPr/>
            </p:nvSpPr>
            <p:spPr bwMode="auto">
              <a:xfrm>
                <a:off x="4150" y="2160"/>
                <a:ext cx="817" cy="318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none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81" name="Text Box 16"/>
            <p:cNvSpPr txBox="1">
              <a:spLocks noChangeArrowheads="1"/>
            </p:cNvSpPr>
            <p:nvPr/>
          </p:nvSpPr>
          <p:spPr bwMode="auto">
            <a:xfrm>
              <a:off x="363" y="1185"/>
              <a:ext cx="680" cy="288"/>
            </a:xfrm>
            <a:prstGeom prst="rect">
              <a:avLst/>
            </a:prstGeom>
            <a:noFill/>
            <a:ln w="53975">
              <a:noFill/>
              <a:miter lim="800000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itchFamily="18" charset="0"/>
                  <a:ea typeface="楷体_GB2312" pitchFamily="49" charset="-122"/>
                </a:rPr>
                <a:t>（</a:t>
              </a:r>
              <a:r>
                <a:rPr kumimoji="1" lang="en-US" altLang="zh-CN" sz="2400" b="1">
                  <a:latin typeface="Times New Roman" pitchFamily="18" charset="0"/>
                  <a:ea typeface="楷体_GB2312" pitchFamily="49" charset="-122"/>
                </a:rPr>
                <a:t>1</a:t>
              </a:r>
              <a:r>
                <a:rPr kumimoji="1" lang="zh-CN" altLang="en-US" sz="2400" b="1">
                  <a:latin typeface="Times New Roman" pitchFamily="18" charset="0"/>
                  <a:ea typeface="楷体_GB2312" pitchFamily="49" charset="-122"/>
                </a:rPr>
                <a:t>）</a:t>
              </a: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1439863" y="762000"/>
            <a:ext cx="4581525" cy="3014663"/>
            <a:chOff x="907" y="1026"/>
            <a:chExt cx="2886" cy="1899"/>
          </a:xfrm>
        </p:grpSpPr>
        <p:grpSp>
          <p:nvGrpSpPr>
            <p:cNvPr id="19475" name="Group 18"/>
            <p:cNvGrpSpPr/>
            <p:nvPr/>
          </p:nvGrpSpPr>
          <p:grpSpPr>
            <a:xfrm>
              <a:off x="1383" y="1026"/>
              <a:ext cx="2410" cy="1722"/>
              <a:chOff x="1383" y="1141"/>
              <a:chExt cx="2410" cy="1722"/>
            </a:xfrm>
          </p:grpSpPr>
          <p:sp>
            <p:nvSpPr>
              <p:cNvPr id="19477" name="Line 19"/>
              <p:cNvSpPr>
                <a:spLocks noChangeShapeType="1"/>
              </p:cNvSpPr>
              <p:nvPr/>
            </p:nvSpPr>
            <p:spPr bwMode="auto">
              <a:xfrm flipV="1">
                <a:off x="1383" y="1502"/>
                <a:ext cx="1928" cy="1361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8" name="Line 20"/>
              <p:cNvSpPr>
                <a:spLocks noChangeShapeType="1"/>
              </p:cNvSpPr>
              <p:nvPr/>
            </p:nvSpPr>
            <p:spPr bwMode="auto">
              <a:xfrm flipV="1">
                <a:off x="3271" y="1141"/>
                <a:ext cx="522" cy="385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none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9" name="Line 21"/>
              <p:cNvSpPr>
                <a:spLocks noChangeShapeType="1"/>
              </p:cNvSpPr>
              <p:nvPr/>
            </p:nvSpPr>
            <p:spPr bwMode="auto">
              <a:xfrm flipV="1">
                <a:off x="1837" y="2341"/>
                <a:ext cx="295" cy="205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76" name="Text Box 22"/>
            <p:cNvSpPr txBox="1">
              <a:spLocks noChangeArrowheads="1"/>
            </p:cNvSpPr>
            <p:nvPr/>
          </p:nvSpPr>
          <p:spPr bwMode="auto">
            <a:xfrm>
              <a:off x="907" y="2637"/>
              <a:ext cx="680" cy="288"/>
            </a:xfrm>
            <a:prstGeom prst="rect">
              <a:avLst/>
            </a:prstGeom>
            <a:noFill/>
            <a:ln w="53975">
              <a:noFill/>
              <a:miter lim="800000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itchFamily="18" charset="0"/>
                  <a:ea typeface="楷体_GB2312" pitchFamily="49" charset="-122"/>
                </a:rPr>
                <a:t>（</a:t>
              </a:r>
              <a:r>
                <a:rPr kumimoji="1" lang="en-US" altLang="zh-CN" sz="2400" b="1">
                  <a:latin typeface="Times New Roman" pitchFamily="18" charset="0"/>
                  <a:ea typeface="楷体_GB2312" pitchFamily="49" charset="-122"/>
                </a:rPr>
                <a:t>2</a:t>
              </a:r>
              <a:r>
                <a:rPr kumimoji="1" lang="zh-CN" altLang="en-US" sz="2400" b="1">
                  <a:latin typeface="Times New Roman" pitchFamily="18" charset="0"/>
                  <a:ea typeface="楷体_GB2312" pitchFamily="49" charset="-122"/>
                </a:rPr>
                <a:t>）</a:t>
              </a: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1835150" y="1698625"/>
            <a:ext cx="6624638" cy="1149350"/>
            <a:chOff x="1156" y="1616"/>
            <a:chExt cx="4173" cy="724"/>
          </a:xfrm>
        </p:grpSpPr>
        <p:grpSp>
          <p:nvGrpSpPr>
            <p:cNvPr id="19469" name="Group 24"/>
            <p:cNvGrpSpPr/>
            <p:nvPr/>
          </p:nvGrpSpPr>
          <p:grpSpPr>
            <a:xfrm>
              <a:off x="1270" y="1909"/>
              <a:ext cx="4059" cy="431"/>
              <a:chOff x="1270" y="2024"/>
              <a:chExt cx="4059" cy="431"/>
            </a:xfrm>
          </p:grpSpPr>
          <p:sp>
            <p:nvSpPr>
              <p:cNvPr id="19471" name="Line 25"/>
              <p:cNvSpPr>
                <a:spLocks noChangeShapeType="1"/>
              </p:cNvSpPr>
              <p:nvPr/>
            </p:nvSpPr>
            <p:spPr bwMode="auto">
              <a:xfrm>
                <a:off x="1270" y="2024"/>
                <a:ext cx="680" cy="204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2" name="Line 26"/>
              <p:cNvSpPr>
                <a:spLocks noChangeShapeType="1"/>
              </p:cNvSpPr>
              <p:nvPr/>
            </p:nvSpPr>
            <p:spPr bwMode="auto">
              <a:xfrm>
                <a:off x="1723" y="2160"/>
                <a:ext cx="930" cy="295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none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3" name="Line 27"/>
              <p:cNvSpPr>
                <a:spLocks noChangeShapeType="1"/>
              </p:cNvSpPr>
              <p:nvPr/>
            </p:nvSpPr>
            <p:spPr bwMode="auto">
              <a:xfrm>
                <a:off x="2631" y="2455"/>
                <a:ext cx="1134" cy="0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4" name="Line 28"/>
              <p:cNvSpPr>
                <a:spLocks noChangeShapeType="1"/>
              </p:cNvSpPr>
              <p:nvPr/>
            </p:nvSpPr>
            <p:spPr bwMode="auto">
              <a:xfrm>
                <a:off x="3651" y="2455"/>
                <a:ext cx="1678" cy="0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none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70" name="Text Box 29"/>
            <p:cNvSpPr txBox="1">
              <a:spLocks noChangeArrowheads="1"/>
            </p:cNvSpPr>
            <p:nvPr/>
          </p:nvSpPr>
          <p:spPr bwMode="auto">
            <a:xfrm>
              <a:off x="1156" y="1616"/>
              <a:ext cx="680" cy="288"/>
            </a:xfrm>
            <a:prstGeom prst="rect">
              <a:avLst/>
            </a:prstGeom>
            <a:noFill/>
            <a:ln w="53975">
              <a:noFill/>
              <a:miter lim="800000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itchFamily="18" charset="0"/>
                  <a:ea typeface="楷体_GB2312" pitchFamily="49" charset="-122"/>
                </a:rPr>
                <a:t>（</a:t>
              </a:r>
              <a:r>
                <a:rPr kumimoji="1" lang="en-US" altLang="zh-CN" sz="2400" b="1">
                  <a:latin typeface="Times New Roman" pitchFamily="18" charset="0"/>
                  <a:ea typeface="楷体_GB2312" pitchFamily="49" charset="-122"/>
                </a:rPr>
                <a:t>3</a:t>
              </a:r>
              <a:r>
                <a:rPr kumimoji="1" lang="zh-CN" altLang="en-US" sz="2400" b="1">
                  <a:latin typeface="Times New Roman" pitchFamily="18" charset="0"/>
                  <a:ea typeface="楷体_GB2312" pitchFamily="49" charset="-122"/>
                </a:rPr>
                <a:t>）</a:t>
              </a:r>
            </a:p>
          </p:txBody>
        </p:sp>
      </p:grpSp>
      <p:sp>
        <p:nvSpPr>
          <p:cNvPr id="45087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304800" y="3886200"/>
            <a:ext cx="8367713" cy="2209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b="1" smtClean="0"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．</a:t>
            </a:r>
            <a:r>
              <a:rPr kumimoji="1" lang="zh-CN" altLang="en-US" b="1" smtClean="0">
                <a:latin typeface="Times New Roman" pitchFamily="18" charset="0"/>
                <a:ea typeface="楷体_GB2312" pitchFamily="49" charset="-122"/>
              </a:rPr>
              <a:t>凸透镜的三条特殊光线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（</a:t>
            </a:r>
            <a:r>
              <a:rPr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通过光心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的光线，传播方向不改变。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（</a:t>
            </a:r>
            <a:r>
              <a:rPr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平行于主光轴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的光线，会聚到焦点。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（</a:t>
            </a:r>
            <a:r>
              <a:rPr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焦点发出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的光线，平行于主光轴射出。</a:t>
            </a:r>
          </a:p>
        </p:txBody>
      </p:sp>
      <p:sp>
        <p:nvSpPr>
          <p:cNvPr id="19468" name="Rectangle 3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29400" cy="715962"/>
          </a:xfrm>
        </p:spPr>
        <p:txBody>
          <a:bodyPr/>
          <a:lstStyle/>
          <a:p>
            <a:pPr algn="l" eaLnBrk="1" hangingPunct="1"/>
            <a:r>
              <a:rPr kumimoji="1" lang="zh-CN" altLang="en-US" sz="4000" b="1" smtClean="0">
                <a:latin typeface="Times New Roman" pitchFamily="18" charset="0"/>
                <a:ea typeface="楷体_GB2312" pitchFamily="49" charset="-122"/>
              </a:rPr>
              <a:t>三</a:t>
            </a:r>
            <a:r>
              <a:rPr lang="zh-CN" altLang="en-US" sz="4000" b="1" smtClean="0">
                <a:latin typeface="Times New Roman" pitchFamily="18" charset="0"/>
                <a:ea typeface="楷体_GB2312" pitchFamily="49" charset="-122"/>
              </a:rPr>
              <a:t>、三条</a:t>
            </a:r>
            <a:r>
              <a:rPr kumimoji="1" lang="zh-CN" altLang="en-US" sz="4000" b="1" smtClean="0">
                <a:latin typeface="Times New Roman" pitchFamily="18" charset="0"/>
                <a:ea typeface="楷体_GB2312" pitchFamily="49" charset="-122"/>
              </a:rPr>
              <a:t>特殊光线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/>
          <p:nvPr/>
        </p:nvGrpSpPr>
        <p:grpSpPr>
          <a:xfrm>
            <a:off x="4435475" y="1954213"/>
            <a:ext cx="360363" cy="2124075"/>
            <a:chOff x="2517" y="1141"/>
            <a:chExt cx="136" cy="635"/>
          </a:xfrm>
        </p:grpSpPr>
        <p:sp>
          <p:nvSpPr>
            <p:cNvPr id="20517" name="xjhgx2"/>
            <p:cNvSpPr/>
            <p:nvPr/>
          </p:nvSpPr>
          <p:spPr bwMode="auto">
            <a:xfrm>
              <a:off x="2517" y="1141"/>
              <a:ext cx="136" cy="635"/>
            </a:xfrm>
            <a:custGeom>
              <a:avLst/>
              <a:gdLst>
                <a:gd name="T0" fmla="*/ 3 w 620"/>
                <a:gd name="T1" fmla="*/ 0 h 4408"/>
                <a:gd name="T2" fmla="*/ 2 w 620"/>
                <a:gd name="T3" fmla="*/ 1 h 4408"/>
                <a:gd name="T4" fmla="*/ 2 w 620"/>
                <a:gd name="T5" fmla="*/ 2 h 4408"/>
                <a:gd name="T6" fmla="*/ 1 w 620"/>
                <a:gd name="T7" fmla="*/ 2 h 4408"/>
                <a:gd name="T8" fmla="*/ 1 w 620"/>
                <a:gd name="T9" fmla="*/ 3 h 4408"/>
                <a:gd name="T10" fmla="*/ 0 w 620"/>
                <a:gd name="T11" fmla="*/ 4 h 4408"/>
                <a:gd name="T12" fmla="*/ 0 w 620"/>
                <a:gd name="T13" fmla="*/ 5 h 4408"/>
                <a:gd name="T14" fmla="*/ 0 w 620"/>
                <a:gd name="T15" fmla="*/ 6 h 4408"/>
                <a:gd name="T16" fmla="*/ 0 w 620"/>
                <a:gd name="T17" fmla="*/ 7 h 4408"/>
                <a:gd name="T18" fmla="*/ 0 w 620"/>
                <a:gd name="T19" fmla="*/ 7 h 4408"/>
                <a:gd name="T20" fmla="*/ 0 w 620"/>
                <a:gd name="T21" fmla="*/ 8 h 4408"/>
                <a:gd name="T22" fmla="*/ 0 w 620"/>
                <a:gd name="T23" fmla="*/ 9 h 4408"/>
                <a:gd name="T24" fmla="*/ 1 w 620"/>
                <a:gd name="T25" fmla="*/ 10 h 4408"/>
                <a:gd name="T26" fmla="*/ 1 w 620"/>
                <a:gd name="T27" fmla="*/ 11 h 4408"/>
                <a:gd name="T28" fmla="*/ 2 w 620"/>
                <a:gd name="T29" fmla="*/ 12 h 4408"/>
                <a:gd name="T30" fmla="*/ 2 w 620"/>
                <a:gd name="T31" fmla="*/ 12 h 4408"/>
                <a:gd name="T32" fmla="*/ 3 w 620"/>
                <a:gd name="T33" fmla="*/ 13 h 4408"/>
                <a:gd name="T34" fmla="*/ 3 w 620"/>
                <a:gd name="T35" fmla="*/ 13 h 4408"/>
                <a:gd name="T36" fmla="*/ 4 w 620"/>
                <a:gd name="T37" fmla="*/ 12 h 4408"/>
                <a:gd name="T38" fmla="*/ 5 w 620"/>
                <a:gd name="T39" fmla="*/ 12 h 4408"/>
                <a:gd name="T40" fmla="*/ 5 w 620"/>
                <a:gd name="T41" fmla="*/ 11 h 4408"/>
                <a:gd name="T42" fmla="*/ 6 w 620"/>
                <a:gd name="T43" fmla="*/ 10 h 4408"/>
                <a:gd name="T44" fmla="*/ 6 w 620"/>
                <a:gd name="T45" fmla="*/ 9 h 4408"/>
                <a:gd name="T46" fmla="*/ 6 w 620"/>
                <a:gd name="T47" fmla="*/ 8 h 4408"/>
                <a:gd name="T48" fmla="*/ 7 w 620"/>
                <a:gd name="T49" fmla="*/ 7 h 4408"/>
                <a:gd name="T50" fmla="*/ 7 w 620"/>
                <a:gd name="T51" fmla="*/ 7 h 4408"/>
                <a:gd name="T52" fmla="*/ 7 w 620"/>
                <a:gd name="T53" fmla="*/ 6 h 4408"/>
                <a:gd name="T54" fmla="*/ 6 w 620"/>
                <a:gd name="T55" fmla="*/ 5 h 4408"/>
                <a:gd name="T56" fmla="*/ 6 w 620"/>
                <a:gd name="T57" fmla="*/ 4 h 4408"/>
                <a:gd name="T58" fmla="*/ 6 w 620"/>
                <a:gd name="T59" fmla="*/ 3 h 4408"/>
                <a:gd name="T60" fmla="*/ 5 w 620"/>
                <a:gd name="T61" fmla="*/ 2 h 4408"/>
                <a:gd name="T62" fmla="*/ 5 w 620"/>
                <a:gd name="T63" fmla="*/ 2 h 4408"/>
                <a:gd name="T64" fmla="*/ 4 w 620"/>
                <a:gd name="T65" fmla="*/ 1 h 4408"/>
                <a:gd name="T66" fmla="*/ 3 w 620"/>
                <a:gd name="T67" fmla="*/ 0 h 4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0"/>
                <a:gd name="T103" fmla="*/ 0 h 4408"/>
                <a:gd name="T104" fmla="*/ 620 w 620"/>
                <a:gd name="T105" fmla="*/ 4408 h 4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/>
                </a:gs>
                <a:gs pos="100000">
                  <a:srgbClr val="D5FF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18" name="Line 6"/>
            <p:cNvSpPr>
              <a:spLocks noChangeShapeType="1"/>
            </p:cNvSpPr>
            <p:nvPr/>
          </p:nvSpPr>
          <p:spPr bwMode="auto">
            <a:xfrm flipH="1">
              <a:off x="2585" y="1162"/>
              <a:ext cx="0" cy="612"/>
            </a:xfrm>
            <a:prstGeom prst="line">
              <a:avLst/>
            </a:prstGeom>
            <a:noFill/>
            <a:ln w="12700">
              <a:solidFill>
                <a:srgbClr val="00F8F2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0483" name="Line 6"/>
          <p:cNvSpPr>
            <a:spLocks noChangeShapeType="1"/>
          </p:cNvSpPr>
          <p:nvPr/>
        </p:nvSpPr>
        <p:spPr bwMode="auto">
          <a:xfrm flipV="1">
            <a:off x="547688" y="2998788"/>
            <a:ext cx="83169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484" name="Oval 25"/>
          <p:cNvSpPr>
            <a:spLocks noChangeAspect="1" noChangeArrowheads="1"/>
          </p:cNvSpPr>
          <p:nvPr/>
        </p:nvSpPr>
        <p:spPr bwMode="auto">
          <a:xfrm>
            <a:off x="4543425" y="2900363"/>
            <a:ext cx="144463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kumimoji="1" lang="zh-CN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419350" y="2349500"/>
            <a:ext cx="5032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0066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</a:p>
        </p:txBody>
      </p:sp>
      <p:sp>
        <p:nvSpPr>
          <p:cNvPr id="20486" name="Text Box 29"/>
          <p:cNvSpPr txBox="1">
            <a:spLocks noChangeArrowheads="1"/>
          </p:cNvSpPr>
          <p:nvPr/>
        </p:nvSpPr>
        <p:spPr bwMode="auto">
          <a:xfrm>
            <a:off x="7604125" y="2349500"/>
            <a:ext cx="12588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66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主轴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2708275" y="3035300"/>
            <a:ext cx="1908175" cy="1582738"/>
            <a:chOff x="1701" y="1570"/>
            <a:chExt cx="1134" cy="997"/>
          </a:xfrm>
        </p:grpSpPr>
        <p:sp>
          <p:nvSpPr>
            <p:cNvPr id="20512" name="Line 31"/>
            <p:cNvSpPr>
              <a:spLocks noChangeShapeType="1"/>
            </p:cNvSpPr>
            <p:nvPr/>
          </p:nvSpPr>
          <p:spPr bwMode="auto">
            <a:xfrm flipH="1">
              <a:off x="2835" y="2069"/>
              <a:ext cx="0" cy="4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13" name="Line 32"/>
            <p:cNvSpPr>
              <a:spLocks noChangeShapeType="1"/>
            </p:cNvSpPr>
            <p:nvPr/>
          </p:nvSpPr>
          <p:spPr bwMode="auto">
            <a:xfrm flipH="1">
              <a:off x="1701" y="1570"/>
              <a:ext cx="0" cy="9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14" name="Line 33"/>
            <p:cNvSpPr>
              <a:spLocks noChangeShapeType="1"/>
            </p:cNvSpPr>
            <p:nvPr/>
          </p:nvSpPr>
          <p:spPr bwMode="auto">
            <a:xfrm flipH="1">
              <a:off x="1721" y="2269"/>
              <a:ext cx="3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lg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15" name="Line 34"/>
            <p:cNvSpPr>
              <a:spLocks noChangeShapeType="1"/>
            </p:cNvSpPr>
            <p:nvPr/>
          </p:nvSpPr>
          <p:spPr bwMode="auto">
            <a:xfrm>
              <a:off x="2437" y="2269"/>
              <a:ext cx="3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lg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16" name="Text Box 36"/>
            <p:cNvSpPr txBox="1">
              <a:spLocks noChangeArrowheads="1"/>
            </p:cNvSpPr>
            <p:nvPr/>
          </p:nvSpPr>
          <p:spPr bwMode="auto">
            <a:xfrm flipH="1">
              <a:off x="2154" y="2115"/>
              <a:ext cx="191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066CC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</a:p>
          </p:txBody>
        </p:sp>
      </p:grpSp>
      <p:sp>
        <p:nvSpPr>
          <p:cNvPr id="20488" name="Text Box 38"/>
          <p:cNvSpPr txBox="1">
            <a:spLocks noChangeArrowheads="1"/>
          </p:cNvSpPr>
          <p:nvPr/>
        </p:nvSpPr>
        <p:spPr bwMode="auto">
          <a:xfrm>
            <a:off x="2347913" y="5029200"/>
            <a:ext cx="184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kumimoji="1" lang="zh-CN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5" name="Oval 26"/>
          <p:cNvSpPr>
            <a:spLocks noChangeAspect="1" noChangeArrowheads="1"/>
          </p:cNvSpPr>
          <p:nvPr/>
        </p:nvSpPr>
        <p:spPr bwMode="auto">
          <a:xfrm>
            <a:off x="2620963" y="2925763"/>
            <a:ext cx="158750" cy="1587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kumimoji="1" lang="zh-CN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4" name="Group 54"/>
          <p:cNvGrpSpPr/>
          <p:nvPr/>
        </p:nvGrpSpPr>
        <p:grpSpPr>
          <a:xfrm>
            <a:off x="2590800" y="2362200"/>
            <a:ext cx="5410200" cy="1284288"/>
            <a:chOff x="1632" y="1488"/>
            <a:chExt cx="3408" cy="809"/>
          </a:xfrm>
        </p:grpSpPr>
        <p:sp>
          <p:nvSpPr>
            <p:cNvPr id="20494" name="Line 44"/>
            <p:cNvSpPr>
              <a:spLocks noChangeShapeType="1"/>
            </p:cNvSpPr>
            <p:nvPr/>
          </p:nvSpPr>
          <p:spPr bwMode="auto">
            <a:xfrm flipV="1">
              <a:off x="3840" y="1899"/>
              <a:ext cx="1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0495" name="Group 53"/>
            <p:cNvGrpSpPr/>
            <p:nvPr/>
          </p:nvGrpSpPr>
          <p:grpSpPr>
            <a:xfrm>
              <a:off x="1632" y="1488"/>
              <a:ext cx="3408" cy="809"/>
              <a:chOff x="1632" y="1488"/>
              <a:chExt cx="3408" cy="809"/>
            </a:xfrm>
          </p:grpSpPr>
          <p:sp>
            <p:nvSpPr>
              <p:cNvPr id="20496" name="Line 14"/>
              <p:cNvSpPr>
                <a:spLocks noChangeShapeType="1"/>
              </p:cNvSpPr>
              <p:nvPr/>
            </p:nvSpPr>
            <p:spPr bwMode="auto">
              <a:xfrm flipH="1" flipV="1">
                <a:off x="2963" y="1892"/>
                <a:ext cx="2054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20497" name="Group 49"/>
              <p:cNvGrpSpPr/>
              <p:nvPr/>
            </p:nvGrpSpPr>
            <p:grpSpPr>
              <a:xfrm>
                <a:off x="2976" y="1488"/>
                <a:ext cx="2064" cy="0"/>
                <a:chOff x="2976" y="1488"/>
                <a:chExt cx="2064" cy="0"/>
              </a:xfrm>
            </p:grpSpPr>
            <p:sp>
              <p:nvSpPr>
                <p:cNvPr id="20510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2976" y="1488"/>
                  <a:ext cx="2064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miter lim="800000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51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840" y="1488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498" name="Group 52"/>
              <p:cNvGrpSpPr/>
              <p:nvPr/>
            </p:nvGrpSpPr>
            <p:grpSpPr>
              <a:xfrm>
                <a:off x="2981" y="2295"/>
                <a:ext cx="2059" cy="1"/>
                <a:chOff x="2981" y="2295"/>
                <a:chExt cx="2059" cy="1"/>
              </a:xfrm>
            </p:grpSpPr>
            <p:sp>
              <p:nvSpPr>
                <p:cNvPr id="2050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981" y="2296"/>
                  <a:ext cx="2059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miter lim="800000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50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966" y="2295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499" name="Group 51"/>
              <p:cNvGrpSpPr/>
              <p:nvPr/>
            </p:nvGrpSpPr>
            <p:grpSpPr>
              <a:xfrm>
                <a:off x="1632" y="1857"/>
                <a:ext cx="1366" cy="440"/>
                <a:chOff x="1632" y="1857"/>
                <a:chExt cx="1366" cy="440"/>
              </a:xfrm>
            </p:grpSpPr>
            <p:sp>
              <p:nvSpPr>
                <p:cNvPr id="20506" name="Freeform 17"/>
                <p:cNvSpPr/>
                <p:nvPr/>
              </p:nvSpPr>
              <p:spPr bwMode="auto">
                <a:xfrm flipH="1">
                  <a:off x="1632" y="1857"/>
                  <a:ext cx="1366" cy="440"/>
                </a:xfrm>
                <a:custGeom>
                  <a:avLst/>
                  <a:gdLst>
                    <a:gd name="T0" fmla="*/ 0 w 1667"/>
                    <a:gd name="T1" fmla="*/ 243 h 536"/>
                    <a:gd name="T2" fmla="*/ 59 w 1667"/>
                    <a:gd name="T3" fmla="*/ 236 h 536"/>
                    <a:gd name="T4" fmla="*/ 751 w 1667"/>
                    <a:gd name="T5" fmla="*/ 0 h 536"/>
                    <a:gd name="T6" fmla="*/ 0 60000 65536"/>
                    <a:gd name="T7" fmla="*/ 0 60000 65536"/>
                    <a:gd name="T8" fmla="*/ 0 60000 65536"/>
                    <a:gd name="T9" fmla="*/ 0 w 1667"/>
                    <a:gd name="T10" fmla="*/ 0 h 536"/>
                    <a:gd name="T11" fmla="*/ 1667 w 1667"/>
                    <a:gd name="T12" fmla="*/ 536 h 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7" h="536">
                      <a:moveTo>
                        <a:pt x="0" y="536"/>
                      </a:moveTo>
                      <a:lnTo>
                        <a:pt x="131" y="520"/>
                      </a:lnTo>
                      <a:lnTo>
                        <a:pt x="1667" y="0"/>
                      </a:ln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miter lim="800000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507" name="Line 45"/>
                <p:cNvSpPr>
                  <a:spLocks noChangeShapeType="1"/>
                </p:cNvSpPr>
                <p:nvPr/>
              </p:nvSpPr>
              <p:spPr bwMode="auto">
                <a:xfrm>
                  <a:off x="2496" y="2151"/>
                  <a:ext cx="144" cy="48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500" name="Group 50"/>
              <p:cNvGrpSpPr/>
              <p:nvPr/>
            </p:nvGrpSpPr>
            <p:grpSpPr>
              <a:xfrm>
                <a:off x="1680" y="1889"/>
                <a:ext cx="1304" cy="10"/>
                <a:chOff x="1680" y="1889"/>
                <a:chExt cx="1304" cy="10"/>
              </a:xfrm>
            </p:grpSpPr>
            <p:sp>
              <p:nvSpPr>
                <p:cNvPr id="20504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1680" y="1889"/>
                  <a:ext cx="1304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miter lim="800000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505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400" y="1899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501" name="Group 48"/>
              <p:cNvGrpSpPr/>
              <p:nvPr/>
            </p:nvGrpSpPr>
            <p:grpSpPr>
              <a:xfrm>
                <a:off x="1728" y="1488"/>
                <a:ext cx="1261" cy="408"/>
                <a:chOff x="1728" y="1488"/>
                <a:chExt cx="1261" cy="408"/>
              </a:xfrm>
            </p:grpSpPr>
            <p:sp>
              <p:nvSpPr>
                <p:cNvPr id="20502" name="Freeform 20"/>
                <p:cNvSpPr/>
                <p:nvPr/>
              </p:nvSpPr>
              <p:spPr bwMode="auto">
                <a:xfrm flipH="1" flipV="1">
                  <a:off x="1728" y="1488"/>
                  <a:ext cx="1261" cy="408"/>
                </a:xfrm>
                <a:custGeom>
                  <a:avLst/>
                  <a:gdLst>
                    <a:gd name="T0" fmla="*/ 0 w 1667"/>
                    <a:gd name="T1" fmla="*/ 180 h 536"/>
                    <a:gd name="T2" fmla="*/ 43 w 1667"/>
                    <a:gd name="T3" fmla="*/ 174 h 536"/>
                    <a:gd name="T4" fmla="*/ 546 w 1667"/>
                    <a:gd name="T5" fmla="*/ 0 h 536"/>
                    <a:gd name="T6" fmla="*/ 0 60000 65536"/>
                    <a:gd name="T7" fmla="*/ 0 60000 65536"/>
                    <a:gd name="T8" fmla="*/ 0 60000 65536"/>
                    <a:gd name="T9" fmla="*/ 0 w 1667"/>
                    <a:gd name="T10" fmla="*/ 0 h 536"/>
                    <a:gd name="T11" fmla="*/ 1667 w 1667"/>
                    <a:gd name="T12" fmla="*/ 536 h 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7" h="536">
                      <a:moveTo>
                        <a:pt x="0" y="536"/>
                      </a:moveTo>
                      <a:lnTo>
                        <a:pt x="131" y="520"/>
                      </a:lnTo>
                      <a:lnTo>
                        <a:pt x="1667" y="0"/>
                      </a:ln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miter lim="800000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503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496" y="1584"/>
                  <a:ext cx="144" cy="48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20491" name="Rectangle 55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172200" cy="792163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如何得到平行光？</a:t>
            </a:r>
            <a:endParaRPr lang="zh-CN" altLang="en-US" sz="3600" b="1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1433" name="Rectangle 57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1249363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得到平行光的方法：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光线由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焦点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发出，经凸透镜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折射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后可平行射出。</a:t>
            </a:r>
          </a:p>
        </p:txBody>
      </p:sp>
      <p:pic>
        <p:nvPicPr>
          <p:cNvPr id="20493" name="Picture 58" descr="2012版人教版标准图标 想想议议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457200"/>
            <a:ext cx="866775" cy="8207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 animBg="1"/>
      <p:bldP spid="10143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471488"/>
            <a:ext cx="8534400" cy="6005512"/>
          </a:xfrm>
          <a:prstGeom prst="rect">
            <a:avLst/>
          </a:prstGeom>
          <a:noFill/>
          <a:ln w="31750">
            <a:noFill/>
            <a:miter lim="800000"/>
            <a:headEnd type="none" w="lg" len="lg"/>
            <a:tailEnd type="none" w="lg" len="lg"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3962400"/>
            <a:ext cx="3276600" cy="2209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53000" y="3276600"/>
            <a:ext cx="3505200" cy="31972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2209800" y="2566988"/>
            <a:ext cx="47005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101" name="Group 8"/>
          <p:cNvGrpSpPr/>
          <p:nvPr/>
        </p:nvGrpSpPr>
        <p:grpSpPr>
          <a:xfrm>
            <a:off x="3400425" y="481013"/>
            <a:ext cx="2219325" cy="2046287"/>
            <a:chOff x="2653" y="1512"/>
            <a:chExt cx="1900" cy="2184"/>
          </a:xfrm>
        </p:grpSpPr>
        <p:sp>
          <p:nvSpPr>
            <p:cNvPr id="4147" name="Line 9"/>
            <p:cNvSpPr>
              <a:spLocks noChangeShapeType="1"/>
            </p:cNvSpPr>
            <p:nvPr/>
          </p:nvSpPr>
          <p:spPr bwMode="auto">
            <a:xfrm flipH="1">
              <a:off x="2653" y="1540"/>
              <a:ext cx="0" cy="212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lg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8" name="Line 10"/>
            <p:cNvSpPr>
              <a:spLocks noChangeShapeType="1"/>
            </p:cNvSpPr>
            <p:nvPr/>
          </p:nvSpPr>
          <p:spPr bwMode="auto">
            <a:xfrm flipH="1">
              <a:off x="3277" y="1512"/>
              <a:ext cx="9" cy="215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lg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9" name="Line 11"/>
            <p:cNvSpPr>
              <a:spLocks noChangeShapeType="1"/>
            </p:cNvSpPr>
            <p:nvPr/>
          </p:nvSpPr>
          <p:spPr bwMode="auto">
            <a:xfrm flipH="1">
              <a:off x="3929" y="1540"/>
              <a:ext cx="0" cy="209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lg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0" name="Line 12"/>
            <p:cNvSpPr>
              <a:spLocks noChangeShapeType="1"/>
            </p:cNvSpPr>
            <p:nvPr/>
          </p:nvSpPr>
          <p:spPr bwMode="auto">
            <a:xfrm flipH="1">
              <a:off x="4553" y="1541"/>
              <a:ext cx="0" cy="215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lg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2" name="Group 13"/>
          <p:cNvGrpSpPr/>
          <p:nvPr/>
        </p:nvGrpSpPr>
        <p:grpSpPr>
          <a:xfrm>
            <a:off x="2243138" y="547688"/>
            <a:ext cx="1157287" cy="1987550"/>
            <a:chOff x="1576" y="1168"/>
            <a:chExt cx="992" cy="1701"/>
          </a:xfrm>
        </p:grpSpPr>
        <p:sp>
          <p:nvSpPr>
            <p:cNvPr id="4145" name="Line 14"/>
            <p:cNvSpPr>
              <a:spLocks noChangeShapeType="1"/>
            </p:cNvSpPr>
            <p:nvPr/>
          </p:nvSpPr>
          <p:spPr bwMode="auto">
            <a:xfrm>
              <a:off x="1576" y="1168"/>
              <a:ext cx="992" cy="1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Line 15"/>
            <p:cNvSpPr>
              <a:spLocks noChangeShapeType="1"/>
            </p:cNvSpPr>
            <p:nvPr/>
          </p:nvSpPr>
          <p:spPr bwMode="auto">
            <a:xfrm>
              <a:off x="1859" y="1650"/>
              <a:ext cx="85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3" name="Group 16"/>
          <p:cNvGrpSpPr/>
          <p:nvPr/>
        </p:nvGrpSpPr>
        <p:grpSpPr>
          <a:xfrm>
            <a:off x="2981325" y="581025"/>
            <a:ext cx="1158875" cy="1985963"/>
            <a:chOff x="1576" y="1168"/>
            <a:chExt cx="992" cy="1701"/>
          </a:xfrm>
        </p:grpSpPr>
        <p:sp>
          <p:nvSpPr>
            <p:cNvPr id="4143" name="Line 17"/>
            <p:cNvSpPr>
              <a:spLocks noChangeShapeType="1"/>
            </p:cNvSpPr>
            <p:nvPr/>
          </p:nvSpPr>
          <p:spPr bwMode="auto">
            <a:xfrm>
              <a:off x="1576" y="1168"/>
              <a:ext cx="992" cy="1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Line 18"/>
            <p:cNvSpPr>
              <a:spLocks noChangeShapeType="1"/>
            </p:cNvSpPr>
            <p:nvPr/>
          </p:nvSpPr>
          <p:spPr bwMode="auto">
            <a:xfrm>
              <a:off x="1859" y="1650"/>
              <a:ext cx="85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4" name="Group 19"/>
          <p:cNvGrpSpPr/>
          <p:nvPr/>
        </p:nvGrpSpPr>
        <p:grpSpPr>
          <a:xfrm>
            <a:off x="3721100" y="581025"/>
            <a:ext cx="1158875" cy="1985963"/>
            <a:chOff x="1576" y="1168"/>
            <a:chExt cx="992" cy="1701"/>
          </a:xfrm>
        </p:grpSpPr>
        <p:sp>
          <p:nvSpPr>
            <p:cNvPr id="4141" name="Line 20"/>
            <p:cNvSpPr>
              <a:spLocks noChangeShapeType="1"/>
            </p:cNvSpPr>
            <p:nvPr/>
          </p:nvSpPr>
          <p:spPr bwMode="auto">
            <a:xfrm>
              <a:off x="1576" y="1168"/>
              <a:ext cx="992" cy="1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Line 21"/>
            <p:cNvSpPr>
              <a:spLocks noChangeShapeType="1"/>
            </p:cNvSpPr>
            <p:nvPr/>
          </p:nvSpPr>
          <p:spPr bwMode="auto">
            <a:xfrm>
              <a:off x="1859" y="1650"/>
              <a:ext cx="85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5" name="Group 22"/>
          <p:cNvGrpSpPr/>
          <p:nvPr/>
        </p:nvGrpSpPr>
        <p:grpSpPr>
          <a:xfrm>
            <a:off x="4451350" y="565150"/>
            <a:ext cx="1157288" cy="1987550"/>
            <a:chOff x="1576" y="1168"/>
            <a:chExt cx="992" cy="1701"/>
          </a:xfrm>
        </p:grpSpPr>
        <p:sp>
          <p:nvSpPr>
            <p:cNvPr id="4139" name="Line 23"/>
            <p:cNvSpPr>
              <a:spLocks noChangeShapeType="1"/>
            </p:cNvSpPr>
            <p:nvPr/>
          </p:nvSpPr>
          <p:spPr bwMode="auto">
            <a:xfrm>
              <a:off x="1576" y="1168"/>
              <a:ext cx="992" cy="1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Line 24"/>
            <p:cNvSpPr>
              <a:spLocks noChangeShapeType="1"/>
            </p:cNvSpPr>
            <p:nvPr/>
          </p:nvSpPr>
          <p:spPr bwMode="auto">
            <a:xfrm>
              <a:off x="1859" y="1650"/>
              <a:ext cx="85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6" name="Group 25"/>
          <p:cNvGrpSpPr/>
          <p:nvPr/>
        </p:nvGrpSpPr>
        <p:grpSpPr>
          <a:xfrm>
            <a:off x="5619750" y="547688"/>
            <a:ext cx="1158875" cy="1987550"/>
            <a:chOff x="4468" y="1168"/>
            <a:chExt cx="992" cy="1701"/>
          </a:xfrm>
        </p:grpSpPr>
        <p:sp>
          <p:nvSpPr>
            <p:cNvPr id="4137" name="Line 26"/>
            <p:cNvSpPr>
              <a:spLocks noChangeShapeType="1"/>
            </p:cNvSpPr>
            <p:nvPr/>
          </p:nvSpPr>
          <p:spPr bwMode="auto">
            <a:xfrm flipH="1">
              <a:off x="4468" y="1168"/>
              <a:ext cx="992" cy="170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Line 27"/>
            <p:cNvSpPr>
              <a:spLocks noChangeShapeType="1"/>
            </p:cNvSpPr>
            <p:nvPr/>
          </p:nvSpPr>
          <p:spPr bwMode="auto">
            <a:xfrm flipV="1">
              <a:off x="4836" y="2103"/>
              <a:ext cx="85" cy="14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7" name="Group 28"/>
          <p:cNvGrpSpPr/>
          <p:nvPr/>
        </p:nvGrpSpPr>
        <p:grpSpPr>
          <a:xfrm>
            <a:off x="3400425" y="547688"/>
            <a:ext cx="1158875" cy="1987550"/>
            <a:chOff x="4468" y="1168"/>
            <a:chExt cx="992" cy="1701"/>
          </a:xfrm>
        </p:grpSpPr>
        <p:sp>
          <p:nvSpPr>
            <p:cNvPr id="4135" name="Line 29"/>
            <p:cNvSpPr>
              <a:spLocks noChangeShapeType="1"/>
            </p:cNvSpPr>
            <p:nvPr/>
          </p:nvSpPr>
          <p:spPr bwMode="auto">
            <a:xfrm flipH="1">
              <a:off x="4468" y="1168"/>
              <a:ext cx="992" cy="170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Line 30"/>
            <p:cNvSpPr>
              <a:spLocks noChangeShapeType="1"/>
            </p:cNvSpPr>
            <p:nvPr/>
          </p:nvSpPr>
          <p:spPr bwMode="auto">
            <a:xfrm flipV="1">
              <a:off x="4836" y="2103"/>
              <a:ext cx="85" cy="14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8" name="Group 31"/>
          <p:cNvGrpSpPr/>
          <p:nvPr/>
        </p:nvGrpSpPr>
        <p:grpSpPr>
          <a:xfrm>
            <a:off x="4129088" y="581025"/>
            <a:ext cx="1158875" cy="1985963"/>
            <a:chOff x="4468" y="1168"/>
            <a:chExt cx="992" cy="1701"/>
          </a:xfrm>
        </p:grpSpPr>
        <p:sp>
          <p:nvSpPr>
            <p:cNvPr id="4133" name="Line 32"/>
            <p:cNvSpPr>
              <a:spLocks noChangeShapeType="1"/>
            </p:cNvSpPr>
            <p:nvPr/>
          </p:nvSpPr>
          <p:spPr bwMode="auto">
            <a:xfrm flipH="1">
              <a:off x="4468" y="1168"/>
              <a:ext cx="992" cy="170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4" name="Line 33"/>
            <p:cNvSpPr>
              <a:spLocks noChangeShapeType="1"/>
            </p:cNvSpPr>
            <p:nvPr/>
          </p:nvSpPr>
          <p:spPr bwMode="auto">
            <a:xfrm flipV="1">
              <a:off x="4836" y="2103"/>
              <a:ext cx="85" cy="14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9" name="Group 34"/>
          <p:cNvGrpSpPr/>
          <p:nvPr/>
        </p:nvGrpSpPr>
        <p:grpSpPr>
          <a:xfrm>
            <a:off x="4891088" y="581025"/>
            <a:ext cx="1158875" cy="1985963"/>
            <a:chOff x="4468" y="1168"/>
            <a:chExt cx="992" cy="1701"/>
          </a:xfrm>
        </p:grpSpPr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 flipH="1">
              <a:off x="4468" y="1168"/>
              <a:ext cx="992" cy="170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 flipV="1">
              <a:off x="4836" y="2103"/>
              <a:ext cx="85" cy="14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10" name="Line 38"/>
          <p:cNvSpPr>
            <a:spLocks noChangeShapeType="1"/>
          </p:cNvSpPr>
          <p:nvPr/>
        </p:nvSpPr>
        <p:spPr bwMode="auto">
          <a:xfrm flipH="1">
            <a:off x="2960688" y="2574925"/>
            <a:ext cx="130175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1" name="Line 39"/>
          <p:cNvSpPr>
            <a:spLocks noChangeShapeType="1"/>
          </p:cNvSpPr>
          <p:nvPr/>
        </p:nvSpPr>
        <p:spPr bwMode="auto">
          <a:xfrm flipH="1">
            <a:off x="3373438" y="2574925"/>
            <a:ext cx="128587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2" name="Line 40"/>
          <p:cNvSpPr>
            <a:spLocks noChangeShapeType="1"/>
          </p:cNvSpPr>
          <p:nvPr/>
        </p:nvSpPr>
        <p:spPr bwMode="auto">
          <a:xfrm flipH="1">
            <a:off x="3579813" y="2574925"/>
            <a:ext cx="130175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3" name="Line 41"/>
          <p:cNvSpPr>
            <a:spLocks noChangeShapeType="1"/>
          </p:cNvSpPr>
          <p:nvPr/>
        </p:nvSpPr>
        <p:spPr bwMode="auto">
          <a:xfrm flipH="1">
            <a:off x="3784600" y="2574925"/>
            <a:ext cx="130175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4" name="Line 42"/>
          <p:cNvSpPr>
            <a:spLocks noChangeShapeType="1"/>
          </p:cNvSpPr>
          <p:nvPr/>
        </p:nvSpPr>
        <p:spPr bwMode="auto">
          <a:xfrm flipH="1">
            <a:off x="2341563" y="2574925"/>
            <a:ext cx="130175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5" name="Line 43"/>
          <p:cNvSpPr>
            <a:spLocks noChangeShapeType="1"/>
          </p:cNvSpPr>
          <p:nvPr/>
        </p:nvSpPr>
        <p:spPr bwMode="auto">
          <a:xfrm flipH="1">
            <a:off x="2547938" y="2574925"/>
            <a:ext cx="128587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6" name="Line 44"/>
          <p:cNvSpPr>
            <a:spLocks noChangeShapeType="1"/>
          </p:cNvSpPr>
          <p:nvPr/>
        </p:nvSpPr>
        <p:spPr bwMode="auto">
          <a:xfrm flipH="1">
            <a:off x="2754313" y="2574925"/>
            <a:ext cx="128587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7" name="Line 45"/>
          <p:cNvSpPr>
            <a:spLocks noChangeShapeType="1"/>
          </p:cNvSpPr>
          <p:nvPr/>
        </p:nvSpPr>
        <p:spPr bwMode="auto">
          <a:xfrm flipH="1">
            <a:off x="3165475" y="2574925"/>
            <a:ext cx="130175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8" name="Line 46"/>
          <p:cNvSpPr>
            <a:spLocks noChangeShapeType="1"/>
          </p:cNvSpPr>
          <p:nvPr/>
        </p:nvSpPr>
        <p:spPr bwMode="auto">
          <a:xfrm flipH="1">
            <a:off x="4610100" y="2574925"/>
            <a:ext cx="130175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9" name="Line 47"/>
          <p:cNvSpPr>
            <a:spLocks noChangeShapeType="1"/>
          </p:cNvSpPr>
          <p:nvPr/>
        </p:nvSpPr>
        <p:spPr bwMode="auto">
          <a:xfrm flipH="1">
            <a:off x="5024438" y="2574925"/>
            <a:ext cx="130175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0" name="Line 48"/>
          <p:cNvSpPr>
            <a:spLocks noChangeShapeType="1"/>
          </p:cNvSpPr>
          <p:nvPr/>
        </p:nvSpPr>
        <p:spPr bwMode="auto">
          <a:xfrm flipH="1">
            <a:off x="5229225" y="2574925"/>
            <a:ext cx="130175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1" name="Line 49"/>
          <p:cNvSpPr>
            <a:spLocks noChangeShapeType="1"/>
          </p:cNvSpPr>
          <p:nvPr/>
        </p:nvSpPr>
        <p:spPr bwMode="auto">
          <a:xfrm flipH="1">
            <a:off x="5437188" y="2574925"/>
            <a:ext cx="128587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2" name="Line 50"/>
          <p:cNvSpPr>
            <a:spLocks noChangeShapeType="1"/>
          </p:cNvSpPr>
          <p:nvPr/>
        </p:nvSpPr>
        <p:spPr bwMode="auto">
          <a:xfrm flipH="1">
            <a:off x="3992563" y="2574925"/>
            <a:ext cx="128587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3" name="Line 51"/>
          <p:cNvSpPr>
            <a:spLocks noChangeShapeType="1"/>
          </p:cNvSpPr>
          <p:nvPr/>
        </p:nvSpPr>
        <p:spPr bwMode="auto">
          <a:xfrm flipH="1">
            <a:off x="4198938" y="2574925"/>
            <a:ext cx="128587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4" name="Line 52"/>
          <p:cNvSpPr>
            <a:spLocks noChangeShapeType="1"/>
          </p:cNvSpPr>
          <p:nvPr/>
        </p:nvSpPr>
        <p:spPr bwMode="auto">
          <a:xfrm flipH="1">
            <a:off x="4405313" y="2574925"/>
            <a:ext cx="130175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5" name="Line 53"/>
          <p:cNvSpPr>
            <a:spLocks noChangeShapeType="1"/>
          </p:cNvSpPr>
          <p:nvPr/>
        </p:nvSpPr>
        <p:spPr bwMode="auto">
          <a:xfrm flipH="1">
            <a:off x="4818063" y="2574925"/>
            <a:ext cx="128587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6" name="Line 54"/>
          <p:cNvSpPr>
            <a:spLocks noChangeShapeType="1"/>
          </p:cNvSpPr>
          <p:nvPr/>
        </p:nvSpPr>
        <p:spPr bwMode="auto">
          <a:xfrm flipH="1">
            <a:off x="5643563" y="2574925"/>
            <a:ext cx="128587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7" name="Line 55"/>
          <p:cNvSpPr>
            <a:spLocks noChangeShapeType="1"/>
          </p:cNvSpPr>
          <p:nvPr/>
        </p:nvSpPr>
        <p:spPr bwMode="auto">
          <a:xfrm flipH="1">
            <a:off x="6054725" y="2574925"/>
            <a:ext cx="130175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8" name="Line 56"/>
          <p:cNvSpPr>
            <a:spLocks noChangeShapeType="1"/>
          </p:cNvSpPr>
          <p:nvPr/>
        </p:nvSpPr>
        <p:spPr bwMode="auto">
          <a:xfrm flipH="1">
            <a:off x="6262688" y="2574925"/>
            <a:ext cx="128587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9" name="Line 57"/>
          <p:cNvSpPr>
            <a:spLocks noChangeShapeType="1"/>
          </p:cNvSpPr>
          <p:nvPr/>
        </p:nvSpPr>
        <p:spPr bwMode="auto">
          <a:xfrm flipH="1">
            <a:off x="6469063" y="2574925"/>
            <a:ext cx="130175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30" name="Line 58"/>
          <p:cNvSpPr>
            <a:spLocks noChangeShapeType="1"/>
          </p:cNvSpPr>
          <p:nvPr/>
        </p:nvSpPr>
        <p:spPr bwMode="auto">
          <a:xfrm flipH="1">
            <a:off x="5848350" y="2574925"/>
            <a:ext cx="130175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2470150" y="2700338"/>
            <a:ext cx="57594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531" name="xjhgx3"/>
          <p:cNvSpPr/>
          <p:nvPr/>
        </p:nvSpPr>
        <p:spPr bwMode="auto">
          <a:xfrm>
            <a:off x="4667250" y="1679575"/>
            <a:ext cx="395288" cy="2016125"/>
          </a:xfrm>
          <a:custGeom>
            <a:avLst/>
            <a:gdLst>
              <a:gd name="T0" fmla="*/ 2147483647 w 980"/>
              <a:gd name="T1" fmla="*/ 0 h 4408"/>
              <a:gd name="T2" fmla="*/ 2147483647 w 980"/>
              <a:gd name="T3" fmla="*/ 2147483647 h 4408"/>
              <a:gd name="T4" fmla="*/ 2147483647 w 980"/>
              <a:gd name="T5" fmla="*/ 2147483647 h 4408"/>
              <a:gd name="T6" fmla="*/ 2147483647 w 980"/>
              <a:gd name="T7" fmla="*/ 2147483647 h 4408"/>
              <a:gd name="T8" fmla="*/ 2147483647 w 980"/>
              <a:gd name="T9" fmla="*/ 2147483647 h 4408"/>
              <a:gd name="T10" fmla="*/ 2147483647 w 980"/>
              <a:gd name="T11" fmla="*/ 2147483647 h 4408"/>
              <a:gd name="T12" fmla="*/ 2147483647 w 980"/>
              <a:gd name="T13" fmla="*/ 2147483647 h 4408"/>
              <a:gd name="T14" fmla="*/ 2147483647 w 980"/>
              <a:gd name="T15" fmla="*/ 2147483647 h 4408"/>
              <a:gd name="T16" fmla="*/ 2147483647 w 980"/>
              <a:gd name="T17" fmla="*/ 2147483647 h 4408"/>
              <a:gd name="T18" fmla="*/ 2147483647 w 980"/>
              <a:gd name="T19" fmla="*/ 2147483647 h 4408"/>
              <a:gd name="T20" fmla="*/ 2147483647 w 980"/>
              <a:gd name="T21" fmla="*/ 2147483647 h 4408"/>
              <a:gd name="T22" fmla="*/ 2147483647 w 980"/>
              <a:gd name="T23" fmla="*/ 2147483647 h 4408"/>
              <a:gd name="T24" fmla="*/ 2147483647 w 980"/>
              <a:gd name="T25" fmla="*/ 2147483647 h 4408"/>
              <a:gd name="T26" fmla="*/ 2147483647 w 980"/>
              <a:gd name="T27" fmla="*/ 2147483647 h 4408"/>
              <a:gd name="T28" fmla="*/ 2147483647 w 980"/>
              <a:gd name="T29" fmla="*/ 2147483647 h 4408"/>
              <a:gd name="T30" fmla="*/ 2147483647 w 980"/>
              <a:gd name="T31" fmla="*/ 2147483647 h 4408"/>
              <a:gd name="T32" fmla="*/ 2147483647 w 980"/>
              <a:gd name="T33" fmla="*/ 2147483647 h 4408"/>
              <a:gd name="T34" fmla="*/ 0 w 980"/>
              <a:gd name="T35" fmla="*/ 2147483647 h 4408"/>
              <a:gd name="T36" fmla="*/ 2147483647 w 980"/>
              <a:gd name="T37" fmla="*/ 2147483647 h 4408"/>
              <a:gd name="T38" fmla="*/ 2147483647 w 980"/>
              <a:gd name="T39" fmla="*/ 2147483647 h 4408"/>
              <a:gd name="T40" fmla="*/ 2147483647 w 980"/>
              <a:gd name="T41" fmla="*/ 2147483647 h 4408"/>
              <a:gd name="T42" fmla="*/ 2147483647 w 980"/>
              <a:gd name="T43" fmla="*/ 2147483647 h 4408"/>
              <a:gd name="T44" fmla="*/ 2147483647 w 980"/>
              <a:gd name="T45" fmla="*/ 2147483647 h 4408"/>
              <a:gd name="T46" fmla="*/ 2147483647 w 980"/>
              <a:gd name="T47" fmla="*/ 2147483647 h 4408"/>
              <a:gd name="T48" fmla="*/ 2147483647 w 980"/>
              <a:gd name="T49" fmla="*/ 2147483647 h 4408"/>
              <a:gd name="T50" fmla="*/ 2147483647 w 980"/>
              <a:gd name="T51" fmla="*/ 2147483647 h 4408"/>
              <a:gd name="T52" fmla="*/ 2147483647 w 980"/>
              <a:gd name="T53" fmla="*/ 2147483647 h 4408"/>
              <a:gd name="T54" fmla="*/ 2147483647 w 980"/>
              <a:gd name="T55" fmla="*/ 2147483647 h 4408"/>
              <a:gd name="T56" fmla="*/ 2147483647 w 980"/>
              <a:gd name="T57" fmla="*/ 2147483647 h 4408"/>
              <a:gd name="T58" fmla="*/ 2147483647 w 980"/>
              <a:gd name="T59" fmla="*/ 2147483647 h 4408"/>
              <a:gd name="T60" fmla="*/ 2147483647 w 980"/>
              <a:gd name="T61" fmla="*/ 2147483647 h 4408"/>
              <a:gd name="T62" fmla="*/ 2147483647 w 980"/>
              <a:gd name="T63" fmla="*/ 2147483647 h 4408"/>
              <a:gd name="T64" fmla="*/ 2147483647 w 980"/>
              <a:gd name="T65" fmla="*/ 2147483647 h 4408"/>
              <a:gd name="T66" fmla="*/ 0 w 980"/>
              <a:gd name="T67" fmla="*/ 0 h 4408"/>
              <a:gd name="T68" fmla="*/ 2147483647 w 980"/>
              <a:gd name="T69" fmla="*/ 0 h 44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80"/>
              <a:gd name="T106" fmla="*/ 0 h 4408"/>
              <a:gd name="T107" fmla="*/ 980 w 980"/>
              <a:gd name="T108" fmla="*/ 4408 h 44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gradFill rotWithShape="1">
            <a:gsLst>
              <a:gs pos="0">
                <a:srgbClr val="D5FFFF"/>
              </a:gs>
              <a:gs pos="50000">
                <a:srgbClr val="47FFFF"/>
              </a:gs>
              <a:gs pos="100000">
                <a:srgbClr val="D5FFFF"/>
              </a:gs>
            </a:gsLst>
            <a:lin ang="5400000" scaled="1"/>
          </a:gradFill>
          <a:ln w="28575">
            <a:solidFill>
              <a:srgbClr val="2D5FFF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532" name="Oval 39"/>
          <p:cNvSpPr>
            <a:spLocks noChangeArrowheads="1"/>
          </p:cNvSpPr>
          <p:nvPr/>
        </p:nvSpPr>
        <p:spPr bwMode="auto">
          <a:xfrm>
            <a:off x="4810125" y="2651125"/>
            <a:ext cx="107950" cy="10795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kumimoji="1" lang="zh-CN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" name="组合 34"/>
          <p:cNvGrpSpPr/>
          <p:nvPr/>
        </p:nvGrpSpPr>
        <p:grpSpPr>
          <a:xfrm>
            <a:off x="2687638" y="1931988"/>
            <a:ext cx="2087562" cy="852487"/>
            <a:chOff x="2687638" y="1931988"/>
            <a:chExt cx="2087562" cy="852487"/>
          </a:xfrm>
        </p:grpSpPr>
        <p:grpSp>
          <p:nvGrpSpPr>
            <p:cNvPr id="22561" name="Group 6"/>
            <p:cNvGrpSpPr/>
            <p:nvPr/>
          </p:nvGrpSpPr>
          <p:grpSpPr>
            <a:xfrm>
              <a:off x="2687638" y="1931988"/>
              <a:ext cx="863600" cy="852487"/>
              <a:chOff x="1429" y="1820"/>
              <a:chExt cx="544" cy="537"/>
            </a:xfrm>
          </p:grpSpPr>
          <p:sp>
            <p:nvSpPr>
              <p:cNvPr id="22563" name="Oval 7"/>
              <p:cNvSpPr>
                <a:spLocks noChangeArrowheads="1"/>
              </p:cNvSpPr>
              <p:nvPr/>
            </p:nvSpPr>
            <p:spPr bwMode="auto">
              <a:xfrm>
                <a:off x="1603" y="2237"/>
                <a:ext cx="120" cy="120"/>
              </a:xfrm>
              <a:prstGeom prst="ellipse">
                <a:avLst/>
              </a:prstGeom>
              <a:solidFill>
                <a:srgbClr val="FF6600"/>
              </a:solidFill>
              <a:ln w="2540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64" name="Text Box 21"/>
              <p:cNvSpPr txBox="1">
                <a:spLocks noChangeArrowheads="1"/>
              </p:cNvSpPr>
              <p:nvPr/>
            </p:nvSpPr>
            <p:spPr bwMode="auto">
              <a:xfrm>
                <a:off x="1429" y="1820"/>
                <a:ext cx="544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b="1" i="1">
                    <a:solidFill>
                      <a:srgbClr val="0066CC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F</a:t>
                </a:r>
                <a:r>
                  <a:rPr lang="en-US" altLang="zh-CN" sz="3200" b="1" i="1" baseline="-25000">
                    <a:solidFill>
                      <a:srgbClr val="0066CC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2562" name="Line 12"/>
            <p:cNvSpPr>
              <a:spLocks noChangeShapeType="1"/>
            </p:cNvSpPr>
            <p:nvPr/>
          </p:nvSpPr>
          <p:spPr bwMode="auto">
            <a:xfrm flipV="1">
              <a:off x="3082925" y="1966913"/>
              <a:ext cx="1692275" cy="720725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prstDash val="dash"/>
              <a:round/>
              <a:tailEnd type="none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1462088" y="742950"/>
            <a:ext cx="6229350" cy="1412876"/>
            <a:chOff x="657" y="616"/>
            <a:chExt cx="3924" cy="890"/>
          </a:xfrm>
        </p:grpSpPr>
        <p:grpSp>
          <p:nvGrpSpPr>
            <p:cNvPr id="22555" name="Group 14"/>
            <p:cNvGrpSpPr/>
            <p:nvPr/>
          </p:nvGrpSpPr>
          <p:grpSpPr>
            <a:xfrm>
              <a:off x="1360" y="616"/>
              <a:ext cx="3221" cy="794"/>
              <a:chOff x="1360" y="616"/>
              <a:chExt cx="3221" cy="794"/>
            </a:xfrm>
          </p:grpSpPr>
          <p:sp>
            <p:nvSpPr>
              <p:cNvPr id="22557" name="Line 15"/>
              <p:cNvSpPr>
                <a:spLocks noChangeShapeType="1"/>
              </p:cNvSpPr>
              <p:nvPr/>
            </p:nvSpPr>
            <p:spPr bwMode="auto">
              <a:xfrm>
                <a:off x="2245" y="1410"/>
                <a:ext cx="476" cy="0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none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8" name="Line 16"/>
              <p:cNvSpPr>
                <a:spLocks noChangeShapeType="1"/>
              </p:cNvSpPr>
              <p:nvPr/>
            </p:nvSpPr>
            <p:spPr bwMode="auto">
              <a:xfrm>
                <a:off x="1360" y="1410"/>
                <a:ext cx="1112" cy="0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9" name="Line 17"/>
              <p:cNvSpPr>
                <a:spLocks noChangeShapeType="1"/>
              </p:cNvSpPr>
              <p:nvPr/>
            </p:nvSpPr>
            <p:spPr bwMode="auto">
              <a:xfrm flipV="1">
                <a:off x="2699" y="957"/>
                <a:ext cx="1066" cy="453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60" name="Line 18"/>
              <p:cNvSpPr>
                <a:spLocks noChangeShapeType="1"/>
              </p:cNvSpPr>
              <p:nvPr/>
            </p:nvSpPr>
            <p:spPr bwMode="auto">
              <a:xfrm flipV="1">
                <a:off x="3061" y="616"/>
                <a:ext cx="1520" cy="635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none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2556" name="Text Box 19"/>
            <p:cNvSpPr txBox="1">
              <a:spLocks noChangeArrowheads="1"/>
            </p:cNvSpPr>
            <p:nvPr/>
          </p:nvSpPr>
          <p:spPr bwMode="auto">
            <a:xfrm>
              <a:off x="657" y="1138"/>
              <a:ext cx="766" cy="368"/>
            </a:xfrm>
            <a:prstGeom prst="rect">
              <a:avLst/>
            </a:prstGeom>
            <a:noFill/>
            <a:ln w="53975">
              <a:noFill/>
              <a:miter lim="800000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（</a:t>
              </a:r>
              <a:r>
                <a:rPr kumimoji="1" lang="en-US" altLang="zh-CN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  <a:r>
                <a:rPr kumimoji="1" lang="zh-CN" altLang="en-US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）</a:t>
              </a: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2895600" y="685800"/>
            <a:ext cx="3779838" cy="3741738"/>
            <a:chOff x="1565" y="1033"/>
            <a:chExt cx="2381" cy="2357"/>
          </a:xfrm>
        </p:grpSpPr>
        <p:grpSp>
          <p:nvGrpSpPr>
            <p:cNvPr id="22550" name="Group 21"/>
            <p:cNvGrpSpPr/>
            <p:nvPr/>
          </p:nvGrpSpPr>
          <p:grpSpPr>
            <a:xfrm>
              <a:off x="2132" y="1033"/>
              <a:ext cx="1814" cy="2057"/>
              <a:chOff x="2132" y="1033"/>
              <a:chExt cx="1814" cy="2057"/>
            </a:xfrm>
          </p:grpSpPr>
          <p:sp>
            <p:nvSpPr>
              <p:cNvPr id="22552" name="Line 22"/>
              <p:cNvSpPr>
                <a:spLocks noChangeShapeType="1"/>
              </p:cNvSpPr>
              <p:nvPr/>
            </p:nvSpPr>
            <p:spPr bwMode="auto">
              <a:xfrm flipV="1">
                <a:off x="2559" y="1956"/>
                <a:ext cx="525" cy="634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3" name="Line 23"/>
              <p:cNvSpPr>
                <a:spLocks noChangeShapeType="1"/>
              </p:cNvSpPr>
              <p:nvPr/>
            </p:nvSpPr>
            <p:spPr bwMode="auto">
              <a:xfrm flipV="1">
                <a:off x="2911" y="1033"/>
                <a:ext cx="1035" cy="1119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none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54" name="Line 24"/>
              <p:cNvSpPr>
                <a:spLocks noChangeShapeType="1"/>
              </p:cNvSpPr>
              <p:nvPr/>
            </p:nvSpPr>
            <p:spPr bwMode="auto">
              <a:xfrm flipV="1">
                <a:off x="2132" y="2478"/>
                <a:ext cx="521" cy="612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2551" name="Text Box 25"/>
            <p:cNvSpPr txBox="1">
              <a:spLocks noChangeArrowheads="1"/>
            </p:cNvSpPr>
            <p:nvPr/>
          </p:nvSpPr>
          <p:spPr bwMode="auto">
            <a:xfrm>
              <a:off x="1565" y="3022"/>
              <a:ext cx="766" cy="368"/>
            </a:xfrm>
            <a:prstGeom prst="rect">
              <a:avLst/>
            </a:prstGeom>
            <a:noFill/>
            <a:ln w="53975">
              <a:noFill/>
              <a:miter lim="800000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（</a:t>
              </a:r>
              <a:r>
                <a:rPr kumimoji="1" lang="en-US" altLang="zh-CN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</a:t>
              </a:r>
              <a:r>
                <a:rPr kumimoji="1" lang="zh-CN" altLang="en-US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）</a:t>
              </a:r>
            </a:p>
          </p:txBody>
        </p:sp>
      </p:grpSp>
      <p:grpSp>
        <p:nvGrpSpPr>
          <p:cNvPr id="8" name="组合 35"/>
          <p:cNvGrpSpPr/>
          <p:nvPr/>
        </p:nvGrpSpPr>
        <p:grpSpPr>
          <a:xfrm>
            <a:off x="4811713" y="1931988"/>
            <a:ext cx="2232025" cy="1260475"/>
            <a:chOff x="4811713" y="1931988"/>
            <a:chExt cx="2232025" cy="1260475"/>
          </a:xfrm>
        </p:grpSpPr>
        <p:grpSp>
          <p:nvGrpSpPr>
            <p:cNvPr id="22546" name="Group 9"/>
            <p:cNvGrpSpPr/>
            <p:nvPr/>
          </p:nvGrpSpPr>
          <p:grpSpPr>
            <a:xfrm>
              <a:off x="6180138" y="1931988"/>
              <a:ext cx="863600" cy="852487"/>
              <a:chOff x="1429" y="1820"/>
              <a:chExt cx="544" cy="537"/>
            </a:xfrm>
          </p:grpSpPr>
          <p:sp>
            <p:nvSpPr>
              <p:cNvPr id="22548" name="Oval 10"/>
              <p:cNvSpPr>
                <a:spLocks noChangeArrowheads="1"/>
              </p:cNvSpPr>
              <p:nvPr/>
            </p:nvSpPr>
            <p:spPr bwMode="auto">
              <a:xfrm>
                <a:off x="1603" y="2237"/>
                <a:ext cx="120" cy="120"/>
              </a:xfrm>
              <a:prstGeom prst="ellipse">
                <a:avLst/>
              </a:prstGeom>
              <a:solidFill>
                <a:srgbClr val="FF6600"/>
              </a:solidFill>
              <a:ln w="2540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49" name="Text Box 21"/>
              <p:cNvSpPr txBox="1">
                <a:spLocks noChangeArrowheads="1"/>
              </p:cNvSpPr>
              <p:nvPr/>
            </p:nvSpPr>
            <p:spPr bwMode="auto">
              <a:xfrm>
                <a:off x="1429" y="1820"/>
                <a:ext cx="544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b="1" i="1">
                    <a:solidFill>
                      <a:srgbClr val="0066CC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F</a:t>
                </a:r>
                <a:r>
                  <a:rPr lang="en-US" altLang="zh-CN" sz="3200" b="1" i="1" baseline="-25000">
                    <a:solidFill>
                      <a:srgbClr val="0066CC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22547" name="Line 26"/>
            <p:cNvSpPr>
              <a:spLocks noChangeShapeType="1"/>
            </p:cNvSpPr>
            <p:nvPr/>
          </p:nvSpPr>
          <p:spPr bwMode="auto">
            <a:xfrm flipV="1">
              <a:off x="4811713" y="2724150"/>
              <a:ext cx="1763712" cy="468313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prstDash val="dash"/>
              <a:round/>
              <a:tailEnd type="none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0" name="Group 27"/>
          <p:cNvGrpSpPr/>
          <p:nvPr/>
        </p:nvGrpSpPr>
        <p:grpSpPr>
          <a:xfrm>
            <a:off x="1174750" y="3192461"/>
            <a:ext cx="6156325" cy="1015999"/>
            <a:chOff x="476" y="2614"/>
            <a:chExt cx="3878" cy="640"/>
          </a:xfrm>
        </p:grpSpPr>
        <p:grpSp>
          <p:nvGrpSpPr>
            <p:cNvPr id="22540" name="Group 28"/>
            <p:cNvGrpSpPr/>
            <p:nvPr/>
          </p:nvGrpSpPr>
          <p:grpSpPr>
            <a:xfrm>
              <a:off x="1066" y="2614"/>
              <a:ext cx="3288" cy="476"/>
              <a:chOff x="1066" y="2614"/>
              <a:chExt cx="3288" cy="476"/>
            </a:xfrm>
          </p:grpSpPr>
          <p:sp>
            <p:nvSpPr>
              <p:cNvPr id="22542" name="Line 29"/>
              <p:cNvSpPr>
                <a:spLocks noChangeShapeType="1"/>
              </p:cNvSpPr>
              <p:nvPr/>
            </p:nvSpPr>
            <p:spPr bwMode="auto">
              <a:xfrm flipV="1">
                <a:off x="1066" y="2614"/>
                <a:ext cx="1678" cy="476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none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43" name="Line 30"/>
              <p:cNvSpPr>
                <a:spLocks noChangeShapeType="1"/>
              </p:cNvSpPr>
              <p:nvPr/>
            </p:nvSpPr>
            <p:spPr bwMode="auto">
              <a:xfrm>
                <a:off x="2721" y="2620"/>
                <a:ext cx="726" cy="0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44" name="Line 31"/>
              <p:cNvSpPr>
                <a:spLocks noChangeShapeType="1"/>
              </p:cNvSpPr>
              <p:nvPr/>
            </p:nvSpPr>
            <p:spPr bwMode="auto">
              <a:xfrm>
                <a:off x="3311" y="2620"/>
                <a:ext cx="1043" cy="0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none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45" name="Line 32"/>
              <p:cNvSpPr>
                <a:spLocks noChangeShapeType="1"/>
              </p:cNvSpPr>
              <p:nvPr/>
            </p:nvSpPr>
            <p:spPr bwMode="auto">
              <a:xfrm flipV="1">
                <a:off x="1565" y="2795"/>
                <a:ext cx="544" cy="159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2541" name="Text Box 33"/>
            <p:cNvSpPr txBox="1">
              <a:spLocks noChangeArrowheads="1"/>
            </p:cNvSpPr>
            <p:nvPr/>
          </p:nvSpPr>
          <p:spPr bwMode="auto">
            <a:xfrm>
              <a:off x="476" y="2886"/>
              <a:ext cx="766" cy="368"/>
            </a:xfrm>
            <a:prstGeom prst="rect">
              <a:avLst/>
            </a:prstGeom>
            <a:noFill/>
            <a:ln w="53975">
              <a:noFill/>
              <a:miter lim="800000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（</a:t>
              </a:r>
              <a:r>
                <a:rPr kumimoji="1" lang="en-US" altLang="zh-CN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</a:t>
              </a:r>
              <a:r>
                <a:rPr kumimoji="1" lang="zh-CN" altLang="en-US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）</a:t>
              </a:r>
            </a:p>
          </p:txBody>
        </p:sp>
      </p:grpSp>
      <p:sp>
        <p:nvSpPr>
          <p:cNvPr id="46115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533400" y="4419600"/>
            <a:ext cx="8375650" cy="1871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通过光心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的光线，传播方向不变。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平行主光轴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的光线，发散，其发散光线的反向延长线交于虚焦点。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射向虚焦点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的光线，平行于主光轴射出。</a:t>
            </a:r>
          </a:p>
        </p:txBody>
      </p:sp>
      <p:sp>
        <p:nvSpPr>
          <p:cNvPr id="22539" name="Rectangle 39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629400" cy="639763"/>
          </a:xfrm>
        </p:spPr>
        <p:txBody>
          <a:bodyPr/>
          <a:lstStyle/>
          <a:p>
            <a:pPr algn="l" eaLnBrk="1" hangingPunct="1"/>
            <a:r>
              <a:rPr kumimoji="1" lang="en-US" altLang="zh-CN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凹透镜的三条特殊光线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41" name="ShockwaveFlash1" r:id="rId2" imgW="8458933" imgH="6248942"/>
        </mc:Choice>
        <mc:Fallback>
          <p:control name="ShockwaveFlash1" r:id="rId2" imgW="8458933" imgH="6248942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152400"/>
                  <a:ext cx="8458200" cy="6248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kumimoji="1"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、透镜对光束的作用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886200"/>
            <a:ext cx="8763000" cy="2895600"/>
          </a:xfrm>
        </p:spPr>
        <p:txBody>
          <a:bodyPr/>
          <a:lstStyle/>
          <a:p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经过凸透镜的光束向内偏折，比原来要会聚些；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经过凹透镜的光束向外偏折，比原来要发散些。</a:t>
            </a:r>
          </a:p>
          <a:p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凸透镜对任何光束都有会聚作用，结果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不一定会聚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凹透镜对任何光束都有发散作用，结果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不一定发散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1371600"/>
            <a:ext cx="7467600" cy="2614613"/>
          </a:xfrm>
          <a:prstGeom prst="rect">
            <a:avLst/>
          </a:prstGeom>
          <a:noFill/>
          <a:ln w="57150">
            <a:noFill/>
            <a:miter lim="800000"/>
          </a:ln>
        </p:spPr>
      </p:pic>
      <p:grpSp>
        <p:nvGrpSpPr>
          <p:cNvPr id="2" name="Group 9"/>
          <p:cNvGrpSpPr/>
          <p:nvPr/>
        </p:nvGrpSpPr>
        <p:grpSpPr>
          <a:xfrm>
            <a:off x="1981200" y="1524000"/>
            <a:ext cx="360363" cy="2124075"/>
            <a:chOff x="2517" y="1141"/>
            <a:chExt cx="136" cy="635"/>
          </a:xfrm>
        </p:grpSpPr>
        <p:sp>
          <p:nvSpPr>
            <p:cNvPr id="23559" name="xjhgx2"/>
            <p:cNvSpPr/>
            <p:nvPr/>
          </p:nvSpPr>
          <p:spPr bwMode="auto">
            <a:xfrm>
              <a:off x="2517" y="1141"/>
              <a:ext cx="136" cy="635"/>
            </a:xfrm>
            <a:custGeom>
              <a:avLst/>
              <a:gdLst>
                <a:gd name="T0" fmla="*/ 3 w 620"/>
                <a:gd name="T1" fmla="*/ 0 h 4408"/>
                <a:gd name="T2" fmla="*/ 2 w 620"/>
                <a:gd name="T3" fmla="*/ 1 h 4408"/>
                <a:gd name="T4" fmla="*/ 2 w 620"/>
                <a:gd name="T5" fmla="*/ 2 h 4408"/>
                <a:gd name="T6" fmla="*/ 1 w 620"/>
                <a:gd name="T7" fmla="*/ 2 h 4408"/>
                <a:gd name="T8" fmla="*/ 1 w 620"/>
                <a:gd name="T9" fmla="*/ 3 h 4408"/>
                <a:gd name="T10" fmla="*/ 0 w 620"/>
                <a:gd name="T11" fmla="*/ 4 h 4408"/>
                <a:gd name="T12" fmla="*/ 0 w 620"/>
                <a:gd name="T13" fmla="*/ 5 h 4408"/>
                <a:gd name="T14" fmla="*/ 0 w 620"/>
                <a:gd name="T15" fmla="*/ 6 h 4408"/>
                <a:gd name="T16" fmla="*/ 0 w 620"/>
                <a:gd name="T17" fmla="*/ 7 h 4408"/>
                <a:gd name="T18" fmla="*/ 0 w 620"/>
                <a:gd name="T19" fmla="*/ 7 h 4408"/>
                <a:gd name="T20" fmla="*/ 0 w 620"/>
                <a:gd name="T21" fmla="*/ 8 h 4408"/>
                <a:gd name="T22" fmla="*/ 0 w 620"/>
                <a:gd name="T23" fmla="*/ 9 h 4408"/>
                <a:gd name="T24" fmla="*/ 1 w 620"/>
                <a:gd name="T25" fmla="*/ 10 h 4408"/>
                <a:gd name="T26" fmla="*/ 1 w 620"/>
                <a:gd name="T27" fmla="*/ 11 h 4408"/>
                <a:gd name="T28" fmla="*/ 2 w 620"/>
                <a:gd name="T29" fmla="*/ 12 h 4408"/>
                <a:gd name="T30" fmla="*/ 2 w 620"/>
                <a:gd name="T31" fmla="*/ 12 h 4408"/>
                <a:gd name="T32" fmla="*/ 3 w 620"/>
                <a:gd name="T33" fmla="*/ 13 h 4408"/>
                <a:gd name="T34" fmla="*/ 3 w 620"/>
                <a:gd name="T35" fmla="*/ 13 h 4408"/>
                <a:gd name="T36" fmla="*/ 4 w 620"/>
                <a:gd name="T37" fmla="*/ 12 h 4408"/>
                <a:gd name="T38" fmla="*/ 5 w 620"/>
                <a:gd name="T39" fmla="*/ 12 h 4408"/>
                <a:gd name="T40" fmla="*/ 5 w 620"/>
                <a:gd name="T41" fmla="*/ 11 h 4408"/>
                <a:gd name="T42" fmla="*/ 6 w 620"/>
                <a:gd name="T43" fmla="*/ 10 h 4408"/>
                <a:gd name="T44" fmla="*/ 6 w 620"/>
                <a:gd name="T45" fmla="*/ 9 h 4408"/>
                <a:gd name="T46" fmla="*/ 6 w 620"/>
                <a:gd name="T47" fmla="*/ 8 h 4408"/>
                <a:gd name="T48" fmla="*/ 7 w 620"/>
                <a:gd name="T49" fmla="*/ 7 h 4408"/>
                <a:gd name="T50" fmla="*/ 7 w 620"/>
                <a:gd name="T51" fmla="*/ 7 h 4408"/>
                <a:gd name="T52" fmla="*/ 7 w 620"/>
                <a:gd name="T53" fmla="*/ 6 h 4408"/>
                <a:gd name="T54" fmla="*/ 6 w 620"/>
                <a:gd name="T55" fmla="*/ 5 h 4408"/>
                <a:gd name="T56" fmla="*/ 6 w 620"/>
                <a:gd name="T57" fmla="*/ 4 h 4408"/>
                <a:gd name="T58" fmla="*/ 6 w 620"/>
                <a:gd name="T59" fmla="*/ 3 h 4408"/>
                <a:gd name="T60" fmla="*/ 5 w 620"/>
                <a:gd name="T61" fmla="*/ 2 h 4408"/>
                <a:gd name="T62" fmla="*/ 5 w 620"/>
                <a:gd name="T63" fmla="*/ 2 h 4408"/>
                <a:gd name="T64" fmla="*/ 4 w 620"/>
                <a:gd name="T65" fmla="*/ 1 h 4408"/>
                <a:gd name="T66" fmla="*/ 3 w 620"/>
                <a:gd name="T67" fmla="*/ 0 h 4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0"/>
                <a:gd name="T103" fmla="*/ 0 h 4408"/>
                <a:gd name="T104" fmla="*/ 620 w 620"/>
                <a:gd name="T105" fmla="*/ 4408 h 4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/>
                </a:gs>
                <a:gs pos="100000">
                  <a:srgbClr val="D5FF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560" name="Line 11"/>
            <p:cNvSpPr>
              <a:spLocks noChangeShapeType="1"/>
            </p:cNvSpPr>
            <p:nvPr/>
          </p:nvSpPr>
          <p:spPr bwMode="auto">
            <a:xfrm flipH="1">
              <a:off x="2585" y="1162"/>
              <a:ext cx="0" cy="612"/>
            </a:xfrm>
            <a:prstGeom prst="line">
              <a:avLst/>
            </a:prstGeom>
            <a:noFill/>
            <a:ln w="12700">
              <a:solidFill>
                <a:srgbClr val="00F8F2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14700" name="xjhgx3"/>
          <p:cNvSpPr/>
          <p:nvPr/>
        </p:nvSpPr>
        <p:spPr bwMode="auto">
          <a:xfrm>
            <a:off x="5867400" y="1600200"/>
            <a:ext cx="395288" cy="2016125"/>
          </a:xfrm>
          <a:custGeom>
            <a:avLst/>
            <a:gdLst>
              <a:gd name="T0" fmla="*/ 2147483647 w 980"/>
              <a:gd name="T1" fmla="*/ 0 h 4408"/>
              <a:gd name="T2" fmla="*/ 2147483647 w 980"/>
              <a:gd name="T3" fmla="*/ 2147483647 h 4408"/>
              <a:gd name="T4" fmla="*/ 2147483647 w 980"/>
              <a:gd name="T5" fmla="*/ 2147483647 h 4408"/>
              <a:gd name="T6" fmla="*/ 2147483647 w 980"/>
              <a:gd name="T7" fmla="*/ 2147483647 h 4408"/>
              <a:gd name="T8" fmla="*/ 2147483647 w 980"/>
              <a:gd name="T9" fmla="*/ 2147483647 h 4408"/>
              <a:gd name="T10" fmla="*/ 2147483647 w 980"/>
              <a:gd name="T11" fmla="*/ 2147483647 h 4408"/>
              <a:gd name="T12" fmla="*/ 2147483647 w 980"/>
              <a:gd name="T13" fmla="*/ 2147483647 h 4408"/>
              <a:gd name="T14" fmla="*/ 2147483647 w 980"/>
              <a:gd name="T15" fmla="*/ 2147483647 h 4408"/>
              <a:gd name="T16" fmla="*/ 2147483647 w 980"/>
              <a:gd name="T17" fmla="*/ 2147483647 h 4408"/>
              <a:gd name="T18" fmla="*/ 2147483647 w 980"/>
              <a:gd name="T19" fmla="*/ 2147483647 h 4408"/>
              <a:gd name="T20" fmla="*/ 2147483647 w 980"/>
              <a:gd name="T21" fmla="*/ 2147483647 h 4408"/>
              <a:gd name="T22" fmla="*/ 2147483647 w 980"/>
              <a:gd name="T23" fmla="*/ 2147483647 h 4408"/>
              <a:gd name="T24" fmla="*/ 2147483647 w 980"/>
              <a:gd name="T25" fmla="*/ 2147483647 h 4408"/>
              <a:gd name="T26" fmla="*/ 2147483647 w 980"/>
              <a:gd name="T27" fmla="*/ 2147483647 h 4408"/>
              <a:gd name="T28" fmla="*/ 2147483647 w 980"/>
              <a:gd name="T29" fmla="*/ 2147483647 h 4408"/>
              <a:gd name="T30" fmla="*/ 2147483647 w 980"/>
              <a:gd name="T31" fmla="*/ 2147483647 h 4408"/>
              <a:gd name="T32" fmla="*/ 2147483647 w 980"/>
              <a:gd name="T33" fmla="*/ 2147483647 h 4408"/>
              <a:gd name="T34" fmla="*/ 0 w 980"/>
              <a:gd name="T35" fmla="*/ 2147483647 h 4408"/>
              <a:gd name="T36" fmla="*/ 2147483647 w 980"/>
              <a:gd name="T37" fmla="*/ 2147483647 h 4408"/>
              <a:gd name="T38" fmla="*/ 2147483647 w 980"/>
              <a:gd name="T39" fmla="*/ 2147483647 h 4408"/>
              <a:gd name="T40" fmla="*/ 2147483647 w 980"/>
              <a:gd name="T41" fmla="*/ 2147483647 h 4408"/>
              <a:gd name="T42" fmla="*/ 2147483647 w 980"/>
              <a:gd name="T43" fmla="*/ 2147483647 h 4408"/>
              <a:gd name="T44" fmla="*/ 2147483647 w 980"/>
              <a:gd name="T45" fmla="*/ 2147483647 h 4408"/>
              <a:gd name="T46" fmla="*/ 2147483647 w 980"/>
              <a:gd name="T47" fmla="*/ 2147483647 h 4408"/>
              <a:gd name="T48" fmla="*/ 2147483647 w 980"/>
              <a:gd name="T49" fmla="*/ 2147483647 h 4408"/>
              <a:gd name="T50" fmla="*/ 2147483647 w 980"/>
              <a:gd name="T51" fmla="*/ 2147483647 h 4408"/>
              <a:gd name="T52" fmla="*/ 2147483647 w 980"/>
              <a:gd name="T53" fmla="*/ 2147483647 h 4408"/>
              <a:gd name="T54" fmla="*/ 2147483647 w 980"/>
              <a:gd name="T55" fmla="*/ 2147483647 h 4408"/>
              <a:gd name="T56" fmla="*/ 2147483647 w 980"/>
              <a:gd name="T57" fmla="*/ 2147483647 h 4408"/>
              <a:gd name="T58" fmla="*/ 2147483647 w 980"/>
              <a:gd name="T59" fmla="*/ 2147483647 h 4408"/>
              <a:gd name="T60" fmla="*/ 2147483647 w 980"/>
              <a:gd name="T61" fmla="*/ 2147483647 h 4408"/>
              <a:gd name="T62" fmla="*/ 2147483647 w 980"/>
              <a:gd name="T63" fmla="*/ 2147483647 h 4408"/>
              <a:gd name="T64" fmla="*/ 2147483647 w 980"/>
              <a:gd name="T65" fmla="*/ 2147483647 h 4408"/>
              <a:gd name="T66" fmla="*/ 0 w 980"/>
              <a:gd name="T67" fmla="*/ 0 h 4408"/>
              <a:gd name="T68" fmla="*/ 2147483647 w 980"/>
              <a:gd name="T69" fmla="*/ 0 h 44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80"/>
              <a:gd name="T106" fmla="*/ 0 h 4408"/>
              <a:gd name="T107" fmla="*/ 980 w 980"/>
              <a:gd name="T108" fmla="*/ 4408 h 44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gradFill rotWithShape="1">
            <a:gsLst>
              <a:gs pos="0">
                <a:srgbClr val="D5FFFF"/>
              </a:gs>
              <a:gs pos="50000">
                <a:srgbClr val="47FFFF"/>
              </a:gs>
              <a:gs pos="100000">
                <a:srgbClr val="D5FFFF"/>
              </a:gs>
            </a:gsLst>
            <a:lin ang="5400000" scaled="1"/>
          </a:gradFill>
          <a:ln w="28575">
            <a:solidFill>
              <a:srgbClr val="2D5FFF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4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8077200" cy="3581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如图所示，一束光线经过一个透镜后相交于主光轴上的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点，取走透镜后，光线相交于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点，则该透镜起到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（会聚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发散）作用，是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透镜，由此说明，能把光线相交于一点的透镜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（一定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不一定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一定不）是凸透镜。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答案：发散   凹   不一定</a:t>
            </a:r>
          </a:p>
        </p:txBody>
      </p:sp>
      <p:pic>
        <p:nvPicPr>
          <p:cNvPr id="24579" name="Picture 3" descr="201308~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33600" y="304800"/>
            <a:ext cx="5029200" cy="26797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4580" name="Picture 4" descr="2012版人教版标准图标 想想议议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304800"/>
            <a:ext cx="866775" cy="8207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4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透镜 小结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一、透镜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．根据形状分类：</a:t>
            </a: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．主光轴：</a:t>
            </a: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．光心：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二、透镜对光的作用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．凸透镜对光的作用：</a:t>
            </a: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．凸透镜的焦点和焦距。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太阳光聚焦法：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．凹透镜对光的作用： </a:t>
            </a: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．凹透镜的焦点和焦距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根据对光的作用分类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三、特殊光线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平行主光轴的光线、通过光心的光线、焦点发出的光线（或射向虚焦点的光线）</a:t>
            </a:r>
            <a:endParaRPr lang="zh-CN" altLang="en-US" sz="240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．凸透镜的三条特殊光线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．凹透镜的三条特殊光线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得到平行光方法：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四、透镜对光束的作用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练习巩固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给你一个透镜，你能用哪些方法去判断他是凸透镜还是凹透镜？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解析：</a:t>
            </a:r>
          </a:p>
          <a:p>
            <a:pPr eaLnBrk="1" hangingPunct="1">
              <a:lnSpc>
                <a:spcPct val="90000"/>
              </a:lnSpc>
            </a:pP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方法一：“看” </a:t>
            </a:r>
          </a:p>
          <a:p>
            <a:pPr eaLnBrk="1" hangingPunct="1">
              <a:lnSpc>
                <a:spcPct val="90000"/>
              </a:lnSpc>
            </a:pP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方法二：“摸”</a:t>
            </a:r>
          </a:p>
          <a:p>
            <a:pPr eaLnBrk="1" hangingPunct="1">
              <a:lnSpc>
                <a:spcPct val="90000"/>
              </a:lnSpc>
            </a:pP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方法三：“照”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“看”就是用眼睛观察透镜的形状；“摸”就是触摸，感知透镜的形状；“照”是指对准太阳的平行光，看另一侧是否有最小最亮的光斑，有小且亮的光斑则透镜为凸透镜；“照”也可指对准周围物体，能成倒立的实像的是凸透镜。</a:t>
            </a:r>
            <a:endParaRPr lang="zh-CN" altLang="en-US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2087563" y="2535238"/>
            <a:ext cx="2016125" cy="649287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7651" name="Group 5"/>
          <p:cNvGrpSpPr/>
          <p:nvPr/>
        </p:nvGrpSpPr>
        <p:grpSpPr>
          <a:xfrm>
            <a:off x="1295400" y="1600200"/>
            <a:ext cx="5759450" cy="2592388"/>
            <a:chOff x="952" y="1616"/>
            <a:chExt cx="3628" cy="1633"/>
          </a:xfrm>
        </p:grpSpPr>
        <p:sp>
          <p:nvSpPr>
            <p:cNvPr id="27655" name="Line 3"/>
            <p:cNvSpPr>
              <a:spLocks noChangeShapeType="1"/>
            </p:cNvSpPr>
            <p:nvPr/>
          </p:nvSpPr>
          <p:spPr bwMode="auto">
            <a:xfrm>
              <a:off x="952" y="2622"/>
              <a:ext cx="36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lgDashDot"/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656" name="xjhgx3"/>
            <p:cNvSpPr/>
            <p:nvPr/>
          </p:nvSpPr>
          <p:spPr bwMode="auto">
            <a:xfrm>
              <a:off x="2586" y="1979"/>
              <a:ext cx="249" cy="1270"/>
            </a:xfrm>
            <a:custGeom>
              <a:avLst/>
              <a:gdLst>
                <a:gd name="T0" fmla="*/ 16 w 980"/>
                <a:gd name="T1" fmla="*/ 0 h 4408"/>
                <a:gd name="T2" fmla="*/ 15 w 980"/>
                <a:gd name="T3" fmla="*/ 6 h 4408"/>
                <a:gd name="T4" fmla="*/ 14 w 980"/>
                <a:gd name="T5" fmla="*/ 13 h 4408"/>
                <a:gd name="T6" fmla="*/ 13 w 980"/>
                <a:gd name="T7" fmla="*/ 20 h 4408"/>
                <a:gd name="T8" fmla="*/ 12 w 980"/>
                <a:gd name="T9" fmla="*/ 26 h 4408"/>
                <a:gd name="T10" fmla="*/ 12 w 980"/>
                <a:gd name="T11" fmla="*/ 33 h 4408"/>
                <a:gd name="T12" fmla="*/ 11 w 980"/>
                <a:gd name="T13" fmla="*/ 39 h 4408"/>
                <a:gd name="T14" fmla="*/ 11 w 980"/>
                <a:gd name="T15" fmla="*/ 46 h 4408"/>
                <a:gd name="T16" fmla="*/ 11 w 980"/>
                <a:gd name="T17" fmla="*/ 53 h 4408"/>
                <a:gd name="T18" fmla="*/ 11 w 980"/>
                <a:gd name="T19" fmla="*/ 59 h 4408"/>
                <a:gd name="T20" fmla="*/ 11 w 980"/>
                <a:gd name="T21" fmla="*/ 66 h 4408"/>
                <a:gd name="T22" fmla="*/ 12 w 980"/>
                <a:gd name="T23" fmla="*/ 73 h 4408"/>
                <a:gd name="T24" fmla="*/ 12 w 980"/>
                <a:gd name="T25" fmla="*/ 79 h 4408"/>
                <a:gd name="T26" fmla="*/ 13 w 980"/>
                <a:gd name="T27" fmla="*/ 86 h 4408"/>
                <a:gd name="T28" fmla="*/ 14 w 980"/>
                <a:gd name="T29" fmla="*/ 92 h 4408"/>
                <a:gd name="T30" fmla="*/ 15 w 980"/>
                <a:gd name="T31" fmla="*/ 99 h 4408"/>
                <a:gd name="T32" fmla="*/ 16 w 980"/>
                <a:gd name="T33" fmla="*/ 105 h 4408"/>
                <a:gd name="T34" fmla="*/ 0 w 980"/>
                <a:gd name="T35" fmla="*/ 105 h 4408"/>
                <a:gd name="T36" fmla="*/ 1 w 980"/>
                <a:gd name="T37" fmla="*/ 99 h 4408"/>
                <a:gd name="T38" fmla="*/ 2 w 980"/>
                <a:gd name="T39" fmla="*/ 92 h 4408"/>
                <a:gd name="T40" fmla="*/ 3 w 980"/>
                <a:gd name="T41" fmla="*/ 86 h 4408"/>
                <a:gd name="T42" fmla="*/ 4 w 980"/>
                <a:gd name="T43" fmla="*/ 79 h 4408"/>
                <a:gd name="T44" fmla="*/ 4 w 980"/>
                <a:gd name="T45" fmla="*/ 73 h 4408"/>
                <a:gd name="T46" fmla="*/ 5 w 980"/>
                <a:gd name="T47" fmla="*/ 66 h 4408"/>
                <a:gd name="T48" fmla="*/ 5 w 980"/>
                <a:gd name="T49" fmla="*/ 59 h 4408"/>
                <a:gd name="T50" fmla="*/ 5 w 980"/>
                <a:gd name="T51" fmla="*/ 53 h 4408"/>
                <a:gd name="T52" fmla="*/ 5 w 980"/>
                <a:gd name="T53" fmla="*/ 46 h 4408"/>
                <a:gd name="T54" fmla="*/ 5 w 980"/>
                <a:gd name="T55" fmla="*/ 39 h 4408"/>
                <a:gd name="T56" fmla="*/ 4 w 980"/>
                <a:gd name="T57" fmla="*/ 33 h 4408"/>
                <a:gd name="T58" fmla="*/ 4 w 980"/>
                <a:gd name="T59" fmla="*/ 26 h 4408"/>
                <a:gd name="T60" fmla="*/ 3 w 980"/>
                <a:gd name="T61" fmla="*/ 20 h 4408"/>
                <a:gd name="T62" fmla="*/ 2 w 980"/>
                <a:gd name="T63" fmla="*/ 13 h 4408"/>
                <a:gd name="T64" fmla="*/ 1 w 980"/>
                <a:gd name="T65" fmla="*/ 6 h 4408"/>
                <a:gd name="T66" fmla="*/ 0 w 980"/>
                <a:gd name="T67" fmla="*/ 0 h 4408"/>
                <a:gd name="T68" fmla="*/ 16 w 980"/>
                <a:gd name="T69" fmla="*/ 0 h 44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80"/>
                <a:gd name="T106" fmla="*/ 0 h 4408"/>
                <a:gd name="T107" fmla="*/ 980 w 980"/>
                <a:gd name="T108" fmla="*/ 4408 h 44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/>
                </a:gs>
                <a:gs pos="50000">
                  <a:srgbClr val="47FFFF"/>
                </a:gs>
                <a:gs pos="100000">
                  <a:srgbClr val="D5FFFF"/>
                </a:gs>
              </a:gsLst>
              <a:lin ang="5400000" scaled="1"/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7" name="Oval 39"/>
            <p:cNvSpPr>
              <a:spLocks noChangeArrowheads="1"/>
            </p:cNvSpPr>
            <p:nvPr/>
          </p:nvSpPr>
          <p:spPr bwMode="auto">
            <a:xfrm>
              <a:off x="1406" y="2591"/>
              <a:ext cx="68" cy="6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kumimoji="1" lang="zh-CN" altLang="zh-CN" sz="2800" b="1">
                <a:latin typeface="Times New Roman" pitchFamily="18" charset="0"/>
                <a:ea typeface="楷体_GB2312" pitchFamily="49" charset="-122"/>
              </a:endParaRPr>
            </a:p>
          </p:txBody>
        </p:sp>
        <p:grpSp>
          <p:nvGrpSpPr>
            <p:cNvPr id="27658" name="Group 9"/>
            <p:cNvGrpSpPr/>
            <p:nvPr/>
          </p:nvGrpSpPr>
          <p:grpSpPr>
            <a:xfrm>
              <a:off x="1270" y="2205"/>
              <a:ext cx="1429" cy="0"/>
              <a:chOff x="1292" y="2205"/>
              <a:chExt cx="1429" cy="0"/>
            </a:xfrm>
          </p:grpSpPr>
          <p:sp>
            <p:nvSpPr>
              <p:cNvPr id="27665" name="Line 1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1429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6" name="Line 11"/>
              <p:cNvSpPr>
                <a:spLocks noChangeShapeType="1"/>
              </p:cNvSpPr>
              <p:nvPr/>
            </p:nvSpPr>
            <p:spPr bwMode="auto">
              <a:xfrm>
                <a:off x="1814" y="2205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tailEnd type="triangle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659" name="Group 12"/>
            <p:cNvGrpSpPr/>
            <p:nvPr/>
          </p:nvGrpSpPr>
          <p:grpSpPr>
            <a:xfrm>
              <a:off x="2699" y="1616"/>
              <a:ext cx="1021" cy="589"/>
              <a:chOff x="2721" y="1616"/>
              <a:chExt cx="1021" cy="589"/>
            </a:xfrm>
          </p:grpSpPr>
          <p:sp>
            <p:nvSpPr>
              <p:cNvPr id="27663" name="Line 13"/>
              <p:cNvSpPr>
                <a:spLocks noChangeShapeType="1"/>
              </p:cNvSpPr>
              <p:nvPr/>
            </p:nvSpPr>
            <p:spPr bwMode="auto">
              <a:xfrm flipV="1">
                <a:off x="2721" y="1616"/>
                <a:ext cx="1021" cy="5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4" name="Line 14"/>
              <p:cNvSpPr>
                <a:spLocks noChangeShapeType="1"/>
              </p:cNvSpPr>
              <p:nvPr/>
            </p:nvSpPr>
            <p:spPr bwMode="auto">
              <a:xfrm flipV="1">
                <a:off x="3039" y="1979"/>
                <a:ext cx="90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660" name="Group 15"/>
            <p:cNvGrpSpPr/>
            <p:nvPr/>
          </p:nvGrpSpPr>
          <p:grpSpPr>
            <a:xfrm>
              <a:off x="2699" y="1797"/>
              <a:ext cx="1202" cy="408"/>
              <a:chOff x="2699" y="1797"/>
              <a:chExt cx="1202" cy="408"/>
            </a:xfrm>
          </p:grpSpPr>
          <p:sp>
            <p:nvSpPr>
              <p:cNvPr id="27661" name="Line 16"/>
              <p:cNvSpPr>
                <a:spLocks noChangeShapeType="1"/>
              </p:cNvSpPr>
              <p:nvPr/>
            </p:nvSpPr>
            <p:spPr bwMode="auto">
              <a:xfrm flipV="1">
                <a:off x="2699" y="1797"/>
                <a:ext cx="1202" cy="40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2" name="Line 17"/>
              <p:cNvSpPr>
                <a:spLocks noChangeShapeType="1"/>
              </p:cNvSpPr>
              <p:nvPr/>
            </p:nvSpPr>
            <p:spPr bwMode="auto">
              <a:xfrm flipV="1">
                <a:off x="3175" y="2001"/>
                <a:ext cx="113" cy="4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tailEnd type="triangle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2843213" y="2500313"/>
            <a:ext cx="1260475" cy="6842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3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800600"/>
            <a:ext cx="8153400" cy="944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zh-CN" altLang="en-US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答：</a:t>
            </a:r>
            <a:r>
              <a:rPr kumimoji="1" lang="zh-CN" altLang="zh-CN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折射光线反向延长，通过焦点的是正确的折射光线</a:t>
            </a:r>
            <a:r>
              <a:rPr kumimoji="1" lang="zh-CN" altLang="en-US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。</a:t>
            </a:r>
            <a:endParaRPr lang="zh-CN" altLang="en-US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7654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28600"/>
            <a:ext cx="8458200" cy="15240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kumimoji="1" lang="en-US" altLang="zh-CN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zh-CN" altLang="en-US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、</a:t>
            </a:r>
            <a:r>
              <a:rPr kumimoji="1" lang="zh-CN" altLang="zh-CN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图中划出的两条折射光线，哪条是平行主光轴的入射光线的折射光线？</a:t>
            </a:r>
            <a:endParaRPr kumimoji="1" lang="zh-CN" altLang="en-US" b="1" smtClean="0">
              <a:solidFill>
                <a:srgbClr val="000099"/>
              </a:solidFill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mtClean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mtClean="0"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2438400"/>
            <a:ext cx="8077200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2.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通过凸透镜两个球面球心的直线，叫凸透镜的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，它上面有一个点，通过这个点的光线传播方向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，这个点叫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" y="1400175"/>
            <a:ext cx="82454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1.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凸透镜对光线有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作用，凹透镜对光线有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作用。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86200" y="1295400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会聚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1752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发散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2743200"/>
            <a:ext cx="2133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主光轴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057400" y="3171825"/>
            <a:ext cx="21717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不改变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486400" y="3248025"/>
            <a:ext cx="1447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光心</a:t>
            </a:r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304800" y="3962400"/>
            <a:ext cx="8305800" cy="152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3.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下列不属于透镜在日常生活中应用的（      ）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 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照相机    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 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放大镜    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 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投影仪   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 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潜望镜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7467600" y="3886200"/>
            <a:ext cx="685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  <p:bldP spid="32775" grpId="0"/>
      <p:bldP spid="32776" grpId="0"/>
      <p:bldP spid="327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381000"/>
            <a:ext cx="8686800" cy="18002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4.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为防止森林火灾，在森林里不允许随地丢弃透明的饮料瓶，这是由于雨水进入饮料瓶后对光的作用相当于一个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镜，它对太阳光有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作用，可能会导致森林火灾。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124200" y="1143000"/>
            <a:ext cx="1219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凸透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162800" y="1143000"/>
            <a:ext cx="1447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会聚</a:t>
            </a:r>
          </a:p>
        </p:txBody>
      </p:sp>
      <p:pic>
        <p:nvPicPr>
          <p:cNvPr id="29701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8200" y="2514600"/>
            <a:ext cx="7620000" cy="38576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57200" y="471488"/>
            <a:ext cx="784860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5.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清晨，小草的露珠下面的叶脉看起来比较大，这是露珠产生了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镜的功能，形成了放大的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像，这是由于光的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现象的结果。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810000" y="808038"/>
            <a:ext cx="1676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放大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524000" y="1219200"/>
            <a:ext cx="1066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虚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5105400" y="1295400"/>
            <a:ext cx="1447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折射</a:t>
            </a:r>
          </a:p>
        </p:txBody>
      </p:sp>
      <p:pic>
        <p:nvPicPr>
          <p:cNvPr id="31750" name="Picture 1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981200"/>
            <a:ext cx="6324600" cy="4572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27" grpId="0"/>
      <p:bldP spid="819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ChangeArrowheads="1"/>
          </p:cNvSpPr>
          <p:nvPr/>
        </p:nvSpPr>
        <p:spPr bwMode="auto">
          <a:xfrm>
            <a:off x="3962400" y="3810000"/>
            <a:ext cx="1600200" cy="1600200"/>
          </a:xfrm>
          <a:prstGeom prst="flowChartMerge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962400" y="2819400"/>
            <a:ext cx="16764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 rot="10800000">
            <a:off x="3962400" y="1066800"/>
            <a:ext cx="1600200" cy="1600200"/>
          </a:xfrm>
          <a:prstGeom prst="flowChartMerge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5"/>
          <p:cNvGrpSpPr/>
          <p:nvPr/>
        </p:nvGrpSpPr>
        <p:grpSpPr>
          <a:xfrm>
            <a:off x="838200" y="1752600"/>
            <a:ext cx="3581400" cy="0"/>
            <a:chOff x="528" y="1104"/>
            <a:chExt cx="2256" cy="0"/>
          </a:xfrm>
        </p:grpSpPr>
        <p:sp>
          <p:nvSpPr>
            <p:cNvPr id="5151" name="Line 8"/>
            <p:cNvSpPr>
              <a:spLocks noChangeShapeType="1"/>
            </p:cNvSpPr>
            <p:nvPr/>
          </p:nvSpPr>
          <p:spPr bwMode="auto">
            <a:xfrm flipH="1" flipV="1">
              <a:off x="528" y="1104"/>
              <a:ext cx="225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52" name="Line 7"/>
            <p:cNvSpPr>
              <a:spLocks noChangeShapeType="1"/>
            </p:cNvSpPr>
            <p:nvPr/>
          </p:nvSpPr>
          <p:spPr bwMode="auto">
            <a:xfrm flipV="1">
              <a:off x="1344" y="1104"/>
              <a:ext cx="1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762000" y="4724400"/>
            <a:ext cx="3657600" cy="1588"/>
            <a:chOff x="480" y="2976"/>
            <a:chExt cx="2304" cy="1"/>
          </a:xfrm>
        </p:grpSpPr>
        <p:sp>
          <p:nvSpPr>
            <p:cNvPr id="5149" name="Line 11"/>
            <p:cNvSpPr>
              <a:spLocks noChangeShapeType="1"/>
            </p:cNvSpPr>
            <p:nvPr/>
          </p:nvSpPr>
          <p:spPr bwMode="auto">
            <a:xfrm flipH="1">
              <a:off x="480" y="2977"/>
              <a:ext cx="23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50" name="Line 10"/>
            <p:cNvSpPr>
              <a:spLocks noChangeShapeType="1"/>
            </p:cNvSpPr>
            <p:nvPr/>
          </p:nvSpPr>
          <p:spPr bwMode="auto">
            <a:xfrm flipV="1">
              <a:off x="1296" y="2976"/>
              <a:ext cx="1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4939" name="Line 11"/>
          <p:cNvSpPr>
            <a:spLocks noChangeShapeType="1"/>
          </p:cNvSpPr>
          <p:nvPr/>
        </p:nvSpPr>
        <p:spPr bwMode="auto">
          <a:xfrm>
            <a:off x="3810000" y="1447800"/>
            <a:ext cx="1143000" cy="533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12"/>
          <p:cNvGrpSpPr/>
          <p:nvPr/>
        </p:nvGrpSpPr>
        <p:grpSpPr>
          <a:xfrm>
            <a:off x="4419600" y="1752600"/>
            <a:ext cx="762000" cy="152400"/>
            <a:chOff x="2784" y="1104"/>
            <a:chExt cx="480" cy="96"/>
          </a:xfrm>
        </p:grpSpPr>
        <p:sp>
          <p:nvSpPr>
            <p:cNvPr id="5147" name="Line 13"/>
            <p:cNvSpPr>
              <a:spLocks noChangeShapeType="1"/>
            </p:cNvSpPr>
            <p:nvPr/>
          </p:nvSpPr>
          <p:spPr bwMode="auto">
            <a:xfrm>
              <a:off x="2784" y="1104"/>
              <a:ext cx="48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8" name="Line 14"/>
            <p:cNvSpPr>
              <a:spLocks noChangeShapeType="1"/>
            </p:cNvSpPr>
            <p:nvPr/>
          </p:nvSpPr>
          <p:spPr bwMode="auto">
            <a:xfrm>
              <a:off x="2976" y="1144"/>
              <a:ext cx="188" cy="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4943" name="Line 15"/>
          <p:cNvSpPr>
            <a:spLocks noChangeShapeType="1"/>
          </p:cNvSpPr>
          <p:nvPr/>
        </p:nvSpPr>
        <p:spPr bwMode="auto">
          <a:xfrm flipV="1">
            <a:off x="4876800" y="1676400"/>
            <a:ext cx="838200" cy="36195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16"/>
          <p:cNvGrpSpPr/>
          <p:nvPr/>
        </p:nvGrpSpPr>
        <p:grpSpPr>
          <a:xfrm>
            <a:off x="5181600" y="1905000"/>
            <a:ext cx="1981200" cy="1541463"/>
            <a:chOff x="3264" y="1200"/>
            <a:chExt cx="864" cy="672"/>
          </a:xfrm>
        </p:grpSpPr>
        <p:sp>
          <p:nvSpPr>
            <p:cNvPr id="5145" name="Line 17"/>
            <p:cNvSpPr>
              <a:spLocks noChangeShapeType="1"/>
            </p:cNvSpPr>
            <p:nvPr/>
          </p:nvSpPr>
          <p:spPr bwMode="auto">
            <a:xfrm>
              <a:off x="3264" y="1200"/>
              <a:ext cx="864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6" name="Line 18"/>
            <p:cNvSpPr>
              <a:spLocks noChangeShapeType="1"/>
            </p:cNvSpPr>
            <p:nvPr/>
          </p:nvSpPr>
          <p:spPr bwMode="auto">
            <a:xfrm>
              <a:off x="3552" y="1420"/>
              <a:ext cx="19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852488" y="3251200"/>
            <a:ext cx="3109912" cy="4763"/>
            <a:chOff x="537" y="2048"/>
            <a:chExt cx="1959" cy="3"/>
          </a:xfrm>
        </p:grpSpPr>
        <p:sp>
          <p:nvSpPr>
            <p:cNvPr id="5143" name="Line 14"/>
            <p:cNvSpPr>
              <a:spLocks noChangeShapeType="1"/>
            </p:cNvSpPr>
            <p:nvPr/>
          </p:nvSpPr>
          <p:spPr bwMode="auto">
            <a:xfrm flipH="1" flipV="1">
              <a:off x="537" y="2048"/>
              <a:ext cx="195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44" name="Line 21"/>
            <p:cNvSpPr>
              <a:spLocks noChangeShapeType="1"/>
            </p:cNvSpPr>
            <p:nvPr/>
          </p:nvSpPr>
          <p:spPr bwMode="auto">
            <a:xfrm flipV="1">
              <a:off x="1309" y="2051"/>
              <a:ext cx="1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3962400" y="3251200"/>
            <a:ext cx="3109913" cy="4763"/>
            <a:chOff x="537" y="2048"/>
            <a:chExt cx="1959" cy="3"/>
          </a:xfrm>
        </p:grpSpPr>
        <p:sp>
          <p:nvSpPr>
            <p:cNvPr id="5141" name="Line 14"/>
            <p:cNvSpPr>
              <a:spLocks noChangeShapeType="1"/>
            </p:cNvSpPr>
            <p:nvPr/>
          </p:nvSpPr>
          <p:spPr bwMode="auto">
            <a:xfrm flipH="1" flipV="1">
              <a:off x="537" y="2048"/>
              <a:ext cx="195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42" name="Line 24"/>
            <p:cNvSpPr>
              <a:spLocks noChangeShapeType="1"/>
            </p:cNvSpPr>
            <p:nvPr/>
          </p:nvSpPr>
          <p:spPr bwMode="auto">
            <a:xfrm flipV="1">
              <a:off x="1309" y="2051"/>
              <a:ext cx="1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4953" name="Line 25"/>
          <p:cNvSpPr>
            <a:spLocks noChangeShapeType="1"/>
          </p:cNvSpPr>
          <p:nvPr/>
        </p:nvSpPr>
        <p:spPr bwMode="auto">
          <a:xfrm flipV="1">
            <a:off x="4038600" y="4540250"/>
            <a:ext cx="762000" cy="381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>
            <a:off x="4572000" y="4267200"/>
            <a:ext cx="1143000" cy="533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27"/>
          <p:cNvGrpSpPr/>
          <p:nvPr/>
        </p:nvGrpSpPr>
        <p:grpSpPr>
          <a:xfrm>
            <a:off x="4419600" y="4572000"/>
            <a:ext cx="762000" cy="152400"/>
            <a:chOff x="2784" y="2880"/>
            <a:chExt cx="480" cy="96"/>
          </a:xfrm>
        </p:grpSpPr>
        <p:sp>
          <p:nvSpPr>
            <p:cNvPr id="5139" name="Line 28"/>
            <p:cNvSpPr>
              <a:spLocks noChangeShapeType="1"/>
            </p:cNvSpPr>
            <p:nvPr/>
          </p:nvSpPr>
          <p:spPr bwMode="auto">
            <a:xfrm flipV="1">
              <a:off x="2784" y="2880"/>
              <a:ext cx="48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0" name="Line 29"/>
            <p:cNvSpPr>
              <a:spLocks noChangeShapeType="1"/>
            </p:cNvSpPr>
            <p:nvPr/>
          </p:nvSpPr>
          <p:spPr bwMode="auto">
            <a:xfrm flipV="1">
              <a:off x="2928" y="2900"/>
              <a:ext cx="192" cy="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5181600" y="3030538"/>
            <a:ext cx="1981200" cy="1541462"/>
            <a:chOff x="3264" y="2208"/>
            <a:chExt cx="864" cy="672"/>
          </a:xfrm>
        </p:grpSpPr>
        <p:sp>
          <p:nvSpPr>
            <p:cNvPr id="5137" name="Line 31"/>
            <p:cNvSpPr>
              <a:spLocks noChangeShapeType="1"/>
            </p:cNvSpPr>
            <p:nvPr/>
          </p:nvSpPr>
          <p:spPr bwMode="auto">
            <a:xfrm flipV="1">
              <a:off x="3264" y="2208"/>
              <a:ext cx="864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Line 32"/>
            <p:cNvSpPr>
              <a:spLocks noChangeShapeType="1"/>
            </p:cNvSpPr>
            <p:nvPr/>
          </p:nvSpPr>
          <p:spPr bwMode="auto">
            <a:xfrm flipV="1">
              <a:off x="3552" y="2512"/>
              <a:ext cx="19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nimBg="1"/>
      <p:bldP spid="124931" grpId="0" animBg="1"/>
      <p:bldP spid="124932" grpId="0" animBg="1"/>
      <p:bldP spid="124939" grpId="0" animBg="1"/>
      <p:bldP spid="124943" grpId="0" animBg="1"/>
      <p:bldP spid="124953" grpId="0" animBg="1"/>
      <p:bldP spid="1249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001000" cy="13849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6.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一种微型手电筒的灯泡做成顶端凸起的形状，它的前端相当于一个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，使用这种灯泡可省出一般手电筒的一个零件，它</a:t>
            </a:r>
            <a:r>
              <a:rPr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114800" y="611188"/>
            <a:ext cx="1981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凸透镜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715000" y="1066800"/>
            <a:ext cx="1905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凹面镜</a:t>
            </a:r>
          </a:p>
        </p:txBody>
      </p: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800" y="2057400"/>
            <a:ext cx="3552825" cy="3886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2209800"/>
            <a:ext cx="4314825" cy="34480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829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28600"/>
            <a:ext cx="8153400" cy="6318250"/>
          </a:xfrm>
          <a:prstGeom prst="rect">
            <a:avLst/>
          </a:prstGeom>
          <a:noFill/>
          <a:ln w="31750">
            <a:noFill/>
            <a:miter lim="800000"/>
            <a:headEnd type="none" w="lg" len="lg"/>
            <a:tailEnd type="none" w="lg" len="lg"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透镜对光束的作用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经过透镜的光是汇聚还是发散，原来的光束性质有关，如果原来是平行光，会是这样，但是如果是会聚光束或者发散光速，此结论不成立。</a:t>
            </a:r>
          </a:p>
          <a:p>
            <a:pPr eaLnBrk="1" hangingPunct="1"/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只能说，经过凸透镜的光束比原来要汇聚一些，经过凹透镜的光束，比原来发散些。</a:t>
            </a:r>
          </a:p>
          <a:p>
            <a:pPr eaLnBrk="1" hangingPunct="1"/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另外，要说光束，不能说光线，一条光线无法汇聚或发散的。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参考资料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早在我国西汉（公元前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206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23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年）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《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淮南万毕术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》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中就有记载：“削冰令圆，举以向日，以艾承其影，则火生。”其后，晋朝张华的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《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博物志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》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中也有类似记载。冰遇阳光会熔化，冰透镜对着太阳确能聚光使艾绒着火，令人怀疑。清代科学家郑复光（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1780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～？）根据“淮南万毕术”的记载，亲自动手做过一些实验，完全证实冰透镜可以取火。他在“镜镜冷痴”中写道：将一只底部微凹的锡壶，内装沸水，用壶在冰面上旋转，可制成光滑的冰透镜，利用它聚集日光，可使纸点燃。</a:t>
            </a:r>
          </a:p>
        </p:txBody>
      </p:sp>
      <p:pic>
        <p:nvPicPr>
          <p:cNvPr id="34820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337800" y="10680700"/>
            <a:ext cx="304800" cy="4572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ChangeArrowheads="1"/>
          </p:cNvSpPr>
          <p:nvPr/>
        </p:nvSpPr>
        <p:spPr bwMode="auto">
          <a:xfrm>
            <a:off x="3962400" y="1828800"/>
            <a:ext cx="1600200" cy="1600200"/>
          </a:xfrm>
          <a:prstGeom prst="flowChartMerge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387" name="AutoShape 3"/>
          <p:cNvSpPr>
            <a:spLocks noChangeArrowheads="1"/>
          </p:cNvSpPr>
          <p:nvPr/>
        </p:nvSpPr>
        <p:spPr bwMode="auto">
          <a:xfrm rot="10800000">
            <a:off x="3962400" y="3640138"/>
            <a:ext cx="1600200" cy="1600200"/>
          </a:xfrm>
          <a:prstGeom prst="flowChartMerge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/>
          <p:nvPr/>
        </p:nvGrpSpPr>
        <p:grpSpPr>
          <a:xfrm>
            <a:off x="838200" y="4325938"/>
            <a:ext cx="3581400" cy="0"/>
            <a:chOff x="528" y="1104"/>
            <a:chExt cx="2256" cy="0"/>
          </a:xfrm>
        </p:grpSpPr>
        <p:sp>
          <p:nvSpPr>
            <p:cNvPr id="6168" name="Line 8"/>
            <p:cNvSpPr>
              <a:spLocks noChangeShapeType="1"/>
            </p:cNvSpPr>
            <p:nvPr/>
          </p:nvSpPr>
          <p:spPr bwMode="auto">
            <a:xfrm flipH="1" flipV="1">
              <a:off x="528" y="1104"/>
              <a:ext cx="225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169" name="Line 6"/>
            <p:cNvSpPr>
              <a:spLocks noChangeShapeType="1"/>
            </p:cNvSpPr>
            <p:nvPr/>
          </p:nvSpPr>
          <p:spPr bwMode="auto">
            <a:xfrm flipV="1">
              <a:off x="1344" y="1104"/>
              <a:ext cx="1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762000" y="2743200"/>
            <a:ext cx="3657600" cy="1588"/>
            <a:chOff x="480" y="2976"/>
            <a:chExt cx="2304" cy="1"/>
          </a:xfrm>
        </p:grpSpPr>
        <p:sp>
          <p:nvSpPr>
            <p:cNvPr id="6166" name="Line 11"/>
            <p:cNvSpPr>
              <a:spLocks noChangeShapeType="1"/>
            </p:cNvSpPr>
            <p:nvPr/>
          </p:nvSpPr>
          <p:spPr bwMode="auto">
            <a:xfrm flipH="1">
              <a:off x="480" y="2977"/>
              <a:ext cx="23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167" name="Line 9"/>
            <p:cNvSpPr>
              <a:spLocks noChangeShapeType="1"/>
            </p:cNvSpPr>
            <p:nvPr/>
          </p:nvSpPr>
          <p:spPr bwMode="auto">
            <a:xfrm flipV="1">
              <a:off x="1296" y="2976"/>
              <a:ext cx="1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4394" name="Line 10"/>
          <p:cNvSpPr>
            <a:spLocks noChangeShapeType="1"/>
          </p:cNvSpPr>
          <p:nvPr/>
        </p:nvSpPr>
        <p:spPr bwMode="auto">
          <a:xfrm>
            <a:off x="3810000" y="4021138"/>
            <a:ext cx="1143000" cy="533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11"/>
          <p:cNvGrpSpPr/>
          <p:nvPr/>
        </p:nvGrpSpPr>
        <p:grpSpPr>
          <a:xfrm>
            <a:off x="4419600" y="4325938"/>
            <a:ext cx="762000" cy="152400"/>
            <a:chOff x="2784" y="1104"/>
            <a:chExt cx="480" cy="96"/>
          </a:xfrm>
        </p:grpSpPr>
        <p:sp>
          <p:nvSpPr>
            <p:cNvPr id="6164" name="Line 12"/>
            <p:cNvSpPr>
              <a:spLocks noChangeShapeType="1"/>
            </p:cNvSpPr>
            <p:nvPr/>
          </p:nvSpPr>
          <p:spPr bwMode="auto">
            <a:xfrm>
              <a:off x="2784" y="1104"/>
              <a:ext cx="48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Line 13"/>
            <p:cNvSpPr>
              <a:spLocks noChangeShapeType="1"/>
            </p:cNvSpPr>
            <p:nvPr/>
          </p:nvSpPr>
          <p:spPr bwMode="auto">
            <a:xfrm>
              <a:off x="2976" y="1144"/>
              <a:ext cx="188" cy="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4398" name="Line 14"/>
          <p:cNvSpPr>
            <a:spLocks noChangeShapeType="1"/>
          </p:cNvSpPr>
          <p:nvPr/>
        </p:nvSpPr>
        <p:spPr bwMode="auto">
          <a:xfrm flipV="1">
            <a:off x="4876800" y="4249738"/>
            <a:ext cx="838200" cy="36195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15"/>
          <p:cNvGrpSpPr/>
          <p:nvPr/>
        </p:nvGrpSpPr>
        <p:grpSpPr>
          <a:xfrm>
            <a:off x="5181600" y="4478338"/>
            <a:ext cx="1981200" cy="1541462"/>
            <a:chOff x="3264" y="1200"/>
            <a:chExt cx="864" cy="672"/>
          </a:xfrm>
        </p:grpSpPr>
        <p:sp>
          <p:nvSpPr>
            <p:cNvPr id="6162" name="Line 16"/>
            <p:cNvSpPr>
              <a:spLocks noChangeShapeType="1"/>
            </p:cNvSpPr>
            <p:nvPr/>
          </p:nvSpPr>
          <p:spPr bwMode="auto">
            <a:xfrm>
              <a:off x="3264" y="1200"/>
              <a:ext cx="864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Line 17"/>
            <p:cNvSpPr>
              <a:spLocks noChangeShapeType="1"/>
            </p:cNvSpPr>
            <p:nvPr/>
          </p:nvSpPr>
          <p:spPr bwMode="auto">
            <a:xfrm>
              <a:off x="3552" y="1420"/>
              <a:ext cx="19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4402" name="Line 18"/>
          <p:cNvSpPr>
            <a:spLocks noChangeShapeType="1"/>
          </p:cNvSpPr>
          <p:nvPr/>
        </p:nvSpPr>
        <p:spPr bwMode="auto">
          <a:xfrm flipV="1">
            <a:off x="4038600" y="2559050"/>
            <a:ext cx="762000" cy="381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403" name="Line 19"/>
          <p:cNvSpPr>
            <a:spLocks noChangeShapeType="1"/>
          </p:cNvSpPr>
          <p:nvPr/>
        </p:nvSpPr>
        <p:spPr bwMode="auto">
          <a:xfrm>
            <a:off x="4572000" y="2286000"/>
            <a:ext cx="1143000" cy="533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" name="Group 20"/>
          <p:cNvGrpSpPr/>
          <p:nvPr/>
        </p:nvGrpSpPr>
        <p:grpSpPr>
          <a:xfrm>
            <a:off x="4419600" y="2590800"/>
            <a:ext cx="762000" cy="152400"/>
            <a:chOff x="2784" y="2880"/>
            <a:chExt cx="480" cy="96"/>
          </a:xfrm>
        </p:grpSpPr>
        <p:sp>
          <p:nvSpPr>
            <p:cNvPr id="6160" name="Line 21"/>
            <p:cNvSpPr>
              <a:spLocks noChangeShapeType="1"/>
            </p:cNvSpPr>
            <p:nvPr/>
          </p:nvSpPr>
          <p:spPr bwMode="auto">
            <a:xfrm flipV="1">
              <a:off x="2784" y="2880"/>
              <a:ext cx="48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Line 22"/>
            <p:cNvSpPr>
              <a:spLocks noChangeShapeType="1"/>
            </p:cNvSpPr>
            <p:nvPr/>
          </p:nvSpPr>
          <p:spPr bwMode="auto">
            <a:xfrm flipV="1">
              <a:off x="2928" y="2900"/>
              <a:ext cx="192" cy="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5181600" y="1049338"/>
            <a:ext cx="1981200" cy="1541462"/>
            <a:chOff x="3264" y="2208"/>
            <a:chExt cx="864" cy="672"/>
          </a:xfrm>
        </p:grpSpPr>
        <p:sp>
          <p:nvSpPr>
            <p:cNvPr id="6158" name="Line 24"/>
            <p:cNvSpPr>
              <a:spLocks noChangeShapeType="1"/>
            </p:cNvSpPr>
            <p:nvPr/>
          </p:nvSpPr>
          <p:spPr bwMode="auto">
            <a:xfrm flipV="1">
              <a:off x="3264" y="2208"/>
              <a:ext cx="864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9" name="Line 25"/>
            <p:cNvSpPr>
              <a:spLocks noChangeShapeType="1"/>
            </p:cNvSpPr>
            <p:nvPr/>
          </p:nvSpPr>
          <p:spPr bwMode="auto">
            <a:xfrm flipV="1">
              <a:off x="3552" y="2512"/>
              <a:ext cx="192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87" grpId="0" animBg="1"/>
      <p:bldP spid="144394" grpId="0" animBg="1"/>
      <p:bldP spid="144398" grpId="0" animBg="1"/>
      <p:bldP spid="144402" grpId="0" animBg="1"/>
      <p:bldP spid="1444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wang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91200" y="228600"/>
            <a:ext cx="3048000" cy="2743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1" name="Picture 12" descr="显微镜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830269">
            <a:off x="4818063" y="2392363"/>
            <a:ext cx="2251075" cy="25082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2" name="Picture 3" descr="F1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tretch>
            <a:fillRect/>
          </a:stretch>
        </p:blipFill>
        <p:spPr>
          <a:xfrm>
            <a:off x="304800" y="228600"/>
            <a:ext cx="2590800" cy="2590800"/>
          </a:xfrm>
        </p:spPr>
      </p:pic>
      <p:pic>
        <p:nvPicPr>
          <p:cNvPr id="7173" name="Picture 4" descr="2839092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95600" y="304800"/>
            <a:ext cx="2438400" cy="2057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4" name="Picture 5" descr="2003818190396338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324600" y="4495800"/>
            <a:ext cx="2362200" cy="2057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5" name="Picture 9" descr="放大镜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0" y="4114800"/>
            <a:ext cx="2590800" cy="2159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6" name="Picture 13" descr="实物展台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0200" y="2286000"/>
            <a:ext cx="3048000" cy="27098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7" name="Picture 15" descr="眼镜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514600" y="4876800"/>
            <a:ext cx="3505200" cy="174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9500" y="2870200"/>
            <a:ext cx="3816350" cy="1836738"/>
            <a:chOff x="1088" y="2478"/>
            <a:chExt cx="3128" cy="1540"/>
          </a:xfrm>
        </p:grpSpPr>
        <p:sp>
          <p:nvSpPr>
            <p:cNvPr id="8223" name="Oval 38"/>
            <p:cNvSpPr>
              <a:spLocks noChangeArrowheads="1"/>
            </p:cNvSpPr>
            <p:nvPr/>
          </p:nvSpPr>
          <p:spPr bwMode="auto">
            <a:xfrm>
              <a:off x="1088" y="2478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7FFFF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D5FFF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24" name="Oval 39"/>
            <p:cNvSpPr>
              <a:spLocks noChangeArrowheads="1"/>
            </p:cNvSpPr>
            <p:nvPr/>
          </p:nvSpPr>
          <p:spPr bwMode="auto">
            <a:xfrm>
              <a:off x="2676" y="2478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2998"/>
                  </a:schemeClr>
                </a:gs>
                <a:gs pos="100000">
                  <a:srgbClr val="47FFFF">
                    <a:alpha val="43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D5FFF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25" name="xjhgx3"/>
            <p:cNvSpPr/>
            <p:nvPr/>
          </p:nvSpPr>
          <p:spPr bwMode="auto">
            <a:xfrm>
              <a:off x="2562" y="2908"/>
              <a:ext cx="182" cy="681"/>
            </a:xfrm>
            <a:custGeom>
              <a:avLst/>
              <a:gdLst>
                <a:gd name="T0" fmla="*/ 6 w 980"/>
                <a:gd name="T1" fmla="*/ 0 h 4408"/>
                <a:gd name="T2" fmla="*/ 6 w 980"/>
                <a:gd name="T3" fmla="*/ 1 h 4408"/>
                <a:gd name="T4" fmla="*/ 5 w 980"/>
                <a:gd name="T5" fmla="*/ 2 h 4408"/>
                <a:gd name="T6" fmla="*/ 5 w 980"/>
                <a:gd name="T7" fmla="*/ 3 h 4408"/>
                <a:gd name="T8" fmla="*/ 5 w 980"/>
                <a:gd name="T9" fmla="*/ 4 h 4408"/>
                <a:gd name="T10" fmla="*/ 5 w 980"/>
                <a:gd name="T11" fmla="*/ 5 h 4408"/>
                <a:gd name="T12" fmla="*/ 4 w 980"/>
                <a:gd name="T13" fmla="*/ 6 h 4408"/>
                <a:gd name="T14" fmla="*/ 4 w 980"/>
                <a:gd name="T15" fmla="*/ 7 h 4408"/>
                <a:gd name="T16" fmla="*/ 4 w 980"/>
                <a:gd name="T17" fmla="*/ 8 h 4408"/>
                <a:gd name="T18" fmla="*/ 4 w 980"/>
                <a:gd name="T19" fmla="*/ 9 h 4408"/>
                <a:gd name="T20" fmla="*/ 4 w 980"/>
                <a:gd name="T21" fmla="*/ 10 h 4408"/>
                <a:gd name="T22" fmla="*/ 5 w 980"/>
                <a:gd name="T23" fmla="*/ 11 h 4408"/>
                <a:gd name="T24" fmla="*/ 5 w 980"/>
                <a:gd name="T25" fmla="*/ 12 h 4408"/>
                <a:gd name="T26" fmla="*/ 5 w 980"/>
                <a:gd name="T27" fmla="*/ 13 h 4408"/>
                <a:gd name="T28" fmla="*/ 5 w 980"/>
                <a:gd name="T29" fmla="*/ 14 h 4408"/>
                <a:gd name="T30" fmla="*/ 6 w 980"/>
                <a:gd name="T31" fmla="*/ 15 h 4408"/>
                <a:gd name="T32" fmla="*/ 6 w 980"/>
                <a:gd name="T33" fmla="*/ 16 h 4408"/>
                <a:gd name="T34" fmla="*/ 0 w 980"/>
                <a:gd name="T35" fmla="*/ 16 h 4408"/>
                <a:gd name="T36" fmla="*/ 1 w 980"/>
                <a:gd name="T37" fmla="*/ 15 h 4408"/>
                <a:gd name="T38" fmla="*/ 1 w 980"/>
                <a:gd name="T39" fmla="*/ 14 h 4408"/>
                <a:gd name="T40" fmla="*/ 1 w 980"/>
                <a:gd name="T41" fmla="*/ 13 h 4408"/>
                <a:gd name="T42" fmla="*/ 1 w 980"/>
                <a:gd name="T43" fmla="*/ 12 h 4408"/>
                <a:gd name="T44" fmla="*/ 2 w 980"/>
                <a:gd name="T45" fmla="*/ 11 h 4408"/>
                <a:gd name="T46" fmla="*/ 2 w 980"/>
                <a:gd name="T47" fmla="*/ 10 h 4408"/>
                <a:gd name="T48" fmla="*/ 2 w 980"/>
                <a:gd name="T49" fmla="*/ 9 h 4408"/>
                <a:gd name="T50" fmla="*/ 2 w 980"/>
                <a:gd name="T51" fmla="*/ 8 h 4408"/>
                <a:gd name="T52" fmla="*/ 2 w 980"/>
                <a:gd name="T53" fmla="*/ 7 h 4408"/>
                <a:gd name="T54" fmla="*/ 2 w 980"/>
                <a:gd name="T55" fmla="*/ 6 h 4408"/>
                <a:gd name="T56" fmla="*/ 2 w 980"/>
                <a:gd name="T57" fmla="*/ 5 h 4408"/>
                <a:gd name="T58" fmla="*/ 1 w 980"/>
                <a:gd name="T59" fmla="*/ 4 h 4408"/>
                <a:gd name="T60" fmla="*/ 1 w 980"/>
                <a:gd name="T61" fmla="*/ 3 h 4408"/>
                <a:gd name="T62" fmla="*/ 1 w 980"/>
                <a:gd name="T63" fmla="*/ 2 h 4408"/>
                <a:gd name="T64" fmla="*/ 1 w 980"/>
                <a:gd name="T65" fmla="*/ 1 h 4408"/>
                <a:gd name="T66" fmla="*/ 0 w 980"/>
                <a:gd name="T67" fmla="*/ 0 h 4408"/>
                <a:gd name="T68" fmla="*/ 6 w 980"/>
                <a:gd name="T69" fmla="*/ 0 h 44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80"/>
                <a:gd name="T106" fmla="*/ 0 h 4408"/>
                <a:gd name="T107" fmla="*/ 980 w 980"/>
                <a:gd name="T108" fmla="*/ 4408 h 44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/>
                </a:gs>
                <a:gs pos="50000">
                  <a:srgbClr val="47FFFF"/>
                </a:gs>
                <a:gs pos="100000">
                  <a:srgbClr val="D5FFFF"/>
                </a:gs>
              </a:gsLst>
              <a:lin ang="5400000" scaled="1"/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565400" y="533400"/>
            <a:ext cx="3538538" cy="1908175"/>
            <a:chOff x="136" y="2205"/>
            <a:chExt cx="2229" cy="1202"/>
          </a:xfrm>
        </p:grpSpPr>
        <p:sp>
          <p:nvSpPr>
            <p:cNvPr id="8218" name="Oval 38"/>
            <p:cNvSpPr>
              <a:spLocks noChangeArrowheads="1"/>
            </p:cNvSpPr>
            <p:nvPr/>
          </p:nvSpPr>
          <p:spPr bwMode="auto">
            <a:xfrm>
              <a:off x="136" y="2205"/>
              <a:ext cx="1186" cy="120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7FFFF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D5FFF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19" name="Oval 39"/>
            <p:cNvSpPr>
              <a:spLocks noChangeArrowheads="1"/>
            </p:cNvSpPr>
            <p:nvPr/>
          </p:nvSpPr>
          <p:spPr bwMode="auto">
            <a:xfrm>
              <a:off x="1179" y="2205"/>
              <a:ext cx="1186" cy="12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2998"/>
                  </a:schemeClr>
                </a:gs>
                <a:gs pos="100000">
                  <a:srgbClr val="47FFFF">
                    <a:alpha val="43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D5FFF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8220" name="Group 9"/>
            <p:cNvGrpSpPr/>
            <p:nvPr/>
          </p:nvGrpSpPr>
          <p:grpSpPr>
            <a:xfrm>
              <a:off x="1179" y="2523"/>
              <a:ext cx="136" cy="590"/>
              <a:chOff x="2517" y="1141"/>
              <a:chExt cx="136" cy="635"/>
            </a:xfrm>
          </p:grpSpPr>
          <p:sp>
            <p:nvSpPr>
              <p:cNvPr id="8221" name="xjhgx2"/>
              <p:cNvSpPr/>
              <p:nvPr/>
            </p:nvSpPr>
            <p:spPr bwMode="auto">
              <a:xfrm>
                <a:off x="2517" y="1141"/>
                <a:ext cx="136" cy="635"/>
              </a:xfrm>
              <a:custGeom>
                <a:avLst/>
                <a:gdLst>
                  <a:gd name="T0" fmla="*/ 3 w 620"/>
                  <a:gd name="T1" fmla="*/ 0 h 4408"/>
                  <a:gd name="T2" fmla="*/ 2 w 620"/>
                  <a:gd name="T3" fmla="*/ 1 h 4408"/>
                  <a:gd name="T4" fmla="*/ 2 w 620"/>
                  <a:gd name="T5" fmla="*/ 2 h 4408"/>
                  <a:gd name="T6" fmla="*/ 1 w 620"/>
                  <a:gd name="T7" fmla="*/ 2 h 4408"/>
                  <a:gd name="T8" fmla="*/ 1 w 620"/>
                  <a:gd name="T9" fmla="*/ 3 h 4408"/>
                  <a:gd name="T10" fmla="*/ 0 w 620"/>
                  <a:gd name="T11" fmla="*/ 4 h 4408"/>
                  <a:gd name="T12" fmla="*/ 0 w 620"/>
                  <a:gd name="T13" fmla="*/ 5 h 4408"/>
                  <a:gd name="T14" fmla="*/ 0 w 620"/>
                  <a:gd name="T15" fmla="*/ 6 h 4408"/>
                  <a:gd name="T16" fmla="*/ 0 w 620"/>
                  <a:gd name="T17" fmla="*/ 7 h 4408"/>
                  <a:gd name="T18" fmla="*/ 0 w 620"/>
                  <a:gd name="T19" fmla="*/ 7 h 4408"/>
                  <a:gd name="T20" fmla="*/ 0 w 620"/>
                  <a:gd name="T21" fmla="*/ 8 h 4408"/>
                  <a:gd name="T22" fmla="*/ 0 w 620"/>
                  <a:gd name="T23" fmla="*/ 9 h 4408"/>
                  <a:gd name="T24" fmla="*/ 1 w 620"/>
                  <a:gd name="T25" fmla="*/ 10 h 4408"/>
                  <a:gd name="T26" fmla="*/ 1 w 620"/>
                  <a:gd name="T27" fmla="*/ 11 h 4408"/>
                  <a:gd name="T28" fmla="*/ 2 w 620"/>
                  <a:gd name="T29" fmla="*/ 12 h 4408"/>
                  <a:gd name="T30" fmla="*/ 2 w 620"/>
                  <a:gd name="T31" fmla="*/ 12 h 4408"/>
                  <a:gd name="T32" fmla="*/ 3 w 620"/>
                  <a:gd name="T33" fmla="*/ 13 h 4408"/>
                  <a:gd name="T34" fmla="*/ 3 w 620"/>
                  <a:gd name="T35" fmla="*/ 13 h 4408"/>
                  <a:gd name="T36" fmla="*/ 4 w 620"/>
                  <a:gd name="T37" fmla="*/ 12 h 4408"/>
                  <a:gd name="T38" fmla="*/ 5 w 620"/>
                  <a:gd name="T39" fmla="*/ 12 h 4408"/>
                  <a:gd name="T40" fmla="*/ 5 w 620"/>
                  <a:gd name="T41" fmla="*/ 11 h 4408"/>
                  <a:gd name="T42" fmla="*/ 6 w 620"/>
                  <a:gd name="T43" fmla="*/ 10 h 4408"/>
                  <a:gd name="T44" fmla="*/ 6 w 620"/>
                  <a:gd name="T45" fmla="*/ 9 h 4408"/>
                  <a:gd name="T46" fmla="*/ 6 w 620"/>
                  <a:gd name="T47" fmla="*/ 8 h 4408"/>
                  <a:gd name="T48" fmla="*/ 7 w 620"/>
                  <a:gd name="T49" fmla="*/ 7 h 4408"/>
                  <a:gd name="T50" fmla="*/ 7 w 620"/>
                  <a:gd name="T51" fmla="*/ 7 h 4408"/>
                  <a:gd name="T52" fmla="*/ 7 w 620"/>
                  <a:gd name="T53" fmla="*/ 6 h 4408"/>
                  <a:gd name="T54" fmla="*/ 6 w 620"/>
                  <a:gd name="T55" fmla="*/ 5 h 4408"/>
                  <a:gd name="T56" fmla="*/ 6 w 620"/>
                  <a:gd name="T57" fmla="*/ 4 h 4408"/>
                  <a:gd name="T58" fmla="*/ 6 w 620"/>
                  <a:gd name="T59" fmla="*/ 3 h 4408"/>
                  <a:gd name="T60" fmla="*/ 5 w 620"/>
                  <a:gd name="T61" fmla="*/ 2 h 4408"/>
                  <a:gd name="T62" fmla="*/ 5 w 620"/>
                  <a:gd name="T63" fmla="*/ 2 h 4408"/>
                  <a:gd name="T64" fmla="*/ 4 w 620"/>
                  <a:gd name="T65" fmla="*/ 1 h 4408"/>
                  <a:gd name="T66" fmla="*/ 3 w 620"/>
                  <a:gd name="T67" fmla="*/ 0 h 44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0"/>
                  <a:gd name="T103" fmla="*/ 0 h 4408"/>
                  <a:gd name="T104" fmla="*/ 620 w 620"/>
                  <a:gd name="T105" fmla="*/ 4408 h 44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5FFFF"/>
                  </a:gs>
                  <a:gs pos="50000">
                    <a:srgbClr val="71FFFF"/>
                  </a:gs>
                  <a:gs pos="100000">
                    <a:srgbClr val="D5FFFF"/>
                  </a:gs>
                </a:gsLst>
                <a:lin ang="5400000" scaled="1"/>
              </a:gradFill>
              <a:ln w="28575">
                <a:solidFill>
                  <a:srgbClr val="2D5FFF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8222" name="Line 11"/>
              <p:cNvSpPr>
                <a:spLocks noChangeShapeType="1"/>
              </p:cNvSpPr>
              <p:nvPr/>
            </p:nvSpPr>
            <p:spPr bwMode="auto">
              <a:xfrm flipH="1">
                <a:off x="2585" y="1162"/>
                <a:ext cx="0" cy="612"/>
              </a:xfrm>
              <a:prstGeom prst="line">
                <a:avLst/>
              </a:prstGeom>
              <a:noFill/>
              <a:ln w="19050">
                <a:solidFill>
                  <a:srgbClr val="00F8F2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12"/>
          <p:cNvGrpSpPr/>
          <p:nvPr/>
        </p:nvGrpSpPr>
        <p:grpSpPr>
          <a:xfrm>
            <a:off x="152400" y="2762250"/>
            <a:ext cx="2017713" cy="1873250"/>
            <a:chOff x="2404" y="2251"/>
            <a:chExt cx="1361" cy="1270"/>
          </a:xfrm>
        </p:grpSpPr>
        <p:sp>
          <p:nvSpPr>
            <p:cNvPr id="8215" name="AutoShape 13"/>
            <p:cNvSpPr/>
            <p:nvPr/>
          </p:nvSpPr>
          <p:spPr bwMode="auto">
            <a:xfrm>
              <a:off x="3593" y="2531"/>
              <a:ext cx="172" cy="692"/>
            </a:xfrm>
            <a:prstGeom prst="rightBracket">
              <a:avLst>
                <a:gd name="adj" fmla="val 0"/>
              </a:avLst>
            </a:prstGeom>
            <a:gradFill rotWithShape="1">
              <a:gsLst>
                <a:gs pos="0">
                  <a:srgbClr val="D5FFFF"/>
                </a:gs>
                <a:gs pos="50000">
                  <a:srgbClr val="47FFFF"/>
                </a:gs>
                <a:gs pos="100000">
                  <a:srgbClr val="D5FFFF"/>
                </a:gs>
              </a:gsLst>
              <a:lin ang="5400000" scaled="1"/>
            </a:gradFill>
            <a:ln w="28575">
              <a:solidFill>
                <a:srgbClr val="2D5FFF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16" name="Oval 38"/>
            <p:cNvSpPr>
              <a:spLocks noChangeArrowheads="1"/>
            </p:cNvSpPr>
            <p:nvPr/>
          </p:nvSpPr>
          <p:spPr bwMode="auto">
            <a:xfrm>
              <a:off x="2404" y="2251"/>
              <a:ext cx="1302" cy="127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AB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D5FFF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17" name="Arc 15"/>
            <p:cNvSpPr/>
            <p:nvPr/>
          </p:nvSpPr>
          <p:spPr bwMode="auto">
            <a:xfrm>
              <a:off x="3560" y="2537"/>
              <a:ext cx="136" cy="666"/>
            </a:xfrm>
            <a:custGeom>
              <a:avLst/>
              <a:gdLst>
                <a:gd name="T0" fmla="*/ 0 w 21600"/>
                <a:gd name="T1" fmla="*/ 0 h 40396"/>
                <a:gd name="T2" fmla="*/ 0 w 21600"/>
                <a:gd name="T3" fmla="*/ 0 h 40396"/>
                <a:gd name="T4" fmla="*/ 0 w 21600"/>
                <a:gd name="T5" fmla="*/ 0 h 403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396"/>
                <a:gd name="T11" fmla="*/ 21600 w 21600"/>
                <a:gd name="T12" fmla="*/ 40396 h 403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396" fill="none" extrusionOk="0">
                  <a:moveTo>
                    <a:pt x="6074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9201"/>
                    <a:pt x="16645" y="36892"/>
                    <a:pt x="8929" y="40395"/>
                  </a:cubicBezTo>
                </a:path>
                <a:path w="21600" h="40396" stroke="0" extrusionOk="0">
                  <a:moveTo>
                    <a:pt x="6074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9201"/>
                    <a:pt x="16645" y="36892"/>
                    <a:pt x="8929" y="40395"/>
                  </a:cubicBezTo>
                  <a:lnTo>
                    <a:pt x="0" y="20728"/>
                  </a:lnTo>
                  <a:close/>
                </a:path>
              </a:pathLst>
            </a:custGeom>
            <a:noFill/>
            <a:ln w="28575">
              <a:solidFill>
                <a:srgbClr val="2D5FFF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6400800" y="2576513"/>
            <a:ext cx="2484438" cy="2376487"/>
            <a:chOff x="4059" y="2568"/>
            <a:chExt cx="1565" cy="1497"/>
          </a:xfrm>
        </p:grpSpPr>
        <p:grpSp>
          <p:nvGrpSpPr>
            <p:cNvPr id="8208" name="Group 17"/>
            <p:cNvGrpSpPr/>
            <p:nvPr/>
          </p:nvGrpSpPr>
          <p:grpSpPr>
            <a:xfrm>
              <a:off x="4059" y="2568"/>
              <a:ext cx="1565" cy="1497"/>
              <a:chOff x="4105" y="2115"/>
              <a:chExt cx="1565" cy="1497"/>
            </a:xfrm>
          </p:grpSpPr>
          <p:sp>
            <p:nvSpPr>
              <p:cNvPr id="8211" name="Oval 38"/>
              <p:cNvSpPr>
                <a:spLocks noChangeArrowheads="1"/>
              </p:cNvSpPr>
              <p:nvPr/>
            </p:nvSpPr>
            <p:spPr bwMode="auto">
              <a:xfrm>
                <a:off x="4105" y="2115"/>
                <a:ext cx="1565" cy="149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AB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2D5F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zh-CN" sz="2800" b="1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8212" name="Oval 38"/>
              <p:cNvSpPr>
                <a:spLocks noChangeArrowheads="1"/>
              </p:cNvSpPr>
              <p:nvPr/>
            </p:nvSpPr>
            <p:spPr bwMode="auto">
              <a:xfrm>
                <a:off x="4150" y="2364"/>
                <a:ext cx="1004" cy="97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47FFFF">
                      <a:alpha val="4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2D5F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zh-CN" sz="2800" b="1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8213" name="Line 20"/>
              <p:cNvSpPr>
                <a:spLocks noChangeShapeType="1"/>
              </p:cNvSpPr>
              <p:nvPr/>
            </p:nvSpPr>
            <p:spPr bwMode="auto">
              <a:xfrm>
                <a:off x="4173" y="2523"/>
                <a:ext cx="113" cy="0"/>
              </a:xfrm>
              <a:prstGeom prst="line">
                <a:avLst/>
              </a:prstGeom>
              <a:noFill/>
              <a:ln w="28575">
                <a:solidFill>
                  <a:srgbClr val="2D5FFF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8214" name="Line 21"/>
              <p:cNvSpPr>
                <a:spLocks noChangeShapeType="1"/>
              </p:cNvSpPr>
              <p:nvPr/>
            </p:nvSpPr>
            <p:spPr bwMode="auto">
              <a:xfrm flipV="1">
                <a:off x="4192" y="3203"/>
                <a:ext cx="117" cy="7"/>
              </a:xfrm>
              <a:prstGeom prst="line">
                <a:avLst/>
              </a:prstGeom>
              <a:noFill/>
              <a:ln w="28575">
                <a:solidFill>
                  <a:srgbClr val="2D5FFF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8209" name="Arc 22"/>
            <p:cNvSpPr/>
            <p:nvPr/>
          </p:nvSpPr>
          <p:spPr bwMode="auto">
            <a:xfrm flipH="1">
              <a:off x="4059" y="2979"/>
              <a:ext cx="158" cy="683"/>
            </a:xfrm>
            <a:custGeom>
              <a:avLst/>
              <a:gdLst>
                <a:gd name="T0" fmla="*/ 0 w 21600"/>
                <a:gd name="T1" fmla="*/ 0 h 39007"/>
                <a:gd name="T2" fmla="*/ 0 w 21600"/>
                <a:gd name="T3" fmla="*/ 0 h 39007"/>
                <a:gd name="T4" fmla="*/ 0 w 21600"/>
                <a:gd name="T5" fmla="*/ 0 h 390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007"/>
                <a:gd name="T11" fmla="*/ 21600 w 21600"/>
                <a:gd name="T12" fmla="*/ 39007 h 390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007" fill="none" extrusionOk="0">
                  <a:moveTo>
                    <a:pt x="10018" y="0"/>
                  </a:moveTo>
                  <a:cubicBezTo>
                    <a:pt x="17138" y="3727"/>
                    <a:pt x="21600" y="11099"/>
                    <a:pt x="21600" y="19136"/>
                  </a:cubicBezTo>
                  <a:cubicBezTo>
                    <a:pt x="21600" y="27792"/>
                    <a:pt x="16431" y="35613"/>
                    <a:pt x="8467" y="39006"/>
                  </a:cubicBezTo>
                </a:path>
                <a:path w="21600" h="39007" stroke="0" extrusionOk="0">
                  <a:moveTo>
                    <a:pt x="10018" y="0"/>
                  </a:moveTo>
                  <a:cubicBezTo>
                    <a:pt x="17138" y="3727"/>
                    <a:pt x="21600" y="11099"/>
                    <a:pt x="21600" y="19136"/>
                  </a:cubicBezTo>
                  <a:cubicBezTo>
                    <a:pt x="21600" y="27792"/>
                    <a:pt x="16431" y="35613"/>
                    <a:pt x="8467" y="39006"/>
                  </a:cubicBezTo>
                  <a:lnTo>
                    <a:pt x="0" y="19136"/>
                  </a:lnTo>
                  <a:close/>
                </a:path>
              </a:pathLst>
            </a:custGeom>
            <a:noFill/>
            <a:ln w="28575">
              <a:solidFill>
                <a:srgbClr val="2D5FFF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10" name="Arc 23"/>
            <p:cNvSpPr/>
            <p:nvPr/>
          </p:nvSpPr>
          <p:spPr bwMode="auto">
            <a:xfrm flipH="1">
              <a:off x="4104" y="2969"/>
              <a:ext cx="317" cy="685"/>
            </a:xfrm>
            <a:custGeom>
              <a:avLst/>
              <a:gdLst>
                <a:gd name="T0" fmla="*/ 0 w 21600"/>
                <a:gd name="T1" fmla="*/ 0 h 36828"/>
                <a:gd name="T2" fmla="*/ 0 w 21600"/>
                <a:gd name="T3" fmla="*/ 0 h 36828"/>
                <a:gd name="T4" fmla="*/ 0 w 21600"/>
                <a:gd name="T5" fmla="*/ 0 h 3682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828"/>
                <a:gd name="T11" fmla="*/ 21600 w 21600"/>
                <a:gd name="T12" fmla="*/ 36828 h 368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828" fill="none" extrusionOk="0">
                  <a:moveTo>
                    <a:pt x="11269" y="-1"/>
                  </a:moveTo>
                  <a:cubicBezTo>
                    <a:pt x="17686" y="3924"/>
                    <a:pt x="21600" y="10904"/>
                    <a:pt x="21600" y="18427"/>
                  </a:cubicBezTo>
                  <a:cubicBezTo>
                    <a:pt x="21600" y="25931"/>
                    <a:pt x="17704" y="32898"/>
                    <a:pt x="11311" y="36828"/>
                  </a:cubicBezTo>
                </a:path>
                <a:path w="21600" h="36828" stroke="0" extrusionOk="0">
                  <a:moveTo>
                    <a:pt x="11269" y="-1"/>
                  </a:moveTo>
                  <a:cubicBezTo>
                    <a:pt x="17686" y="3924"/>
                    <a:pt x="21600" y="10904"/>
                    <a:pt x="21600" y="18427"/>
                  </a:cubicBezTo>
                  <a:cubicBezTo>
                    <a:pt x="21600" y="25931"/>
                    <a:pt x="17704" y="32898"/>
                    <a:pt x="11311" y="36828"/>
                  </a:cubicBezTo>
                  <a:lnTo>
                    <a:pt x="0" y="18427"/>
                  </a:lnTo>
                  <a:close/>
                </a:path>
              </a:pathLst>
            </a:custGeom>
            <a:noFill/>
            <a:ln w="28575">
              <a:solidFill>
                <a:srgbClr val="2D5FFF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188913" y="533400"/>
            <a:ext cx="1944687" cy="1908175"/>
            <a:chOff x="204" y="1185"/>
            <a:chExt cx="1225" cy="1202"/>
          </a:xfrm>
        </p:grpSpPr>
        <p:sp>
          <p:nvSpPr>
            <p:cNvPr id="8205" name="Oval 38"/>
            <p:cNvSpPr>
              <a:spLocks noChangeArrowheads="1"/>
            </p:cNvSpPr>
            <p:nvPr/>
          </p:nvSpPr>
          <p:spPr bwMode="auto">
            <a:xfrm>
              <a:off x="204" y="1185"/>
              <a:ext cx="1225" cy="120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7FFFF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D5FFF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06" name="Line 27"/>
            <p:cNvSpPr>
              <a:spLocks noChangeShapeType="1"/>
            </p:cNvSpPr>
            <p:nvPr/>
          </p:nvSpPr>
          <p:spPr bwMode="auto">
            <a:xfrm flipH="1">
              <a:off x="1315" y="1434"/>
              <a:ext cx="0" cy="704"/>
            </a:xfrm>
            <a:prstGeom prst="line">
              <a:avLst/>
            </a:prstGeom>
            <a:noFill/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07" name="Arc 28"/>
            <p:cNvSpPr/>
            <p:nvPr/>
          </p:nvSpPr>
          <p:spPr bwMode="auto">
            <a:xfrm>
              <a:off x="1224" y="1434"/>
              <a:ext cx="204" cy="703"/>
            </a:xfrm>
            <a:custGeom>
              <a:avLst/>
              <a:gdLst>
                <a:gd name="T0" fmla="*/ 0 w 21600"/>
                <a:gd name="T1" fmla="*/ 0 h 39800"/>
                <a:gd name="T2" fmla="*/ 0 w 21600"/>
                <a:gd name="T3" fmla="*/ 0 h 39800"/>
                <a:gd name="T4" fmla="*/ 0 w 21600"/>
                <a:gd name="T5" fmla="*/ 0 h 398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800"/>
                <a:gd name="T11" fmla="*/ 21600 w 21600"/>
                <a:gd name="T12" fmla="*/ 39800 h 39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800" fill="none" extrusionOk="0">
                  <a:moveTo>
                    <a:pt x="8575" y="0"/>
                  </a:moveTo>
                  <a:cubicBezTo>
                    <a:pt x="16481" y="3420"/>
                    <a:pt x="21600" y="11210"/>
                    <a:pt x="21600" y="19825"/>
                  </a:cubicBezTo>
                  <a:cubicBezTo>
                    <a:pt x="21600" y="28579"/>
                    <a:pt x="16316" y="36467"/>
                    <a:pt x="8220" y="39799"/>
                  </a:cubicBezTo>
                </a:path>
                <a:path w="21600" h="39800" stroke="0" extrusionOk="0">
                  <a:moveTo>
                    <a:pt x="8575" y="0"/>
                  </a:moveTo>
                  <a:cubicBezTo>
                    <a:pt x="16481" y="3420"/>
                    <a:pt x="21600" y="11210"/>
                    <a:pt x="21600" y="19825"/>
                  </a:cubicBezTo>
                  <a:cubicBezTo>
                    <a:pt x="21600" y="28579"/>
                    <a:pt x="16316" y="36467"/>
                    <a:pt x="8220" y="39799"/>
                  </a:cubicBezTo>
                  <a:lnTo>
                    <a:pt x="0" y="19825"/>
                  </a:lnTo>
                  <a:close/>
                </a:path>
              </a:pathLst>
            </a:custGeom>
            <a:noFill/>
            <a:ln w="28575">
              <a:solidFill>
                <a:srgbClr val="2D5FFF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9" name="Group 29"/>
          <p:cNvGrpSpPr/>
          <p:nvPr/>
        </p:nvGrpSpPr>
        <p:grpSpPr>
          <a:xfrm>
            <a:off x="6523038" y="381000"/>
            <a:ext cx="2087562" cy="1906588"/>
            <a:chOff x="4241" y="1230"/>
            <a:chExt cx="1315" cy="1201"/>
          </a:xfrm>
        </p:grpSpPr>
        <p:grpSp>
          <p:nvGrpSpPr>
            <p:cNvPr id="8201" name="Group 30"/>
            <p:cNvGrpSpPr/>
            <p:nvPr/>
          </p:nvGrpSpPr>
          <p:grpSpPr>
            <a:xfrm>
              <a:off x="4241" y="1230"/>
              <a:ext cx="1315" cy="1201"/>
              <a:chOff x="4445" y="436"/>
              <a:chExt cx="1315" cy="1248"/>
            </a:xfrm>
          </p:grpSpPr>
          <p:sp>
            <p:nvSpPr>
              <p:cNvPr id="8203" name="Oval 38"/>
              <p:cNvSpPr>
                <a:spLocks noChangeArrowheads="1"/>
              </p:cNvSpPr>
              <p:nvPr/>
            </p:nvSpPr>
            <p:spPr bwMode="auto">
              <a:xfrm>
                <a:off x="4445" y="572"/>
                <a:ext cx="1001" cy="96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47FFFF">
                      <a:alpha val="4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2D5F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zh-CN" sz="2800" b="1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8204" name="Oval 38"/>
              <p:cNvSpPr>
                <a:spLocks noChangeArrowheads="1"/>
              </p:cNvSpPr>
              <p:nvPr/>
            </p:nvSpPr>
            <p:spPr bwMode="auto">
              <a:xfrm>
                <a:off x="4539" y="436"/>
                <a:ext cx="1221" cy="12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AB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2D5F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zh-CN" sz="2800" b="1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8202" name="Arc 33"/>
            <p:cNvSpPr/>
            <p:nvPr/>
          </p:nvSpPr>
          <p:spPr bwMode="auto">
            <a:xfrm flipH="1">
              <a:off x="4332" y="1434"/>
              <a:ext cx="294" cy="794"/>
            </a:xfrm>
            <a:custGeom>
              <a:avLst/>
              <a:gdLst>
                <a:gd name="T0" fmla="*/ 0 w 21600"/>
                <a:gd name="T1" fmla="*/ 0 h 38357"/>
                <a:gd name="T2" fmla="*/ 0 w 21600"/>
                <a:gd name="T3" fmla="*/ 0 h 38357"/>
                <a:gd name="T4" fmla="*/ 0 w 21600"/>
                <a:gd name="T5" fmla="*/ 0 h 383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357"/>
                <a:gd name="T11" fmla="*/ 21600 w 21600"/>
                <a:gd name="T12" fmla="*/ 38357 h 38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357" fill="none" extrusionOk="0">
                  <a:moveTo>
                    <a:pt x="9736" y="0"/>
                  </a:moveTo>
                  <a:cubicBezTo>
                    <a:pt x="17012" y="3674"/>
                    <a:pt x="21600" y="11130"/>
                    <a:pt x="21600" y="19281"/>
                  </a:cubicBezTo>
                  <a:cubicBezTo>
                    <a:pt x="21600" y="27271"/>
                    <a:pt x="17189" y="34608"/>
                    <a:pt x="10132" y="38356"/>
                  </a:cubicBezTo>
                </a:path>
                <a:path w="21600" h="38357" stroke="0" extrusionOk="0">
                  <a:moveTo>
                    <a:pt x="9736" y="0"/>
                  </a:moveTo>
                  <a:cubicBezTo>
                    <a:pt x="17012" y="3674"/>
                    <a:pt x="21600" y="11130"/>
                    <a:pt x="21600" y="19281"/>
                  </a:cubicBezTo>
                  <a:cubicBezTo>
                    <a:pt x="21600" y="27271"/>
                    <a:pt x="17189" y="34608"/>
                    <a:pt x="10132" y="38356"/>
                  </a:cubicBezTo>
                  <a:lnTo>
                    <a:pt x="0" y="19281"/>
                  </a:lnTo>
                  <a:close/>
                </a:path>
              </a:pathLst>
            </a:custGeom>
            <a:noFill/>
            <a:ln w="28575">
              <a:solidFill>
                <a:srgbClr val="2D5FFF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37923" name="Rectangle 35"/>
          <p:cNvSpPr>
            <a:spLocks noGrp="1" noChangeArrowheads="1"/>
          </p:cNvSpPr>
          <p:nvPr>
            <p:ph type="title"/>
          </p:nvPr>
        </p:nvSpPr>
        <p:spPr>
          <a:xfrm>
            <a:off x="381000" y="5181600"/>
            <a:ext cx="8229600" cy="1143000"/>
          </a:xfrm>
        </p:spPr>
        <p:txBody>
          <a:bodyPr/>
          <a:lstStyle/>
          <a:p>
            <a:pPr eaLnBrk="1" hangingPunct="1"/>
            <a:r>
              <a:rPr kumimoji="1"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透镜的两个表面至少一面是球面的一部分。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604838"/>
            <a:ext cx="7620000" cy="56483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43200" y="1981200"/>
            <a:ext cx="17526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凸透镜：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90800" y="4419600"/>
            <a:ext cx="18288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凹透镜：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989801" y="2209800"/>
            <a:ext cx="1830000" cy="3048000"/>
            <a:chOff x="301" y="1381"/>
            <a:chExt cx="915" cy="1920"/>
          </a:xfrm>
        </p:grpSpPr>
        <p:sp>
          <p:nvSpPr>
            <p:cNvPr id="10254" name="AutoShape 8"/>
            <p:cNvSpPr/>
            <p:nvPr/>
          </p:nvSpPr>
          <p:spPr bwMode="auto">
            <a:xfrm>
              <a:off x="1019" y="1381"/>
              <a:ext cx="197" cy="1920"/>
            </a:xfrm>
            <a:prstGeom prst="leftBrace">
              <a:avLst>
                <a:gd name="adj1" fmla="val 45726"/>
                <a:gd name="adj2" fmla="val 50000"/>
              </a:avLst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kumimoji="1" lang="zh-CN" altLang="zh-CN" sz="36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255" name="Rectangle 9"/>
            <p:cNvSpPr>
              <a:spLocks noChangeArrowheads="1"/>
            </p:cNvSpPr>
            <p:nvPr/>
          </p:nvSpPr>
          <p:spPr bwMode="auto">
            <a:xfrm>
              <a:off x="301" y="2005"/>
              <a:ext cx="712" cy="4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1" lang="zh-CN" altLang="en-US" sz="36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透镜</a:t>
              </a:r>
            </a:p>
          </p:txBody>
        </p:sp>
      </p:grp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276600" y="2590800"/>
            <a:ext cx="35052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中央厚、边缘薄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276600" y="5105400"/>
            <a:ext cx="35052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中央薄、边缘厚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3886200"/>
            <a:ext cx="296427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36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（根据形状）</a:t>
            </a:r>
          </a:p>
        </p:txBody>
      </p:sp>
      <p:sp>
        <p:nvSpPr>
          <p:cNvPr id="10248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792162"/>
          </a:xfrm>
        </p:spPr>
        <p:txBody>
          <a:bodyPr/>
          <a:lstStyle/>
          <a:p>
            <a:pPr algn="l" eaLnBrk="1" hangingPunct="1"/>
            <a:r>
              <a:rPr kumimoji="1"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一、透镜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724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kumimoji="1"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分类</a:t>
            </a:r>
          </a:p>
        </p:txBody>
      </p:sp>
      <p:grpSp>
        <p:nvGrpSpPr>
          <p:cNvPr id="10250" name="Group 20"/>
          <p:cNvGrpSpPr/>
          <p:nvPr/>
        </p:nvGrpSpPr>
        <p:grpSpPr>
          <a:xfrm>
            <a:off x="7086600" y="1295400"/>
            <a:ext cx="360363" cy="2328120"/>
            <a:chOff x="2517" y="1141"/>
            <a:chExt cx="136" cy="635"/>
          </a:xfrm>
        </p:grpSpPr>
        <p:sp>
          <p:nvSpPr>
            <p:cNvPr id="10252" name="xjhgx2"/>
            <p:cNvSpPr/>
            <p:nvPr/>
          </p:nvSpPr>
          <p:spPr bwMode="auto">
            <a:xfrm>
              <a:off x="2517" y="1141"/>
              <a:ext cx="136" cy="635"/>
            </a:xfrm>
            <a:custGeom>
              <a:avLst/>
              <a:gdLst>
                <a:gd name="T0" fmla="*/ 3 w 620"/>
                <a:gd name="T1" fmla="*/ 0 h 4408"/>
                <a:gd name="T2" fmla="*/ 2 w 620"/>
                <a:gd name="T3" fmla="*/ 1 h 4408"/>
                <a:gd name="T4" fmla="*/ 2 w 620"/>
                <a:gd name="T5" fmla="*/ 2 h 4408"/>
                <a:gd name="T6" fmla="*/ 1 w 620"/>
                <a:gd name="T7" fmla="*/ 2 h 4408"/>
                <a:gd name="T8" fmla="*/ 1 w 620"/>
                <a:gd name="T9" fmla="*/ 3 h 4408"/>
                <a:gd name="T10" fmla="*/ 0 w 620"/>
                <a:gd name="T11" fmla="*/ 4 h 4408"/>
                <a:gd name="T12" fmla="*/ 0 w 620"/>
                <a:gd name="T13" fmla="*/ 5 h 4408"/>
                <a:gd name="T14" fmla="*/ 0 w 620"/>
                <a:gd name="T15" fmla="*/ 6 h 4408"/>
                <a:gd name="T16" fmla="*/ 0 w 620"/>
                <a:gd name="T17" fmla="*/ 7 h 4408"/>
                <a:gd name="T18" fmla="*/ 0 w 620"/>
                <a:gd name="T19" fmla="*/ 7 h 4408"/>
                <a:gd name="T20" fmla="*/ 0 w 620"/>
                <a:gd name="T21" fmla="*/ 8 h 4408"/>
                <a:gd name="T22" fmla="*/ 0 w 620"/>
                <a:gd name="T23" fmla="*/ 9 h 4408"/>
                <a:gd name="T24" fmla="*/ 1 w 620"/>
                <a:gd name="T25" fmla="*/ 10 h 4408"/>
                <a:gd name="T26" fmla="*/ 1 w 620"/>
                <a:gd name="T27" fmla="*/ 11 h 4408"/>
                <a:gd name="T28" fmla="*/ 2 w 620"/>
                <a:gd name="T29" fmla="*/ 12 h 4408"/>
                <a:gd name="T30" fmla="*/ 2 w 620"/>
                <a:gd name="T31" fmla="*/ 12 h 4408"/>
                <a:gd name="T32" fmla="*/ 3 w 620"/>
                <a:gd name="T33" fmla="*/ 13 h 4408"/>
                <a:gd name="T34" fmla="*/ 3 w 620"/>
                <a:gd name="T35" fmla="*/ 13 h 4408"/>
                <a:gd name="T36" fmla="*/ 4 w 620"/>
                <a:gd name="T37" fmla="*/ 12 h 4408"/>
                <a:gd name="T38" fmla="*/ 5 w 620"/>
                <a:gd name="T39" fmla="*/ 12 h 4408"/>
                <a:gd name="T40" fmla="*/ 5 w 620"/>
                <a:gd name="T41" fmla="*/ 11 h 4408"/>
                <a:gd name="T42" fmla="*/ 6 w 620"/>
                <a:gd name="T43" fmla="*/ 10 h 4408"/>
                <a:gd name="T44" fmla="*/ 6 w 620"/>
                <a:gd name="T45" fmla="*/ 9 h 4408"/>
                <a:gd name="T46" fmla="*/ 6 w 620"/>
                <a:gd name="T47" fmla="*/ 8 h 4408"/>
                <a:gd name="T48" fmla="*/ 7 w 620"/>
                <a:gd name="T49" fmla="*/ 7 h 4408"/>
                <a:gd name="T50" fmla="*/ 7 w 620"/>
                <a:gd name="T51" fmla="*/ 7 h 4408"/>
                <a:gd name="T52" fmla="*/ 7 w 620"/>
                <a:gd name="T53" fmla="*/ 6 h 4408"/>
                <a:gd name="T54" fmla="*/ 6 w 620"/>
                <a:gd name="T55" fmla="*/ 5 h 4408"/>
                <a:gd name="T56" fmla="*/ 6 w 620"/>
                <a:gd name="T57" fmla="*/ 4 h 4408"/>
                <a:gd name="T58" fmla="*/ 6 w 620"/>
                <a:gd name="T59" fmla="*/ 3 h 4408"/>
                <a:gd name="T60" fmla="*/ 5 w 620"/>
                <a:gd name="T61" fmla="*/ 2 h 4408"/>
                <a:gd name="T62" fmla="*/ 5 w 620"/>
                <a:gd name="T63" fmla="*/ 2 h 4408"/>
                <a:gd name="T64" fmla="*/ 4 w 620"/>
                <a:gd name="T65" fmla="*/ 1 h 4408"/>
                <a:gd name="T66" fmla="*/ 3 w 620"/>
                <a:gd name="T67" fmla="*/ 0 h 4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0"/>
                <a:gd name="T103" fmla="*/ 0 h 4408"/>
                <a:gd name="T104" fmla="*/ 620 w 620"/>
                <a:gd name="T105" fmla="*/ 4408 h 4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/>
                </a:gs>
                <a:gs pos="100000">
                  <a:srgbClr val="D5FF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 sz="36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253" name="Line 22"/>
            <p:cNvSpPr>
              <a:spLocks noChangeShapeType="1"/>
            </p:cNvSpPr>
            <p:nvPr/>
          </p:nvSpPr>
          <p:spPr bwMode="auto">
            <a:xfrm flipH="1">
              <a:off x="2585" y="1162"/>
              <a:ext cx="0" cy="612"/>
            </a:xfrm>
            <a:prstGeom prst="line">
              <a:avLst/>
            </a:prstGeom>
            <a:noFill/>
            <a:ln w="12700">
              <a:solidFill>
                <a:srgbClr val="00F8F2"/>
              </a:solidFill>
              <a:round/>
            </a:ln>
          </p:spPr>
          <p:txBody>
            <a:bodyPr/>
            <a:lstStyle/>
            <a:p>
              <a:endParaRPr lang="zh-CN" altLang="en-US" sz="36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0251" name="xjhgx3"/>
          <p:cNvSpPr/>
          <p:nvPr/>
        </p:nvSpPr>
        <p:spPr bwMode="auto">
          <a:xfrm>
            <a:off x="7162800" y="4114800"/>
            <a:ext cx="395288" cy="2209800"/>
          </a:xfrm>
          <a:custGeom>
            <a:avLst/>
            <a:gdLst>
              <a:gd name="T0" fmla="*/ 2147483647 w 980"/>
              <a:gd name="T1" fmla="*/ 0 h 4408"/>
              <a:gd name="T2" fmla="*/ 2147483647 w 980"/>
              <a:gd name="T3" fmla="*/ 2147483647 h 4408"/>
              <a:gd name="T4" fmla="*/ 2147483647 w 980"/>
              <a:gd name="T5" fmla="*/ 2147483647 h 4408"/>
              <a:gd name="T6" fmla="*/ 2147483647 w 980"/>
              <a:gd name="T7" fmla="*/ 2147483647 h 4408"/>
              <a:gd name="T8" fmla="*/ 2147483647 w 980"/>
              <a:gd name="T9" fmla="*/ 2147483647 h 4408"/>
              <a:gd name="T10" fmla="*/ 2147483647 w 980"/>
              <a:gd name="T11" fmla="*/ 2147483647 h 4408"/>
              <a:gd name="T12" fmla="*/ 2147483647 w 980"/>
              <a:gd name="T13" fmla="*/ 2147483647 h 4408"/>
              <a:gd name="T14" fmla="*/ 2147483647 w 980"/>
              <a:gd name="T15" fmla="*/ 2147483647 h 4408"/>
              <a:gd name="T16" fmla="*/ 2147483647 w 980"/>
              <a:gd name="T17" fmla="*/ 2147483647 h 4408"/>
              <a:gd name="T18" fmla="*/ 2147483647 w 980"/>
              <a:gd name="T19" fmla="*/ 2147483647 h 4408"/>
              <a:gd name="T20" fmla="*/ 2147483647 w 980"/>
              <a:gd name="T21" fmla="*/ 2147483647 h 4408"/>
              <a:gd name="T22" fmla="*/ 2147483647 w 980"/>
              <a:gd name="T23" fmla="*/ 2147483647 h 4408"/>
              <a:gd name="T24" fmla="*/ 2147483647 w 980"/>
              <a:gd name="T25" fmla="*/ 2147483647 h 4408"/>
              <a:gd name="T26" fmla="*/ 2147483647 w 980"/>
              <a:gd name="T27" fmla="*/ 2147483647 h 4408"/>
              <a:gd name="T28" fmla="*/ 2147483647 w 980"/>
              <a:gd name="T29" fmla="*/ 2147483647 h 4408"/>
              <a:gd name="T30" fmla="*/ 2147483647 w 980"/>
              <a:gd name="T31" fmla="*/ 2147483647 h 4408"/>
              <a:gd name="T32" fmla="*/ 2147483647 w 980"/>
              <a:gd name="T33" fmla="*/ 2147483647 h 4408"/>
              <a:gd name="T34" fmla="*/ 0 w 980"/>
              <a:gd name="T35" fmla="*/ 2147483647 h 4408"/>
              <a:gd name="T36" fmla="*/ 2147483647 w 980"/>
              <a:gd name="T37" fmla="*/ 2147483647 h 4408"/>
              <a:gd name="T38" fmla="*/ 2147483647 w 980"/>
              <a:gd name="T39" fmla="*/ 2147483647 h 4408"/>
              <a:gd name="T40" fmla="*/ 2147483647 w 980"/>
              <a:gd name="T41" fmla="*/ 2147483647 h 4408"/>
              <a:gd name="T42" fmla="*/ 2147483647 w 980"/>
              <a:gd name="T43" fmla="*/ 2147483647 h 4408"/>
              <a:gd name="T44" fmla="*/ 2147483647 w 980"/>
              <a:gd name="T45" fmla="*/ 2147483647 h 4408"/>
              <a:gd name="T46" fmla="*/ 2147483647 w 980"/>
              <a:gd name="T47" fmla="*/ 2147483647 h 4408"/>
              <a:gd name="T48" fmla="*/ 2147483647 w 980"/>
              <a:gd name="T49" fmla="*/ 2147483647 h 4408"/>
              <a:gd name="T50" fmla="*/ 2147483647 w 980"/>
              <a:gd name="T51" fmla="*/ 2147483647 h 4408"/>
              <a:gd name="T52" fmla="*/ 2147483647 w 980"/>
              <a:gd name="T53" fmla="*/ 2147483647 h 4408"/>
              <a:gd name="T54" fmla="*/ 2147483647 w 980"/>
              <a:gd name="T55" fmla="*/ 2147483647 h 4408"/>
              <a:gd name="T56" fmla="*/ 2147483647 w 980"/>
              <a:gd name="T57" fmla="*/ 2147483647 h 4408"/>
              <a:gd name="T58" fmla="*/ 2147483647 w 980"/>
              <a:gd name="T59" fmla="*/ 2147483647 h 4408"/>
              <a:gd name="T60" fmla="*/ 2147483647 w 980"/>
              <a:gd name="T61" fmla="*/ 2147483647 h 4408"/>
              <a:gd name="T62" fmla="*/ 2147483647 w 980"/>
              <a:gd name="T63" fmla="*/ 2147483647 h 4408"/>
              <a:gd name="T64" fmla="*/ 2147483647 w 980"/>
              <a:gd name="T65" fmla="*/ 2147483647 h 4408"/>
              <a:gd name="T66" fmla="*/ 0 w 980"/>
              <a:gd name="T67" fmla="*/ 0 h 4408"/>
              <a:gd name="T68" fmla="*/ 2147483647 w 980"/>
              <a:gd name="T69" fmla="*/ 0 h 44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80"/>
              <a:gd name="T106" fmla="*/ 0 h 4408"/>
              <a:gd name="T107" fmla="*/ 980 w 980"/>
              <a:gd name="T108" fmla="*/ 4408 h 44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gradFill rotWithShape="1">
            <a:gsLst>
              <a:gs pos="0">
                <a:srgbClr val="D5FFFF"/>
              </a:gs>
              <a:gs pos="50000">
                <a:srgbClr val="47FFFF"/>
              </a:gs>
              <a:gs pos="100000">
                <a:srgbClr val="D5FFFF"/>
              </a:gs>
            </a:gsLst>
            <a:lin ang="5400000" scaled="1"/>
          </a:gradFill>
          <a:ln w="28575">
            <a:solidFill>
              <a:srgbClr val="2D5FFF"/>
            </a:solidFill>
            <a:round/>
          </a:ln>
        </p:spPr>
        <p:txBody>
          <a:bodyPr/>
          <a:lstStyle/>
          <a:p>
            <a:endParaRPr lang="zh-CN" altLang="en-US" sz="36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7185" grpId="0"/>
      <p:bldP spid="71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rc 7"/>
          <p:cNvSpPr/>
          <p:nvPr/>
        </p:nvSpPr>
        <p:spPr bwMode="auto">
          <a:xfrm>
            <a:off x="4875213" y="4052888"/>
            <a:ext cx="2374900" cy="5048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noFill/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1267" name="Group 9"/>
          <p:cNvGrpSpPr/>
          <p:nvPr/>
        </p:nvGrpSpPr>
        <p:grpSpPr>
          <a:xfrm>
            <a:off x="5091113" y="5141913"/>
            <a:ext cx="576262" cy="534987"/>
            <a:chOff x="3152" y="1343"/>
            <a:chExt cx="363" cy="337"/>
          </a:xfrm>
        </p:grpSpPr>
        <p:sp>
          <p:nvSpPr>
            <p:cNvPr id="11294" name="Oval 36"/>
            <p:cNvSpPr>
              <a:spLocks noChangeArrowheads="1"/>
            </p:cNvSpPr>
            <p:nvPr/>
          </p:nvSpPr>
          <p:spPr bwMode="auto">
            <a:xfrm>
              <a:off x="3288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295" name="Text Box 43"/>
            <p:cNvSpPr txBox="1">
              <a:spLocks noChangeArrowheads="1"/>
            </p:cNvSpPr>
            <p:nvPr/>
          </p:nvSpPr>
          <p:spPr bwMode="auto">
            <a:xfrm>
              <a:off x="3152" y="1411"/>
              <a:ext cx="363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C</a:t>
              </a:r>
              <a:r>
                <a:rPr kumimoji="1" lang="en-US" altLang="zh-CN" sz="2800" b="1" baseline="-25000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1268" name="Group 12"/>
          <p:cNvGrpSpPr/>
          <p:nvPr/>
        </p:nvGrpSpPr>
        <p:grpSpPr>
          <a:xfrm>
            <a:off x="2822575" y="5141913"/>
            <a:ext cx="647700" cy="571500"/>
            <a:chOff x="1723" y="1343"/>
            <a:chExt cx="408" cy="360"/>
          </a:xfrm>
        </p:grpSpPr>
        <p:sp>
          <p:nvSpPr>
            <p:cNvPr id="11292" name="Text Box 13"/>
            <p:cNvSpPr txBox="1">
              <a:spLocks noChangeArrowheads="1"/>
            </p:cNvSpPr>
            <p:nvPr/>
          </p:nvSpPr>
          <p:spPr bwMode="auto">
            <a:xfrm>
              <a:off x="1723" y="1434"/>
              <a:ext cx="408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C</a:t>
              </a:r>
              <a:r>
                <a:rPr kumimoji="1" lang="en-US" altLang="zh-CN" sz="2800" b="1" baseline="-25000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293" name="Oval 42"/>
            <p:cNvSpPr>
              <a:spLocks noChangeArrowheads="1"/>
            </p:cNvSpPr>
            <p:nvPr/>
          </p:nvSpPr>
          <p:spPr bwMode="auto">
            <a:xfrm>
              <a:off x="1859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1269" name="Text Box 124"/>
          <p:cNvSpPr txBox="1">
            <a:spLocks noChangeArrowheads="1"/>
          </p:cNvSpPr>
          <p:nvPr/>
        </p:nvSpPr>
        <p:spPr bwMode="auto">
          <a:xfrm>
            <a:off x="4330700" y="4786313"/>
            <a:ext cx="25968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2800" b="1" i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</a:p>
        </p:txBody>
      </p:sp>
      <p:grpSp>
        <p:nvGrpSpPr>
          <p:cNvPr id="11270" name="Group 34"/>
          <p:cNvGrpSpPr/>
          <p:nvPr/>
        </p:nvGrpSpPr>
        <p:grpSpPr>
          <a:xfrm>
            <a:off x="1851025" y="3956050"/>
            <a:ext cx="4676775" cy="2444750"/>
            <a:chOff x="1270" y="2352"/>
            <a:chExt cx="2946" cy="1540"/>
          </a:xfrm>
        </p:grpSpPr>
        <p:sp>
          <p:nvSpPr>
            <p:cNvPr id="11289" name="Oval 38"/>
            <p:cNvSpPr>
              <a:spLocks noChangeArrowheads="1"/>
            </p:cNvSpPr>
            <p:nvPr/>
          </p:nvSpPr>
          <p:spPr bwMode="auto">
            <a:xfrm>
              <a:off x="1270" y="2352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9001"/>
                  </a:schemeClr>
                </a:gs>
                <a:gs pos="100000">
                  <a:srgbClr val="C5FFFF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8F2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290" name="Oval 39"/>
            <p:cNvSpPr>
              <a:spLocks noChangeArrowheads="1"/>
            </p:cNvSpPr>
            <p:nvPr/>
          </p:nvSpPr>
          <p:spPr bwMode="auto">
            <a:xfrm>
              <a:off x="2676" y="2352"/>
              <a:ext cx="1540" cy="154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2998"/>
                  </a:schemeClr>
                </a:gs>
                <a:gs pos="100000">
                  <a:srgbClr val="C5FFFF">
                    <a:alpha val="43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8F2"/>
              </a:solidFill>
              <a:round/>
            </a:ln>
          </p:spPr>
          <p:txBody>
            <a:bodyPr wrap="none" anchor="ctr"/>
            <a:lstStyle/>
            <a:p>
              <a:endParaRPr lang="zh-CN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291" name="xjhgx2"/>
            <p:cNvSpPr/>
            <p:nvPr/>
          </p:nvSpPr>
          <p:spPr bwMode="auto">
            <a:xfrm>
              <a:off x="2676" y="2805"/>
              <a:ext cx="136" cy="635"/>
            </a:xfrm>
            <a:custGeom>
              <a:avLst/>
              <a:gdLst>
                <a:gd name="T0" fmla="*/ 3 w 620"/>
                <a:gd name="T1" fmla="*/ 0 h 4408"/>
                <a:gd name="T2" fmla="*/ 2 w 620"/>
                <a:gd name="T3" fmla="*/ 1 h 4408"/>
                <a:gd name="T4" fmla="*/ 2 w 620"/>
                <a:gd name="T5" fmla="*/ 2 h 4408"/>
                <a:gd name="T6" fmla="*/ 1 w 620"/>
                <a:gd name="T7" fmla="*/ 2 h 4408"/>
                <a:gd name="T8" fmla="*/ 1 w 620"/>
                <a:gd name="T9" fmla="*/ 3 h 4408"/>
                <a:gd name="T10" fmla="*/ 0 w 620"/>
                <a:gd name="T11" fmla="*/ 4 h 4408"/>
                <a:gd name="T12" fmla="*/ 0 w 620"/>
                <a:gd name="T13" fmla="*/ 5 h 4408"/>
                <a:gd name="T14" fmla="*/ 0 w 620"/>
                <a:gd name="T15" fmla="*/ 6 h 4408"/>
                <a:gd name="T16" fmla="*/ 0 w 620"/>
                <a:gd name="T17" fmla="*/ 7 h 4408"/>
                <a:gd name="T18" fmla="*/ 0 w 620"/>
                <a:gd name="T19" fmla="*/ 7 h 4408"/>
                <a:gd name="T20" fmla="*/ 0 w 620"/>
                <a:gd name="T21" fmla="*/ 8 h 4408"/>
                <a:gd name="T22" fmla="*/ 0 w 620"/>
                <a:gd name="T23" fmla="*/ 9 h 4408"/>
                <a:gd name="T24" fmla="*/ 1 w 620"/>
                <a:gd name="T25" fmla="*/ 10 h 4408"/>
                <a:gd name="T26" fmla="*/ 1 w 620"/>
                <a:gd name="T27" fmla="*/ 11 h 4408"/>
                <a:gd name="T28" fmla="*/ 2 w 620"/>
                <a:gd name="T29" fmla="*/ 12 h 4408"/>
                <a:gd name="T30" fmla="*/ 2 w 620"/>
                <a:gd name="T31" fmla="*/ 12 h 4408"/>
                <a:gd name="T32" fmla="*/ 3 w 620"/>
                <a:gd name="T33" fmla="*/ 13 h 4408"/>
                <a:gd name="T34" fmla="*/ 3 w 620"/>
                <a:gd name="T35" fmla="*/ 13 h 4408"/>
                <a:gd name="T36" fmla="*/ 4 w 620"/>
                <a:gd name="T37" fmla="*/ 12 h 4408"/>
                <a:gd name="T38" fmla="*/ 5 w 620"/>
                <a:gd name="T39" fmla="*/ 12 h 4408"/>
                <a:gd name="T40" fmla="*/ 5 w 620"/>
                <a:gd name="T41" fmla="*/ 11 h 4408"/>
                <a:gd name="T42" fmla="*/ 6 w 620"/>
                <a:gd name="T43" fmla="*/ 10 h 4408"/>
                <a:gd name="T44" fmla="*/ 6 w 620"/>
                <a:gd name="T45" fmla="*/ 9 h 4408"/>
                <a:gd name="T46" fmla="*/ 6 w 620"/>
                <a:gd name="T47" fmla="*/ 8 h 4408"/>
                <a:gd name="T48" fmla="*/ 7 w 620"/>
                <a:gd name="T49" fmla="*/ 7 h 4408"/>
                <a:gd name="T50" fmla="*/ 7 w 620"/>
                <a:gd name="T51" fmla="*/ 7 h 4408"/>
                <a:gd name="T52" fmla="*/ 7 w 620"/>
                <a:gd name="T53" fmla="*/ 6 h 4408"/>
                <a:gd name="T54" fmla="*/ 6 w 620"/>
                <a:gd name="T55" fmla="*/ 5 h 4408"/>
                <a:gd name="T56" fmla="*/ 6 w 620"/>
                <a:gd name="T57" fmla="*/ 4 h 4408"/>
                <a:gd name="T58" fmla="*/ 6 w 620"/>
                <a:gd name="T59" fmla="*/ 3 h 4408"/>
                <a:gd name="T60" fmla="*/ 5 w 620"/>
                <a:gd name="T61" fmla="*/ 2 h 4408"/>
                <a:gd name="T62" fmla="*/ 5 w 620"/>
                <a:gd name="T63" fmla="*/ 2 h 4408"/>
                <a:gd name="T64" fmla="*/ 4 w 620"/>
                <a:gd name="T65" fmla="*/ 1 h 4408"/>
                <a:gd name="T66" fmla="*/ 3 w 620"/>
                <a:gd name="T67" fmla="*/ 0 h 4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0"/>
                <a:gd name="T103" fmla="*/ 0 h 4408"/>
                <a:gd name="T104" fmla="*/ 620 w 620"/>
                <a:gd name="T105" fmla="*/ 4408 h 4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5FFFF"/>
            </a:solidFill>
            <a:ln w="28575">
              <a:solidFill>
                <a:srgbClr val="2D5FFF"/>
              </a:solidFill>
              <a:round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1271" name="Line 16"/>
          <p:cNvSpPr>
            <a:spLocks noChangeShapeType="1"/>
          </p:cNvSpPr>
          <p:nvPr/>
        </p:nvSpPr>
        <p:spPr bwMode="auto">
          <a:xfrm flipV="1">
            <a:off x="914400" y="5176838"/>
            <a:ext cx="680561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 rot="2387079">
            <a:off x="1649413" y="5148263"/>
            <a:ext cx="4953000" cy="103187"/>
            <a:chOff x="567" y="3884"/>
            <a:chExt cx="4218" cy="0"/>
          </a:xfrm>
        </p:grpSpPr>
        <p:sp>
          <p:nvSpPr>
            <p:cNvPr id="11286" name="Line 20"/>
            <p:cNvSpPr>
              <a:spLocks noChangeShapeType="1"/>
            </p:cNvSpPr>
            <p:nvPr/>
          </p:nvSpPr>
          <p:spPr bwMode="auto">
            <a:xfrm>
              <a:off x="567" y="3884"/>
              <a:ext cx="421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287" name="Line 21"/>
            <p:cNvSpPr>
              <a:spLocks noChangeShapeType="1"/>
            </p:cNvSpPr>
            <p:nvPr/>
          </p:nvSpPr>
          <p:spPr bwMode="auto">
            <a:xfrm>
              <a:off x="1315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288" name="Line 22"/>
            <p:cNvSpPr>
              <a:spLocks noChangeShapeType="1"/>
            </p:cNvSpPr>
            <p:nvPr/>
          </p:nvSpPr>
          <p:spPr bwMode="auto">
            <a:xfrm>
              <a:off x="3356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 rot="20864114" flipV="1">
            <a:off x="1166813" y="5130800"/>
            <a:ext cx="5832475" cy="73025"/>
            <a:chOff x="567" y="3884"/>
            <a:chExt cx="4218" cy="0"/>
          </a:xfrm>
        </p:grpSpPr>
        <p:sp>
          <p:nvSpPr>
            <p:cNvPr id="11283" name="Line 24"/>
            <p:cNvSpPr>
              <a:spLocks noChangeShapeType="1"/>
            </p:cNvSpPr>
            <p:nvPr/>
          </p:nvSpPr>
          <p:spPr bwMode="auto">
            <a:xfrm>
              <a:off x="567" y="3884"/>
              <a:ext cx="421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284" name="Line 25"/>
            <p:cNvSpPr>
              <a:spLocks noChangeShapeType="1"/>
            </p:cNvSpPr>
            <p:nvPr/>
          </p:nvSpPr>
          <p:spPr bwMode="auto">
            <a:xfrm>
              <a:off x="1315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285" name="Line 26"/>
            <p:cNvSpPr>
              <a:spLocks noChangeShapeType="1"/>
            </p:cNvSpPr>
            <p:nvPr/>
          </p:nvSpPr>
          <p:spPr bwMode="auto">
            <a:xfrm>
              <a:off x="3356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1206500" y="5175250"/>
            <a:ext cx="5832475" cy="73025"/>
            <a:chOff x="567" y="3884"/>
            <a:chExt cx="4218" cy="0"/>
          </a:xfrm>
        </p:grpSpPr>
        <p:sp>
          <p:nvSpPr>
            <p:cNvPr id="11280" name="Line 28"/>
            <p:cNvSpPr>
              <a:spLocks noChangeShapeType="1"/>
            </p:cNvSpPr>
            <p:nvPr/>
          </p:nvSpPr>
          <p:spPr bwMode="auto">
            <a:xfrm>
              <a:off x="567" y="3884"/>
              <a:ext cx="421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281" name="Line 29"/>
            <p:cNvSpPr>
              <a:spLocks noChangeShapeType="1"/>
            </p:cNvSpPr>
            <p:nvPr/>
          </p:nvSpPr>
          <p:spPr bwMode="auto">
            <a:xfrm>
              <a:off x="1315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282" name="Line 30"/>
            <p:cNvSpPr>
              <a:spLocks noChangeShapeType="1"/>
            </p:cNvSpPr>
            <p:nvPr/>
          </p:nvSpPr>
          <p:spPr bwMode="auto">
            <a:xfrm>
              <a:off x="3356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1275" name="Oval 122"/>
          <p:cNvSpPr>
            <a:spLocks noChangeArrowheads="1"/>
          </p:cNvSpPr>
          <p:nvPr/>
        </p:nvSpPr>
        <p:spPr bwMode="auto">
          <a:xfrm>
            <a:off x="4156075" y="5143500"/>
            <a:ext cx="71438" cy="714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</a:ln>
        </p:spPr>
        <p:txBody>
          <a:bodyPr wrap="none" anchor="ctr"/>
          <a:lstStyle/>
          <a:p>
            <a:endParaRPr lang="zh-CN" altLang="zh-CN" sz="2800" b="1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28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2057400"/>
          </a:xfrm>
        </p:spPr>
        <p:txBody>
          <a:bodyPr/>
          <a:lstStyle/>
          <a:p>
            <a:pPr lvl="2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kumimoji="1"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通过</a:t>
            </a:r>
            <a:r>
              <a:rPr kumimoji="1"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两个</a:t>
            </a:r>
            <a:r>
              <a:rPr kumimoji="1"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球面</a:t>
            </a:r>
            <a:r>
              <a:rPr kumimoji="1"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球心</a:t>
            </a:r>
            <a:r>
              <a:rPr kumimoji="1"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的直线，简称主轴。</a:t>
            </a:r>
            <a:endParaRPr kumimoji="1" lang="zh-CN" altLang="en-US" sz="3200" b="1" smtClean="0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kumimoji="1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．光心：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kumimoji="1"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主光轴</a:t>
            </a:r>
            <a:r>
              <a:rPr kumimoji="1" lang="zh-CN" altLang="en-US" sz="32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上的一点，</a:t>
            </a:r>
            <a:r>
              <a:rPr kumimoji="1"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通过这点光的</a:t>
            </a:r>
            <a:r>
              <a:rPr kumimoji="1"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传播方向不变</a:t>
            </a:r>
            <a:r>
              <a:rPr kumimoji="1" lang="zh-CN" altLang="en-US" sz="32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32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285" name="Rectangle 4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696200" cy="792163"/>
          </a:xfrm>
        </p:spPr>
        <p:txBody>
          <a:bodyPr/>
          <a:lstStyle/>
          <a:p>
            <a:pPr algn="l" eaLnBrk="1" hangingPunct="1"/>
            <a:r>
              <a:rPr kumimoji="1"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．主光轴：</a:t>
            </a:r>
          </a:p>
        </p:txBody>
      </p:sp>
      <p:sp>
        <p:nvSpPr>
          <p:cNvPr id="10286" name="AutoShape 46"/>
          <p:cNvSpPr/>
          <p:nvPr/>
        </p:nvSpPr>
        <p:spPr bwMode="auto">
          <a:xfrm>
            <a:off x="7150100" y="3132138"/>
            <a:ext cx="1524000" cy="609600"/>
          </a:xfrm>
          <a:prstGeom prst="callout2">
            <a:avLst>
              <a:gd name="adj1" fmla="val 7292"/>
              <a:gd name="adj2" fmla="val -5000"/>
              <a:gd name="adj3" fmla="val 7292"/>
              <a:gd name="adj4" fmla="val -19898"/>
              <a:gd name="adj5" fmla="val 328648"/>
              <a:gd name="adj6" fmla="val -62917"/>
            </a:avLst>
          </a:prstGeom>
          <a:solidFill>
            <a:schemeClr val="accent1"/>
          </a:solidFill>
          <a:ln w="34925">
            <a:solidFill>
              <a:schemeClr val="tx1"/>
            </a:solidFill>
            <a:miter lim="800000"/>
            <a:headEnd type="none" w="lg" len="lg"/>
            <a:tailEnd type="stealth" w="lg" len="lg"/>
          </a:ln>
        </p:spPr>
        <p:txBody>
          <a:bodyPr/>
          <a:lstStyle/>
          <a:p>
            <a:pPr algn="ctr"/>
            <a:r>
              <a:rPr lang="zh-CN" altLang="en-US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主光轴</a:t>
            </a:r>
          </a:p>
        </p:txBody>
      </p:sp>
      <p:sp>
        <p:nvSpPr>
          <p:cNvPr id="10288" name="AutoShape 48"/>
          <p:cNvSpPr/>
          <p:nvPr/>
        </p:nvSpPr>
        <p:spPr bwMode="auto">
          <a:xfrm>
            <a:off x="5100638" y="2813050"/>
            <a:ext cx="1371600" cy="609600"/>
          </a:xfrm>
          <a:prstGeom prst="callout2">
            <a:avLst>
              <a:gd name="adj1" fmla="val 7292"/>
              <a:gd name="adj2" fmla="val -5556"/>
              <a:gd name="adj3" fmla="val 7292"/>
              <a:gd name="adj4" fmla="val -35880"/>
              <a:gd name="adj5" fmla="val 376042"/>
              <a:gd name="adj6" fmla="val -67245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tailEnd type="stealth" w="lg" len="lg"/>
          </a:ln>
        </p:spPr>
        <p:txBody>
          <a:bodyPr/>
          <a:lstStyle/>
          <a:p>
            <a:pPr algn="ctr"/>
            <a:r>
              <a:rPr kumimoji="1" lang="zh-CN" altLang="zh-CN" sz="32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光心</a:t>
            </a:r>
            <a:endParaRPr kumimoji="1" lang="zh-CN" altLang="en-US" sz="3200" b="1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/>
      <p:bldP spid="10286" grpId="0" animBg="1"/>
      <p:bldP spid="102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1388</Words>
  <Application>Microsoft Office PowerPoint</Application>
  <PresentationFormat>全屏显示(4:3)</PresentationFormat>
  <Paragraphs>150</Paragraphs>
  <Slides>33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默认设计模板</vt:lpstr>
      <vt:lpstr>第五章 透镜及其应用 第1节 透镜</vt:lpstr>
      <vt:lpstr>PowerPoint 演示文稿</vt:lpstr>
      <vt:lpstr>PowerPoint 演示文稿</vt:lpstr>
      <vt:lpstr>PowerPoint 演示文稿</vt:lpstr>
      <vt:lpstr>PowerPoint 演示文稿</vt:lpstr>
      <vt:lpstr>透镜的两个表面至少一面是球面的一部分。</vt:lpstr>
      <vt:lpstr>PowerPoint 演示文稿</vt:lpstr>
      <vt:lpstr>一、透镜</vt:lpstr>
      <vt:lpstr>2．主光轴：</vt:lpstr>
      <vt:lpstr>PowerPoint 演示文稿</vt:lpstr>
      <vt:lpstr>PowerPoint 演示文稿</vt:lpstr>
      <vt:lpstr>二、透镜对光的作用</vt:lpstr>
      <vt:lpstr>2．凸透镜的焦点和焦距</vt:lpstr>
      <vt:lpstr>怎么测量凸透镜的焦距？</vt:lpstr>
      <vt:lpstr>3．凹透镜对光的作用：</vt:lpstr>
      <vt:lpstr>4．凹透镜的焦点和焦距</vt:lpstr>
      <vt:lpstr>三、三条特殊光线</vt:lpstr>
      <vt:lpstr>如何得到平行光？</vt:lpstr>
      <vt:lpstr>PowerPoint 演示文稿</vt:lpstr>
      <vt:lpstr>2．凹透镜的三条特殊光线</vt:lpstr>
      <vt:lpstr>PowerPoint 演示文稿</vt:lpstr>
      <vt:lpstr>四、透镜对光束的作用</vt:lpstr>
      <vt:lpstr>PowerPoint 演示文稿</vt:lpstr>
      <vt:lpstr>第1节 透镜 小结</vt:lpstr>
      <vt:lpstr>练习巩固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透镜对光束的作用</vt:lpstr>
      <vt:lpstr>参考资料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第五章 透镜及其应用 第1节 透镜</dc:title>
  <cp:lastModifiedBy>lenovo</cp:lastModifiedBy>
  <cp:revision>1</cp:revision>
  <cp:lastPrinted>1601-01-01T00:00:00Z</cp:lastPrinted>
  <dcterms:created xsi:type="dcterms:W3CDTF">1601-01-01T00:00:00Z</dcterms:created>
  <dcterms:modified xsi:type="dcterms:W3CDTF">2020-11-11T02:44:21Z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