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110C2-54EE-4ED9-BC27-01DB781DD4AD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16F08-B648-4D68-A527-27D2AE32BF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5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42.png"/><Relationship Id="rId5" Type="http://schemas.openxmlformats.org/officeDocument/2006/relationships/image" Target="../media/image61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37.png"/><Relationship Id="rId5" Type="http://schemas.openxmlformats.org/officeDocument/2006/relationships/image" Target="../media/image61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39.png"/><Relationship Id="rId4" Type="http://schemas.openxmlformats.org/officeDocument/2006/relationships/image" Target="../media/image76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15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jpeg"/><Relationship Id="rId4" Type="http://schemas.openxmlformats.org/officeDocument/2006/relationships/image" Target="../media/image135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4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5.png"/><Relationship Id="rId9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GIF"/><Relationship Id="rId5" Type="http://schemas.openxmlformats.org/officeDocument/2006/relationships/image" Target="../media/image146.GIF"/><Relationship Id="rId4" Type="http://schemas.openxmlformats.org/officeDocument/2006/relationships/image" Target="../media/image145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5.png"/><Relationship Id="rId9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GIF"/><Relationship Id="rId5" Type="http://schemas.openxmlformats.org/officeDocument/2006/relationships/image" Target="../media/image158.GIF"/><Relationship Id="rId4" Type="http://schemas.openxmlformats.org/officeDocument/2006/relationships/image" Target="../media/image15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0.png"/><Relationship Id="rId7" Type="http://schemas.openxmlformats.org/officeDocument/2006/relationships/image" Target="../media/image18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53.png"/><Relationship Id="rId9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8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1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057650" y="1905000"/>
          <a:ext cx="4867275" cy="2476500"/>
          <a:chOff x="4057650" y="1905000"/>
          <a:chExt cx="4867275" cy="2476500"/>
        </a:xfrm>
      </p:grpSpPr>
      <p:sp>
        <p:nvSpPr>
          <p:cNvPr id="2" name="文本框 1"/>
          <p:cNvSpPr txBox="1"/>
          <p:nvPr/>
        </p:nvSpPr>
        <p:spPr>
          <a:xfrm>
            <a:off x="2792364" y="2420888"/>
            <a:ext cx="36518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800" u="none" spc="0" dirty="0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12.1 </a:t>
            </a:r>
            <a:r>
              <a:rPr lang="en-US" sz="4800" u="none" spc="0" dirty="0" err="1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</a:t>
            </a:r>
            <a:endParaRPr lang="en-US" sz="4800" u="none" spc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115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39175" cy="4914900"/>
          <a:chOff x="381000" y="266700"/>
          <a:chExt cx="8639175" cy="49149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什么是杠杆？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8175" y="1276351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4426" y="1244601"/>
            <a:ext cx="684195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“</a:t>
            </a: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硬棒”必须是直的吗？对形状有什么要求吗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23951" y="1968500"/>
            <a:ext cx="7771765" cy="1327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不是，实际上“硬棒”甚至不一定是棒。在这里它泛指有一定长度的，在外力的作用下几乎不发生形变的一切　物体。因此，根据实际用途，杠杆的外形是多种多样的，譬如：</a:t>
            </a: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3057525" y="39243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4914900" y="39243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181100" y="39243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6800850" y="39243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图片 10"/>
          <p:cNvPicPr/>
          <p:nvPr/>
        </p:nvPicPr>
        <p:blipFill>
          <a:blip r:embed="rId7"/>
          <a:stretch>
            <a:fillRect/>
          </a:stretch>
        </p:blipFill>
        <p:spPr>
          <a:xfrm>
            <a:off x="1543051" y="4419600"/>
            <a:ext cx="942975" cy="21336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8"/>
          <a:stretch>
            <a:fillRect/>
          </a:stretch>
        </p:blipFill>
        <p:spPr>
          <a:xfrm>
            <a:off x="2933700" y="4902201"/>
            <a:ext cx="1562100" cy="15621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781550" y="4546600"/>
            <a:ext cx="1838325" cy="1905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7219951" y="3987800"/>
            <a:ext cx="828675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734425" cy="4886325"/>
          <a:chOff x="381000" y="266700"/>
          <a:chExt cx="8734425" cy="48863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21812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杠杆“五要素”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1811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0626" y="1117600"/>
            <a:ext cx="73437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对于形态各异的杠杆而言，有哪些共同的、影响杠杆使用效果的因素呢？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91026" y="2076451"/>
            <a:ext cx="42767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支点：杠杆可以绕其转动的点O。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91025" y="2711451"/>
            <a:ext cx="34290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动力：使杠杆转动的力F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91025" y="3346451"/>
            <a:ext cx="37147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阻力：阻碍杠杆转动的力F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391025" y="4000500"/>
            <a:ext cx="42672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动力臂：从支点O 到动力F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作用线的距离l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91025" y="5143500"/>
            <a:ext cx="43434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阻力臂：从支点O 到阻力F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作用线的距离l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95326" y="2819401"/>
            <a:ext cx="3190875" cy="22225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4143375" y="5461000"/>
            <a:ext cx="114300" cy="1524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143375" y="4216400"/>
            <a:ext cx="114300" cy="1524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4143375" y="3581400"/>
            <a:ext cx="114300" cy="1524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143375" y="2946400"/>
            <a:ext cx="114300" cy="1524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4143375" y="2311400"/>
            <a:ext cx="114300" cy="1524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562101" y="3759200"/>
            <a:ext cx="1876425" cy="9652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/>
          <a:stretch>
            <a:fillRect/>
          </a:stretch>
        </p:blipFill>
        <p:spPr>
          <a:xfrm>
            <a:off x="2009775" y="4445000"/>
            <a:ext cx="114300" cy="1524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81201" y="38989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20" name="图片 19"/>
          <p:cNvPicPr/>
          <p:nvPr/>
        </p:nvPicPr>
        <p:blipFill>
          <a:blip r:embed="rId6"/>
          <a:stretch>
            <a:fillRect/>
          </a:stretch>
        </p:blipFill>
        <p:spPr>
          <a:xfrm>
            <a:off x="3095626" y="3898901"/>
            <a:ext cx="123825" cy="5207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257550" y="38481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22" name="图片 21"/>
          <p:cNvPicPr/>
          <p:nvPr/>
        </p:nvPicPr>
        <p:blipFill>
          <a:blip r:embed="rId7"/>
          <a:stretch>
            <a:fillRect/>
          </a:stretch>
        </p:blipFill>
        <p:spPr>
          <a:xfrm>
            <a:off x="1647826" y="4584701"/>
            <a:ext cx="200025" cy="18161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14525" y="59055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24" name="图片 23"/>
          <p:cNvPicPr/>
          <p:nvPr/>
        </p:nvPicPr>
        <p:blipFill>
          <a:blip r:embed="rId8"/>
          <a:stretch>
            <a:fillRect/>
          </a:stretch>
        </p:blipFill>
        <p:spPr>
          <a:xfrm>
            <a:off x="3143251" y="3975100"/>
            <a:ext cx="200025" cy="1117600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9"/>
          <a:stretch>
            <a:fillRect/>
          </a:stretch>
        </p:blipFill>
        <p:spPr>
          <a:xfrm>
            <a:off x="2419351" y="3213101"/>
            <a:ext cx="733425" cy="6985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866901" y="2730500"/>
            <a:ext cx="119062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力的作用线</a:t>
            </a:r>
          </a:p>
        </p:txBody>
      </p:sp>
      <p:pic>
        <p:nvPicPr>
          <p:cNvPr id="27" name="图片 26"/>
          <p:cNvPicPr/>
          <p:nvPr/>
        </p:nvPicPr>
        <p:blipFill>
          <a:blip r:embed="rId10"/>
          <a:stretch>
            <a:fillRect/>
          </a:stretch>
        </p:blipFill>
        <p:spPr>
          <a:xfrm>
            <a:off x="2066926" y="4521201"/>
            <a:ext cx="1095375" cy="317500"/>
          </a:xfrm>
          <a:prstGeom prst="rect">
            <a:avLst/>
          </a:prstGeom>
        </p:spPr>
      </p:pic>
      <p:pic>
        <p:nvPicPr>
          <p:cNvPr id="28" name="图片 27"/>
          <p:cNvPicPr/>
          <p:nvPr/>
        </p:nvPicPr>
        <p:blipFill>
          <a:blip r:embed="rId11"/>
          <a:stretch>
            <a:fillRect/>
          </a:stretch>
        </p:blipFill>
        <p:spPr>
          <a:xfrm>
            <a:off x="2943225" y="4279901"/>
            <a:ext cx="190500" cy="266700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12"/>
          <a:stretch>
            <a:fillRect/>
          </a:stretch>
        </p:blipFill>
        <p:spPr>
          <a:xfrm>
            <a:off x="2066926" y="4483101"/>
            <a:ext cx="1057275" cy="3937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524126" y="48514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266950" y="5486401"/>
            <a:ext cx="1809750" cy="80791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注：力的作用线是过力的作用点，沿力的方向的直线，用虚线哦！</a:t>
            </a:r>
          </a:p>
        </p:txBody>
      </p:sp>
      <p:pic>
        <p:nvPicPr>
          <p:cNvPr id="32" name="图片 31"/>
          <p:cNvPicPr/>
          <p:nvPr/>
        </p:nvPicPr>
        <p:blipFill>
          <a:blip r:embed="rId8"/>
          <a:stretch>
            <a:fillRect/>
          </a:stretch>
        </p:blipFill>
        <p:spPr>
          <a:xfrm>
            <a:off x="1752601" y="3479800"/>
            <a:ext cx="200025" cy="1117600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13"/>
          <a:stretch>
            <a:fillRect/>
          </a:stretch>
        </p:blipFill>
        <p:spPr>
          <a:xfrm>
            <a:off x="1733551" y="3251200"/>
            <a:ext cx="771525" cy="533400"/>
          </a:xfrm>
          <a:prstGeom prst="rect">
            <a:avLst/>
          </a:prstGeom>
        </p:spPr>
      </p:pic>
      <p:pic>
        <p:nvPicPr>
          <p:cNvPr id="34" name="图片 33"/>
          <p:cNvPicPr/>
          <p:nvPr/>
        </p:nvPicPr>
        <p:blipFill>
          <a:blip r:embed="rId10"/>
          <a:stretch>
            <a:fillRect/>
          </a:stretch>
        </p:blipFill>
        <p:spPr>
          <a:xfrm>
            <a:off x="1762125" y="4521200"/>
            <a:ext cx="342900" cy="406400"/>
          </a:xfrm>
          <a:prstGeom prst="rect">
            <a:avLst/>
          </a:prstGeom>
        </p:spPr>
      </p:pic>
      <p:pic>
        <p:nvPicPr>
          <p:cNvPr id="35" name="图片 34"/>
          <p:cNvPicPr/>
          <p:nvPr/>
        </p:nvPicPr>
        <p:blipFill>
          <a:blip r:embed="rId14"/>
          <a:stretch>
            <a:fillRect/>
          </a:stretch>
        </p:blipFill>
        <p:spPr>
          <a:xfrm>
            <a:off x="1724026" y="4508501"/>
            <a:ext cx="180975" cy="292100"/>
          </a:xfrm>
          <a:prstGeom prst="rect">
            <a:avLst/>
          </a:prstGeom>
        </p:spPr>
      </p:pic>
      <p:pic>
        <p:nvPicPr>
          <p:cNvPr id="36" name="图片 35"/>
          <p:cNvPicPr/>
          <p:nvPr/>
        </p:nvPicPr>
        <p:blipFill>
          <a:blip r:embed="rId15"/>
          <a:stretch>
            <a:fillRect/>
          </a:stretch>
        </p:blipFill>
        <p:spPr>
          <a:xfrm>
            <a:off x="1752601" y="4267201"/>
            <a:ext cx="314325" cy="3937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838326" y="37719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26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496300" cy="4772025"/>
          <a:chOff x="381000" y="266700"/>
          <a:chExt cx="8496300" cy="47720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画力臂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7225" y="13462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81126" y="1314451"/>
            <a:ext cx="398296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怎样画杠杆的力臂呢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14375" y="3378200"/>
            <a:ext cx="4210050" cy="152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81600" y="1955800"/>
            <a:ext cx="476250" cy="265457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画力臂的方法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562600" y="2108200"/>
            <a:ext cx="419100" cy="3175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76926" y="19431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一、找支点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76925" y="2984500"/>
            <a:ext cx="262001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二、画力的作用线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76926" y="3898901"/>
            <a:ext cx="2619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三、画垂线（力臂）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67425" y="4648201"/>
            <a:ext cx="215265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chemeClr val="bg1"/>
                </a:solidFill>
                <a:latin typeface="微软雅黑" panose="020B0503020204020204" charset="-122"/>
              </a:rPr>
              <a:t>注：力臂就是从支点到力的作用线的垂直距离</a:t>
            </a:r>
            <a:r>
              <a:rPr lang="en-US" sz="2300" u="none" spc="0" dirty="0">
                <a:solidFill>
                  <a:schemeClr val="bg1"/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3575" y="3340100"/>
            <a:ext cx="114300" cy="1524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852931" y="2640754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5" name="图片 14"/>
          <p:cNvPicPr/>
          <p:nvPr/>
        </p:nvPicPr>
        <p:blipFill>
          <a:blip r:embed="rId6"/>
          <a:stretch>
            <a:fillRect/>
          </a:stretch>
        </p:blipFill>
        <p:spPr>
          <a:xfrm>
            <a:off x="4248150" y="3454401"/>
            <a:ext cx="171450" cy="2921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7"/>
          <a:stretch>
            <a:fillRect/>
          </a:stretch>
        </p:blipFill>
        <p:spPr>
          <a:xfrm>
            <a:off x="1990725" y="3403601"/>
            <a:ext cx="2381250" cy="3429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8"/>
          <a:stretch>
            <a:fillRect/>
          </a:stretch>
        </p:blipFill>
        <p:spPr>
          <a:xfrm>
            <a:off x="1981201" y="3048000"/>
            <a:ext cx="2447925" cy="3556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33726" y="23495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9" name="图片 18"/>
          <p:cNvPicPr/>
          <p:nvPr/>
        </p:nvPicPr>
        <p:blipFill>
          <a:blip r:embed="rId7"/>
          <a:stretch>
            <a:fillRect/>
          </a:stretch>
        </p:blipFill>
        <p:spPr>
          <a:xfrm>
            <a:off x="904875" y="3429001"/>
            <a:ext cx="1095375" cy="3175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9"/>
          <a:stretch>
            <a:fillRect/>
          </a:stretch>
        </p:blipFill>
        <p:spPr>
          <a:xfrm>
            <a:off x="857250" y="3429000"/>
            <a:ext cx="209550" cy="3556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8"/>
          <a:stretch>
            <a:fillRect/>
          </a:stretch>
        </p:blipFill>
        <p:spPr>
          <a:xfrm>
            <a:off x="857251" y="3098800"/>
            <a:ext cx="1095375" cy="3556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295400" y="23876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457326" y="4165601"/>
            <a:ext cx="318668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不要忘了垂直符号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4298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286750" cy="3914775"/>
          <a:chOff x="381000" y="266700"/>
          <a:chExt cx="8286750" cy="39147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画力臂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12319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350" y="1200151"/>
            <a:ext cx="24574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请画出F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67376" y="22352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一、找支点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67376" y="3175000"/>
            <a:ext cx="261937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二、画力的作用线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67376" y="4279901"/>
            <a:ext cx="2619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三、画垂线（力臂）</a:t>
            </a: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66751" y="3632201"/>
            <a:ext cx="4600575" cy="15875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0" y="3594100"/>
            <a:ext cx="114300" cy="152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33551" y="30226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848101" y="2120900"/>
            <a:ext cx="885825" cy="22098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914526" y="2209801"/>
            <a:ext cx="2028825" cy="15621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3667125" y="2336800"/>
            <a:ext cx="323850" cy="3810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1895476" y="2070101"/>
            <a:ext cx="1933575" cy="16129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38401" y="22225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7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286750" cy="4257675"/>
          <a:chOff x="381000" y="266700"/>
          <a:chExt cx="8286750" cy="42576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画力臂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8175" y="12446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350" y="1212851"/>
            <a:ext cx="24574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请画出F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67376" y="22352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一、找支点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67376" y="3175000"/>
            <a:ext cx="261937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二、画力的作用线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67376" y="4279901"/>
            <a:ext cx="3081088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三、画垂线（力臂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）</a:t>
            </a: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790575" y="3390901"/>
            <a:ext cx="4362450" cy="15875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2038350" y="3314700"/>
            <a:ext cx="114300" cy="152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47851" y="27178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514726" y="3390900"/>
            <a:ext cx="1133475" cy="2286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2085976" y="3365501"/>
            <a:ext cx="1781175" cy="16891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3629025" y="4610100"/>
            <a:ext cx="304800" cy="3048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2028825" y="3441700"/>
            <a:ext cx="1752600" cy="17018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57451" y="45593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34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6334125" cy="4391025"/>
          <a:chOff x="381000" y="266700"/>
          <a:chExt cx="6334125" cy="43910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画力臂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3970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2551" y="1365251"/>
            <a:ext cx="516366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你能画出下面这个杠杆的力臂吗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857501" y="2324100"/>
            <a:ext cx="3476625" cy="3530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3105150" y="4533900"/>
            <a:ext cx="114300" cy="152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71776" y="41529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5819776" y="3657601"/>
            <a:ext cx="238125" cy="774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19800" y="36830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571875" y="2654301"/>
            <a:ext cx="190500" cy="15875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19525" y="25019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3209925" y="4610100"/>
            <a:ext cx="2800350" cy="4572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5886451" y="4318001"/>
            <a:ext cx="161925" cy="14351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9"/>
          <a:stretch>
            <a:fillRect/>
          </a:stretch>
        </p:blipFill>
        <p:spPr>
          <a:xfrm>
            <a:off x="5686426" y="4432301"/>
            <a:ext cx="219075" cy="2921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8"/>
          <a:stretch>
            <a:fillRect/>
          </a:stretch>
        </p:blipFill>
        <p:spPr>
          <a:xfrm>
            <a:off x="3657601" y="4165601"/>
            <a:ext cx="161925" cy="14351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3143251" y="4533901"/>
            <a:ext cx="2752725" cy="6223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91051" y="51308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9" name="图片 18"/>
          <p:cNvPicPr/>
          <p:nvPr/>
        </p:nvPicPr>
        <p:blipFill>
          <a:blip r:embed="rId11"/>
          <a:stretch>
            <a:fillRect/>
          </a:stretch>
        </p:blipFill>
        <p:spPr>
          <a:xfrm>
            <a:off x="3162300" y="4318001"/>
            <a:ext cx="533400" cy="4699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12"/>
          <a:stretch>
            <a:fillRect/>
          </a:stretch>
        </p:blipFill>
        <p:spPr>
          <a:xfrm>
            <a:off x="3638550" y="4343400"/>
            <a:ext cx="228600" cy="3048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286126" y="3797301"/>
            <a:ext cx="314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41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52475" y="628650"/>
          <a:ext cx="8620125" cy="4876800"/>
          <a:chOff x="752475" y="628650"/>
          <a:chExt cx="8620125" cy="48768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81050" y="8636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9225" y="838200"/>
            <a:ext cx="71818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1、画出下面这个杠杆的力臂l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，并思考动力和阻力有严格的界限吗？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3248025" y="1422400"/>
            <a:ext cx="3008506" cy="317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86251" y="23622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981700" y="4203701"/>
            <a:ext cx="533400" cy="10033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3171826" y="2984500"/>
            <a:ext cx="238125" cy="1981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00825" y="46101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71850" y="45593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52475" y="5359400"/>
            <a:ext cx="78676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力的相互性中，施力物体也是受力物体。相似地，杠杆中，研究问题的角度不同，动力和阻力没有严格的界限！</a:t>
            </a:r>
          </a:p>
        </p:txBody>
      </p:sp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848226" y="2247900"/>
            <a:ext cx="1400175" cy="24384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4505325" y="2425700"/>
            <a:ext cx="533400" cy="635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4743450" y="2324100"/>
            <a:ext cx="209550" cy="3302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9"/>
          <a:stretch>
            <a:fillRect/>
          </a:stretch>
        </p:blipFill>
        <p:spPr>
          <a:xfrm>
            <a:off x="4552951" y="2501900"/>
            <a:ext cx="523875" cy="6096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00626" y="28448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6" name="图片 15"/>
          <p:cNvPicPr/>
          <p:nvPr/>
        </p:nvPicPr>
        <p:blipFill>
          <a:blip r:embed="rId10"/>
          <a:stretch>
            <a:fillRect/>
          </a:stretch>
        </p:blipFill>
        <p:spPr>
          <a:xfrm>
            <a:off x="3228975" y="1892301"/>
            <a:ext cx="209550" cy="25781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3209925" y="2971801"/>
            <a:ext cx="1524000" cy="3937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2"/>
          <a:stretch>
            <a:fillRect/>
          </a:stretch>
        </p:blipFill>
        <p:spPr>
          <a:xfrm>
            <a:off x="3238501" y="3048000"/>
            <a:ext cx="1304925" cy="3556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3"/>
          <a:stretch>
            <a:fillRect/>
          </a:stretch>
        </p:blipFill>
        <p:spPr>
          <a:xfrm>
            <a:off x="3257551" y="2692401"/>
            <a:ext cx="200025" cy="2159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43326" y="34163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95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71525" y="614363"/>
          <a:ext cx="6964831" cy="4733925"/>
          <a:chOff x="771525" y="614363"/>
          <a:chExt cx="6964831" cy="473392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71525" y="8509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76376" y="819151"/>
            <a:ext cx="548845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1、画出下面这个杠杆的力臂l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952751" y="3136900"/>
            <a:ext cx="4012081" cy="3175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90926" y="1866900"/>
            <a:ext cx="1724025" cy="22098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4953001" y="1612900"/>
            <a:ext cx="276225" cy="4572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5048250" y="1460500"/>
            <a:ext cx="1752600" cy="26162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3657601" y="1981201"/>
            <a:ext cx="1724025" cy="2197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86326" y="30099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0" name="图片 9"/>
          <p:cNvPicPr/>
          <p:nvPr/>
        </p:nvPicPr>
        <p:blipFill>
          <a:blip r:embed="rId8"/>
          <a:stretch>
            <a:fillRect/>
          </a:stretch>
        </p:blipFill>
        <p:spPr>
          <a:xfrm>
            <a:off x="3609975" y="4064001"/>
            <a:ext cx="1219200" cy="4191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9"/>
          <a:stretch>
            <a:fillRect/>
          </a:stretch>
        </p:blipFill>
        <p:spPr>
          <a:xfrm>
            <a:off x="4533900" y="4127501"/>
            <a:ext cx="247650" cy="4191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3638550" y="4127501"/>
            <a:ext cx="1123950" cy="4953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14801" y="46482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22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62000" y="690563"/>
          <a:ext cx="8210550" cy="4305300"/>
          <a:chOff x="762000" y="690563"/>
          <a:chExt cx="8210550" cy="43053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9525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1126" y="920751"/>
            <a:ext cx="7151314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2、分析筷子使用时杠杆的五要素，并画出力臂l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905125" y="2476501"/>
            <a:ext cx="3486150" cy="32639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5000625" y="3187700"/>
            <a:ext cx="114300" cy="152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57751" y="25654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3295650" y="3644900"/>
            <a:ext cx="304800" cy="6858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4524375" y="3556001"/>
            <a:ext cx="476250" cy="1231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53025" y="44831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90900" y="30099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11" name="图片 10"/>
          <p:cNvPicPr/>
          <p:nvPr/>
        </p:nvPicPr>
        <p:blipFill>
          <a:blip r:embed="rId7"/>
          <a:stretch>
            <a:fillRect/>
          </a:stretch>
        </p:blipFill>
        <p:spPr>
          <a:xfrm>
            <a:off x="4524376" y="3124201"/>
            <a:ext cx="523875" cy="4699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8"/>
          <a:stretch>
            <a:fillRect/>
          </a:stretch>
        </p:blipFill>
        <p:spPr>
          <a:xfrm>
            <a:off x="4562476" y="3187701"/>
            <a:ext cx="542925" cy="4191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619625" y="3517900"/>
            <a:ext cx="209550" cy="4064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3543300" y="3581400"/>
            <a:ext cx="1066800" cy="7620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11"/>
          <a:stretch>
            <a:fillRect/>
          </a:stretch>
        </p:blipFill>
        <p:spPr>
          <a:xfrm>
            <a:off x="3438525" y="3949701"/>
            <a:ext cx="304800" cy="2667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524376" y="25400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7" name="图片 16"/>
          <p:cNvPicPr/>
          <p:nvPr/>
        </p:nvPicPr>
        <p:blipFill>
          <a:blip r:embed="rId8"/>
          <a:stretch>
            <a:fillRect/>
          </a:stretch>
        </p:blipFill>
        <p:spPr>
          <a:xfrm>
            <a:off x="3505200" y="3517900"/>
            <a:ext cx="1104900" cy="7366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124326" y="42037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31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7372350" cy="4495800"/>
          <a:chOff x="381000" y="266700"/>
          <a:chExt cx="7372350" cy="44958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跷跷板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7225" y="1377951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6376" y="1346201"/>
            <a:ext cx="589597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体重不同的两个人如何使跷跷板平衡呢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52626" y="2552700"/>
            <a:ext cx="5419725" cy="2032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19276" y="5422901"/>
            <a:ext cx="2619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让大胖子向左移动。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2047876" y="3937001"/>
            <a:ext cx="5019675" cy="6477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933575" y="2171701"/>
            <a:ext cx="5124450" cy="24257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5972175" y="3060700"/>
            <a:ext cx="533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58225" cy="3676650"/>
          <a:chOff x="381000" y="266700"/>
          <a:chExt cx="8658225" cy="36766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教学目标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0151" y="1282700"/>
            <a:ext cx="74580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能识别出杠杆，并能准确找出支点、动力、阻力、动力臂、阻力臂，会画力臂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00151" y="2870200"/>
            <a:ext cx="73628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通过实验探究，能得出杠杆的平衡条件，并能利用杠杆的平衡条件进行相关计算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00151" y="4330701"/>
            <a:ext cx="7548313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能对杠杆进行分类，并能根据实际需要选择合适的杠杆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1371600"/>
            <a:ext cx="323850" cy="4318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9125" y="2921000"/>
            <a:ext cx="323850" cy="4318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19125" y="4425951"/>
            <a:ext cx="3238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1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77275" cy="4438650"/>
          <a:chOff x="381000" y="266700"/>
          <a:chExt cx="8677275" cy="44386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跷跷板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2573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7301" y="1225551"/>
            <a:ext cx="51911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大胖子向左移动的实质是改变了什么呢？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52626" y="2552700"/>
            <a:ext cx="5419725" cy="2032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047876" y="3937001"/>
            <a:ext cx="5019675" cy="6477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933575" y="2171701"/>
            <a:ext cx="5124450" cy="24257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5972175" y="3060700"/>
            <a:ext cx="533400" cy="4064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4562476" y="3975100"/>
            <a:ext cx="2143125" cy="5334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4581525" y="3632201"/>
            <a:ext cx="1028700" cy="546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5801" y="5346701"/>
            <a:ext cx="79914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改变了力臂的长短。力大对应力臂要____一些，杠杆才能平衡。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62576" y="52451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短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562601" y="44831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857751" y="30226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606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39175" cy="4800600"/>
          <a:chOff x="381000" y="266700"/>
          <a:chExt cx="8639175" cy="48006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羊角锤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7225" y="13081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2076" y="1276351"/>
            <a:ext cx="54768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如图，猜想杠杆的力臂和力有怎样的关系？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14270" y="2007447"/>
            <a:ext cx="3624580" cy="3251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/>
        </p:nvSpPr>
        <p:spPr>
          <a:xfrm>
            <a:off x="723901" y="5257800"/>
            <a:ext cx="79152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杠杆中一个力和对应力臂保持不变的情况下，另一个力的力臂长该力就小一些，力臂短该力就大一些。</a:t>
            </a:r>
          </a:p>
        </p:txBody>
      </p:sp>
    </p:spTree>
    <p:extLst>
      <p:ext uri="{BB962C8B-B14F-4D97-AF65-F5344CB8AC3E}">
        <p14:creationId xmlns:p14="http://schemas.microsoft.com/office/powerpoint/2010/main" val="10001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86800" cy="4800600"/>
          <a:chOff x="381000" y="266700"/>
          <a:chExt cx="8686800" cy="48006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提出问题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2573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23976" y="1225551"/>
            <a:ext cx="63341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杠杆的平衡对力和力臂有怎样更加具体的要求呢？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23976" y="1981200"/>
            <a:ext cx="73628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由于杠杆应用广泛，因此研究出具体数量关系具有重要的意义，譬如：</a:t>
            </a: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248275" y="3365501"/>
            <a:ext cx="2419350" cy="22479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3365501"/>
            <a:ext cx="2419350" cy="22479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文本框 8"/>
          <p:cNvSpPr txBox="1"/>
          <p:nvPr/>
        </p:nvSpPr>
        <p:spPr>
          <a:xfrm>
            <a:off x="990601" y="5829301"/>
            <a:ext cx="358140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多大的力能够使汽车转向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72001" y="5829301"/>
            <a:ext cx="4248471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多大的力能够使雷达“抬头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”？</a:t>
            </a:r>
          </a:p>
        </p:txBody>
      </p:sp>
    </p:spTree>
    <p:extLst>
      <p:ext uri="{BB962C8B-B14F-4D97-AF65-F5344CB8AC3E}">
        <p14:creationId xmlns:p14="http://schemas.microsoft.com/office/powerpoint/2010/main" val="20964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7896225" cy="4781550"/>
          <a:chOff x="381000" y="266700"/>
          <a:chExt cx="7896225" cy="47815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5716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猜想与假设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7226" y="127000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猜想1：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7226" y="207010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猜想2：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226" y="280670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猜想3：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7226" y="353060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猜想4：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226" y="429895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猜想5：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7226" y="5124451"/>
            <a:ext cx="10763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猜想6：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7225" y="5803901"/>
            <a:ext cx="5143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……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00225" y="1282701"/>
            <a:ext cx="16764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+L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=F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+L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00225" y="2082801"/>
            <a:ext cx="16764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-L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=F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-L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00225" y="2819401"/>
            <a:ext cx="1390650" cy="673261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/L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=F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/L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00225" y="3543301"/>
            <a:ext cx="175260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5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3479800"/>
            <a:ext cx="1745456" cy="711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43526" y="3073401"/>
            <a:ext cx="2333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还有其他猜想吗？</a:t>
            </a:r>
          </a:p>
        </p:txBody>
      </p:sp>
      <p:pic>
        <p:nvPicPr>
          <p:cNvPr id="17" name="图片 16"/>
          <p:cNvPicPr/>
          <p:nvPr/>
        </p:nvPicPr>
        <p:blipFill>
          <a:blip r:embed="rId3"/>
          <a:stretch>
            <a:fillRect/>
          </a:stretch>
        </p:blipFill>
        <p:spPr>
          <a:xfrm>
            <a:off x="5029201" y="2082800"/>
            <a:ext cx="2867025" cy="25654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800226" y="4305300"/>
            <a:ext cx="229552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752601" y="4241800"/>
            <a:ext cx="2116931" cy="711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800226" y="5130800"/>
            <a:ext cx="229552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21" name="图片 20"/>
          <p:cNvPicPr/>
          <p:nvPr/>
        </p:nvPicPr>
        <p:blipFill>
          <a:blip r:embed="rId5"/>
          <a:stretch>
            <a:fillRect/>
          </a:stretch>
        </p:blipFill>
        <p:spPr>
          <a:xfrm>
            <a:off x="1752600" y="5067300"/>
            <a:ext cx="2109788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7962900" cy="4362450"/>
          <a:chOff x="381000" y="266700"/>
          <a:chExt cx="7962900" cy="43624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制定计划与设计实验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1212851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0151" y="1181101"/>
            <a:ext cx="484822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1、实验前如何调节杠杆的平衡？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33701" y="2082800"/>
            <a:ext cx="1914525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048376" y="4419600"/>
            <a:ext cx="1914525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6048376" y="2082800"/>
            <a:ext cx="1914525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2933701" y="4419600"/>
            <a:ext cx="1914525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文本框 9"/>
          <p:cNvSpPr txBox="1"/>
          <p:nvPr/>
        </p:nvSpPr>
        <p:spPr>
          <a:xfrm>
            <a:off x="1200151" y="3594101"/>
            <a:ext cx="6468193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2、实验中如何方便地改变动力和阻力的大小？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85850" y="2133600"/>
            <a:ext cx="15430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给杠杆增加平衡螺母。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5851" y="4572000"/>
            <a:ext cx="1571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用钩码和弹簧测力计。</a:t>
            </a:r>
          </a:p>
        </p:txBody>
      </p:sp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5086351" y="2616201"/>
            <a:ext cx="733425" cy="3937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5095876" y="4914901"/>
            <a:ext cx="733425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458200" cy="4791075"/>
          <a:chOff x="381000" y="266700"/>
          <a:chExt cx="8458200" cy="47910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制定计划与设计实验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7225" y="1250951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4926" y="1219201"/>
            <a:ext cx="6147394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3、实验中如何快速测得动（阻）力臂？</a:t>
            </a: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2981325" y="2374900"/>
            <a:ext cx="2324100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6134100" y="2374900"/>
            <a:ext cx="2324100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 descr="C:\Users\Administrator\Desktop\截图1586327659.png截图1586327659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824990" y="4318001"/>
            <a:ext cx="2407920" cy="20701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 descr="C:\Users\Administrator\Desktop\截图1586327711.png截图1586327711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349876" y="4318001"/>
            <a:ext cx="2529205" cy="20701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文本框 9"/>
          <p:cNvSpPr txBox="1"/>
          <p:nvPr/>
        </p:nvSpPr>
        <p:spPr>
          <a:xfrm>
            <a:off x="723900" y="2146300"/>
            <a:ext cx="2076450" cy="138499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使杠杆水平平衡，这样力臂就会落在杠杆上，然后在杠杆上均匀标记刻度。</a:t>
            </a:r>
          </a:p>
        </p:txBody>
      </p:sp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5476876" y="2946400"/>
            <a:ext cx="523875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  <p:bldP spid="9" grpId="0" bldLvl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277225" cy="4695825"/>
          <a:chOff x="381000" y="266700"/>
          <a:chExt cx="8277225" cy="46958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进行实验与搜集数据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0" y="1117600"/>
            <a:ext cx="606044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实验器材：杠杆、钩码、弹簧测力计、铁架台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701" y="1803400"/>
            <a:ext cx="540829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测量的物理量：力的大小、力臂的长短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7701" y="25019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实验步骤：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7701" y="3187701"/>
            <a:ext cx="586851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1、调节平衡螺母，使杠杆水平平衡。</a:t>
            </a:r>
          </a:p>
        </p:txBody>
      </p:sp>
      <p:pic>
        <p:nvPicPr>
          <p:cNvPr id="8" name="图片 7" descr="C:\Users\Administrator\Desktop\截图1586325131.png截图1586325131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988560" y="4128347"/>
            <a:ext cx="2707640" cy="2238587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 descr="C:\Users\Administrator\Desktop\image002.jpgimage00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45808" y="4127500"/>
            <a:ext cx="2804160" cy="2133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4029076" y="5105400"/>
            <a:ext cx="866775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 bldLvl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315325" cy="4686300"/>
          <a:chOff x="381000" y="266700"/>
          <a:chExt cx="8315325" cy="46863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进行实验与搜集数据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1" y="11938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实验步骤：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700" y="1905000"/>
            <a:ext cx="409575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2、杠杆两端挂上不同数量的钩码，移动钩码的位置，使杠杆水平平衡。将动力F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、阻力F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、动力臂l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、阻力臂l</a:t>
            </a: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记录表格中。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7701" y="4381501"/>
            <a:ext cx="3457575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3、改变阻力和阻力臂的大小，相应调节动力和动力臂的大小，再做几次实验。</a:t>
            </a:r>
          </a:p>
        </p:txBody>
      </p:sp>
      <p:pic>
        <p:nvPicPr>
          <p:cNvPr id="7" name="图片 6" descr="C:\Users\Administrator\Desktop\截图1586327659.png截图1586327659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94338" y="1740325"/>
            <a:ext cx="2451100" cy="2107353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 descr="C:\Users\Administrator\Desktop\截图1586327711.png截图158632771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94021" y="4148245"/>
            <a:ext cx="2451735" cy="2092113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5238751" y="3060701"/>
            <a:ext cx="30765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391525" cy="4762500"/>
          <a:chOff x="381000" y="266700"/>
          <a:chExt cx="8391525" cy="47625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进行实验与搜集数据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1" y="11938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实验步骤：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700" y="1955801"/>
            <a:ext cx="4716388" cy="2212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4、在杠杆的一侧挂上钩码作为阻力，通过在其他位置上用弹簧测力计拉住杠杆的办法使杠杆平衡。将动力F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、阻力F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、动力臂l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、阻力臂l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记录表格中。</a:t>
            </a:r>
          </a:p>
        </p:txBody>
      </p:sp>
      <p:pic>
        <p:nvPicPr>
          <p:cNvPr id="6" name="图片 5" descr="C:\Users\Administrator\Desktop\0d313c7b_副本.png0d313c7b_副本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991225" y="927101"/>
            <a:ext cx="2618740" cy="448818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47700" y="5092700"/>
            <a:ext cx="419100" cy="55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52551" y="5060951"/>
            <a:ext cx="4638674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若测力计斜拉，则示数如何变化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52551" y="57785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示数变大。</a:t>
            </a:r>
          </a:p>
        </p:txBody>
      </p:sp>
    </p:spTree>
    <p:extLst>
      <p:ext uri="{BB962C8B-B14F-4D97-AF65-F5344CB8AC3E}">
        <p14:creationId xmlns:p14="http://schemas.microsoft.com/office/powerpoint/2010/main" val="252855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7908220" cy="4781550"/>
          <a:chOff x="381000" y="266700"/>
          <a:chExt cx="7908220" cy="47815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355600"/>
            <a:ext cx="2790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进行实验与搜集数据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7226" y="11303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实验数据：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95450" y="1854200"/>
            <a:ext cx="6212770" cy="3175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23900" y="5162551"/>
            <a:ext cx="419100" cy="55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81126" y="5130801"/>
            <a:ext cx="455902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实验中多次测量的目的是什么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81126" y="5803901"/>
            <a:ext cx="693529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寻找杠杆平衡的普遍性规律，避免结论的偶然性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958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3543300" cy="3143250"/>
          <a:chOff x="381000" y="266700"/>
          <a:chExt cx="3543300" cy="3143250"/>
        </a:xfrm>
      </p:grpSpPr>
      <p:sp>
        <p:nvSpPr>
          <p:cNvPr id="2" name="文本框 1"/>
          <p:cNvSpPr txBox="1"/>
          <p:nvPr/>
        </p:nvSpPr>
        <p:spPr>
          <a:xfrm>
            <a:off x="638176" y="1358901"/>
            <a:ext cx="3429768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探究杠杆的平衡条件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27051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1" y="25400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教学难点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文本框 5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教学重点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9552" y="3501008"/>
            <a:ext cx="352839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正确画出杠杆的力臂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870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296275" cy="4591050"/>
          <a:chOff x="381000" y="266700"/>
          <a:chExt cx="8296275" cy="45910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5716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分析与论证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12065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5401" y="1174751"/>
            <a:ext cx="43338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我们的哪个猜想符合实验结果呢？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43375" y="2565401"/>
            <a:ext cx="4152900" cy="21209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1" y="1981200"/>
            <a:ext cx="3720703" cy="3175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57451" y="5461001"/>
            <a:ext cx="27908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猜想4符合实验结果：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48275" y="5473701"/>
            <a:ext cx="146685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200651" y="5410200"/>
            <a:ext cx="144541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24875" cy="4876800"/>
          <a:chOff x="381000" y="266700"/>
          <a:chExt cx="8524875" cy="48768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5716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分析与论证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2954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351" y="1263651"/>
            <a:ext cx="6905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由实验可以得到杠杆平衡条件（阿基米德杠杆原理）：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76351" y="2006601"/>
            <a:ext cx="38957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动力 X 动力臂＝阻力 X 阻力臂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76350" y="2768601"/>
            <a:ext cx="146685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28726" y="2705100"/>
            <a:ext cx="1445419" cy="711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38476" y="2755901"/>
            <a:ext cx="2952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&amp;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33776" y="2768600"/>
            <a:ext cx="166687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/L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/L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76351" y="3505200"/>
            <a:ext cx="71723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结论：当杠杆平衡时，动力臂是阻力臂的几倍，动力就是阻力的几分之一。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00651" y="4876800"/>
            <a:ext cx="29622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注意：杠杆匀速转动时，也属于杠杆平衡。</a:t>
            </a: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772025" y="4279901"/>
            <a:ext cx="375285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439150" cy="4876800"/>
          <a:chOff x="381000" y="266700"/>
          <a:chExt cx="8439150" cy="48768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课本例题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0" y="1066800"/>
            <a:ext cx="5600700" cy="1615827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例题据《杭州日报》报道，2001年6月22日，在杭州动物园内，一位物理老师利用杠杆原理，仅用小小的弹簧测力计就测出了一头大象的质量（图12.1-3甲）。测量时利用了一根长度为12m的槽钢作为杠杆。如图12.1-3乙，吊钩固定于槽钢的中点O。当槽钢水平静止时，弹簧测力计示数F1为200N。测得l1为6m，l2为4cm。若不计铁笼的质量，请估算大象的质量。g取10N/kg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7226" y="3225800"/>
            <a:ext cx="5514975" cy="1731243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解：人通过弹簧测力计对杠杆的拉力为动力F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=200N，动力臂l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=6m；不计铁笼的质量，则大象对杠杆的拉力为阻力F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，它等于大象所受的重力G，阻力臂l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=4cm=0.04m。根据杠杆的平衡条件F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，</a:t>
            </a:r>
            <a:b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1800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43651" y="3822701"/>
            <a:ext cx="2066925" cy="12573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562725" y="990600"/>
            <a:ext cx="1619250" cy="2260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6334126" y="3352800"/>
            <a:ext cx="2334895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</a:rPr>
              <a:t>图12.1-3甲现代版曹冲称象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10401" y="5219701"/>
            <a:ext cx="904875" cy="269304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</a:rPr>
              <a:t>图12.1-3乙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7225" y="5041901"/>
            <a:ext cx="415290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4978401"/>
            <a:ext cx="4110038" cy="5969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7226" y="5537201"/>
            <a:ext cx="743902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5473701"/>
            <a:ext cx="5631656" cy="5969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7225" y="6045200"/>
            <a:ext cx="186690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大象的质量是3t。</a:t>
            </a:r>
          </a:p>
        </p:txBody>
      </p:sp>
    </p:spTree>
    <p:extLst>
      <p:ext uri="{BB962C8B-B14F-4D97-AF65-F5344CB8AC3E}">
        <p14:creationId xmlns:p14="http://schemas.microsoft.com/office/powerpoint/2010/main" val="20411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04850" y="266700"/>
          <a:ext cx="8420100" cy="4762500"/>
          <a:chOff x="704850" y="266700"/>
          <a:chExt cx="8420100" cy="47625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4850" y="4318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52550" y="355600"/>
            <a:ext cx="706755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1、如图所示，将一个长方体的100N重物挂在杠杆的左端A点，OA =0.25m。一个人在杠杆支点右侧的B点通过滑环对杠杆施加了竖直向下的力F=25N，为使杠杆在水平位置静止，B点应距离O点多远？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81276" y="3683000"/>
            <a:ext cx="4048125" cy="2667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2550" y="2832101"/>
            <a:ext cx="361950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304925" y="2768600"/>
            <a:ext cx="3124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04850" y="571500"/>
          <a:ext cx="8703469" cy="4772025"/>
          <a:chOff x="704850" y="571500"/>
          <a:chExt cx="8703469" cy="477202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4850" y="8509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90651" y="762001"/>
            <a:ext cx="7058025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2、扁担长2m，两端物体的质量分别为50kg和30kg。若不考虑扁担的重力，人的肩头应在什么位置，扁担才平衡？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24425" y="4800601"/>
            <a:ext cx="3181350" cy="15621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55446" y="4201160"/>
            <a:ext cx="2047875" cy="2260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文本框 5"/>
          <p:cNvSpPr txBox="1"/>
          <p:nvPr/>
        </p:nvSpPr>
        <p:spPr>
          <a:xfrm>
            <a:off x="1362076" y="2692401"/>
            <a:ext cx="448627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1314450" y="2628901"/>
            <a:ext cx="756412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619125" y="428625"/>
          <a:ext cx="8948738" cy="4829175"/>
          <a:chOff x="619125" y="428625"/>
          <a:chExt cx="8948738" cy="482917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6096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38250" y="571500"/>
            <a:ext cx="721995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3、伟大的古希腊哲学家、百科式科学家阿基米德曾经说过这样一句话，“给我一个支点，我就能撬起整个地球。”请你用这节课学习的知识解释这句话所包含的物理原理，并尝试探讨其可能性。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3314700" y="3098800"/>
            <a:ext cx="2895600" cy="139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857250" y="4991100"/>
            <a:ext cx="7715250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809626" y="4927601"/>
            <a:ext cx="8139113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619125" y="342900"/>
          <a:ext cx="8620125" cy="4886325"/>
          <a:chOff x="619125" y="342900"/>
          <a:chExt cx="8620125" cy="488632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5334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9675" y="457200"/>
            <a:ext cx="72580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4、在已平衡的杠杆两边分别挂上不同数量的钩码（每个质量相等），杠杆仍然平衡，如图，则：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9676" y="1676401"/>
            <a:ext cx="40862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（1）左右力臂L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：L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=_______。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09675" y="2298700"/>
            <a:ext cx="74104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（2）在两边钩码下同时加挂一个同样的钩码，杠杆_____ （填“能或不能”）平衡？_____边下降？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181475" y="1638301"/>
            <a:ext cx="666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1：2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705726" y="2222501"/>
            <a:ext cx="619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不能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10126" y="28067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右</a:t>
            </a: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3333751" y="3987801"/>
            <a:ext cx="2924175" cy="25273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4762501" y="3556000"/>
            <a:ext cx="847725" cy="7112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333875" y="3530600"/>
            <a:ext cx="476250" cy="762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171950" y="4572001"/>
            <a:ext cx="285750" cy="8001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5467350" y="4356101"/>
            <a:ext cx="285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619125" y="304800"/>
          <a:ext cx="8543925" cy="4791075"/>
          <a:chOff x="619125" y="304800"/>
          <a:chExt cx="8543925" cy="479107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5334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0625" y="495300"/>
            <a:ext cx="73533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（3）若使杠杆再次平衡，可在______边的钩码下再挂______ 个钩码？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90626" y="1943100"/>
            <a:ext cx="72485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（4）若使再次平衡的杠杆两边同时去掉一个钩码，则 ____边将下降。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390901" y="3213100"/>
            <a:ext cx="3148333" cy="3175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4276725" y="4508501"/>
            <a:ext cx="304800" cy="825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5901" y="4064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76376" y="10287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04926" y="24765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左</a:t>
            </a:r>
          </a:p>
        </p:txBody>
      </p:sp>
    </p:spTree>
    <p:extLst>
      <p:ext uri="{BB962C8B-B14F-4D97-AF65-F5344CB8AC3E}">
        <p14:creationId xmlns:p14="http://schemas.microsoft.com/office/powerpoint/2010/main" val="10843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14375" y="762000"/>
          <a:ext cx="7572375" cy="2552700"/>
          <a:chOff x="714375" y="762000"/>
          <a:chExt cx="7572375" cy="25527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14375" y="11176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2074" y="1117600"/>
            <a:ext cx="6810326" cy="2212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＝3l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是F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的________倍。
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:F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＝2:5，l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:l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＝________ 。
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:l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＝4:3，F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＝60 N，F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＝________ 。
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＝15 N，F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＝75 N，l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＝15 cm，l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＝________ 。</a:t>
            </a:r>
            <a:b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2300" u="none" spc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00526" y="1016001"/>
            <a:ext cx="5048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1/3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14776" y="1560028"/>
            <a:ext cx="4476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5:2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32533" y="2002457"/>
            <a:ext cx="619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45N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86550" y="2483886"/>
            <a:ext cx="6286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3cm</a:t>
            </a:r>
          </a:p>
        </p:txBody>
      </p:sp>
    </p:spTree>
    <p:extLst>
      <p:ext uri="{BB962C8B-B14F-4D97-AF65-F5344CB8AC3E}">
        <p14:creationId xmlns:p14="http://schemas.microsoft.com/office/powerpoint/2010/main" val="15840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638175" y="838200"/>
          <a:ext cx="8582025" cy="4162425"/>
          <a:chOff x="638175" y="838200"/>
          <a:chExt cx="8582025" cy="416242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38175" y="11557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95401" y="1117600"/>
            <a:ext cx="7286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2、杠杆在动力和阻力作用下已处于平衡状态，采用下列办法不能使杠杆继续平衡的是（         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95400" y="2476501"/>
            <a:ext cx="728662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A、对杠杆再施加一个力，这个力的作用线通过支点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95400" y="3302001"/>
            <a:ext cx="752507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B、对杠杆再施加一个力，使这个力作用在杠杆的中心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5401" y="4140201"/>
            <a:ext cx="5868887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C、使动力和阻力同时增大为原来的2倍；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95400" y="4978401"/>
            <a:ext cx="6588968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D、使动力臂和阻力臂同时减小为原来的1/2倍。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62600" y="1701801"/>
            <a:ext cx="2286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263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67750" cy="4457700"/>
          <a:chOff x="381000" y="266700"/>
          <a:chExt cx="8667750" cy="44577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00" y="13462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2076" y="1282700"/>
            <a:ext cx="7458396" cy="884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如图，勤劳而智慧的劳动者正在用硬木棒移动巨大的建材。你能用笔、文具盒等物体演示这个过程吗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28950" y="2882901"/>
            <a:ext cx="3276600" cy="30607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86126" y="4038601"/>
            <a:ext cx="828675" cy="15113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3209926" y="2984500"/>
            <a:ext cx="352425" cy="1016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4495800" y="3771900"/>
            <a:ext cx="1524000" cy="889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3619501" y="4305300"/>
            <a:ext cx="1571625" cy="889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/>
          <a:stretch>
            <a:fillRect/>
          </a:stretch>
        </p:blipFill>
        <p:spPr>
          <a:xfrm>
            <a:off x="3495675" y="4038600"/>
            <a:ext cx="342900" cy="1295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38526" y="28321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笔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12" name="文本框 11"/>
          <p:cNvSpPr txBox="1"/>
          <p:nvPr/>
        </p:nvSpPr>
        <p:spPr>
          <a:xfrm>
            <a:off x="628651" y="355601"/>
            <a:ext cx="97345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思考 </a:t>
            </a:r>
            <a:r>
              <a:rPr lang="en-US" altLang="zh-CN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022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91550" cy="4400550"/>
          <a:chOff x="381000" y="266700"/>
          <a:chExt cx="8591550" cy="44005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21812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形式各样的杠杆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12954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350" y="1231901"/>
            <a:ext cx="731520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我们身边有很多杠杆。例如，小朋友玩的跷跷板，拔钉子用的羊角锤，划船用的桨……仔细观察这些杠杆，看看他们各自的动力臂和阻力臂有什么关系？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19475" y="3632200"/>
            <a:ext cx="2362200" cy="2235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076950" y="3632200"/>
            <a:ext cx="2362200" cy="2235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 descr="C:\Users\Administrator\Desktop\initpintu_副本.jpginitpintu_副本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87400" y="3632200"/>
            <a:ext cx="2235200" cy="2235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0075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48700" cy="4924425"/>
          <a:chOff x="381000" y="266700"/>
          <a:chExt cx="8648700" cy="49244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省力杠杆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66750" y="12192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350" y="1155700"/>
            <a:ext cx="73723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利用羊角锤拔钉子时，它的动力臂和阻力臂，哪个更长呢？在使用时是省力了，还是费力了呢？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276600" y="2628900"/>
            <a:ext cx="2857500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/>
        </p:nvSpPr>
        <p:spPr>
          <a:xfrm>
            <a:off x="790576" y="5422900"/>
            <a:ext cx="77438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通过画力臂可知，羊角锤拔钉子时，它的动力臂更长。在使用时，更省力。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3409950" y="4318000"/>
            <a:ext cx="114300" cy="152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71826" y="39878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153025" y="3886200"/>
            <a:ext cx="228600" cy="7874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705100" y="3035301"/>
            <a:ext cx="990600" cy="7239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10200" y="41656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362200" y="25019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4962525" y="3949700"/>
            <a:ext cx="285750" cy="3556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3419475" y="3568701"/>
            <a:ext cx="171450" cy="3429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9"/>
          <a:stretch>
            <a:fillRect/>
          </a:stretch>
        </p:blipFill>
        <p:spPr>
          <a:xfrm>
            <a:off x="3438525" y="3835400"/>
            <a:ext cx="1981200" cy="5842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3448050" y="4000501"/>
            <a:ext cx="1847850" cy="6731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1"/>
          <a:stretch>
            <a:fillRect/>
          </a:stretch>
        </p:blipFill>
        <p:spPr>
          <a:xfrm>
            <a:off x="3390901" y="3632200"/>
            <a:ext cx="295275" cy="7874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2"/>
          <a:stretch>
            <a:fillRect/>
          </a:stretch>
        </p:blipFill>
        <p:spPr>
          <a:xfrm>
            <a:off x="3467100" y="3683000"/>
            <a:ext cx="419100" cy="711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581526" y="44831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876676" y="3556001"/>
            <a:ext cx="2571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8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87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943975" cy="4676775"/>
          <a:chOff x="381000" y="266700"/>
          <a:chExt cx="8943975" cy="46767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省力杠杆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0075" y="12700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0151" y="1238251"/>
            <a:ext cx="6048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省力杠杆：动力臂大于阻力臂，动力小于阻力。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" y="2197100"/>
            <a:ext cx="419100" cy="55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0151" y="2165351"/>
            <a:ext cx="4619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你还能举出一些省力杠杆的例子吗？</a:t>
            </a: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66750" y="5156200"/>
            <a:ext cx="419100" cy="558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00150" y="5092700"/>
            <a:ext cx="74104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我们在使用省力杠杆时，得到了省力的利益，同时我们又付出了怎样的代价呢？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38601" y="5651501"/>
            <a:ext cx="4905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我们（动力端）需要移动更远的距离。</a:t>
            </a:r>
          </a:p>
        </p:txBody>
      </p:sp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076325" y="3022600"/>
            <a:ext cx="2228850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153150" y="3022600"/>
            <a:ext cx="2228850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3609975" y="3022600"/>
            <a:ext cx="2228850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0426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877300" cy="4905375"/>
          <a:chOff x="381000" y="266700"/>
          <a:chExt cx="8877300" cy="49053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费力杠杆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2319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47775" y="1181100"/>
            <a:ext cx="73533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请注意观察，赛艇的船浆在划水时，它的动力臂和阻力臂，哪个更长呢？在使用时是省力了？还是费力了呢？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05151" y="2552701"/>
            <a:ext cx="3209925" cy="27559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/>
        </p:nvSpPr>
        <p:spPr>
          <a:xfrm>
            <a:off x="1181100" y="5397500"/>
            <a:ext cx="76962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通过画力臂可知，划船时，船桨的阻力臂更长。在使用时，更费力。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000625" y="3898900"/>
            <a:ext cx="114300" cy="152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00651" y="37465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4171950" y="3733801"/>
            <a:ext cx="647700" cy="6477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038725" y="4572001"/>
            <a:ext cx="209550" cy="292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38575" y="37465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4791075" y="4800601"/>
            <a:ext cx="552450" cy="4699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991100" y="48387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4686300" y="3124201"/>
            <a:ext cx="323850" cy="8509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9"/>
          <a:stretch>
            <a:fillRect/>
          </a:stretch>
        </p:blipFill>
        <p:spPr>
          <a:xfrm>
            <a:off x="4943476" y="3886200"/>
            <a:ext cx="123825" cy="9652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4819650" y="3937000"/>
            <a:ext cx="285750" cy="9652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1"/>
          <a:stretch>
            <a:fillRect/>
          </a:stretch>
        </p:blipFill>
        <p:spPr>
          <a:xfrm>
            <a:off x="4705350" y="3784601"/>
            <a:ext cx="266700" cy="2921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2"/>
          <a:stretch>
            <a:fillRect/>
          </a:stretch>
        </p:blipFill>
        <p:spPr>
          <a:xfrm>
            <a:off x="4819650" y="3606801"/>
            <a:ext cx="333375" cy="4191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629151" y="42926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91126" y="3276601"/>
            <a:ext cx="2571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8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57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305800" cy="4772025"/>
          <a:chOff x="381000" y="266700"/>
          <a:chExt cx="8305800" cy="47720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费力杠杆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8175" y="12954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2551" y="1263651"/>
            <a:ext cx="60483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费力杠杆：动力臂小于阻力臂，动力大于阻力。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38175" y="2190751"/>
            <a:ext cx="419100" cy="55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52551" y="2159001"/>
            <a:ext cx="4619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你还能举出一些费力杠杆的例子吗？</a:t>
            </a: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38175" y="5073651"/>
            <a:ext cx="419100" cy="558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52551" y="5041901"/>
            <a:ext cx="433387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使用费力的杠杆，有什么好处呢？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52551" y="5791201"/>
            <a:ext cx="6905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使用费力杠杆虽然费了力，却省了动力端移动的距离。</a:t>
            </a:r>
          </a:p>
        </p:txBody>
      </p:sp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086476" y="2959100"/>
            <a:ext cx="2219325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238251" y="2959100"/>
            <a:ext cx="2219325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3648076" y="2959100"/>
            <a:ext cx="2219325" cy="1930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5675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7396054" cy="4705350"/>
          <a:chOff x="381000" y="266700"/>
          <a:chExt cx="7396054" cy="47053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等臂杠杆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00" y="1416051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4926" y="1384301"/>
            <a:ext cx="657944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等臂杠杆：动力臂等于阻力臂，动力等于阻力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4926" y="2222501"/>
            <a:ext cx="6723458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物理实验室中，我们使用的天平就是等臂杠杆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514975" y="3098800"/>
            <a:ext cx="1881079" cy="3175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828800" y="3098800"/>
            <a:ext cx="2604152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58225" cy="4562475"/>
          <a:chOff x="381000" y="266700"/>
          <a:chExt cx="8658225" cy="45624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三类杠杆对比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7226" y="1358900"/>
            <a:ext cx="5800725" cy="4724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53225" y="2667000"/>
            <a:ext cx="190500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判断杠杆的类型，实际就是比较动力臂和阻力臂的大小</a:t>
            </a:r>
          </a:p>
        </p:txBody>
      </p:sp>
    </p:spTree>
    <p:extLst>
      <p:ext uri="{BB962C8B-B14F-4D97-AF65-F5344CB8AC3E}">
        <p14:creationId xmlns:p14="http://schemas.microsoft.com/office/powerpoint/2010/main" val="13346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704850" y="947738"/>
          <a:ext cx="8382000" cy="4343400"/>
          <a:chOff x="704850" y="947738"/>
          <a:chExt cx="8382000" cy="434340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4850" y="12954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71600" y="1263651"/>
            <a:ext cx="766489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1、下列工具在正常使用中，属于费力杠杆的是（      ）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714875" y="25908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648450" y="25908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724150" y="25908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800100" y="2590800"/>
            <a:ext cx="1619250" cy="2159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923925" y="5207001"/>
            <a:ext cx="13906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A、启瓶器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33675" y="5219701"/>
            <a:ext cx="16573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B、切纸铡刀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67275" y="5181601"/>
            <a:ext cx="1381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C、食品夹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43700" y="5092701"/>
            <a:ext cx="14097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D、羊角锤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96201" y="12954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36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90550" y="752475"/>
          <a:ext cx="8410575" cy="4181475"/>
          <a:chOff x="590550" y="752475"/>
          <a:chExt cx="8410575" cy="4181475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90550" y="1066800"/>
            <a:ext cx="419100" cy="558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0624" y="1003300"/>
            <a:ext cx="7773863" cy="884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2、如图所示，分别沿力F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、的方向用力，使杠杆平衡，关于三个力的大小，下列说法正确的是（       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381875" y="1587501"/>
            <a:ext cx="2286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90626" y="2438401"/>
            <a:ext cx="316535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A、沿F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方向的力最小；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90626" y="3251201"/>
            <a:ext cx="330936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B、沿F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方向的力最小；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90624" y="4127501"/>
            <a:ext cx="338137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C、沿F</a:t>
            </a:r>
            <a:r>
              <a:rPr lang="en-US" sz="12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方向的力最小；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90625" y="5003801"/>
            <a:ext cx="3381374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D、三个力的大小相等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5067300" y="2908301"/>
            <a:ext cx="2952750" cy="2501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52976" y="28829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876800" y="3200400"/>
            <a:ext cx="2219325" cy="635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934200" y="2565400"/>
            <a:ext cx="171450" cy="14986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5172076" y="2451101"/>
            <a:ext cx="1933575" cy="8255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5191125" y="3276600"/>
            <a:ext cx="1714500" cy="14986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5219701" y="3251200"/>
            <a:ext cx="1781175" cy="13462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9"/>
          <a:stretch>
            <a:fillRect/>
          </a:stretch>
        </p:blipFill>
        <p:spPr>
          <a:xfrm>
            <a:off x="6638925" y="4495801"/>
            <a:ext cx="438150" cy="8255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4705350" y="3289300"/>
            <a:ext cx="571500" cy="12700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5"/>
          <a:stretch>
            <a:fillRect/>
          </a:stretch>
        </p:blipFill>
        <p:spPr>
          <a:xfrm>
            <a:off x="5095875" y="3251200"/>
            <a:ext cx="171450" cy="14986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029201" y="4559300"/>
            <a:ext cx="221932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24875" cy="4476750"/>
          <a:chOff x="381000" y="266700"/>
          <a:chExt cx="8524875" cy="44767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课本练习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6275" y="1219200"/>
            <a:ext cx="784860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1、各式各样的剪刀都是一对对的杠杆。在图12.1-5中，哪些是省力杠杆，哪些是费力杠杆？要剪断铁片，应该使用哪种剪刀？剪纸时应该使用哪种剪刀？修剪树枝时应使用哪种剪刀？为什么？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0" y="3302000"/>
            <a:ext cx="2857500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74046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10600" cy="4686300"/>
          <a:chOff x="381000" y="266700"/>
          <a:chExt cx="8610600" cy="46863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1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思考 </a:t>
            </a:r>
            <a:r>
              <a:rPr lang="en-US" altLang="zh-CN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1938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14450" y="1143001"/>
            <a:ext cx="729615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也许大家在小学科学课上或生活中已经认识了这种简单机械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——</a:t>
            </a: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杠杆</a:t>
            </a: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。实验中你的笔或图片中的硬木棒，这些工具在使用时，有什么共同特点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90650" y="3187701"/>
            <a:ext cx="3276600" cy="30607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47826" y="4343401"/>
            <a:ext cx="828675" cy="15113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571626" y="3365500"/>
            <a:ext cx="352425" cy="1016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2857500" y="4152900"/>
            <a:ext cx="1524000" cy="889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1981201" y="4686300"/>
            <a:ext cx="1571625" cy="889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1857375" y="4419600"/>
            <a:ext cx="342900" cy="12954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00226" y="3213101"/>
            <a:ext cx="333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238751" y="3695701"/>
            <a:ext cx="2886075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提示：仔细观察，实验中笔上的所有点都是随笔一起运动的吗？</a:t>
            </a:r>
          </a:p>
        </p:txBody>
      </p:sp>
      <p:pic>
        <p:nvPicPr>
          <p:cNvPr id="14" name="图片 13"/>
          <p:cNvPicPr/>
          <p:nvPr/>
        </p:nvPicPr>
        <p:blipFill>
          <a:blip r:embed="rId9"/>
          <a:stretch>
            <a:fillRect/>
          </a:stretch>
        </p:blipFill>
        <p:spPr>
          <a:xfrm>
            <a:off x="4848226" y="2858479"/>
            <a:ext cx="3762375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24875" cy="3409950"/>
          <a:chOff x="381000" y="266700"/>
          <a:chExt cx="8524875" cy="34099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课本练习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7225" y="1231900"/>
            <a:ext cx="786765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2、在图12.1-6中分别画出铅子、自行车手闸这两个杠杆（图中深色部分）工作时的支点、动力和动力臂、阻力和阻力臂。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286376" y="2921000"/>
            <a:ext cx="2905125" cy="1625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964542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43925" cy="3733800"/>
          <a:chOff x="381000" y="266700"/>
          <a:chExt cx="8543925" cy="37338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课本练习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7225" y="1295400"/>
            <a:ext cx="78867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3、图12.1-7为指甲剪的示意图，它有几个杠杆？分别是省力杠杆，还是费力杠杆？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829301" y="2806701"/>
            <a:ext cx="2333625" cy="21717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69332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15350" cy="4400550"/>
          <a:chOff x="381000" y="266700"/>
          <a:chExt cx="8515350" cy="44005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2668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课本练习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5800" y="1244601"/>
            <a:ext cx="782955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4、搬运砖头的独轮车，车箱和砖头所受的总重力G=1000N，独轮车的有关尺寸如图12.1-8所示。推车时，人手向上的力F应为多大？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00776" y="2946400"/>
            <a:ext cx="2009775" cy="2921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586916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24875" cy="4705350"/>
          <a:chOff x="381000" y="266700"/>
          <a:chExt cx="8524875" cy="47053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杠杆动态平衡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1" y="1066801"/>
            <a:ext cx="7877175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1、如图所示杠杆，在右端施一个始终与杠杆垂直的力F，当杠杆由如图实线位置匀速转动到虚线位置时，F大小的变化情况是（         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8650" y="3009901"/>
            <a:ext cx="19621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A、大小不变；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650" y="3606801"/>
            <a:ext cx="19431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B、由小变大；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8651" y="4279901"/>
            <a:ext cx="25241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C、先变大后变小；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8650" y="4953001"/>
            <a:ext cx="3151262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D、先变小后变大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49315" y="1951658"/>
            <a:ext cx="2286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0076" y="5740400"/>
            <a:ext cx="785812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52450" y="5676901"/>
            <a:ext cx="6281738" cy="5969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619625" y="2654301"/>
            <a:ext cx="3019425" cy="26289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772150" y="2755901"/>
            <a:ext cx="133350" cy="19431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762500" y="3657600"/>
            <a:ext cx="1143000" cy="4064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/>
          <a:stretch>
            <a:fillRect/>
          </a:stretch>
        </p:blipFill>
        <p:spPr>
          <a:xfrm>
            <a:off x="4781551" y="2565401"/>
            <a:ext cx="1057275" cy="10287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7"/>
          <a:stretch>
            <a:fillRect/>
          </a:stretch>
        </p:blipFill>
        <p:spPr>
          <a:xfrm>
            <a:off x="4800600" y="2755901"/>
            <a:ext cx="2876550" cy="24765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8"/>
          <a:stretch>
            <a:fillRect/>
          </a:stretch>
        </p:blipFill>
        <p:spPr>
          <a:xfrm>
            <a:off x="6096001" y="2717801"/>
            <a:ext cx="123825" cy="17907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9"/>
          <a:stretch>
            <a:fillRect/>
          </a:stretch>
        </p:blipFill>
        <p:spPr>
          <a:xfrm>
            <a:off x="4762500" y="3759200"/>
            <a:ext cx="1371600" cy="2794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4800601" y="2870200"/>
            <a:ext cx="128587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34400" cy="4419600"/>
          <a:chOff x="381000" y="266700"/>
          <a:chExt cx="8534400" cy="44196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杠杆动态平衡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5326" y="1219201"/>
            <a:ext cx="7839075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2、如图所示杠杆，在右端施一个始终与杠杆垂直的力F，当杠杆由如图实线位置匀速转动到虚线位置时，F大小的变化情况是（         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5325" y="3124201"/>
            <a:ext cx="19621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A、大小不变；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5325" y="3860801"/>
            <a:ext cx="19431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B、由小变大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5326" y="4559301"/>
            <a:ext cx="294057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C、先变大后变小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5324" y="5321301"/>
            <a:ext cx="2868563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D、先变小后变大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0" y="2717800"/>
            <a:ext cx="2841531" cy="3175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57375" y="2104058"/>
            <a:ext cx="2286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466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886825" cy="4562475"/>
          <a:chOff x="381000" y="266700"/>
          <a:chExt cx="8886825" cy="45624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杠杆动态平衡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7226" y="1117600"/>
            <a:ext cx="80105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3、如图，人的前臂可视为杠杆，此时弯曲肘将小球向上举起，下列说法中正确的是（         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7225" y="2311401"/>
            <a:ext cx="42481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A、前臂是省力杠杆，阻力臂变大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225" y="2921001"/>
            <a:ext cx="42291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B、前臂是省力杠杆，阻力臂变小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7226" y="3594101"/>
            <a:ext cx="42386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C、前臂是费力杠杆，阻力臂变大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225" y="4267201"/>
            <a:ext cx="42672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D、前臂是费力杠杆，阻力臂变小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6751" y="5092700"/>
            <a:ext cx="7800975" cy="34624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/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" y="5029201"/>
            <a:ext cx="8267700" cy="10541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29050" y="1714501"/>
            <a:ext cx="26670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D</a:t>
            </a: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353050" y="2057400"/>
            <a:ext cx="2857500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5037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82025" cy="4600575"/>
          <a:chOff x="381000" y="266700"/>
          <a:chExt cx="8582025" cy="46005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求最小力问题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0" y="1054101"/>
            <a:ext cx="7867650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1、如图所示，曲杆AOBC自重不计，O为支点，AO＝60cm，OB＝40cm，BC＝30cm，要使曲杆在水平位置平衡，请在C处作出施加最小的动力F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的示意图及其力臂l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7225" y="3276601"/>
            <a:ext cx="4133850" cy="2212144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根据杠杆的平衡条件F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＝F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可知， 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不变，因此要使动力F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最小，则动力臂l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最大即可。注意：杠杆上的支点与力的作用点的连线为力臂时，力臂最长。</a:t>
            </a: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000625" y="3416301"/>
            <a:ext cx="3048000" cy="22987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162551" y="3911600"/>
            <a:ext cx="200025" cy="1092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10201" y="4495801"/>
            <a:ext cx="714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=G</a:t>
            </a:r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7810501" y="4521201"/>
            <a:ext cx="581025" cy="673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96275" y="4699001"/>
            <a:ext cx="285750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038976" y="3937001"/>
            <a:ext cx="885825" cy="12827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7715250" y="4851400"/>
            <a:ext cx="285750" cy="2032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5267325" y="3886200"/>
            <a:ext cx="1752600" cy="381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7096126" y="3822700"/>
            <a:ext cx="847725" cy="12192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9"/>
          <a:stretch>
            <a:fillRect/>
          </a:stretch>
        </p:blipFill>
        <p:spPr>
          <a:xfrm>
            <a:off x="5257800" y="3505201"/>
            <a:ext cx="1743075" cy="4191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10276" y="27940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43826" y="3708401"/>
            <a:ext cx="2190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47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86800" cy="4248150"/>
          <a:chOff x="381000" y="266700"/>
          <a:chExt cx="8686800" cy="42481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求最小力问题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7700" y="1308100"/>
            <a:ext cx="80391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2、如图用F大小的力把球推上台阶，若使F力最小，画出所加力的位置和方向。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6750" y="3302000"/>
            <a:ext cx="356235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当没给出动力作用点时，在杠杆上找到离支点最远的点做动力作用点，支点和该点的连线为最大动力臂。</a:t>
            </a: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05376" y="2895600"/>
            <a:ext cx="2943225" cy="27686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057776" y="3708401"/>
            <a:ext cx="1876425" cy="10541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038726" y="2819401"/>
            <a:ext cx="352425" cy="10033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81626" y="2108201"/>
            <a:ext cx="2000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88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10600" cy="4495800"/>
          <a:chOff x="381000" y="266700"/>
          <a:chExt cx="8610600" cy="44958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人体内的杠杆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6750" y="1257300"/>
            <a:ext cx="794385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点一下头或抬一下头是靠杠杆的作用（如图），杠杆的支点在脊柱之顶，支点前后各有肌肉，头颅的重量是阻力。支点前后的肌肉配合起来，有的收缩有的拉长，就形成低头仰头动作，从图中可以看出来低头比仰头要省力。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15100" y="3429000"/>
            <a:ext cx="1619250" cy="2565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791795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34400" cy="4305300"/>
          <a:chOff x="381000" y="266700"/>
          <a:chExt cx="8534400" cy="43053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人体内的杠杆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9600" y="1155700"/>
            <a:ext cx="7924800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当曲肘把重物举起来的时候，手臂也是一个杠杆（如图）。肘关节是支点，支点左右都有肌肉。这是一种费力杠杆，举起一份的重量，肌肉要化费6倍以上的力气，虽然费力，但是可以省距离。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448300" y="3302000"/>
            <a:ext cx="2857500" cy="2438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15636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72500" cy="4248150"/>
          <a:chOff x="381000" y="266700"/>
          <a:chExt cx="8572500" cy="42481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1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思考 </a:t>
            </a:r>
            <a:r>
              <a:rPr lang="en-US" altLang="zh-CN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3970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3500" y="1346200"/>
            <a:ext cx="72390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木板上钉了一只图钉，你会选用下图中的哪种工具把图钉从木板中拔出来呢？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762251" y="2997200"/>
            <a:ext cx="4029075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74281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01075" cy="4619625"/>
          <a:chOff x="381000" y="266700"/>
          <a:chExt cx="8601075" cy="46196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人体内的杠杆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651" y="1231901"/>
            <a:ext cx="7972425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当你把脚尖翘起来的时候，是脚跟后面的肌肉在起作用，脚尖是支点，体重落在两者之间。这实际上是一个省力杠杆（如图），这时肌肉的拉力比体重要小。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000" y="2882900"/>
            <a:ext cx="1828800" cy="32766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916730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20125" cy="4781550"/>
          <a:chOff x="381000" y="266700"/>
          <a:chExt cx="8620125" cy="478155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人体内的杠杆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6751" y="1181100"/>
            <a:ext cx="7953375" cy="17697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如果你弯一下腰，肌肉就要付出大约1200牛顿的拉力。这是由于在腰部肌肉和脊骨之间形成的杠杆是一个费力杠杆（如图）。 我们长期弯腰工作时，往往感到腰部酸疼，就是肌肉被拉伤的缘故。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153150" y="3111501"/>
            <a:ext cx="2209800" cy="32639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1332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562975" cy="4733925"/>
          <a:chOff x="381000" y="266700"/>
          <a:chExt cx="8562975" cy="473392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6572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5326" y="3416301"/>
            <a:ext cx="619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杠杆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9700" y="1168401"/>
            <a:ext cx="209550" cy="5143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4976" y="10160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平衡状态：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04976" y="1663701"/>
            <a:ext cx="14763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平衡条件：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43251" y="1016000"/>
            <a:ext cx="3009265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静止状态、匀速转动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95625" y="1676401"/>
            <a:ext cx="1143000" cy="673261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＝F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l</a:t>
            </a:r>
            <a: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br>
              <a:rPr lang="en-US" sz="1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1200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04976" y="3175001"/>
            <a:ext cx="7905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  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04976" y="4470401"/>
            <a:ext cx="9048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小结：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704976" y="5740401"/>
            <a:ext cx="9048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应用：</a:t>
            </a: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533651" y="2438401"/>
            <a:ext cx="123825" cy="1892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33675" y="2349501"/>
            <a:ext cx="2286000" cy="673261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若l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＞l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，则F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＜F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b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1200" u="none" spc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33676" y="3060701"/>
            <a:ext cx="2333625" cy="673261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若l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，则F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1 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＝F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b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1200" u="none" spc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33675" y="3771901"/>
            <a:ext cx="2286000" cy="673261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若l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＜l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，则F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＞F</a:t>
            </a:r>
            <a: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br>
              <a:rPr lang="en-US" sz="1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1200" u="none" spc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00676" y="2336801"/>
            <a:ext cx="11906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省力杠杆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400676" y="3048001"/>
            <a:ext cx="11906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等臂杠杆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400676" y="3759201"/>
            <a:ext cx="11906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费力杠杆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628901" y="4508500"/>
            <a:ext cx="5934075" cy="1327286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判断杠杆的类型，实际就是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比较动力臂和阻力臂的大小</a:t>
            </a:r>
            <a:b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  <a:endParaRPr lang="en-US" sz="2300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19375" y="5740400"/>
            <a:ext cx="4128770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杆秤、钳子、剪刀、羊角锤等</a:t>
            </a:r>
          </a:p>
        </p:txBody>
      </p:sp>
    </p:spTree>
    <p:extLst>
      <p:ext uri="{BB962C8B-B14F-4D97-AF65-F5344CB8AC3E}">
        <p14:creationId xmlns:p14="http://schemas.microsoft.com/office/powerpoint/2010/main" val="3969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686800" cy="4981575"/>
          <a:chOff x="381000" y="266700"/>
          <a:chExt cx="8686800" cy="49815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1"/>
            <a:ext cx="9620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思考 </a:t>
            </a:r>
            <a:r>
              <a:rPr lang="en-US" altLang="zh-CN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13335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5400" y="1282700"/>
            <a:ext cx="73914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也许大家在小学科学课上或生活中已经认识了这种简单机械——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杠杆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。这些工具在使用时，有什么共同特点？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43026" y="2667000"/>
            <a:ext cx="2924175" cy="2616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781675" y="2692400"/>
            <a:ext cx="1619250" cy="26162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781050" y="5499100"/>
            <a:ext cx="786765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提示：在如图所示过程中，这些工具上的所有点都是随工具一起运动的吗？</a:t>
            </a:r>
          </a:p>
        </p:txBody>
      </p:sp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3895725" y="4724400"/>
            <a:ext cx="114300" cy="1524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6781800" y="5080000"/>
            <a:ext cx="114300" cy="1524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438401" y="4686301"/>
            <a:ext cx="1362075" cy="2667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629276" y="5080001"/>
            <a:ext cx="1114425" cy="2159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04951" y="4267201"/>
            <a:ext cx="9048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固定点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05351" y="4813301"/>
            <a:ext cx="9048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固定点</a:t>
            </a:r>
          </a:p>
        </p:txBody>
      </p:sp>
    </p:spTree>
    <p:extLst>
      <p:ext uri="{BB962C8B-B14F-4D97-AF65-F5344CB8AC3E}">
        <p14:creationId xmlns:p14="http://schemas.microsoft.com/office/powerpoint/2010/main" val="10361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467725" cy="4714875"/>
          <a:chOff x="381000" y="266700"/>
          <a:chExt cx="8467725" cy="4714875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什么是杠杆？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00" y="14986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3501" y="1466851"/>
            <a:ext cx="4030587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我们怎样定义杠杆呢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076575" y="2413001"/>
            <a:ext cx="2857500" cy="22225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/>
        </p:nvSpPr>
        <p:spPr>
          <a:xfrm>
            <a:off x="1333501" y="5143500"/>
            <a:ext cx="7134225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杠杆：一根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______，</a:t>
            </a: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在力的作用下能绕着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_________</a:t>
            </a:r>
            <a:r>
              <a:rPr lang="en-US" sz="2300" u="none" spc="0" dirty="0" err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转动，这根硬棒就是杠杆</a:t>
            </a:r>
            <a:r>
              <a:rPr lang="en-US" sz="2300" u="none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66775" y="5359400"/>
            <a:ext cx="114300" cy="152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57501" y="5092701"/>
            <a:ext cx="619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硬棒</a:t>
            </a:r>
            <a:endParaRPr lang="en-US" sz="2300" u="none" spc="0" dirty="0">
              <a:solidFill>
                <a:srgbClr val="F65E5E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24626" y="5054601"/>
            <a:ext cx="90487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固定点</a:t>
            </a:r>
          </a:p>
        </p:txBody>
      </p:sp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267200" y="4025900"/>
            <a:ext cx="114300" cy="1524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29076" y="3517901"/>
            <a:ext cx="238125" cy="442429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O</a:t>
            </a:r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1" y="2362200"/>
            <a:ext cx="695325" cy="1270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4086225" y="3035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8429625" cy="3962400"/>
          <a:chOff x="381000" y="266700"/>
          <a:chExt cx="8429625" cy="3962400"/>
        </a:xfrm>
      </p:grpSpPr>
      <p:sp>
        <p:nvSpPr>
          <p:cNvPr id="2" name="文本框 1"/>
          <p:cNvSpPr txBox="1"/>
          <p:nvPr/>
        </p:nvSpPr>
        <p:spPr>
          <a:xfrm>
            <a:off x="381000" y="520700"/>
            <a:ext cx="57150" cy="369332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1" y="355600"/>
            <a:ext cx="1876425" cy="46166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什么是杠杆？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435100"/>
            <a:ext cx="419100" cy="55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3026" y="1403351"/>
            <a:ext cx="7477446" cy="442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多“硬”的棒才符合杠杆定义中“硬棒”的要求</a:t>
            </a:r>
            <a:r>
              <a:rPr lang="en-US" sz="2300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43025" y="2235200"/>
            <a:ext cx="7086600" cy="884858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“硬”到不发生形变。（实际情况下指发生形变小到对于所研究问题来讲可以忽略不计。）</a:t>
            </a: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62076" y="4229101"/>
            <a:ext cx="2657475" cy="10541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467351" y="4229101"/>
            <a:ext cx="2657475" cy="10541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4267200" y="4495801"/>
            <a:ext cx="990600" cy="5207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6638926" y="4381501"/>
            <a:ext cx="523875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1342</Words>
  <Application>Microsoft Office PowerPoint</Application>
  <PresentationFormat>全屏显示(4:3)</PresentationFormat>
  <Paragraphs>304</Paragraphs>
  <Slides>62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10</cp:revision>
  <dcterms:created xsi:type="dcterms:W3CDTF">2020-04-28T13:33:39Z</dcterms:created>
  <dcterms:modified xsi:type="dcterms:W3CDTF">2020-04-29T22:37:34Z</dcterms:modified>
</cp:coreProperties>
</file>