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2"/>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Lst>
  <p:sldSz cx="9144000" cy="6858000" type="screen4x3"/>
  <p:notesSz cx="6858000" cy="9144000"/>
  <p:custDataLst>
    <p:tags r:id="rId76"/>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1.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第三章  物态变化</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71830" y="1365885"/>
            <a:ext cx="7895590" cy="5259070"/>
          </a:xfrm>
          <a:prstGeom prst="rect">
            <a:avLst/>
          </a:prstGeom>
          <a:noFill/>
        </p:spPr>
        <p:txBody>
          <a:bodyPr wrap="square" rtlCol="0" anchor="t">
            <a:spAutoFit/>
          </a:bodyPr>
          <a:p>
            <a:pPr algn="just">
              <a:lnSpc>
                <a:spcPct val="120000"/>
              </a:lnSpc>
            </a:pPr>
            <a:r>
              <a:rPr lang="zh-CN" sz="2800" noProof="0" dirty="0">
                <a:ln>
                  <a:noFill/>
                </a:ln>
                <a:effectLst/>
                <a:uLnTx/>
                <a:uFillTx/>
                <a:sym typeface="+mn-ea"/>
              </a:rPr>
              <a:t>3. 固体可分为</a:t>
            </a:r>
            <a:r>
              <a:rPr lang="zh-CN" sz="2800" b="1" u="sng" noProof="0" dirty="0">
                <a:ln>
                  <a:noFill/>
                </a:ln>
                <a:effectLst/>
                <a:uLnTx/>
                <a:uFillTx/>
                <a:sym typeface="+mn-ea"/>
              </a:rPr>
              <a:t>晶体</a:t>
            </a:r>
            <a:r>
              <a:rPr lang="zh-CN" sz="2800" noProof="0" dirty="0">
                <a:ln>
                  <a:noFill/>
                </a:ln>
                <a:effectLst/>
                <a:uLnTx/>
                <a:uFillTx/>
                <a:sym typeface="+mn-ea"/>
              </a:rPr>
              <a:t>和</a:t>
            </a:r>
            <a:r>
              <a:rPr lang="zh-CN" sz="2800" b="1" u="sng" noProof="0" dirty="0">
                <a:ln>
                  <a:noFill/>
                </a:ln>
                <a:effectLst/>
                <a:uLnTx/>
                <a:uFillTx/>
                <a:sym typeface="+mn-ea"/>
              </a:rPr>
              <a:t>非晶体</a:t>
            </a:r>
            <a:r>
              <a:rPr lang="zh-CN" sz="2800" noProof="0" dirty="0">
                <a:ln>
                  <a:noFill/>
                </a:ln>
                <a:effectLst/>
                <a:uLnTx/>
                <a:uFillTx/>
                <a:sym typeface="+mn-ea"/>
              </a:rPr>
              <a:t>；晶体在熔化过程中尽管不断吸热，但温度却保持</a:t>
            </a:r>
            <a:r>
              <a:rPr lang="zh-CN" sz="2800" u="sng" noProof="0" dirty="0">
                <a:ln>
                  <a:noFill/>
                </a:ln>
                <a:effectLst/>
                <a:uLnTx/>
                <a:uFillTx/>
                <a:sym typeface="+mn-ea"/>
              </a:rPr>
              <a:t>             </a:t>
            </a:r>
            <a:r>
              <a:rPr lang="zh-CN" sz="2800" noProof="0" dirty="0">
                <a:ln>
                  <a:noFill/>
                </a:ln>
                <a:effectLst/>
                <a:uLnTx/>
                <a:uFillTx/>
                <a:sym typeface="+mn-ea"/>
              </a:rPr>
              <a:t>，因此它有固定的熔化温度. 如海波、萘、冰、各种金属等都属于晶体. 非晶体在熔化过程中，只要不断吸热，温度就不断地</a:t>
            </a:r>
            <a:r>
              <a:rPr lang="zh-CN" sz="2800" u="sng" noProof="0" dirty="0">
                <a:ln>
                  <a:noFill/>
                </a:ln>
                <a:effectLst/>
                <a:uLnTx/>
                <a:uFillTx/>
                <a:sym typeface="+mn-ea"/>
              </a:rPr>
              <a:t>          </a:t>
            </a:r>
            <a:r>
              <a:rPr lang="zh-CN" sz="2800" noProof="0" dirty="0">
                <a:ln>
                  <a:noFill/>
                </a:ln>
                <a:effectLst/>
                <a:uLnTx/>
                <a:uFillTx/>
                <a:sym typeface="+mn-ea"/>
              </a:rPr>
              <a:t>，因此它没有固定的熔化温度. 如松香、石蜡、玻璃、沥青等都属于非晶体.</a:t>
            </a:r>
            <a:endParaRPr lang="zh-CN" sz="2800" noProof="0" dirty="0">
              <a:ln>
                <a:noFill/>
              </a:ln>
              <a:effectLst/>
              <a:uLnTx/>
              <a:uFillTx/>
              <a:sym typeface="+mn-ea"/>
            </a:endParaRPr>
          </a:p>
          <a:p>
            <a:pPr algn="just">
              <a:lnSpc>
                <a:spcPct val="120000"/>
              </a:lnSpc>
            </a:pPr>
            <a:r>
              <a:rPr lang="zh-CN" sz="2800" noProof="0" dirty="0">
                <a:ln>
                  <a:noFill/>
                </a:ln>
                <a:effectLst/>
                <a:uLnTx/>
                <a:uFillTx/>
                <a:sym typeface="+mn-ea"/>
              </a:rPr>
              <a:t>4. </a:t>
            </a:r>
            <a:r>
              <a:rPr lang="zh-CN" sz="2800" b="1" noProof="0" dirty="0">
                <a:ln>
                  <a:noFill/>
                </a:ln>
                <a:effectLst/>
                <a:uLnTx/>
                <a:uFillTx/>
                <a:sym typeface="+mn-ea"/>
              </a:rPr>
              <a:t>熔点和凝固点</a:t>
            </a:r>
            <a:r>
              <a:rPr lang="zh-CN" sz="2800" noProof="0" dirty="0">
                <a:ln>
                  <a:noFill/>
                </a:ln>
                <a:effectLst/>
                <a:uLnTx/>
                <a:uFillTx/>
                <a:sym typeface="+mn-ea"/>
              </a:rPr>
              <a:t>：晶体</a:t>
            </a:r>
            <a:r>
              <a:rPr lang="zh-CN" sz="2800" u="sng" noProof="0" dirty="0">
                <a:ln>
                  <a:noFill/>
                </a:ln>
                <a:effectLst/>
                <a:uLnTx/>
                <a:uFillTx/>
                <a:sym typeface="+mn-ea"/>
              </a:rPr>
              <a:t>            </a:t>
            </a:r>
            <a:r>
              <a:rPr lang="zh-CN" sz="2800" noProof="0" dirty="0">
                <a:ln>
                  <a:noFill/>
                </a:ln>
                <a:effectLst/>
                <a:uLnTx/>
                <a:uFillTx/>
                <a:sym typeface="+mn-ea"/>
              </a:rPr>
              <a:t>时的温度叫做熔点，液体</a:t>
            </a:r>
            <a:r>
              <a:rPr lang="zh-CN" sz="2800" u="sng" noProof="0" dirty="0">
                <a:ln>
                  <a:noFill/>
                </a:ln>
                <a:effectLst/>
                <a:uLnTx/>
                <a:uFillTx/>
                <a:sym typeface="+mn-ea"/>
              </a:rPr>
              <a:t>            </a:t>
            </a:r>
            <a:r>
              <a:rPr lang="zh-CN" sz="2800" noProof="0" dirty="0">
                <a:ln>
                  <a:noFill/>
                </a:ln>
                <a:effectLst/>
                <a:uLnTx/>
                <a:uFillTx/>
                <a:sym typeface="+mn-ea"/>
              </a:rPr>
              <a:t>形成晶体的温度叫做凝固点；同一种晶体的熔点和凝固点</a:t>
            </a:r>
            <a:r>
              <a:rPr lang="zh-CN" sz="2800" u="sng" noProof="0" dirty="0">
                <a:ln>
                  <a:noFill/>
                </a:ln>
                <a:effectLst/>
                <a:uLnTx/>
                <a:uFillTx/>
                <a:sym typeface="+mn-ea"/>
              </a:rPr>
              <a:t>            </a:t>
            </a:r>
            <a:r>
              <a:rPr lang="zh-CN" sz="2800" noProof="0" dirty="0">
                <a:ln>
                  <a:noFill/>
                </a:ln>
                <a:effectLst/>
                <a:uLnTx/>
                <a:uFillTx/>
                <a:sym typeface="+mn-ea"/>
              </a:rPr>
              <a:t>，但不同晶体的熔点一般不同. </a:t>
            </a:r>
            <a:endParaRPr lang="zh-CN" sz="2800" noProof="0" dirty="0">
              <a:ln>
                <a:noFill/>
              </a:ln>
              <a:effectLst/>
              <a:uLnTx/>
              <a:uFillTx/>
              <a:sym typeface="+mn-ea"/>
            </a:endParaRPr>
          </a:p>
        </p:txBody>
      </p:sp>
      <p:sp>
        <p:nvSpPr>
          <p:cNvPr id="6" name="文本框 5"/>
          <p:cNvSpPr txBox="1"/>
          <p:nvPr/>
        </p:nvSpPr>
        <p:spPr>
          <a:xfrm>
            <a:off x="4271011" y="449961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熔化</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5580381" y="192976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不变</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2837181" y="346011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上升</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1597662" y="50215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凝固</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4170046" y="554355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相同</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6" grpId="0"/>
      <p:bldP spid="6" grpId="1"/>
      <p:bldP spid="10" grpId="0"/>
      <p:bldP spid="10" grpId="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4142105" y="4431030"/>
            <a:ext cx="1061085" cy="368300"/>
          </a:xfrm>
          <a:prstGeom prst="rect">
            <a:avLst/>
          </a:prstGeom>
          <a:noFill/>
        </p:spPr>
        <p:txBody>
          <a:bodyPr wrap="square" rtlCol="0">
            <a:spAutoFit/>
          </a:bodyPr>
          <a:p>
            <a:pPr algn="ctr"/>
            <a:r>
              <a:rPr lang="zh-CN" altLang="en-US">
                <a:latin typeface="楷体" panose="02010609060101010101" charset="-122"/>
                <a:ea typeface="楷体" panose="02010609060101010101" charset="-122"/>
                <a:cs typeface="宋体" panose="02010600030101010101" pitchFamily="2" charset="-122"/>
              </a:rPr>
              <a:t>图</a:t>
            </a:r>
            <a:r>
              <a:rPr lang="zh-CN" altLang="en-US">
                <a:latin typeface="宋体" panose="02010600030101010101" pitchFamily="2" charset="-122"/>
                <a:cs typeface="宋体" panose="02010600030101010101" pitchFamily="2" charset="-122"/>
              </a:rPr>
              <a:t> </a:t>
            </a:r>
            <a:r>
              <a:rPr lang="en-US" altLang="zh-CN">
                <a:latin typeface="Times New Roman" panose="02020603050405020304" pitchFamily="18" charset="0"/>
                <a:ea typeface="楷体" panose="02010609060101010101" charset="-122"/>
                <a:cs typeface="Times New Roman" panose="02020603050405020304" pitchFamily="18" charset="0"/>
              </a:rPr>
              <a:t>1</a:t>
            </a:r>
            <a:endParaRPr lang="en-US" altLang="zh-CN">
              <a:latin typeface="Times New Roman" panose="02020603050405020304" pitchFamily="18" charset="0"/>
              <a:ea typeface="楷体" panose="02010609060101010101" charset="-122"/>
              <a:cs typeface="Times New Roman" panose="02020603050405020304" pitchFamily="18" charset="0"/>
            </a:endParaRPr>
          </a:p>
        </p:txBody>
      </p:sp>
      <p:pic>
        <p:nvPicPr>
          <p:cNvPr id="1073744074" name="图片 5154" descr="u=2317823305,703380235&amp;fm=27&amp;gp=0"/>
          <p:cNvPicPr>
            <a:picLocks noChangeAspect="1"/>
          </p:cNvPicPr>
          <p:nvPr/>
        </p:nvPicPr>
        <p:blipFill>
          <a:blip r:embed="rId1"/>
          <a:stretch>
            <a:fillRect/>
          </a:stretch>
        </p:blipFill>
        <p:spPr>
          <a:xfrm>
            <a:off x="1277938" y="2619375"/>
            <a:ext cx="6588125" cy="1811655"/>
          </a:xfrm>
          <a:prstGeom prst="rect">
            <a:avLst/>
          </a:prstGeom>
          <a:noFill/>
          <a:ln w="9525">
            <a:noFill/>
          </a:ln>
        </p:spPr>
      </p:pic>
      <p:sp>
        <p:nvSpPr>
          <p:cNvPr id="9" name="文本框 8"/>
          <p:cNvSpPr txBox="1"/>
          <p:nvPr/>
        </p:nvSpPr>
        <p:spPr>
          <a:xfrm>
            <a:off x="671830" y="1282065"/>
            <a:ext cx="8001635" cy="5347970"/>
          </a:xfrm>
          <a:prstGeom prst="rect">
            <a:avLst/>
          </a:prstGeom>
          <a:noFill/>
        </p:spPr>
        <p:txBody>
          <a:bodyPr wrap="square" rtlCol="0" anchor="t">
            <a:spAutoFit/>
          </a:bodyPr>
          <a:p>
            <a:pPr marL="400050" indent="-400050" algn="just" defTabSz="914400">
              <a:lnSpc>
                <a:spcPct val="110000"/>
              </a:lnSpc>
              <a:tabLst>
                <a:tab pos="447675" algn="l"/>
              </a:tabLst>
            </a:pPr>
            <a:r>
              <a:rPr lang="zh-CN" altLang="en-US" sz="2800">
                <a:sym typeface="+mn-ea"/>
              </a:rPr>
              <a:t>5. </a:t>
            </a:r>
            <a:r>
              <a:rPr lang="zh-CN" altLang="en-US" sz="2800" b="1">
                <a:sym typeface="+mn-ea"/>
              </a:rPr>
              <a:t>晶体熔化条件</a:t>
            </a:r>
            <a:r>
              <a:rPr lang="zh-CN" altLang="en-US" sz="2800">
                <a:sym typeface="+mn-ea"/>
              </a:rPr>
              <a:t>：① </a:t>
            </a:r>
            <a:r>
              <a:rPr lang="zh-CN" altLang="en-US" sz="2800" u="sng">
                <a:sym typeface="+mn-ea"/>
              </a:rPr>
              <a:t>                            </a:t>
            </a:r>
            <a:r>
              <a:rPr lang="zh-CN" altLang="en-US" sz="2800">
                <a:sym typeface="+mn-ea"/>
              </a:rPr>
              <a:t>；② </a:t>
            </a:r>
            <a:r>
              <a:rPr lang="zh-CN" altLang="en-US" sz="2800" u="sng">
                <a:sym typeface="+mn-ea"/>
              </a:rPr>
              <a:t>                  </a:t>
            </a:r>
            <a:r>
              <a:rPr lang="zh-CN" altLang="en-US" sz="2800">
                <a:sym typeface="+mn-ea"/>
              </a:rPr>
              <a:t>. 两者缺一不可. </a:t>
            </a:r>
            <a:endParaRPr lang="zh-CN" altLang="en-US" sz="2800">
              <a:sym typeface="+mn-ea"/>
            </a:endParaRPr>
          </a:p>
          <a:p>
            <a:pPr marL="400050" indent="-400050" algn="just" defTabSz="914400">
              <a:tabLst>
                <a:tab pos="447675" algn="l"/>
              </a:tabLst>
            </a:pPr>
            <a:r>
              <a:rPr lang="zh-CN" altLang="en-US" sz="2800">
                <a:sym typeface="+mn-ea"/>
              </a:rPr>
              <a:t>6. </a:t>
            </a:r>
            <a:r>
              <a:rPr lang="zh-CN" altLang="en-US" sz="2800" b="1">
                <a:sym typeface="+mn-ea"/>
              </a:rPr>
              <a:t>熔化和凝固的图像</a:t>
            </a:r>
            <a:r>
              <a:rPr lang="zh-CN" altLang="en-US" sz="2800">
                <a:sym typeface="+mn-ea"/>
              </a:rPr>
              <a:t>（图1）：</a:t>
            </a:r>
            <a:endParaRPr lang="zh-CN" altLang="en-US" sz="2800">
              <a:sym typeface="+mn-ea"/>
            </a:endParaRPr>
          </a:p>
          <a:p>
            <a:pPr marL="400050" indent="-400050" algn="just" defTabSz="914400">
              <a:tabLst>
                <a:tab pos="447675" algn="l"/>
              </a:tabLst>
            </a:pPr>
            <a:r>
              <a:rPr lang="zh-CN" altLang="en-US" sz="2800">
                <a:sym typeface="+mn-ea"/>
              </a:rPr>
              <a:t>          </a:t>
            </a:r>
            <a:endParaRPr lang="zh-CN" altLang="en-US" sz="2800">
              <a:sym typeface="+mn-ea"/>
            </a:endParaRPr>
          </a:p>
          <a:p>
            <a:pPr marL="400050" indent="-400050" algn="just" defTabSz="914400">
              <a:tabLst>
                <a:tab pos="447675" algn="l"/>
              </a:tabLst>
            </a:pPr>
            <a:endParaRPr lang="zh-CN" altLang="en-US" sz="2800">
              <a:sym typeface="+mn-ea"/>
            </a:endParaRPr>
          </a:p>
          <a:p>
            <a:pPr marL="400050" indent="-400050" algn="just" defTabSz="914400">
              <a:tabLst>
                <a:tab pos="447675" algn="l"/>
              </a:tabLst>
            </a:pPr>
            <a:endParaRPr lang="zh-CN" altLang="en-US" sz="2800">
              <a:sym typeface="+mn-ea"/>
            </a:endParaRPr>
          </a:p>
          <a:p>
            <a:pPr marL="400050" indent="-400050" algn="just" defTabSz="914400">
              <a:tabLst>
                <a:tab pos="447675" algn="l"/>
              </a:tabLst>
            </a:pPr>
            <a:endParaRPr lang="zh-CN" altLang="en-US" sz="2800">
              <a:sym typeface="+mn-ea"/>
            </a:endParaRPr>
          </a:p>
          <a:p>
            <a:pPr marL="400050" indent="-400050" algn="just" defTabSz="914400">
              <a:tabLst>
                <a:tab pos="447675" algn="l"/>
              </a:tabLst>
            </a:pPr>
            <a:endParaRPr lang="zh-CN" altLang="en-US" sz="2800">
              <a:sym typeface="+mn-ea"/>
            </a:endParaRPr>
          </a:p>
          <a:p>
            <a:pPr marL="379730" indent="128905" algn="just" defTabSz="738505">
              <a:tabLst>
                <a:tab pos="447675" algn="l"/>
              </a:tabLst>
            </a:pPr>
            <a:r>
              <a:rPr lang="zh-CN" altLang="en-US" sz="2800">
                <a:sym typeface="+mn-ea"/>
              </a:rPr>
              <a:t>      </a:t>
            </a:r>
            <a:r>
              <a:rPr lang="zh-CN" altLang="en-US" sz="2800">
                <a:solidFill>
                  <a:srgbClr val="FF0000"/>
                </a:solidFill>
                <a:sym typeface="+mn-ea"/>
              </a:rPr>
              <a:t>【点拨】</a:t>
            </a:r>
            <a:r>
              <a:rPr lang="zh-CN" altLang="en-US" sz="2800">
                <a:sym typeface="+mn-ea"/>
              </a:rPr>
              <a:t>温度为熔点时物质的状态可能是固液共存状态，也可能是固态或者液态. </a:t>
            </a:r>
            <a:endParaRPr lang="zh-CN" altLang="en-US" sz="2800">
              <a:sym typeface="+mn-ea"/>
            </a:endParaRPr>
          </a:p>
          <a:p>
            <a:pPr marL="400050" indent="-400050" algn="just" defTabSz="914400">
              <a:tabLst>
                <a:tab pos="447675" algn="l"/>
              </a:tabLst>
            </a:pPr>
            <a:r>
              <a:rPr lang="zh-CN" altLang="en-US" sz="2800">
                <a:sym typeface="+mn-ea"/>
              </a:rPr>
              <a:t>7. </a:t>
            </a:r>
            <a:r>
              <a:rPr lang="zh-CN" altLang="en-US" sz="2800" b="1">
                <a:sym typeface="+mn-ea"/>
              </a:rPr>
              <a:t>晶体熔化的特点</a:t>
            </a:r>
            <a:r>
              <a:rPr lang="zh-CN" altLang="en-US" sz="2800">
                <a:sym typeface="+mn-ea"/>
              </a:rPr>
              <a:t>：不断</a:t>
            </a:r>
            <a:r>
              <a:rPr lang="zh-CN" altLang="en-US" sz="2800" u="sng">
                <a:sym typeface="+mn-ea"/>
              </a:rPr>
              <a:t>       　</a:t>
            </a:r>
            <a:r>
              <a:rPr lang="zh-CN" altLang="en-US" sz="2800">
                <a:sym typeface="+mn-ea"/>
              </a:rPr>
              <a:t>，但温度</a:t>
            </a:r>
            <a:r>
              <a:rPr lang="zh-CN" altLang="en-US" sz="2800" u="sng">
                <a:sym typeface="+mn-ea"/>
              </a:rPr>
              <a:t>　              </a:t>
            </a:r>
            <a:r>
              <a:rPr lang="zh-CN" altLang="en-US" sz="2800">
                <a:sym typeface="+mn-ea"/>
              </a:rPr>
              <a:t>.</a:t>
            </a:r>
            <a:endParaRPr lang="zh-CN" altLang="en-US" sz="2800">
              <a:sym typeface="+mn-ea"/>
            </a:endParaRPr>
          </a:p>
          <a:p>
            <a:pPr marL="400050" indent="-400050" algn="just" defTabSz="914400">
              <a:tabLst>
                <a:tab pos="447675" algn="l"/>
              </a:tabLst>
            </a:pPr>
            <a:endParaRPr lang="zh-CN" altLang="en-US" sz="2800">
              <a:sym typeface="+mn-ea"/>
            </a:endParaRPr>
          </a:p>
        </p:txBody>
      </p:sp>
      <p:sp>
        <p:nvSpPr>
          <p:cNvPr id="8" name="文本框 7"/>
          <p:cNvSpPr txBox="1"/>
          <p:nvPr/>
        </p:nvSpPr>
        <p:spPr>
          <a:xfrm>
            <a:off x="7002780" y="1282065"/>
            <a:ext cx="163830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不断吸热</a:t>
            </a:r>
            <a:endParaRPr lang="zh-CN"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3970655" y="1282065"/>
            <a:ext cx="245427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温度达到熔点 </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6931025" y="5568315"/>
            <a:ext cx="163830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保持不变</a:t>
            </a:r>
            <a:endParaRPr lang="zh-CN"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307205" y="5603875"/>
            <a:ext cx="163830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吸热</a:t>
            </a:r>
            <a:endParaRPr lang="zh-CN"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8" grpId="0"/>
      <p:bldP spid="8" grpId="1"/>
      <p:bldP spid="5" grpId="0"/>
      <p:bldP spid="5" grpId="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52730" y="3359150"/>
            <a:ext cx="8638540" cy="2085340"/>
          </a:xfrm>
          <a:prstGeom prst="rect">
            <a:avLst/>
          </a:prstGeom>
        </p:spPr>
      </p:pic>
      <p:sp>
        <p:nvSpPr>
          <p:cNvPr id="14" name="文本框 13"/>
          <p:cNvSpPr txBox="1"/>
          <p:nvPr/>
        </p:nvSpPr>
        <p:spPr>
          <a:xfrm>
            <a:off x="624205" y="2657475"/>
            <a:ext cx="7895590" cy="607695"/>
          </a:xfrm>
          <a:prstGeom prst="rect">
            <a:avLst/>
          </a:prstGeom>
          <a:noFill/>
        </p:spPr>
        <p:txBody>
          <a:bodyPr wrap="square" rtlCol="0" anchor="t">
            <a:spAutoFit/>
          </a:bodyPr>
          <a:p>
            <a:pPr marL="421640" indent="-421640" algn="just">
              <a:lnSpc>
                <a:spcPct val="120000"/>
              </a:lnSpc>
            </a:pPr>
            <a:r>
              <a:rPr lang="zh-CN" altLang="en-US" sz="2800">
                <a:sym typeface="+mn-ea"/>
              </a:rPr>
              <a:t>1. </a:t>
            </a:r>
            <a:r>
              <a:rPr lang="zh-CN" altLang="en-US" sz="2800" b="1">
                <a:sym typeface="+mn-ea"/>
              </a:rPr>
              <a:t>汽化和液化</a:t>
            </a:r>
            <a:r>
              <a:rPr lang="zh-CN" altLang="en-US" sz="2800">
                <a:sym typeface="+mn-ea"/>
              </a:rPr>
              <a:t>：</a:t>
            </a:r>
            <a:endParaRPr lang="zh-CN" altLang="en-US" sz="2800">
              <a:sym typeface="+mn-ea"/>
            </a:endParaRPr>
          </a:p>
        </p:txBody>
      </p:sp>
      <p:sp>
        <p:nvSpPr>
          <p:cNvPr id="3" name="文本框 2"/>
          <p:cNvSpPr txBox="1"/>
          <p:nvPr/>
        </p:nvSpPr>
        <p:spPr>
          <a:xfrm>
            <a:off x="1967867" y="40690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液体</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671195" y="1227455"/>
            <a:ext cx="7948930" cy="1198245"/>
          </a:xfrm>
          <a:prstGeom prst="rect">
            <a:avLst/>
          </a:prstGeom>
          <a:noFill/>
        </p:spPr>
        <p:txBody>
          <a:bodyPr wrap="square" rtlCol="0" anchor="t">
            <a:spAutoFit/>
          </a:bodyPr>
          <a:p>
            <a:pPr algn="l">
              <a:lnSpc>
                <a:spcPct val="120000"/>
              </a:lnSpc>
            </a:pPr>
            <a:r>
              <a:rPr lang="zh-CN" altLang="en-US" sz="3200" b="1">
                <a:solidFill>
                  <a:srgbClr val="FF0000"/>
                </a:solidFill>
                <a:sym typeface="+mn-ea"/>
              </a:rPr>
              <a:t>三、 汽化和液化</a:t>
            </a:r>
            <a:r>
              <a:rPr lang="zh-CN" altLang="en-US" sz="2800">
                <a:sym typeface="+mn-ea"/>
              </a:rPr>
              <a:t>（10年7考，2018、2017、2016、2015、2014、2013、2010年考）</a:t>
            </a:r>
            <a:endParaRPr lang="zh-CN" altLang="en-US" sz="2800">
              <a:sym typeface="+mn-ea"/>
            </a:endParaRPr>
          </a:p>
        </p:txBody>
      </p:sp>
      <p:sp>
        <p:nvSpPr>
          <p:cNvPr id="6" name="文本框 5"/>
          <p:cNvSpPr txBox="1"/>
          <p:nvPr/>
        </p:nvSpPr>
        <p:spPr>
          <a:xfrm>
            <a:off x="3601722" y="40525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气体</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967867" y="47612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气体</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3689987" y="47612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液体</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5578159" y="476123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放</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5578159" y="405257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吸</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10" grpId="0"/>
      <p:bldP spid="10" grpId="1"/>
      <p:bldP spid="7" grpId="0"/>
      <p:bldP spid="7" grpId="1"/>
      <p:bldP spid="8" grpId="0"/>
      <p:bldP spid="8" grpId="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p:cNvPicPr>
            <a:picLocks noChangeAspect="1"/>
          </p:cNvPicPr>
          <p:nvPr/>
        </p:nvPicPr>
        <p:blipFill>
          <a:blip r:embed="rId1"/>
          <a:stretch>
            <a:fillRect/>
          </a:stretch>
        </p:blipFill>
        <p:spPr>
          <a:xfrm>
            <a:off x="86360" y="2092325"/>
            <a:ext cx="8971280" cy="4227830"/>
          </a:xfrm>
          <a:prstGeom prst="rect">
            <a:avLst/>
          </a:prstGeom>
        </p:spPr>
      </p:pic>
      <p:sp>
        <p:nvSpPr>
          <p:cNvPr id="14" name="文本框 13"/>
          <p:cNvSpPr txBox="1"/>
          <p:nvPr/>
        </p:nvSpPr>
        <p:spPr>
          <a:xfrm>
            <a:off x="624205" y="1397318"/>
            <a:ext cx="7895590" cy="607695"/>
          </a:xfrm>
          <a:prstGeom prst="rect">
            <a:avLst/>
          </a:prstGeom>
          <a:noFill/>
        </p:spPr>
        <p:txBody>
          <a:bodyPr wrap="square" rtlCol="0" anchor="t">
            <a:spAutoFit/>
          </a:bodyPr>
          <a:p>
            <a:pPr marL="421640" indent="-421640" algn="just">
              <a:lnSpc>
                <a:spcPct val="120000"/>
              </a:lnSpc>
            </a:pPr>
            <a:r>
              <a:rPr lang="zh-CN" altLang="en-US" sz="2800" b="1"/>
              <a:t>2. 汽化的两种方式</a:t>
            </a:r>
            <a:r>
              <a:rPr lang="zh-CN" altLang="en-US" sz="2800"/>
              <a:t>：</a:t>
            </a:r>
            <a:endParaRPr lang="zh-CN" altLang="en-US" sz="2800"/>
          </a:p>
        </p:txBody>
      </p:sp>
      <p:sp>
        <p:nvSpPr>
          <p:cNvPr id="4" name="文本框 3"/>
          <p:cNvSpPr txBox="1"/>
          <p:nvPr/>
        </p:nvSpPr>
        <p:spPr>
          <a:xfrm>
            <a:off x="3379472" y="357187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表面</a:t>
            </a:r>
            <a:endParaRPr lang="zh-CN" altLang="en-US" sz="2400" b="1" dirty="0">
              <a:solidFill>
                <a:srgbClr val="FF0000"/>
              </a:solidFill>
              <a:latin typeface="Times New Roman" panose="02020603050405020304" pitchFamily="18" charset="0"/>
              <a:sym typeface="+mn-ea"/>
            </a:endParaRPr>
          </a:p>
        </p:txBody>
      </p:sp>
      <p:sp>
        <p:nvSpPr>
          <p:cNvPr id="7" name="文本框 6"/>
          <p:cNvSpPr txBox="1"/>
          <p:nvPr/>
        </p:nvSpPr>
        <p:spPr>
          <a:xfrm>
            <a:off x="6380482" y="357187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内部 </a:t>
            </a:r>
            <a:endParaRPr lang="zh-CN" altLang="en-US" sz="2400" b="1" dirty="0">
              <a:solidFill>
                <a:srgbClr val="FF0000"/>
              </a:solidFill>
              <a:latin typeface="Times New Roman" panose="02020603050405020304" pitchFamily="18" charset="0"/>
              <a:sym typeface="+mn-ea"/>
            </a:endParaRPr>
          </a:p>
        </p:txBody>
      </p:sp>
      <p:sp>
        <p:nvSpPr>
          <p:cNvPr id="5" name="文本框 4"/>
          <p:cNvSpPr txBox="1"/>
          <p:nvPr/>
        </p:nvSpPr>
        <p:spPr>
          <a:xfrm>
            <a:off x="7348857" y="357187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表面</a:t>
            </a:r>
            <a:endParaRPr lang="zh-CN" altLang="en-US" sz="2400" b="1" dirty="0">
              <a:solidFill>
                <a:srgbClr val="FF0000"/>
              </a:solidFill>
              <a:latin typeface="Times New Roman" panose="02020603050405020304" pitchFamily="18" charset="0"/>
              <a:sym typeface="+mn-ea"/>
            </a:endParaRPr>
          </a:p>
        </p:txBody>
      </p:sp>
      <p:sp>
        <p:nvSpPr>
          <p:cNvPr id="6" name="文本框 5"/>
          <p:cNvSpPr txBox="1"/>
          <p:nvPr/>
        </p:nvSpPr>
        <p:spPr>
          <a:xfrm>
            <a:off x="1391287" y="4631690"/>
            <a:ext cx="171323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液体的温度</a:t>
            </a:r>
            <a:endParaRPr lang="zh-CN" altLang="en-US" sz="2400" b="1" dirty="0">
              <a:solidFill>
                <a:srgbClr val="FF0000"/>
              </a:solidFill>
              <a:latin typeface="Times New Roman" panose="02020603050405020304" pitchFamily="18" charset="0"/>
              <a:sym typeface="+mn-ea"/>
            </a:endParaRPr>
          </a:p>
        </p:txBody>
      </p:sp>
      <p:sp>
        <p:nvSpPr>
          <p:cNvPr id="8" name="文本框 7"/>
          <p:cNvSpPr txBox="1"/>
          <p:nvPr/>
        </p:nvSpPr>
        <p:spPr>
          <a:xfrm>
            <a:off x="2962277" y="4631690"/>
            <a:ext cx="110109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表面积 </a:t>
            </a:r>
            <a:endParaRPr lang="zh-CN" altLang="en-US" sz="2400" b="1" dirty="0">
              <a:solidFill>
                <a:srgbClr val="FF0000"/>
              </a:solidFill>
              <a:latin typeface="Times New Roman" panose="02020603050405020304" pitchFamily="18" charset="0"/>
              <a:sym typeface="+mn-ea"/>
            </a:endParaRPr>
          </a:p>
        </p:txBody>
      </p:sp>
      <p:sp>
        <p:nvSpPr>
          <p:cNvPr id="9" name="文本框 8"/>
          <p:cNvSpPr txBox="1"/>
          <p:nvPr/>
        </p:nvSpPr>
        <p:spPr>
          <a:xfrm>
            <a:off x="4005582" y="4631690"/>
            <a:ext cx="140716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空气流速</a:t>
            </a:r>
            <a:endParaRPr lang="zh-CN" altLang="en-US" sz="2400" b="1" dirty="0">
              <a:solidFill>
                <a:srgbClr val="FF0000"/>
              </a:solidFill>
              <a:latin typeface="Times New Roman" panose="02020603050405020304" pitchFamily="18" charset="0"/>
              <a:sym typeface="+mn-ea"/>
            </a:endParaRPr>
          </a:p>
        </p:txBody>
      </p:sp>
      <p:sp>
        <p:nvSpPr>
          <p:cNvPr id="10" name="文本框 9"/>
          <p:cNvSpPr txBox="1"/>
          <p:nvPr/>
        </p:nvSpPr>
        <p:spPr>
          <a:xfrm>
            <a:off x="2900047" y="412940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缓慢</a:t>
            </a:r>
            <a:endParaRPr lang="zh-CN" altLang="en-US" sz="2400" b="1" dirty="0">
              <a:solidFill>
                <a:srgbClr val="FF0000"/>
              </a:solidFill>
              <a:latin typeface="Times New Roman" panose="02020603050405020304" pitchFamily="18" charset="0"/>
              <a:sym typeface="+mn-ea"/>
            </a:endParaRPr>
          </a:p>
        </p:txBody>
      </p:sp>
      <p:sp>
        <p:nvSpPr>
          <p:cNvPr id="11" name="文本框 10"/>
          <p:cNvSpPr txBox="1"/>
          <p:nvPr/>
        </p:nvSpPr>
        <p:spPr>
          <a:xfrm>
            <a:off x="6625592" y="412940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剧烈</a:t>
            </a:r>
            <a:endParaRPr lang="zh-CN" altLang="en-US" sz="2400" b="1" dirty="0">
              <a:solidFill>
                <a:srgbClr val="FF0000"/>
              </a:solidFill>
              <a:latin typeface="Times New Roman" panose="02020603050405020304" pitchFamily="18" charset="0"/>
              <a:sym typeface="+mn-ea"/>
            </a:endParaRPr>
          </a:p>
        </p:txBody>
      </p:sp>
      <p:sp>
        <p:nvSpPr>
          <p:cNvPr id="12" name="文本框 11"/>
          <p:cNvSpPr txBox="1"/>
          <p:nvPr/>
        </p:nvSpPr>
        <p:spPr>
          <a:xfrm>
            <a:off x="4239897" y="5679440"/>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汽化</a:t>
            </a:r>
            <a:endParaRPr lang="zh-CN" altLang="en-US" sz="2400" b="1" dirty="0">
              <a:solidFill>
                <a:srgbClr val="FF0000"/>
              </a:solidFill>
              <a:latin typeface="Times New Roman" panose="02020603050405020304" pitchFamily="18" charset="0"/>
              <a:sym typeface="+mn-ea"/>
            </a:endParaRPr>
          </a:p>
        </p:txBody>
      </p:sp>
      <p:sp>
        <p:nvSpPr>
          <p:cNvPr id="13" name="文本框 12"/>
          <p:cNvSpPr txBox="1"/>
          <p:nvPr/>
        </p:nvSpPr>
        <p:spPr>
          <a:xfrm>
            <a:off x="6593842" y="5679440"/>
            <a:ext cx="48895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吸</a:t>
            </a:r>
            <a:endParaRPr lang="zh-CN" altLang="en-US" sz="2400" b="1" dirty="0">
              <a:solidFill>
                <a:srgbClr val="FF0000"/>
              </a:solidFill>
              <a:latin typeface="Times New Roman" panose="02020603050405020304" pitchFamily="18" charset="0"/>
              <a:sym typeface="+mn-ea"/>
            </a:endParaRPr>
          </a:p>
        </p:txBody>
      </p:sp>
      <p:sp>
        <p:nvSpPr>
          <p:cNvPr id="15" name="文本框 14"/>
          <p:cNvSpPr txBox="1"/>
          <p:nvPr/>
        </p:nvSpPr>
        <p:spPr>
          <a:xfrm>
            <a:off x="7150737" y="5163820"/>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不变</a:t>
            </a:r>
            <a:endParaRPr lang="zh-CN" altLang="en-US"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5" grpId="0"/>
      <p:bldP spid="5" grpId="1"/>
      <p:bldP spid="10" grpId="0"/>
      <p:bldP spid="10" grpId="1"/>
      <p:bldP spid="11" grpId="0"/>
      <p:bldP spid="11" grpId="1"/>
      <p:bldP spid="6" grpId="0"/>
      <p:bldP spid="6" grpId="1"/>
      <p:bldP spid="8" grpId="0"/>
      <p:bldP spid="9" grpId="0"/>
      <p:bldP spid="8" grpId="1"/>
      <p:bldP spid="9" grpId="1"/>
      <p:bldP spid="15" grpId="0"/>
      <p:bldP spid="15" grpId="1"/>
      <p:bldP spid="12" grpId="0"/>
      <p:bldP spid="12"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486410" y="1238250"/>
            <a:ext cx="8171180" cy="5262245"/>
          </a:xfrm>
          <a:prstGeom prst="rect">
            <a:avLst/>
          </a:prstGeom>
          <a:noFill/>
        </p:spPr>
        <p:txBody>
          <a:bodyPr wrap="square" rtlCol="0" anchor="t">
            <a:spAutoFit/>
          </a:bodyPr>
          <a:p>
            <a:pPr marL="421640" indent="-421640" algn="just">
              <a:lnSpc>
                <a:spcPct val="100000"/>
              </a:lnSpc>
            </a:pPr>
            <a:r>
              <a:rPr lang="zh-CN" altLang="en-US" sz="2800" b="1">
                <a:solidFill>
                  <a:srgbClr val="FF0000"/>
                </a:solidFill>
                <a:sym typeface="+mn-ea"/>
              </a:rPr>
              <a:t>【点拨】</a:t>
            </a:r>
            <a:endParaRPr lang="zh-CN" altLang="en-US" sz="2800" b="1">
              <a:solidFill>
                <a:srgbClr val="FF0000"/>
              </a:solidFill>
              <a:sym typeface="+mn-ea"/>
            </a:endParaRPr>
          </a:p>
          <a:p>
            <a:pPr marL="421640" indent="-421640" algn="just">
              <a:lnSpc>
                <a:spcPct val="100000"/>
              </a:lnSpc>
            </a:pPr>
            <a:r>
              <a:rPr lang="zh-CN" altLang="en-US" sz="2800">
                <a:sym typeface="+mn-ea"/>
              </a:rPr>
              <a:t>（1）蒸发能使它周围环境的温度下降，所以它具有</a:t>
            </a:r>
            <a:r>
              <a:rPr lang="zh-CN" altLang="en-US" sz="2800" u="sng">
                <a:sym typeface="+mn-ea"/>
              </a:rPr>
              <a:t>　         　</a:t>
            </a:r>
            <a:r>
              <a:rPr lang="zh-CN" altLang="en-US" sz="2800">
                <a:sym typeface="+mn-ea"/>
              </a:rPr>
              <a:t>作用. </a:t>
            </a:r>
            <a:endParaRPr lang="zh-CN" altLang="en-US" sz="2800">
              <a:sym typeface="+mn-ea"/>
            </a:endParaRPr>
          </a:p>
          <a:p>
            <a:pPr marL="421640" indent="-421640" algn="just">
              <a:lnSpc>
                <a:spcPct val="100000"/>
              </a:lnSpc>
            </a:pPr>
            <a:r>
              <a:rPr lang="zh-CN" altLang="en-US" sz="2800">
                <a:sym typeface="+mn-ea"/>
              </a:rPr>
              <a:t> （2）液体沸腾的条件：①</a:t>
            </a:r>
            <a:r>
              <a:rPr lang="zh-CN" altLang="en-US" sz="2800" u="sng">
                <a:sym typeface="+mn-ea"/>
              </a:rPr>
              <a:t>　                      　</a:t>
            </a:r>
            <a:r>
              <a:rPr lang="zh-CN" altLang="en-US" sz="2800">
                <a:sym typeface="+mn-ea"/>
              </a:rPr>
              <a:t>；②</a:t>
            </a:r>
            <a:r>
              <a:rPr lang="zh-CN" altLang="en-US" sz="2800" u="sng">
                <a:sym typeface="+mn-ea"/>
              </a:rPr>
              <a:t>       </a:t>
            </a:r>
            <a:r>
              <a:rPr lang="zh-CN" altLang="en-US" sz="2800">
                <a:solidFill>
                  <a:schemeClr val="bg1"/>
                </a:solidFill>
                <a:sym typeface="+mn-ea"/>
              </a:rPr>
              <a:t>.</a:t>
            </a:r>
            <a:endParaRPr lang="zh-CN" altLang="en-US" sz="2800">
              <a:solidFill>
                <a:schemeClr val="bg1"/>
              </a:solidFill>
              <a:sym typeface="+mn-ea"/>
            </a:endParaRPr>
          </a:p>
          <a:p>
            <a:pPr marL="421640" indent="-421640" algn="just">
              <a:lnSpc>
                <a:spcPct val="100000"/>
              </a:lnSpc>
            </a:pPr>
            <a:r>
              <a:rPr lang="zh-CN" altLang="en-US" sz="2800">
                <a:solidFill>
                  <a:schemeClr val="bg1"/>
                </a:solidFill>
                <a:sym typeface="+mn-ea"/>
              </a:rPr>
              <a:t>     </a:t>
            </a:r>
            <a:r>
              <a:rPr lang="zh-CN" altLang="en-US" sz="2800" u="sng">
                <a:solidFill>
                  <a:schemeClr val="bg1"/>
                </a:solidFill>
                <a:sym typeface="+mn-ea"/>
              </a:rPr>
              <a:t>  </a:t>
            </a:r>
            <a:r>
              <a:rPr lang="zh-CN" altLang="en-US" sz="2800" u="sng">
                <a:solidFill>
                  <a:schemeClr val="tx1"/>
                </a:solidFill>
                <a:sym typeface="+mn-ea"/>
              </a:rPr>
              <a:t>  </a:t>
            </a:r>
            <a:r>
              <a:rPr lang="zh-CN" altLang="en-US" sz="2800" u="sng">
                <a:solidFill>
                  <a:schemeClr val="tx1"/>
                </a:solidFill>
                <a:sym typeface="+mn-ea"/>
              </a:rPr>
              <a:t>                 </a:t>
            </a:r>
            <a:r>
              <a:rPr lang="zh-CN" altLang="en-US" sz="2800" u="sng">
                <a:sym typeface="+mn-ea"/>
              </a:rPr>
              <a:t>   </a:t>
            </a:r>
            <a:r>
              <a:rPr lang="zh-CN" altLang="en-US" sz="2800">
                <a:sym typeface="+mn-ea"/>
              </a:rPr>
              <a:t>两者缺一不可. </a:t>
            </a:r>
            <a:endParaRPr lang="zh-CN" altLang="en-US" sz="2800">
              <a:sym typeface="+mn-ea"/>
            </a:endParaRPr>
          </a:p>
          <a:p>
            <a:pPr marL="421640" indent="-421640" algn="just">
              <a:lnSpc>
                <a:spcPct val="100000"/>
              </a:lnSpc>
            </a:pPr>
            <a:r>
              <a:rPr lang="zh-CN" altLang="en-US" sz="2800">
                <a:sym typeface="+mn-ea"/>
              </a:rPr>
              <a:t> （3）不同液体的沸点一般不同；同种液体的沸点与</a:t>
            </a:r>
            <a:r>
              <a:rPr lang="zh-CN" altLang="en-US" sz="2800" u="sng">
                <a:sym typeface="+mn-ea"/>
              </a:rPr>
              <a:t>　          　</a:t>
            </a:r>
            <a:r>
              <a:rPr lang="zh-CN" altLang="en-US" sz="2800">
                <a:sym typeface="+mn-ea"/>
              </a:rPr>
              <a:t>有关，气压越高沸点越高. </a:t>
            </a:r>
            <a:endParaRPr lang="zh-CN" altLang="en-US" sz="2800">
              <a:sym typeface="+mn-ea"/>
            </a:endParaRPr>
          </a:p>
          <a:p>
            <a:pPr marL="421640" indent="-421640" algn="just">
              <a:lnSpc>
                <a:spcPct val="100000"/>
              </a:lnSpc>
            </a:pPr>
            <a:r>
              <a:rPr lang="zh-CN" altLang="en-US" sz="2800">
                <a:sym typeface="+mn-ea"/>
              </a:rPr>
              <a:t>3. 使气体液化的方法：</a:t>
            </a:r>
            <a:r>
              <a:rPr lang="zh-CN" altLang="en-US" sz="2800" u="sng">
                <a:sym typeface="+mn-ea"/>
              </a:rPr>
              <a:t>                    </a:t>
            </a:r>
            <a:r>
              <a:rPr lang="zh-CN" altLang="en-US" sz="2800">
                <a:sym typeface="+mn-ea"/>
              </a:rPr>
              <a:t>和压缩体积.</a:t>
            </a:r>
            <a:endParaRPr lang="zh-CN" altLang="en-US" sz="2800">
              <a:sym typeface="+mn-ea"/>
            </a:endParaRPr>
          </a:p>
          <a:p>
            <a:pPr marL="421640" indent="-421640" algn="just">
              <a:lnSpc>
                <a:spcPct val="100000"/>
              </a:lnSpc>
            </a:pPr>
            <a:r>
              <a:rPr lang="zh-CN" altLang="en-US" sz="2800">
                <a:sym typeface="+mn-ea"/>
              </a:rPr>
              <a:t>（1）家里的煤气罐中的石油气是通过</a:t>
            </a:r>
            <a:r>
              <a:rPr lang="zh-CN" altLang="en-US" sz="2800" u="sng">
                <a:sym typeface="+mn-ea"/>
              </a:rPr>
              <a:t>　         　</a:t>
            </a:r>
            <a:r>
              <a:rPr lang="zh-CN" altLang="en-US" sz="2800">
                <a:sym typeface="+mn-ea"/>
              </a:rPr>
              <a:t>的方式液化的. </a:t>
            </a:r>
            <a:endParaRPr lang="zh-CN" altLang="en-US" sz="2800">
              <a:sym typeface="+mn-ea"/>
            </a:endParaRPr>
          </a:p>
          <a:p>
            <a:pPr marL="421640" indent="-421640" algn="just">
              <a:lnSpc>
                <a:spcPct val="100000"/>
              </a:lnSpc>
            </a:pPr>
            <a:r>
              <a:rPr lang="zh-CN" altLang="en-US" sz="2800">
                <a:sym typeface="+mn-ea"/>
              </a:rPr>
              <a:t>（2）雾和露的形成是通过</a:t>
            </a:r>
            <a:r>
              <a:rPr lang="zh-CN" altLang="en-US" sz="2800" u="sng">
                <a:sym typeface="+mn-ea"/>
              </a:rPr>
              <a:t>　         　</a:t>
            </a:r>
            <a:r>
              <a:rPr lang="zh-CN" altLang="en-US" sz="2800">
                <a:sym typeface="+mn-ea"/>
              </a:rPr>
              <a:t>的方式液化的. </a:t>
            </a:r>
            <a:endParaRPr lang="zh-CN" altLang="en-US" sz="2800">
              <a:sym typeface="+mn-ea"/>
            </a:endParaRPr>
          </a:p>
          <a:p>
            <a:pPr marL="421640" indent="-421640" algn="just">
              <a:lnSpc>
                <a:spcPct val="100000"/>
              </a:lnSpc>
            </a:pPr>
            <a:r>
              <a:rPr lang="zh-CN" altLang="en-US" sz="2800">
                <a:sym typeface="+mn-ea"/>
              </a:rPr>
              <a:t>（3）气体液化，使其体积变</a:t>
            </a:r>
            <a:r>
              <a:rPr lang="zh-CN" altLang="en-US" sz="2800" u="sng">
                <a:sym typeface="+mn-ea"/>
              </a:rPr>
              <a:t>　    </a:t>
            </a:r>
            <a:r>
              <a:rPr lang="zh-CN" altLang="en-US" sz="2800">
                <a:sym typeface="+mn-ea"/>
              </a:rPr>
              <a:t>，便于储存和运输. </a:t>
            </a:r>
            <a:endParaRPr lang="zh-CN" altLang="en-US" sz="2800">
              <a:sym typeface="+mn-ea"/>
            </a:endParaRPr>
          </a:p>
        </p:txBody>
      </p:sp>
      <p:sp>
        <p:nvSpPr>
          <p:cNvPr id="3" name="文本框 2"/>
          <p:cNvSpPr txBox="1"/>
          <p:nvPr/>
        </p:nvSpPr>
        <p:spPr>
          <a:xfrm>
            <a:off x="4848862" y="2489200"/>
            <a:ext cx="232791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温度达到沸点  </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1513842" y="205740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制冷 </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4848862" y="54400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降温   </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5059999" y="5890260"/>
            <a:ext cx="5403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小</a:t>
            </a:r>
            <a:endParaRPr lang="en-US" altLang="zh-CN" sz="2800" b="1" dirty="0">
              <a:solidFill>
                <a:srgbClr val="FF0000"/>
              </a:solidFill>
              <a:latin typeface="Times New Roman" panose="02020603050405020304" pitchFamily="18" charset="0"/>
              <a:sym typeface="+mn-ea"/>
            </a:endParaRPr>
          </a:p>
        </p:txBody>
      </p:sp>
      <p:sp>
        <p:nvSpPr>
          <p:cNvPr id="19" name="文本框 18"/>
          <p:cNvSpPr txBox="1"/>
          <p:nvPr/>
        </p:nvSpPr>
        <p:spPr>
          <a:xfrm>
            <a:off x="6606542" y="4611370"/>
            <a:ext cx="161290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压缩体积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156337" y="293941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继续吸热</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678307" y="375285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气压</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4156077" y="420306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降低温度 </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2" grpId="0"/>
      <p:bldP spid="2" grpId="1"/>
      <p:bldP spid="4" grpId="0"/>
      <p:bldP spid="4" grpId="1"/>
      <p:bldP spid="5" grpId="0"/>
      <p:bldP spid="5" grpId="1"/>
      <p:bldP spid="19" grpId="0"/>
      <p:bldP spid="19" grpId="1"/>
      <p:bldP spid="8" grpId="0"/>
      <p:bldP spid="8"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06388" y="2101215"/>
            <a:ext cx="8531225" cy="2366645"/>
          </a:xfrm>
          <a:prstGeom prst="rect">
            <a:avLst/>
          </a:prstGeom>
        </p:spPr>
      </p:pic>
      <p:sp>
        <p:nvSpPr>
          <p:cNvPr id="14" name="文本框 13"/>
          <p:cNvSpPr txBox="1"/>
          <p:nvPr/>
        </p:nvSpPr>
        <p:spPr>
          <a:xfrm>
            <a:off x="479108" y="4778375"/>
            <a:ext cx="8001635" cy="1124585"/>
          </a:xfrm>
          <a:prstGeom prst="rect">
            <a:avLst/>
          </a:prstGeom>
          <a:noFill/>
        </p:spPr>
        <p:txBody>
          <a:bodyPr wrap="square" rtlCol="0" anchor="t">
            <a:spAutoFit/>
          </a:bodyPr>
          <a:p>
            <a:pPr marL="18415" indent="650875" algn="just">
              <a:lnSpc>
                <a:spcPct val="120000"/>
              </a:lnSpc>
            </a:pPr>
            <a:r>
              <a:rPr sz="2800">
                <a:solidFill>
                  <a:srgbClr val="FF0000"/>
                </a:solidFill>
                <a:latin typeface="宋体" panose="02010600030101010101" pitchFamily="2" charset="-122"/>
                <a:cs typeface="宋体" panose="02010600030101010101" pitchFamily="2" charset="-122"/>
                <a:sym typeface="+mn-ea"/>
              </a:rPr>
              <a:t>【点拨】</a:t>
            </a:r>
            <a:r>
              <a:rPr sz="2800">
                <a:latin typeface="宋体" panose="02010600030101010101" pitchFamily="2" charset="-122"/>
                <a:cs typeface="宋体" panose="02010600030101010101" pitchFamily="2" charset="-122"/>
                <a:sym typeface="+mn-ea"/>
              </a:rPr>
              <a:t>升华吸热有制冷作用，如用于干冰人工降雨. </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676910" y="1316355"/>
            <a:ext cx="7948930" cy="681990"/>
          </a:xfrm>
          <a:prstGeom prst="rect">
            <a:avLst/>
          </a:prstGeom>
          <a:noFill/>
        </p:spPr>
        <p:txBody>
          <a:bodyPr wrap="square" rtlCol="0" anchor="t">
            <a:spAutoFit/>
          </a:bodyPr>
          <a:p>
            <a:pPr algn="l">
              <a:lnSpc>
                <a:spcPct val="120000"/>
              </a:lnSpc>
            </a:pPr>
            <a:r>
              <a:rPr lang="zh-CN" altLang="en-US" sz="3200" b="1">
                <a:solidFill>
                  <a:srgbClr val="FF0000"/>
                </a:solidFill>
                <a:sym typeface="+mn-ea"/>
              </a:rPr>
              <a:t>四、 升华和凝华</a:t>
            </a:r>
            <a:r>
              <a:rPr lang="zh-CN" altLang="en-US" sz="2800">
                <a:sym typeface="+mn-ea"/>
              </a:rPr>
              <a:t>（10年1考，2010年考）</a:t>
            </a:r>
            <a:endParaRPr lang="zh-CN" altLang="en-US" sz="2800">
              <a:sym typeface="+mn-ea"/>
            </a:endParaRPr>
          </a:p>
        </p:txBody>
      </p:sp>
      <p:sp>
        <p:nvSpPr>
          <p:cNvPr id="6" name="文本框 5"/>
          <p:cNvSpPr txBox="1"/>
          <p:nvPr/>
        </p:nvSpPr>
        <p:spPr>
          <a:xfrm>
            <a:off x="1590040" y="2943860"/>
            <a:ext cx="90487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固体 </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3213735" y="2943860"/>
            <a:ext cx="16249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气体</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590040" y="3788410"/>
            <a:ext cx="90487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气体 </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3197225" y="3788410"/>
            <a:ext cx="16249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固体</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4775835" y="2927350"/>
            <a:ext cx="16249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吸</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4759325" y="3771900"/>
            <a:ext cx="16249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放</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11" grpId="0"/>
      <p:bldP spid="11" grpId="1"/>
      <p:bldP spid="4" grpId="0"/>
      <p:bldP spid="4" grpId="1"/>
      <p:bldP spid="7" grpId="0"/>
      <p:bldP spid="7" grpId="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68170"/>
            <a:ext cx="7895590" cy="4225925"/>
          </a:xfrm>
          <a:prstGeom prst="rect">
            <a:avLst/>
          </a:prstGeom>
          <a:noFill/>
        </p:spPr>
        <p:txBody>
          <a:bodyPr wrap="square" rtlCol="0" anchor="t">
            <a:spAutoFit/>
          </a:bodyPr>
          <a:p>
            <a:pPr indent="-421640" algn="just">
              <a:lnSpc>
                <a:spcPct val="120000"/>
              </a:lnSpc>
            </a:pPr>
            <a:r>
              <a:rPr lang="zh-CN" altLang="en-US" sz="2800">
                <a:sym typeface="+mn-ea"/>
              </a:rPr>
              <a:t>如图2，按编号填写六种过程是属于哪种物态变化是吸热还是放热？</a:t>
            </a:r>
            <a:endParaRPr lang="zh-CN" altLang="en-US" sz="2800">
              <a:sym typeface="+mn-ea"/>
            </a:endParaRPr>
          </a:p>
          <a:p>
            <a:pPr marL="421640" indent="-421640" algn="just">
              <a:lnSpc>
                <a:spcPct val="120000"/>
              </a:lnSpc>
            </a:pPr>
            <a:r>
              <a:rPr lang="zh-CN" altLang="en-US" sz="2800">
                <a:sym typeface="+mn-ea"/>
              </a:rPr>
              <a:t>（1）</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热.</a:t>
            </a:r>
            <a:endParaRPr lang="zh-CN" altLang="en-US" sz="2800">
              <a:sym typeface="+mn-ea"/>
            </a:endParaRPr>
          </a:p>
          <a:p>
            <a:pPr marL="421640" indent="-421640" algn="just">
              <a:lnSpc>
                <a:spcPct val="120000"/>
              </a:lnSpc>
            </a:pPr>
            <a:r>
              <a:rPr lang="zh-CN" altLang="en-US" sz="2800">
                <a:sym typeface="+mn-ea"/>
              </a:rPr>
              <a:t>（2）</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热.</a:t>
            </a:r>
            <a:endParaRPr lang="zh-CN" altLang="en-US" sz="2800">
              <a:sym typeface="+mn-ea"/>
            </a:endParaRPr>
          </a:p>
          <a:p>
            <a:pPr marL="421640" indent="-421640" algn="just">
              <a:lnSpc>
                <a:spcPct val="120000"/>
              </a:lnSpc>
            </a:pPr>
            <a:r>
              <a:rPr lang="zh-CN" altLang="en-US" sz="2800">
                <a:sym typeface="+mn-ea"/>
              </a:rPr>
              <a:t>（3）</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热.</a:t>
            </a:r>
            <a:endParaRPr lang="zh-CN" altLang="en-US" sz="2800">
              <a:sym typeface="+mn-ea"/>
            </a:endParaRPr>
          </a:p>
          <a:p>
            <a:pPr marL="421640" indent="-421640" algn="just">
              <a:lnSpc>
                <a:spcPct val="120000"/>
              </a:lnSpc>
            </a:pPr>
            <a:r>
              <a:rPr lang="zh-CN" altLang="en-US" sz="2800">
                <a:sym typeface="+mn-ea"/>
              </a:rPr>
              <a:t>（4）</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热.</a:t>
            </a:r>
            <a:endParaRPr lang="zh-CN" altLang="en-US" sz="2800">
              <a:sym typeface="+mn-ea"/>
            </a:endParaRPr>
          </a:p>
          <a:p>
            <a:pPr marL="421640" indent="-421640" algn="just">
              <a:lnSpc>
                <a:spcPct val="120000"/>
              </a:lnSpc>
            </a:pPr>
            <a:r>
              <a:rPr lang="zh-CN" altLang="en-US" sz="2800">
                <a:sym typeface="+mn-ea"/>
              </a:rPr>
              <a:t>（5）</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热.</a:t>
            </a:r>
            <a:endParaRPr lang="zh-CN" altLang="en-US" sz="2800">
              <a:sym typeface="+mn-ea"/>
            </a:endParaRPr>
          </a:p>
          <a:p>
            <a:pPr marL="421640" indent="-421640" algn="just">
              <a:lnSpc>
                <a:spcPct val="120000"/>
              </a:lnSpc>
            </a:pPr>
            <a:r>
              <a:rPr lang="zh-CN" altLang="en-US" sz="2800">
                <a:sym typeface="+mn-ea"/>
              </a:rPr>
              <a:t>（6）</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热.</a:t>
            </a:r>
            <a:endParaRPr lang="zh-CN" altLang="en-US" sz="2800">
              <a:sym typeface="+mn-ea"/>
            </a:endParaRPr>
          </a:p>
        </p:txBody>
      </p:sp>
      <p:sp>
        <p:nvSpPr>
          <p:cNvPr id="2" name="文本框 1"/>
          <p:cNvSpPr txBox="1"/>
          <p:nvPr/>
        </p:nvSpPr>
        <p:spPr>
          <a:xfrm>
            <a:off x="1866902" y="297053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凝固</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492819" y="2970530"/>
            <a:ext cx="6292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 放</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76910" y="1172845"/>
            <a:ext cx="7948930" cy="681990"/>
          </a:xfrm>
          <a:prstGeom prst="rect">
            <a:avLst/>
          </a:prstGeom>
          <a:noFill/>
        </p:spPr>
        <p:txBody>
          <a:bodyPr wrap="square" rtlCol="0" anchor="t">
            <a:spAutoFit/>
          </a:bodyPr>
          <a:p>
            <a:pPr algn="l">
              <a:lnSpc>
                <a:spcPct val="120000"/>
              </a:lnSpc>
            </a:pPr>
            <a:r>
              <a:rPr lang="zh-CN" altLang="en-US" sz="3200" b="1">
                <a:solidFill>
                  <a:srgbClr val="FF0000"/>
                </a:solidFill>
                <a:sym typeface="+mn-ea"/>
              </a:rPr>
              <a:t>五、 水的三态相互转化图</a:t>
            </a:r>
            <a:endParaRPr lang="zh-CN" altLang="en-US" sz="2800">
              <a:sym typeface="+mn-ea"/>
            </a:endParaRPr>
          </a:p>
        </p:txBody>
      </p:sp>
      <p:sp>
        <p:nvSpPr>
          <p:cNvPr id="6" name="文本框 5"/>
          <p:cNvSpPr txBox="1"/>
          <p:nvPr/>
        </p:nvSpPr>
        <p:spPr>
          <a:xfrm>
            <a:off x="1850392" y="395859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液化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3520760" y="3958590"/>
            <a:ext cx="5403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放</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1850392" y="550037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凝华</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3520760" y="5500370"/>
            <a:ext cx="5403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放</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1850392" y="497840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升华</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3520760" y="4978400"/>
            <a:ext cx="5403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吸</a:t>
            </a:r>
            <a:endParaRPr lang="en-US" altLang="zh-CN" sz="2800" b="1" dirty="0">
              <a:solidFill>
                <a:srgbClr val="FF0000"/>
              </a:solidFill>
              <a:latin typeface="Times New Roman" panose="02020603050405020304" pitchFamily="18" charset="0"/>
              <a:sym typeface="+mn-ea"/>
            </a:endParaRPr>
          </a:p>
        </p:txBody>
      </p:sp>
      <p:sp>
        <p:nvSpPr>
          <p:cNvPr id="13" name="文本框 12"/>
          <p:cNvSpPr txBox="1"/>
          <p:nvPr/>
        </p:nvSpPr>
        <p:spPr>
          <a:xfrm>
            <a:off x="1866902" y="448056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汽化</a:t>
            </a:r>
            <a:endParaRPr lang="en-US" altLang="zh-CN" sz="2800" b="1" dirty="0">
              <a:solidFill>
                <a:srgbClr val="FF0000"/>
              </a:solidFill>
              <a:latin typeface="Times New Roman" panose="02020603050405020304" pitchFamily="18" charset="0"/>
              <a:sym typeface="+mn-ea"/>
            </a:endParaRPr>
          </a:p>
        </p:txBody>
      </p:sp>
      <p:sp>
        <p:nvSpPr>
          <p:cNvPr id="15" name="文本框 14"/>
          <p:cNvSpPr txBox="1"/>
          <p:nvPr/>
        </p:nvSpPr>
        <p:spPr>
          <a:xfrm>
            <a:off x="3537270" y="4480560"/>
            <a:ext cx="5403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吸 </a:t>
            </a:r>
            <a:endParaRPr lang="en-US" altLang="zh-CN" sz="2800" b="1" dirty="0">
              <a:solidFill>
                <a:srgbClr val="FF0000"/>
              </a:solidFill>
              <a:latin typeface="Times New Roman" panose="02020603050405020304" pitchFamily="18" charset="0"/>
              <a:sym typeface="+mn-ea"/>
            </a:endParaRPr>
          </a:p>
        </p:txBody>
      </p:sp>
      <p:sp>
        <p:nvSpPr>
          <p:cNvPr id="16" name="文本框 15"/>
          <p:cNvSpPr txBox="1"/>
          <p:nvPr/>
        </p:nvSpPr>
        <p:spPr>
          <a:xfrm>
            <a:off x="1866902" y="3452495"/>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熔化 </a:t>
            </a:r>
            <a:endParaRPr lang="en-US" altLang="zh-CN" sz="2800" b="1" dirty="0">
              <a:solidFill>
                <a:srgbClr val="FF0000"/>
              </a:solidFill>
              <a:latin typeface="Times New Roman" panose="02020603050405020304" pitchFamily="18" charset="0"/>
              <a:sym typeface="+mn-ea"/>
            </a:endParaRPr>
          </a:p>
        </p:txBody>
      </p:sp>
      <p:sp>
        <p:nvSpPr>
          <p:cNvPr id="17" name="文本框 16"/>
          <p:cNvSpPr txBox="1"/>
          <p:nvPr/>
        </p:nvSpPr>
        <p:spPr>
          <a:xfrm>
            <a:off x="3492820" y="3452495"/>
            <a:ext cx="6292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 吸</a:t>
            </a:r>
            <a:endParaRPr lang="en-US" altLang="zh-CN" sz="2800" b="1" dirty="0">
              <a:solidFill>
                <a:srgbClr val="FF0000"/>
              </a:solidFill>
              <a:latin typeface="Times New Roman" panose="02020603050405020304" pitchFamily="18" charset="0"/>
              <a:sym typeface="+mn-ea"/>
            </a:endParaRPr>
          </a:p>
        </p:txBody>
      </p:sp>
      <p:pic>
        <p:nvPicPr>
          <p:cNvPr id="18" name="图片 17"/>
          <p:cNvPicPr>
            <a:picLocks noChangeAspect="1"/>
          </p:cNvPicPr>
          <p:nvPr/>
        </p:nvPicPr>
        <p:blipFill>
          <a:blip r:embed="rId1"/>
          <a:stretch>
            <a:fillRect/>
          </a:stretch>
        </p:blipFill>
        <p:spPr>
          <a:xfrm>
            <a:off x="4766310" y="2846705"/>
            <a:ext cx="4344035" cy="303149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8">
                                            <p:txEl>
                                              <p:pRg st="0" end="0"/>
                                            </p:txEl>
                                          </p:spTgt>
                                        </p:tgtEl>
                                        <p:attrNameLst>
                                          <p:attrName>style.visibility</p:attrName>
                                        </p:attrNameLst>
                                      </p:cBhvr>
                                      <p:to>
                                        <p:strVal val="visible"/>
                                      </p:to>
                                    </p:set>
                                    <p:anim calcmode="lin" valueType="num">
                                      <p:cBhvr additive="base">
                                        <p:cTn id="6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2" grpId="0"/>
      <p:bldP spid="2" grpId="1"/>
      <p:bldP spid="4" grpId="0"/>
      <p:bldP spid="4" grpId="1"/>
      <p:bldP spid="16" grpId="0"/>
      <p:bldP spid="16" grpId="1"/>
      <p:bldP spid="17" grpId="0"/>
      <p:bldP spid="17" grpId="1"/>
      <p:bldP spid="6" grpId="0"/>
      <p:bldP spid="6" grpId="1"/>
      <p:bldP spid="7" grpId="0"/>
      <p:bldP spid="7" grpId="1"/>
      <p:bldP spid="13" grpId="0"/>
      <p:bldP spid="13" grpId="1"/>
      <p:bldP spid="15" grpId="0"/>
      <p:bldP spid="15" grpId="1"/>
      <p:bldP spid="11" grpId="0"/>
      <p:bldP spid="11" grpId="1"/>
      <p:bldP spid="12" grpId="0"/>
      <p:bldP spid="12" grpId="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27775" y="2630170"/>
            <a:ext cx="2618105" cy="3472815"/>
          </a:xfrm>
          <a:prstGeom prst="rect">
            <a:avLst/>
          </a:prstGeom>
        </p:spPr>
      </p:pic>
      <p:sp>
        <p:nvSpPr>
          <p:cNvPr id="14" name="文本框 13"/>
          <p:cNvSpPr txBox="1"/>
          <p:nvPr/>
        </p:nvSpPr>
        <p:spPr>
          <a:xfrm>
            <a:off x="624205" y="1878330"/>
            <a:ext cx="7895590"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zh-CN" altLang="en-US" sz="2800" b="1">
                <a:solidFill>
                  <a:srgbClr val="FF0000"/>
                </a:solidFill>
                <a:latin typeface="Times New Roman" panose="02020603050405020304" pitchFamily="18" charset="0"/>
                <a:cs typeface="Times New Roman" panose="02020603050405020304" pitchFamily="18" charset="0"/>
                <a:sym typeface="+mn-ea"/>
              </a:rPr>
              <a:t>1</a:t>
            </a:r>
            <a:r>
              <a:rPr lang="zh-CN" altLang="en-US" sz="2800">
                <a:sym typeface="+mn-ea"/>
              </a:rPr>
              <a:t> 如图</a:t>
            </a:r>
            <a:r>
              <a:rPr lang="zh-CN" altLang="en-US" sz="2800">
                <a:latin typeface="Times New Roman" panose="02020603050405020304" pitchFamily="18" charset="0"/>
                <a:cs typeface="Times New Roman" panose="02020603050405020304" pitchFamily="18" charset="0"/>
                <a:sym typeface="+mn-ea"/>
              </a:rPr>
              <a:t>3</a:t>
            </a:r>
            <a:r>
              <a:rPr lang="zh-CN" altLang="en-US" sz="2800">
                <a:sym typeface="+mn-ea"/>
              </a:rPr>
              <a:t>是“探究海波熔化时温度的变化规律”的实验装置. </a:t>
            </a:r>
            <a:endParaRPr lang="zh-CN" altLang="en-US" sz="2800">
              <a:sym typeface="+mn-ea"/>
            </a:endParaRPr>
          </a:p>
          <a:p>
            <a:pPr algn="just">
              <a:lnSpc>
                <a:spcPct val="120000"/>
              </a:lnSpc>
            </a:pPr>
            <a:r>
              <a:rPr lang="zh-CN" altLang="en-US" sz="2800">
                <a:sym typeface="+mn-ea"/>
              </a:rPr>
              <a:t>（1）安装实验器材时，小亮应按照</a:t>
            </a:r>
            <a:endParaRPr lang="zh-CN" altLang="en-US" sz="2800">
              <a:sym typeface="+mn-ea"/>
            </a:endParaRPr>
          </a:p>
          <a:p>
            <a:pPr algn="just">
              <a:lnSpc>
                <a:spcPct val="120000"/>
              </a:lnSpc>
            </a:pPr>
            <a:r>
              <a:rPr lang="zh-CN" altLang="en-US" sz="2800" u="sng">
                <a:sym typeface="+mn-ea"/>
              </a:rPr>
              <a:t>　              </a:t>
            </a:r>
            <a:r>
              <a:rPr lang="zh-CN" altLang="en-US" sz="2800">
                <a:sym typeface="+mn-ea"/>
              </a:rPr>
              <a:t>（选填“自上而下”或</a:t>
            </a:r>
            <a:endParaRPr lang="zh-CN" altLang="en-US" sz="2800">
              <a:sym typeface="+mn-ea"/>
            </a:endParaRPr>
          </a:p>
          <a:p>
            <a:pPr algn="just">
              <a:lnSpc>
                <a:spcPct val="120000"/>
              </a:lnSpc>
            </a:pPr>
            <a:r>
              <a:rPr lang="zh-CN" altLang="en-US" sz="2800">
                <a:sym typeface="+mn-ea"/>
              </a:rPr>
              <a:t>“自下而上”）的顺序进行.</a:t>
            </a:r>
            <a:endParaRPr lang="zh-CN" altLang="en-US" sz="2800">
              <a:sym typeface="+mn-ea"/>
            </a:endParaRPr>
          </a:p>
          <a:p>
            <a:pPr algn="just">
              <a:lnSpc>
                <a:spcPct val="120000"/>
              </a:lnSpc>
            </a:pPr>
            <a:r>
              <a:rPr lang="zh-CN" altLang="en-US" sz="2800">
                <a:sym typeface="+mn-ea"/>
              </a:rPr>
              <a:t>（2）将温度计插入试管中时，温度</a:t>
            </a:r>
            <a:endParaRPr lang="zh-CN" altLang="en-US" sz="2800">
              <a:sym typeface="+mn-ea"/>
            </a:endParaRPr>
          </a:p>
          <a:p>
            <a:pPr algn="just">
              <a:lnSpc>
                <a:spcPct val="120000"/>
              </a:lnSpc>
            </a:pPr>
            <a:r>
              <a:rPr lang="zh-CN" altLang="en-US" sz="2800">
                <a:sym typeface="+mn-ea"/>
              </a:rPr>
              <a:t>计的玻璃泡要全部插入固体粉末中，</a:t>
            </a:r>
            <a:endParaRPr lang="zh-CN" altLang="en-US" sz="2800">
              <a:sym typeface="+mn-ea"/>
            </a:endParaRPr>
          </a:p>
          <a:p>
            <a:pPr algn="just">
              <a:lnSpc>
                <a:spcPct val="120000"/>
              </a:lnSpc>
            </a:pPr>
            <a:r>
              <a:rPr lang="zh-CN" altLang="en-US" sz="2800">
                <a:sym typeface="+mn-ea"/>
              </a:rPr>
              <a:t>不要碰到</a:t>
            </a:r>
            <a:r>
              <a:rPr lang="zh-CN" altLang="en-US" sz="2800" u="sng">
                <a:sym typeface="+mn-ea"/>
              </a:rPr>
              <a:t>             </a:t>
            </a:r>
            <a:r>
              <a:rPr lang="zh-CN" altLang="en-US" sz="2800">
                <a:sym typeface="+mn-ea"/>
              </a:rPr>
              <a:t>或</a:t>
            </a:r>
            <a:r>
              <a:rPr lang="zh-CN" altLang="en-US" sz="2800" u="sng">
                <a:sym typeface="+mn-ea"/>
              </a:rPr>
              <a:t>             </a:t>
            </a:r>
            <a:r>
              <a:rPr lang="zh-CN" altLang="en-US" sz="2800">
                <a:sym typeface="+mn-ea"/>
              </a:rPr>
              <a:t>. </a:t>
            </a:r>
            <a:endParaRPr lang="zh-CN" altLang="en-US" sz="2800">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35604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实验一：探究固体熔化时温度的变化规律</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1999299" y="5509260"/>
            <a:ext cx="125539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试管底 </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624207" y="3453765"/>
            <a:ext cx="161290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自下而上</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3417889" y="5509260"/>
            <a:ext cx="125539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试管壁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9" grpId="0"/>
      <p:bldP spid="9" grpId="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81150"/>
            <a:ext cx="7895590" cy="3709035"/>
          </a:xfrm>
          <a:prstGeom prst="rect">
            <a:avLst/>
          </a:prstGeom>
          <a:noFill/>
        </p:spPr>
        <p:txBody>
          <a:bodyPr wrap="square" rtlCol="0" anchor="t">
            <a:spAutoFit/>
          </a:bodyPr>
          <a:p>
            <a:pPr marL="199390" indent="-199390" algn="just">
              <a:lnSpc>
                <a:spcPct val="120000"/>
              </a:lnSpc>
            </a:pPr>
            <a:r>
              <a:rPr lang="zh-CN" altLang="en-US" sz="2800">
                <a:sym typeface="+mn-ea"/>
              </a:rPr>
              <a:t>（3）将装有海波的试管放在盛水的烧杯内加热，而不是直接用酒精灯加热，这种加热方法称为水浴加热法，它的目的是为了使试管内的物质</a:t>
            </a:r>
            <a:r>
              <a:rPr lang="zh-CN" altLang="en-US" sz="2800" u="sng">
                <a:sym typeface="+mn-ea"/>
              </a:rPr>
              <a:t>　    </a:t>
            </a:r>
            <a:r>
              <a:rPr lang="en-US" altLang="zh-CN" sz="2800">
                <a:solidFill>
                  <a:schemeClr val="bg1"/>
                </a:solidFill>
                <a:sym typeface="+mn-ea"/>
              </a:rPr>
              <a:t>.</a:t>
            </a:r>
            <a:endParaRPr lang="en-US" altLang="zh-CN" sz="2800">
              <a:sym typeface="+mn-ea"/>
            </a:endParaRPr>
          </a:p>
          <a:p>
            <a:pPr marL="199390" indent="-199390" algn="just">
              <a:lnSpc>
                <a:spcPct val="120000"/>
              </a:lnSpc>
            </a:pPr>
            <a:r>
              <a:rPr lang="en-US" altLang="zh-CN" sz="2800">
                <a:sym typeface="+mn-ea"/>
              </a:rPr>
              <a:t>   </a:t>
            </a:r>
            <a:r>
              <a:rPr lang="en-US" altLang="zh-CN" sz="2800" u="sng">
                <a:sym typeface="+mn-ea"/>
              </a:rPr>
              <a:t>                  </a:t>
            </a:r>
            <a:r>
              <a:rPr lang="zh-CN" altLang="en-US" sz="2800">
                <a:sym typeface="+mn-ea"/>
              </a:rPr>
              <a:t>；试管放入盛有水的烧杯中加热，试管在水下的深度要适当，“适当”的含义是：</a:t>
            </a:r>
            <a:r>
              <a:rPr lang="zh-CN" altLang="en-US" sz="2800" u="sng">
                <a:sym typeface="+mn-ea"/>
              </a:rPr>
              <a:t>　</a:t>
            </a:r>
            <a:r>
              <a:rPr lang="en-US" altLang="zh-CN" sz="2800">
                <a:solidFill>
                  <a:schemeClr val="bg1"/>
                </a:solidFill>
                <a:sym typeface="+mn-ea"/>
              </a:rPr>
              <a:t>.</a:t>
            </a:r>
            <a:endParaRPr lang="en-US" altLang="zh-CN" sz="2800">
              <a:solidFill>
                <a:schemeClr val="bg1"/>
              </a:solidFill>
              <a:sym typeface="+mn-ea"/>
            </a:endParaRPr>
          </a:p>
          <a:p>
            <a:pPr marL="199390" indent="-199390" algn="just">
              <a:lnSpc>
                <a:spcPct val="120000"/>
              </a:lnSpc>
            </a:pPr>
            <a:r>
              <a:rPr lang="zh-CN" altLang="en-US" sz="2800">
                <a:sym typeface="+mn-ea"/>
              </a:rPr>
              <a:t>   </a:t>
            </a:r>
            <a:r>
              <a:rPr lang="zh-CN" altLang="en-US" sz="2800" u="sng">
                <a:sym typeface="+mn-ea"/>
              </a:rPr>
              <a:t>                                   </a:t>
            </a:r>
            <a:r>
              <a:rPr lang="zh-CN" altLang="en-US" sz="2800">
                <a:sym typeface="+mn-ea"/>
              </a:rPr>
              <a:t> 和</a:t>
            </a:r>
            <a:r>
              <a:rPr lang="zh-CN" altLang="en-US" sz="2800" u="sng">
                <a:sym typeface="+mn-ea"/>
              </a:rPr>
              <a:t>　                                               </a:t>
            </a:r>
            <a:r>
              <a:rPr lang="zh-CN" altLang="en-US" sz="2800">
                <a:solidFill>
                  <a:schemeClr val="bg1"/>
                </a:solidFill>
                <a:sym typeface="+mn-ea"/>
              </a:rPr>
              <a:t>.</a:t>
            </a:r>
            <a:endParaRPr lang="zh-CN" altLang="en-US" sz="2800">
              <a:solidFill>
                <a:schemeClr val="bg1"/>
              </a:solidFill>
              <a:sym typeface="+mn-ea"/>
            </a:endParaRPr>
          </a:p>
          <a:p>
            <a:pPr marL="199390" indent="-199390" algn="just">
              <a:lnSpc>
                <a:spcPct val="120000"/>
              </a:lnSpc>
            </a:pPr>
            <a:r>
              <a:rPr lang="zh-CN" altLang="en-US" sz="2800">
                <a:sym typeface="+mn-ea"/>
              </a:rPr>
              <a:t>   </a:t>
            </a:r>
            <a:r>
              <a:rPr lang="zh-CN" altLang="en-US" sz="2800" u="sng">
                <a:sym typeface="+mn-ea"/>
              </a:rPr>
              <a:t>                                   </a:t>
            </a:r>
            <a:r>
              <a:rPr lang="en-US" altLang="zh-CN" sz="2800">
                <a:sym typeface="+mn-ea"/>
              </a:rPr>
              <a:t>.</a:t>
            </a:r>
            <a:endParaRPr lang="en-US" altLang="zh-CN" sz="2800">
              <a:sym typeface="+mn-ea"/>
            </a:endParaRPr>
          </a:p>
        </p:txBody>
      </p:sp>
      <p:sp>
        <p:nvSpPr>
          <p:cNvPr id="4" name="文本框 3"/>
          <p:cNvSpPr txBox="1"/>
          <p:nvPr/>
        </p:nvSpPr>
        <p:spPr>
          <a:xfrm>
            <a:off x="708025" y="4172585"/>
            <a:ext cx="32194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试管不接触烧杯底</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798830" y="3174365"/>
            <a:ext cx="16776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受热均匀</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3652520" y="4172585"/>
            <a:ext cx="49904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试管中装有固体的部分完</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783590" y="4694555"/>
            <a:ext cx="232791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全浸没在水中</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4" grpId="0"/>
      <p:bldP spid="4" grpId="1"/>
      <p:bldP spid="5"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5998845" y="3554730"/>
            <a:ext cx="2667635" cy="2304415"/>
          </a:xfrm>
          <a:prstGeom prst="rect">
            <a:avLst/>
          </a:prstGeom>
        </p:spPr>
      </p:pic>
      <p:sp>
        <p:nvSpPr>
          <p:cNvPr id="3" name="文本框 2"/>
          <p:cNvSpPr txBox="1"/>
          <p:nvPr/>
        </p:nvSpPr>
        <p:spPr>
          <a:xfrm>
            <a:off x="624205" y="1148080"/>
            <a:ext cx="7895590" cy="5777230"/>
          </a:xfrm>
          <a:prstGeom prst="rect">
            <a:avLst/>
          </a:prstGeom>
          <a:noFill/>
        </p:spPr>
        <p:txBody>
          <a:bodyPr wrap="square" rtlCol="0" anchor="t">
            <a:spAutoFit/>
          </a:bodyPr>
          <a:p>
            <a:pPr algn="just" defTabSz="914400">
              <a:lnSpc>
                <a:spcPct val="110000"/>
              </a:lnSpc>
              <a:tabLst>
                <a:tab pos="537210" algn="l"/>
              </a:tabLst>
            </a:pPr>
            <a:r>
              <a:rPr lang="zh-CN" altLang="en-US" sz="2800">
                <a:sym typeface="+mn-ea"/>
              </a:rPr>
              <a:t>（4）下表是实验中记录的数据.</a:t>
            </a:r>
            <a:endParaRPr lang="zh-CN" altLang="en-US" sz="2800">
              <a:sym typeface="+mn-ea"/>
            </a:endParaRPr>
          </a:p>
          <a:p>
            <a:pPr marL="174625" indent="-24765" algn="just" defTabSz="914400">
              <a:lnSpc>
                <a:spcPct val="110000"/>
              </a:lnSpc>
              <a:tabLst>
                <a:tab pos="537210" algn="l"/>
              </a:tabLst>
            </a:pPr>
            <a:endParaRPr lang="zh-CN" altLang="en-US" sz="2800">
              <a:sym typeface="+mn-ea"/>
            </a:endParaRPr>
          </a:p>
          <a:p>
            <a:pPr marL="174625" indent="-24765" algn="just" defTabSz="914400">
              <a:lnSpc>
                <a:spcPct val="110000"/>
              </a:lnSpc>
              <a:tabLst>
                <a:tab pos="537210" algn="l"/>
              </a:tabLst>
            </a:pPr>
            <a:endParaRPr lang="zh-CN" altLang="en-US" sz="2800">
              <a:sym typeface="+mn-ea"/>
            </a:endParaRPr>
          </a:p>
          <a:p>
            <a:pPr algn="just" defTabSz="914400">
              <a:lnSpc>
                <a:spcPct val="110000"/>
              </a:lnSpc>
              <a:tabLst>
                <a:tab pos="537210" algn="l"/>
              </a:tabLst>
            </a:pPr>
            <a:r>
              <a:rPr lang="zh-CN" altLang="en-US" sz="2800">
                <a:sym typeface="+mn-ea"/>
              </a:rPr>
              <a:t>根据表中数据可知，海波的熔点是</a:t>
            </a:r>
            <a:r>
              <a:rPr lang="zh-CN" altLang="en-US" sz="2800" u="sng">
                <a:sym typeface="+mn-ea"/>
              </a:rPr>
              <a:t>            </a:t>
            </a:r>
            <a:r>
              <a:rPr lang="zh-CN" altLang="en-US" sz="2800">
                <a:sym typeface="+mn-ea"/>
              </a:rPr>
              <a:t>℃；海波是</a:t>
            </a:r>
            <a:r>
              <a:rPr lang="zh-CN" altLang="en-US" sz="2800" u="sng">
                <a:sym typeface="+mn-ea"/>
              </a:rPr>
              <a:t>               </a:t>
            </a:r>
            <a:r>
              <a:rPr lang="zh-CN" altLang="en-US" sz="2800">
                <a:sym typeface="+mn-ea"/>
              </a:rPr>
              <a:t>（选填“晶体”或“非晶体”）. </a:t>
            </a:r>
            <a:endParaRPr lang="zh-CN" altLang="en-US" sz="2800">
              <a:sym typeface="+mn-ea"/>
            </a:endParaRPr>
          </a:p>
          <a:p>
            <a:pPr algn="just" defTabSz="914400">
              <a:lnSpc>
                <a:spcPct val="110000"/>
              </a:lnSpc>
              <a:tabLst>
                <a:tab pos="537210" algn="l"/>
              </a:tabLst>
            </a:pPr>
            <a:r>
              <a:rPr lang="zh-CN" altLang="en-US" sz="2800">
                <a:sym typeface="+mn-ea"/>
              </a:rPr>
              <a:t>（5）如图4所示</a:t>
            </a:r>
            <a:r>
              <a:rPr lang="zh-CN" altLang="en-US" sz="2800" u="sng">
                <a:sym typeface="+mn-ea"/>
              </a:rPr>
              <a:t>         </a:t>
            </a:r>
            <a:r>
              <a:rPr lang="zh-CN" altLang="en-US" sz="2800">
                <a:sym typeface="+mn-ea"/>
              </a:rPr>
              <a:t>段表示熔化</a:t>
            </a:r>
            <a:endParaRPr lang="zh-CN" altLang="en-US" sz="2800">
              <a:sym typeface="+mn-ea"/>
            </a:endParaRPr>
          </a:p>
          <a:p>
            <a:pPr algn="just" defTabSz="914400">
              <a:lnSpc>
                <a:spcPct val="110000"/>
              </a:lnSpc>
              <a:tabLst>
                <a:tab pos="537210" algn="l"/>
              </a:tabLst>
            </a:pPr>
            <a:r>
              <a:rPr lang="zh-CN" altLang="en-US" sz="2800">
                <a:sym typeface="+mn-ea"/>
              </a:rPr>
              <a:t>过程，海波熔化共用了</a:t>
            </a:r>
            <a:r>
              <a:rPr lang="zh-CN" altLang="en-US" sz="2800" u="sng">
                <a:sym typeface="+mn-ea"/>
              </a:rPr>
              <a:t>    </a:t>
            </a:r>
            <a:r>
              <a:rPr lang="zh-CN" altLang="en-US" sz="2800">
                <a:sym typeface="+mn-ea"/>
              </a:rPr>
              <a:t>分钟；</a:t>
            </a:r>
            <a:endParaRPr lang="zh-CN" altLang="en-US" sz="2800">
              <a:sym typeface="+mn-ea"/>
            </a:endParaRPr>
          </a:p>
          <a:p>
            <a:pPr algn="just" defTabSz="914400">
              <a:lnSpc>
                <a:spcPct val="110000"/>
              </a:lnSpc>
              <a:tabLst>
                <a:tab pos="537210" algn="l"/>
              </a:tabLst>
            </a:pPr>
            <a:r>
              <a:rPr lang="zh-CN" altLang="en-US" sz="2800">
                <a:sym typeface="+mn-ea"/>
              </a:rPr>
              <a:t>在熔化过程中继续吸热，</a:t>
            </a:r>
            <a:r>
              <a:rPr lang="zh-CN" altLang="en-US" sz="2800" u="sng">
                <a:sym typeface="+mn-ea"/>
              </a:rPr>
              <a:t>        </a:t>
            </a:r>
            <a:r>
              <a:rPr lang="zh-CN" altLang="en-US" sz="2800">
                <a:sym typeface="+mn-ea"/>
              </a:rPr>
              <a:t>不变，</a:t>
            </a:r>
            <a:endParaRPr lang="zh-CN" altLang="en-US" sz="2800">
              <a:sym typeface="+mn-ea"/>
            </a:endParaRPr>
          </a:p>
          <a:p>
            <a:pPr algn="just" defTabSz="914400">
              <a:lnSpc>
                <a:spcPct val="110000"/>
              </a:lnSpc>
              <a:tabLst>
                <a:tab pos="537210" algn="l"/>
              </a:tabLst>
            </a:pPr>
            <a:r>
              <a:rPr lang="zh-CN" altLang="en-US" sz="2800">
                <a:sym typeface="+mn-ea"/>
              </a:rPr>
              <a:t>内能</a:t>
            </a:r>
            <a:r>
              <a:rPr lang="zh-CN" altLang="en-US" sz="2800" u="sng">
                <a:sym typeface="+mn-ea"/>
              </a:rPr>
              <a:t>        </a:t>
            </a:r>
            <a:r>
              <a:rPr lang="zh-CN" altLang="en-US" sz="2800">
                <a:sym typeface="+mn-ea"/>
              </a:rPr>
              <a:t>；海波处于</a:t>
            </a:r>
            <a:r>
              <a:rPr lang="zh-CN" altLang="en-US" sz="2800" u="sng">
                <a:sym typeface="+mn-ea"/>
              </a:rPr>
              <a:t>                 </a:t>
            </a:r>
            <a:r>
              <a:rPr lang="zh-CN" altLang="en-US" sz="2800">
                <a:sym typeface="+mn-ea"/>
              </a:rPr>
              <a:t>态；</a:t>
            </a:r>
            <a:endParaRPr lang="zh-CN" altLang="en-US" sz="2800">
              <a:sym typeface="+mn-ea"/>
            </a:endParaRPr>
          </a:p>
          <a:p>
            <a:pPr algn="just" defTabSz="914400">
              <a:lnSpc>
                <a:spcPct val="110000"/>
              </a:lnSpc>
              <a:tabLst>
                <a:tab pos="537210" algn="l"/>
              </a:tabLst>
            </a:pPr>
            <a:r>
              <a:rPr lang="zh-CN" altLang="en-US" sz="2800">
                <a:sym typeface="+mn-ea"/>
              </a:rPr>
              <a:t>40℃时海波处</a:t>
            </a:r>
            <a:r>
              <a:rPr lang="zh-CN" altLang="en-US" sz="2800" u="sng">
                <a:sym typeface="+mn-ea"/>
              </a:rPr>
              <a:t>               </a:t>
            </a:r>
            <a:r>
              <a:rPr lang="zh-CN" altLang="en-US" sz="2800">
                <a:sym typeface="+mn-ea"/>
              </a:rPr>
              <a:t>态，50℃时海</a:t>
            </a:r>
            <a:endParaRPr lang="zh-CN" altLang="en-US" sz="2800">
              <a:sym typeface="+mn-ea"/>
            </a:endParaRPr>
          </a:p>
          <a:p>
            <a:pPr algn="just" defTabSz="914400">
              <a:lnSpc>
                <a:spcPct val="110000"/>
              </a:lnSpc>
              <a:tabLst>
                <a:tab pos="537210" algn="l"/>
              </a:tabLst>
            </a:pPr>
            <a:r>
              <a:rPr lang="zh-CN" altLang="en-US" sz="2800">
                <a:sym typeface="+mn-ea"/>
              </a:rPr>
              <a:t>波处于</a:t>
            </a:r>
            <a:r>
              <a:rPr lang="zh-CN" altLang="en-US" sz="2800" u="sng">
                <a:sym typeface="+mn-ea"/>
              </a:rPr>
              <a:t>                 </a:t>
            </a:r>
            <a:r>
              <a:rPr lang="zh-CN" altLang="en-US" sz="2800">
                <a:sym typeface="+mn-ea"/>
              </a:rPr>
              <a:t>态（选填“固”“液”或“固液并存”）.    </a:t>
            </a:r>
            <a:endParaRPr lang="zh-CN" altLang="en-US" sz="2800">
              <a:sym typeface="+mn-ea"/>
            </a:endParaRPr>
          </a:p>
        </p:txBody>
      </p:sp>
      <p:sp>
        <p:nvSpPr>
          <p:cNvPr id="2" name="文本框 1"/>
          <p:cNvSpPr txBox="1"/>
          <p:nvPr/>
        </p:nvSpPr>
        <p:spPr>
          <a:xfrm>
            <a:off x="6515102" y="2606675"/>
            <a:ext cx="5384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48</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213360" y="1709420"/>
            <a:ext cx="8717280" cy="789305"/>
          </a:xfrm>
          <a:prstGeom prst="rect">
            <a:avLst/>
          </a:prstGeom>
        </p:spPr>
      </p:pic>
      <p:sp>
        <p:nvSpPr>
          <p:cNvPr id="6" name="文本框 5"/>
          <p:cNvSpPr txBox="1"/>
          <p:nvPr/>
        </p:nvSpPr>
        <p:spPr>
          <a:xfrm>
            <a:off x="1340485" y="3056890"/>
            <a:ext cx="119824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晶体</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3235325" y="3554730"/>
            <a:ext cx="82804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BC</a:t>
            </a:r>
            <a:endParaRPr sz="2800" b="1" dirty="0">
              <a:solidFill>
                <a:srgbClr val="FF0000"/>
              </a:solidFill>
              <a:latin typeface="Times New Roman" panose="02020603050405020304" pitchFamily="18" charset="0"/>
              <a:sym typeface="+mn-ea"/>
            </a:endParaRPr>
          </a:p>
        </p:txBody>
      </p:sp>
      <p:sp>
        <p:nvSpPr>
          <p:cNvPr id="9" name="文本框 8"/>
          <p:cNvSpPr txBox="1"/>
          <p:nvPr/>
        </p:nvSpPr>
        <p:spPr>
          <a:xfrm>
            <a:off x="4063365" y="3995420"/>
            <a:ext cx="67627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1268730" y="4871720"/>
            <a:ext cx="9505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增大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4447540" y="4445635"/>
            <a:ext cx="10521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温度</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3585845" y="4888230"/>
            <a:ext cx="191389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固液共存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3" name="文本框 12"/>
          <p:cNvSpPr txBox="1"/>
          <p:nvPr/>
        </p:nvSpPr>
        <p:spPr>
          <a:xfrm>
            <a:off x="2835910" y="5408930"/>
            <a:ext cx="98933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固</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4" name="文本框 13"/>
          <p:cNvSpPr txBox="1"/>
          <p:nvPr/>
        </p:nvSpPr>
        <p:spPr>
          <a:xfrm>
            <a:off x="1918335" y="5859145"/>
            <a:ext cx="98933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液</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P spid="11" grpId="1"/>
      <p:bldP spid="2" grpId="0"/>
      <p:bldP spid="2" grpId="1"/>
      <p:bldP spid="6" grpId="0"/>
      <p:bldP spid="6" grpId="1"/>
      <p:bldP spid="8" grpId="0"/>
      <p:bldP spid="8" grpId="1"/>
      <p:bldP spid="9" grpId="0"/>
      <p:bldP spid="9" grpId="1"/>
      <p:bldP spid="12" grpId="0"/>
      <p:bldP spid="12" grpId="1"/>
      <p:bldP spid="13" grpId="0"/>
      <p:bldP spid="13" grpId="1"/>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199323"/>
            <a:ext cx="8170863" cy="3192145"/>
          </a:xfrm>
          <a:prstGeom prst="rect">
            <a:avLst/>
          </a:prstGeom>
          <a:noFill/>
          <a:ln w="9525">
            <a:noFill/>
          </a:ln>
        </p:spPr>
        <p:txBody>
          <a:bodyPr anchor="ctr" anchorCtr="0">
            <a:spAutoFit/>
          </a:bodyPr>
          <a:p>
            <a:pPr marL="1104900" indent="-1104900" algn="just">
              <a:lnSpc>
                <a:spcPct val="120000"/>
              </a:lnSpc>
            </a:pPr>
            <a:r>
              <a:rPr sz="2800" dirty="0">
                <a:latin typeface="宋体" panose="02010600030101010101" pitchFamily="2" charset="-122"/>
              </a:rPr>
              <a:t>考点1.描述固、液和气三种物态的基本特征. 列举自然界和生活中不同状态的物质及其应用.</a:t>
            </a:r>
            <a:endParaRPr sz="2800" dirty="0">
              <a:latin typeface="宋体" panose="02010600030101010101" pitchFamily="2" charset="-122"/>
            </a:endParaRPr>
          </a:p>
          <a:p>
            <a:pPr marL="1143000" indent="-1143000" algn="just">
              <a:lnSpc>
                <a:spcPct val="120000"/>
              </a:lnSpc>
            </a:pPr>
            <a:r>
              <a:rPr sz="2800" dirty="0">
                <a:latin typeface="宋体" panose="02010600030101010101" pitchFamily="2" charset="-122"/>
              </a:rPr>
              <a:t>考点2.说出生活环境中常见的温度值. 了解液体温度计的工作原理，会用常见温度计测量温度. 尝试对环境温度问题发表自己的见解.</a:t>
            </a:r>
            <a:endParaRPr sz="2800" dirty="0">
              <a:latin typeface="宋体" panose="02010600030101010101" pitchFamily="2" charset="-122"/>
            </a:endParaRPr>
          </a:p>
          <a:p>
            <a:pPr marL="622935" indent="-627380" algn="just">
              <a:lnSpc>
                <a:spcPct val="120000"/>
              </a:lnSpc>
            </a:pPr>
            <a:endParaRPr sz="2800" dirty="0">
              <a:latin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4862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548640" y="1519555"/>
            <a:ext cx="7971155" cy="3709035"/>
          </a:xfrm>
          <a:prstGeom prst="rect">
            <a:avLst/>
          </a:prstGeom>
          <a:noFill/>
        </p:spPr>
        <p:txBody>
          <a:bodyPr wrap="square" rtlCol="0" anchor="t">
            <a:spAutoFit/>
          </a:bodyPr>
          <a:p>
            <a:pPr marL="173355" indent="-173355" algn="just">
              <a:lnSpc>
                <a:spcPct val="120000"/>
              </a:lnSpc>
            </a:pPr>
            <a:r>
              <a:rPr lang="zh-CN" altLang="en-US" sz="2800">
                <a:sym typeface="+mn-ea"/>
              </a:rPr>
              <a:t>（6）在加热条件相同的情况下，海波熔化后升温比熔化前升温慢了. 这种现象可以说明</a:t>
            </a:r>
            <a:r>
              <a:rPr lang="zh-CN" altLang="en-US" sz="2800" u="sng">
                <a:sym typeface="+mn-ea"/>
              </a:rPr>
              <a:t>                    </a:t>
            </a:r>
            <a:r>
              <a:rPr lang="en-US" altLang="zh-CN" sz="2800">
                <a:solidFill>
                  <a:schemeClr val="bg1"/>
                </a:solidFill>
                <a:sym typeface="+mn-ea"/>
              </a:rPr>
              <a:t>.</a:t>
            </a:r>
            <a:endParaRPr lang="zh-CN" altLang="en-US" sz="2800">
              <a:sym typeface="+mn-ea"/>
            </a:endParaRPr>
          </a:p>
          <a:p>
            <a:pPr marL="421640" indent="-421640" algn="just">
              <a:lnSpc>
                <a:spcPct val="120000"/>
              </a:lnSpc>
            </a:pPr>
            <a:r>
              <a:rPr lang="zh-CN" altLang="en-US" sz="2800">
                <a:sym typeface="+mn-ea"/>
              </a:rPr>
              <a:t>   </a:t>
            </a:r>
            <a:r>
              <a:rPr lang="zh-CN" altLang="en-US" sz="2800" u="sng">
                <a:sym typeface="+mn-ea"/>
              </a:rPr>
              <a:t>                                                                                  </a:t>
            </a:r>
            <a:r>
              <a:rPr lang="zh-CN" altLang="en-US" sz="2800">
                <a:sym typeface="+mn-ea"/>
              </a:rPr>
              <a:t>.</a:t>
            </a:r>
            <a:endParaRPr lang="zh-CN" altLang="en-US" sz="2800">
              <a:sym typeface="+mn-ea"/>
            </a:endParaRPr>
          </a:p>
          <a:p>
            <a:pPr marL="160655" indent="-160655" algn="just">
              <a:lnSpc>
                <a:spcPct val="120000"/>
              </a:lnSpc>
            </a:pPr>
            <a:r>
              <a:rPr lang="zh-CN" altLang="en-US" sz="2800">
                <a:sym typeface="+mn-ea"/>
              </a:rPr>
              <a:t>（7）若实验过程持续时间太长，为缩短实验时间，请你写出一种改进措施：</a:t>
            </a:r>
            <a:r>
              <a:rPr lang="zh-CN" altLang="en-US" sz="2800" u="sng">
                <a:sym typeface="+mn-ea"/>
              </a:rPr>
              <a:t>                                             </a:t>
            </a:r>
            <a:r>
              <a:rPr lang="en-US" altLang="zh-CN" sz="2800">
                <a:solidFill>
                  <a:schemeClr val="bg1"/>
                </a:solidFill>
                <a:sym typeface="+mn-ea"/>
              </a:rPr>
              <a:t>.</a:t>
            </a:r>
            <a:r>
              <a:rPr lang="zh-CN" altLang="en-US" sz="2800">
                <a:sym typeface="+mn-ea"/>
              </a:rPr>
              <a:t>       </a:t>
            </a:r>
            <a:endParaRPr lang="zh-CN" altLang="en-US" sz="2800">
              <a:sym typeface="+mn-ea"/>
            </a:endParaRPr>
          </a:p>
          <a:p>
            <a:pPr marL="421640" indent="-421640" algn="just">
              <a:lnSpc>
                <a:spcPct val="120000"/>
              </a:lnSpc>
            </a:pPr>
            <a:r>
              <a:rPr lang="zh-CN" altLang="en-US" sz="2800">
                <a:sym typeface="+mn-ea"/>
              </a:rPr>
              <a:t>    </a:t>
            </a:r>
            <a:r>
              <a:rPr lang="zh-CN" altLang="en-US" sz="2800" u="sng">
                <a:sym typeface="+mn-ea"/>
              </a:rPr>
              <a:t>                                                     </a:t>
            </a:r>
            <a:r>
              <a:rPr lang="zh-CN" altLang="en-US" sz="2800">
                <a:sym typeface="+mn-ea"/>
              </a:rPr>
              <a:t> .</a:t>
            </a:r>
            <a:endParaRPr lang="zh-CN" altLang="en-US" sz="2800">
              <a:sym typeface="+mn-ea"/>
            </a:endParaRPr>
          </a:p>
          <a:p>
            <a:pPr marL="160655" indent="-160655" algn="just">
              <a:lnSpc>
                <a:spcPct val="120000"/>
              </a:lnSpc>
            </a:pPr>
            <a:endParaRPr lang="zh-CN" altLang="en-US" sz="2800">
              <a:sym typeface="+mn-ea"/>
            </a:endParaRPr>
          </a:p>
        </p:txBody>
      </p:sp>
      <p:sp>
        <p:nvSpPr>
          <p:cNvPr id="11" name="文本框 10"/>
          <p:cNvSpPr txBox="1"/>
          <p:nvPr/>
        </p:nvSpPr>
        <p:spPr>
          <a:xfrm>
            <a:off x="1098869" y="4149090"/>
            <a:ext cx="411543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上加一个盖或增大火焰）</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947422" y="2570480"/>
            <a:ext cx="375793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海波熔化后比热容变大</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4644392" y="3627120"/>
            <a:ext cx="375793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减少水的质量（在烧杯</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11" grpId="0"/>
      <p:bldP spid="3" grpId="1"/>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447800"/>
            <a:ext cx="7895590" cy="2675255"/>
          </a:xfrm>
          <a:prstGeom prst="rect">
            <a:avLst/>
          </a:prstGeom>
          <a:noFill/>
        </p:spPr>
        <p:txBody>
          <a:bodyPr wrap="square" rtlCol="0" anchor="t">
            <a:spAutoFit/>
          </a:bodyPr>
          <a:p>
            <a:pPr marL="160655" indent="-160655" algn="just">
              <a:lnSpc>
                <a:spcPct val="120000"/>
              </a:lnSpc>
            </a:pPr>
            <a:r>
              <a:rPr lang="zh-CN" altLang="en-US" sz="2800">
                <a:sym typeface="+mn-ea"/>
              </a:rPr>
              <a:t>（8）另一同学把冰放入如图5所示的烧杯中，并未用酒精灯加热，冰也熔化了，于是他认为冰熔化不需要吸收热量，他的想法</a:t>
            </a:r>
            <a:r>
              <a:rPr lang="zh-CN" altLang="en-US" sz="2800" u="sng">
                <a:sym typeface="+mn-ea"/>
              </a:rPr>
              <a:t>            </a:t>
            </a:r>
            <a:r>
              <a:rPr lang="zh-CN" altLang="en-US" sz="2800">
                <a:sym typeface="+mn-ea"/>
              </a:rPr>
              <a:t> （选填“正确”或“不正确”），因为 </a:t>
            </a:r>
            <a:r>
              <a:rPr lang="zh-CN" altLang="en-US" sz="2800" u="sng">
                <a:sym typeface="+mn-ea"/>
              </a:rPr>
              <a:t>                                       </a:t>
            </a:r>
            <a:r>
              <a:rPr lang="zh-CN" altLang="en-US" sz="2800">
                <a:sym typeface="+mn-ea"/>
              </a:rPr>
              <a:t>.</a:t>
            </a:r>
            <a:endParaRPr lang="zh-CN" altLang="en-US" sz="2800">
              <a:sym typeface="+mn-ea"/>
            </a:endParaRPr>
          </a:p>
          <a:p>
            <a:pPr marL="160655" indent="-160655" algn="just">
              <a:lnSpc>
                <a:spcPct val="120000"/>
              </a:lnSpc>
            </a:pPr>
            <a:r>
              <a:rPr lang="zh-CN" altLang="en-US" sz="2800">
                <a:sym typeface="+mn-ea"/>
              </a:rPr>
              <a:t>  </a:t>
            </a:r>
            <a:r>
              <a:rPr lang="zh-CN" altLang="en-US" sz="2800" u="sng">
                <a:sym typeface="+mn-ea"/>
              </a:rPr>
              <a:t>                                                             </a:t>
            </a:r>
            <a:r>
              <a:rPr lang="en-US" altLang="zh-CN" sz="2800">
                <a:sym typeface="+mn-ea"/>
              </a:rPr>
              <a:t>.</a:t>
            </a:r>
            <a:r>
              <a:rPr lang="zh-CN" altLang="en-US" sz="2800">
                <a:sym typeface="+mn-ea"/>
              </a:rPr>
              <a:t> </a:t>
            </a:r>
            <a:endParaRPr lang="zh-CN" altLang="en-US" sz="2800">
              <a:sym typeface="+mn-ea"/>
            </a:endParaRPr>
          </a:p>
        </p:txBody>
      </p:sp>
      <p:sp>
        <p:nvSpPr>
          <p:cNvPr id="5" name="文本框 4"/>
          <p:cNvSpPr txBox="1"/>
          <p:nvPr/>
        </p:nvSpPr>
        <p:spPr>
          <a:xfrm>
            <a:off x="5398454" y="253619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不正确</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916307" y="3529330"/>
            <a:ext cx="375793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会从室温吸收热量熔化</a:t>
            </a:r>
            <a:endParaRPr lang="zh-CN" altLang="en-US" sz="2800" b="1" dirty="0">
              <a:solidFill>
                <a:srgbClr val="FF0000"/>
              </a:solidFill>
              <a:latin typeface="Times New Roman" panose="02020603050405020304" pitchFamily="18" charset="0"/>
              <a:sym typeface="+mn-ea"/>
            </a:endParaRPr>
          </a:p>
        </p:txBody>
      </p:sp>
      <p:pic>
        <p:nvPicPr>
          <p:cNvPr id="7" name="图片 6"/>
          <p:cNvPicPr>
            <a:picLocks noChangeAspect="1"/>
          </p:cNvPicPr>
          <p:nvPr/>
        </p:nvPicPr>
        <p:blipFill>
          <a:blip r:embed="rId1"/>
          <a:stretch>
            <a:fillRect/>
          </a:stretch>
        </p:blipFill>
        <p:spPr>
          <a:xfrm>
            <a:off x="6981825" y="3058160"/>
            <a:ext cx="1744345" cy="3195955"/>
          </a:xfrm>
          <a:prstGeom prst="rect">
            <a:avLst/>
          </a:prstGeom>
        </p:spPr>
      </p:pic>
      <p:sp>
        <p:nvSpPr>
          <p:cNvPr id="8" name="文本框 7"/>
          <p:cNvSpPr txBox="1"/>
          <p:nvPr/>
        </p:nvSpPr>
        <p:spPr>
          <a:xfrm>
            <a:off x="623570" y="4056380"/>
            <a:ext cx="7896225" cy="2526665"/>
          </a:xfrm>
          <a:prstGeom prst="rect">
            <a:avLst/>
          </a:prstGeom>
          <a:noFill/>
        </p:spPr>
        <p:txBody>
          <a:bodyPr wrap="square" rtlCol="0" anchor="t">
            <a:spAutoFit/>
          </a:bodyPr>
          <a:p>
            <a:pPr>
              <a:lnSpc>
                <a:spcPct val="110000"/>
              </a:lnSpc>
            </a:pPr>
            <a:r>
              <a:rPr lang="zh-CN" altLang="en-US" sz="2400" b="1">
                <a:solidFill>
                  <a:srgbClr val="FF0000"/>
                </a:solidFill>
              </a:rPr>
              <a:t>解析；（1）酒精灯需用外焰加热，所以先放好</a:t>
            </a:r>
            <a:endParaRPr lang="zh-CN" altLang="en-US" sz="2400" b="1">
              <a:solidFill>
                <a:srgbClr val="FF0000"/>
              </a:solidFill>
            </a:endParaRPr>
          </a:p>
          <a:p>
            <a:pPr>
              <a:lnSpc>
                <a:spcPct val="110000"/>
              </a:lnSpc>
            </a:pPr>
            <a:r>
              <a:rPr lang="zh-CN" altLang="en-US" sz="2400" b="1">
                <a:solidFill>
                  <a:srgbClr val="FF0000"/>
                </a:solidFill>
              </a:rPr>
              <a:t>酒精灯，再固定铁圈的高度，最后调整温度计</a:t>
            </a:r>
            <a:endParaRPr lang="zh-CN" altLang="en-US" sz="2400" b="1">
              <a:solidFill>
                <a:srgbClr val="FF0000"/>
              </a:solidFill>
            </a:endParaRPr>
          </a:p>
          <a:p>
            <a:pPr>
              <a:lnSpc>
                <a:spcPct val="110000"/>
              </a:lnSpc>
            </a:pPr>
            <a:r>
              <a:rPr lang="zh-CN" altLang="en-US" sz="2400" b="1">
                <a:solidFill>
                  <a:srgbClr val="FF0000"/>
                </a:solidFill>
              </a:rPr>
              <a:t>的高度，使其不要碰到容器底，所以要按照自</a:t>
            </a:r>
            <a:endParaRPr lang="zh-CN" altLang="en-US" sz="2400" b="1">
              <a:solidFill>
                <a:srgbClr val="FF0000"/>
              </a:solidFill>
            </a:endParaRPr>
          </a:p>
          <a:p>
            <a:pPr>
              <a:lnSpc>
                <a:spcPct val="110000"/>
              </a:lnSpc>
            </a:pPr>
            <a:r>
              <a:rPr lang="zh-CN" altLang="en-US" sz="2400" b="1">
                <a:solidFill>
                  <a:srgbClr val="FF0000"/>
                </a:solidFill>
              </a:rPr>
              <a:t>下而上的顺序进行.</a:t>
            </a:r>
            <a:endParaRPr lang="zh-CN" altLang="en-US" sz="2400" b="1">
              <a:solidFill>
                <a:srgbClr val="FF0000"/>
              </a:solidFill>
            </a:endParaRPr>
          </a:p>
          <a:p>
            <a:pPr>
              <a:lnSpc>
                <a:spcPct val="110000"/>
              </a:lnSpc>
            </a:pPr>
            <a:r>
              <a:rPr lang="zh-CN" altLang="en-US" sz="2400" b="1">
                <a:solidFill>
                  <a:srgbClr val="FF0000"/>
                </a:solidFill>
              </a:rPr>
              <a:t>（2）用温度计测量固体粉末的</a:t>
            </a:r>
            <a:r>
              <a:rPr lang="en-US" altLang="zh-CN" sz="2400" b="1">
                <a:solidFill>
                  <a:srgbClr val="FF0000"/>
                </a:solidFill>
              </a:rPr>
              <a:t>`</a:t>
            </a:r>
            <a:r>
              <a:rPr lang="zh-CN" altLang="en-US" sz="2400" b="1">
                <a:solidFill>
                  <a:srgbClr val="FF0000"/>
                </a:solidFill>
              </a:rPr>
              <a:t>温度时，温度计的玻璃泡要全部浸入固体粉末中，不要碰到试管底或试管壁.</a:t>
            </a:r>
            <a:endParaRPr lang="zh-CN" altLang="en-US" sz="2400" b="1">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473200"/>
            <a:ext cx="7896225" cy="4961890"/>
          </a:xfrm>
          <a:prstGeom prst="rect">
            <a:avLst/>
          </a:prstGeom>
          <a:noFill/>
        </p:spPr>
        <p:txBody>
          <a:bodyPr wrap="square" rtlCol="0" anchor="t">
            <a:spAutoFit/>
          </a:bodyPr>
          <a:p>
            <a:pPr>
              <a:lnSpc>
                <a:spcPct val="110000"/>
              </a:lnSpc>
            </a:pPr>
            <a:r>
              <a:rPr lang="zh-CN" altLang="en-US" sz="2400" b="1">
                <a:solidFill>
                  <a:srgbClr val="FF0000"/>
                </a:solidFill>
              </a:rPr>
              <a:t>（3）用水浴法加热固态物质，可以使其均匀受热；试管放入盛有水的烧杯中加热，试管在水下的深度要适当.</a:t>
            </a:r>
            <a:endParaRPr lang="zh-CN" altLang="en-US" sz="2400" b="1">
              <a:solidFill>
                <a:srgbClr val="FF0000"/>
              </a:solidFill>
            </a:endParaRPr>
          </a:p>
          <a:p>
            <a:pPr>
              <a:lnSpc>
                <a:spcPct val="110000"/>
              </a:lnSpc>
            </a:pPr>
            <a:r>
              <a:rPr lang="zh-CN" altLang="en-US" sz="2400" b="1">
                <a:solidFill>
                  <a:srgbClr val="FF0000"/>
                </a:solidFill>
              </a:rPr>
              <a:t>（4）（5）由图知，海波在熔化过程中，BC段温度保持48℃不变，晶体吸热，温度不变，内能增大. 共用了3分钟，所以海波为晶体． 并且熔点为48℃. 晶体在40℃时还未达到熔点，则为固态；晶体熔化完继续吸热温度升高，故50℃时是液态.</a:t>
            </a:r>
            <a:endParaRPr lang="zh-CN" altLang="en-US" sz="2400" b="1">
              <a:solidFill>
                <a:srgbClr val="FF0000"/>
              </a:solidFill>
            </a:endParaRPr>
          </a:p>
          <a:p>
            <a:pPr>
              <a:lnSpc>
                <a:spcPct val="110000"/>
              </a:lnSpc>
            </a:pPr>
            <a:r>
              <a:rPr lang="zh-CN" altLang="en-US" sz="2400" b="1">
                <a:solidFill>
                  <a:srgbClr val="FF0000"/>
                </a:solidFill>
              </a:rPr>
              <a:t>（6）海波熔化后升温慢说明吸热能力变强，所以比热容变大.</a:t>
            </a:r>
            <a:endParaRPr lang="zh-CN" altLang="en-US" sz="2400" b="1">
              <a:solidFill>
                <a:srgbClr val="FF0000"/>
              </a:solidFill>
            </a:endParaRPr>
          </a:p>
          <a:p>
            <a:pPr>
              <a:lnSpc>
                <a:spcPct val="110000"/>
              </a:lnSpc>
            </a:pPr>
            <a:r>
              <a:rPr lang="zh-CN" altLang="en-US" sz="2400" b="1">
                <a:solidFill>
                  <a:srgbClr val="FF0000"/>
                </a:solidFill>
              </a:rPr>
              <a:t>（7）要使水的温度升高更快，则可以从减少水的质量、增大火焰、减少热量散失而加盖等方面考虑.</a:t>
            </a:r>
            <a:endParaRPr lang="zh-CN" altLang="en-US" sz="2400" b="1">
              <a:solidFill>
                <a:srgbClr val="FF0000"/>
              </a:solidFill>
            </a:endParaRPr>
          </a:p>
          <a:p>
            <a:pPr>
              <a:lnSpc>
                <a:spcPct val="110000"/>
              </a:lnSpc>
            </a:pPr>
            <a:r>
              <a:rPr lang="zh-CN" altLang="en-US" sz="2400" b="1">
                <a:solidFill>
                  <a:srgbClr val="FF0000"/>
                </a:solidFill>
              </a:rPr>
              <a:t>（8）物体熔化要吸热，从空气可吸收热量.</a:t>
            </a:r>
            <a:endParaRPr lang="zh-CN" altLang="en-US" sz="2400" b="1">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extBox 1"/>
          <p:cNvSpPr txBox="1"/>
          <p:nvPr/>
        </p:nvSpPr>
        <p:spPr>
          <a:xfrm>
            <a:off x="1150938" y="92551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实验二：探究水沸腾时温度变化的特点</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1509395"/>
            <a:ext cx="7895590" cy="60769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b="1">
                <a:solidFill>
                  <a:srgbClr val="FF0000"/>
                </a:solidFill>
              </a:rPr>
              <a:t>  </a:t>
            </a:r>
            <a:r>
              <a:rPr lang="zh-CN" altLang="en-US" sz="2800"/>
              <a:t>甲小组同学在做“探究水的沸腾”实验：</a:t>
            </a:r>
            <a:endParaRPr lang="zh-CN" altLang="en-US" sz="2800"/>
          </a:p>
        </p:txBody>
      </p:sp>
      <p:pic>
        <p:nvPicPr>
          <p:cNvPr id="3" name="图片 2"/>
          <p:cNvPicPr>
            <a:picLocks noChangeAspect="1"/>
          </p:cNvPicPr>
          <p:nvPr/>
        </p:nvPicPr>
        <p:blipFill>
          <a:blip r:embed="rId1"/>
          <a:stretch>
            <a:fillRect/>
          </a:stretch>
        </p:blipFill>
        <p:spPr>
          <a:xfrm>
            <a:off x="189548" y="2045335"/>
            <a:ext cx="8712835" cy="1925955"/>
          </a:xfrm>
          <a:prstGeom prst="rect">
            <a:avLst/>
          </a:prstGeom>
        </p:spPr>
      </p:pic>
      <p:sp>
        <p:nvSpPr>
          <p:cNvPr id="4" name="文本框 3"/>
          <p:cNvSpPr txBox="1"/>
          <p:nvPr/>
        </p:nvSpPr>
        <p:spPr>
          <a:xfrm>
            <a:off x="654050" y="3932555"/>
            <a:ext cx="7895590" cy="2158365"/>
          </a:xfrm>
          <a:prstGeom prst="rect">
            <a:avLst/>
          </a:prstGeom>
          <a:noFill/>
        </p:spPr>
        <p:txBody>
          <a:bodyPr wrap="square" rtlCol="0" anchor="t">
            <a:spAutoFit/>
          </a:bodyPr>
          <a:p>
            <a:pPr algn="just">
              <a:lnSpc>
                <a:spcPct val="120000"/>
              </a:lnSpc>
            </a:pPr>
            <a:r>
              <a:rPr lang="zh-CN" altLang="en-US" sz="2800"/>
              <a:t>（1）在使用温度计前，应该先观察它的</a:t>
            </a:r>
            <a:r>
              <a:rPr lang="zh-CN" altLang="en-US" sz="2800" u="sng"/>
              <a:t>             </a:t>
            </a:r>
            <a:r>
              <a:rPr lang="zh-CN" altLang="en-US" sz="2800"/>
              <a:t>，再认清它的</a:t>
            </a:r>
            <a:r>
              <a:rPr lang="zh-CN" altLang="en-US" sz="2800" u="sng"/>
              <a:t>               </a:t>
            </a:r>
            <a:r>
              <a:rPr lang="zh-CN" altLang="en-US" sz="2800"/>
              <a:t>. 由下表可知，本次实验应选用测温物质为</a:t>
            </a:r>
            <a:r>
              <a:rPr lang="zh-CN" altLang="en-US" sz="2800" u="sng"/>
              <a:t>        </a:t>
            </a:r>
            <a:r>
              <a:rPr lang="en-US" altLang="zh-CN" sz="2800" u="sng">
                <a:solidFill>
                  <a:schemeClr val="bg1"/>
                </a:solidFill>
              </a:rPr>
              <a:t>.</a:t>
            </a:r>
            <a:endParaRPr lang="en-US" altLang="zh-CN" sz="2800" u="sng"/>
          </a:p>
          <a:p>
            <a:pPr algn="just">
              <a:lnSpc>
                <a:spcPct val="120000"/>
              </a:lnSpc>
            </a:pPr>
            <a:r>
              <a:rPr lang="zh-CN" altLang="en-US" sz="2800"/>
              <a:t> </a:t>
            </a:r>
            <a:r>
              <a:rPr lang="zh-CN" altLang="en-US" sz="2800" u="sng"/>
              <a:t>                </a:t>
            </a:r>
            <a:r>
              <a:rPr lang="zh-CN" altLang="en-US" sz="2800"/>
              <a:t>的温度计. </a:t>
            </a:r>
            <a:endParaRPr lang="zh-CN" altLang="en-US" sz="2800"/>
          </a:p>
        </p:txBody>
      </p:sp>
      <p:pic>
        <p:nvPicPr>
          <p:cNvPr id="5" name="图片 4"/>
          <p:cNvPicPr>
            <a:picLocks noChangeAspect="1"/>
          </p:cNvPicPr>
          <p:nvPr/>
        </p:nvPicPr>
        <p:blipFill>
          <a:blip r:embed="rId2"/>
          <a:stretch>
            <a:fillRect/>
          </a:stretch>
        </p:blipFill>
        <p:spPr>
          <a:xfrm>
            <a:off x="3601720" y="4960620"/>
            <a:ext cx="5300980" cy="1360170"/>
          </a:xfrm>
          <a:prstGeom prst="rect">
            <a:avLst/>
          </a:prstGeom>
        </p:spPr>
      </p:pic>
      <p:sp>
        <p:nvSpPr>
          <p:cNvPr id="7" name="文本框 6"/>
          <p:cNvSpPr txBox="1"/>
          <p:nvPr/>
        </p:nvSpPr>
        <p:spPr>
          <a:xfrm>
            <a:off x="7106285" y="4004310"/>
            <a:ext cx="1003300" cy="521970"/>
          </a:xfrm>
          <a:prstGeom prst="rect">
            <a:avLst/>
          </a:prstGeom>
          <a:noFill/>
        </p:spPr>
        <p:txBody>
          <a:bodyPr wrap="square" rtlCol="0" anchor="t">
            <a:spAutoFit/>
          </a:bodyPr>
          <a:p>
            <a:r>
              <a:rPr lang="en-US" altLang="zh-CN" sz="2800" b="1" dirty="0">
                <a:solidFill>
                  <a:srgbClr val="FF0000"/>
                </a:solidFill>
                <a:latin typeface="Times New Roman" panose="02020603050405020304" pitchFamily="18" charset="0"/>
              </a:rPr>
              <a:t>量程</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2558415" y="445452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分度值   </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786765" y="548640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水银</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050" y="1349375"/>
            <a:ext cx="7895590" cy="4742815"/>
          </a:xfrm>
          <a:prstGeom prst="rect">
            <a:avLst/>
          </a:prstGeom>
          <a:noFill/>
        </p:spPr>
        <p:txBody>
          <a:bodyPr wrap="square" rtlCol="0" anchor="t">
            <a:spAutoFit/>
          </a:bodyPr>
          <a:p>
            <a:pPr algn="just">
              <a:lnSpc>
                <a:spcPct val="120000"/>
              </a:lnSpc>
            </a:pPr>
            <a:r>
              <a:rPr sz="2800"/>
              <a:t>（2）</a:t>
            </a:r>
            <a:r>
              <a:rPr sz="2800">
                <a:latin typeface="宋体" panose="02010600030101010101" pitchFamily="2" charset="-122"/>
                <a:cs typeface="宋体" panose="02010600030101010101" pitchFamily="2" charset="-122"/>
              </a:rPr>
              <a:t>如图6A所示，刚倒入热水时发现温度计管壁模糊，很难看清示数，主要原因是</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endParaRPr lang="en-US" sz="2800">
              <a:solidFill>
                <a:schemeClr val="bg1"/>
              </a:solidFill>
              <a:latin typeface="宋体" panose="02010600030101010101" pitchFamily="2" charset="-122"/>
              <a:cs typeface="宋体" panose="02010600030101010101" pitchFamily="2" charset="-122"/>
            </a:endParaRPr>
          </a:p>
          <a:p>
            <a:pPr algn="just">
              <a:lnSpc>
                <a:spcPct val="120000"/>
              </a:lnSpc>
            </a:pPr>
            <a:r>
              <a:rPr lang="en-US" sz="2800" u="sng">
                <a:solidFill>
                  <a:schemeClr val="tx1"/>
                </a:solidFill>
                <a:latin typeface="宋体" panose="02010600030101010101" pitchFamily="2" charset="-122"/>
                <a:cs typeface="宋体" panose="02010600030101010101" pitchFamily="2" charset="-122"/>
              </a:rPr>
              <a:t>              </a:t>
            </a:r>
            <a:r>
              <a:rPr lang="en-US" sz="2800">
                <a:solidFill>
                  <a:schemeClr val="tx1"/>
                </a:solidFill>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（3）实验中甲组同学发现温度计示数上升较慢，为了使温度计示数上升得快些，请提一个解决问题的建议</a:t>
            </a:r>
            <a:r>
              <a:rPr lang="zh-CN" sz="2800">
                <a:latin typeface="宋体" panose="02010600030101010101" pitchFamily="2" charset="-122"/>
                <a:cs typeface="宋体" panose="02010600030101010101" pitchFamily="2" charset="-122"/>
              </a:rPr>
              <a:t>：</a:t>
            </a:r>
            <a:r>
              <a:rPr lang="zh-CN" sz="2800" u="sng">
                <a:latin typeface="宋体" panose="02010600030101010101" pitchFamily="2" charset="-122"/>
                <a:cs typeface="宋体" panose="02010600030101010101" pitchFamily="2" charset="-122"/>
              </a:rPr>
              <a:t>                                 </a:t>
            </a:r>
            <a:r>
              <a:rPr sz="2800">
                <a:solidFill>
                  <a:schemeClr val="bg1"/>
                </a:solidFill>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（4）开始时，甲组同学把温度计碰到容器底，她测出的水温将偏</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（选填</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高”或“低”）. </a:t>
            </a:r>
            <a:endParaRPr lang="en-US" sz="2800">
              <a:latin typeface="宋体" panose="02010600030101010101" pitchFamily="2" charset="-122"/>
              <a:cs typeface="宋体" panose="02010600030101010101" pitchFamily="2" charset="-122"/>
            </a:endParaRPr>
          </a:p>
        </p:txBody>
      </p:sp>
      <p:sp>
        <p:nvSpPr>
          <p:cNvPr id="6" name="文本框 5"/>
          <p:cNvSpPr txBox="1"/>
          <p:nvPr/>
        </p:nvSpPr>
        <p:spPr>
          <a:xfrm>
            <a:off x="6043930" y="1911985"/>
            <a:ext cx="389509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水蒸气液化成</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770890" y="243395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小水滴   </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770890" y="4494530"/>
            <a:ext cx="37706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换用火力更大的酒精灯</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2533015" y="3972560"/>
            <a:ext cx="58254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减少水的质量或提高水的初温度或   </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3006725" y="546417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高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6" grpId="1"/>
      <p:bldP spid="3" grpId="1"/>
      <p:bldP spid="7" grpId="0"/>
      <p:bldP spid="5" grpId="0"/>
      <p:bldP spid="7" grpId="1"/>
      <p:bldP spid="5"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387033" y="5194935"/>
            <a:ext cx="8369935" cy="949325"/>
          </a:xfrm>
          <a:prstGeom prst="rect">
            <a:avLst/>
          </a:prstGeom>
        </p:spPr>
      </p:pic>
      <p:sp>
        <p:nvSpPr>
          <p:cNvPr id="4" name="文本框 3"/>
          <p:cNvSpPr txBox="1"/>
          <p:nvPr/>
        </p:nvSpPr>
        <p:spPr>
          <a:xfrm>
            <a:off x="654050" y="1421130"/>
            <a:ext cx="7895590"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（5）为了方便读出温度计的示数，甲组同学将温度计从水中拿出来进行观察读数，则会导致所测温度偏</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（选填“高”或“低”）.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（6）烧杯上方加一纸盖后进行实验，如图6B所示，每隔1min记录温度计示数（见下表），1min时温度计示数如图6C所示，此时温度为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℃，直到水沸腾一段时间后停止读数. </a:t>
            </a:r>
            <a:endParaRPr sz="2800">
              <a:latin typeface="宋体" panose="02010600030101010101" pitchFamily="2" charset="-122"/>
              <a:cs typeface="宋体" panose="02010600030101010101" pitchFamily="2" charset="-122"/>
            </a:endParaRPr>
          </a:p>
        </p:txBody>
      </p:sp>
      <p:sp>
        <p:nvSpPr>
          <p:cNvPr id="8" name="文本框 7"/>
          <p:cNvSpPr txBox="1"/>
          <p:nvPr/>
        </p:nvSpPr>
        <p:spPr>
          <a:xfrm>
            <a:off x="1801495" y="246126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低   </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6362700" y="406590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92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050" y="1636395"/>
            <a:ext cx="7895590"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sym typeface="+mn-ea"/>
              </a:rPr>
              <a:t>（7）由表中数据可发现水沸腾的过程中温度是</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algn="just">
              <a:lnSpc>
                <a:spcPct val="120000"/>
              </a:lnSpc>
            </a:pP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（选填“升高”“降低”或“保持不变”）的. 由表可知，加热了</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分钟水开始沸腾，甲组同学测得水的沸点是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rPr>
              <a:t>（8）在该实验中所使用的温度计无质量问题，而所测得的水的沸点却并没有达到100℃，请分析原因：</a:t>
            </a:r>
            <a:r>
              <a:rPr sz="2800" u="sng">
                <a:latin typeface="宋体" panose="02010600030101010101" pitchFamily="2" charset="-122"/>
                <a:cs typeface="宋体" panose="02010600030101010101" pitchFamily="2" charset="-122"/>
              </a:rPr>
              <a:t>                                       </a:t>
            </a:r>
            <a:r>
              <a:rPr lang="en-US" sz="2800">
                <a:solidFill>
                  <a:schemeClr val="tx1"/>
                </a:solidFill>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6" name="文本框 5"/>
          <p:cNvSpPr txBox="1"/>
          <p:nvPr/>
        </p:nvSpPr>
        <p:spPr>
          <a:xfrm>
            <a:off x="4264025" y="2718435"/>
            <a:ext cx="18529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391150" y="3240405"/>
            <a:ext cx="16033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98</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453390" y="2196465"/>
            <a:ext cx="20046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保持不变</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281430" y="4753610"/>
            <a:ext cx="650240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当时周围的大气压小于1标准大气压</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5" grpId="0"/>
      <p:bldP spid="5" grpId="1"/>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050" y="1205865"/>
            <a:ext cx="7895590" cy="5259070"/>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sym typeface="+mn-ea"/>
              </a:rPr>
              <a:t>（9）甲组同学得出水的沸腾条件：达到沸点且继续吸热，但她发现撤掉酒精灯时，烧杯内的水没有立即停止沸腾. 你认为可能的原因是</a:t>
            </a:r>
            <a:r>
              <a:rPr sz="2800" u="sng">
                <a:latin typeface="宋体" panose="02010600030101010101" pitchFamily="2" charset="-122"/>
                <a:cs typeface="宋体" panose="02010600030101010101" pitchFamily="2" charset="-122"/>
                <a:sym typeface="+mn-ea"/>
              </a:rPr>
              <a:t>         </a:t>
            </a:r>
            <a:r>
              <a:rPr sz="2800">
                <a:solidFill>
                  <a:schemeClr val="bg1"/>
                </a:solidFill>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algn="just">
              <a:lnSpc>
                <a:spcPct val="120000"/>
              </a:lnSpc>
            </a:pPr>
            <a:r>
              <a:rPr sz="2800" u="sng">
                <a:latin typeface="宋体" panose="02010600030101010101" pitchFamily="2" charset="-122"/>
                <a:cs typeface="宋体" panose="02010600030101010101" pitchFamily="2" charset="-122"/>
                <a:sym typeface="+mn-ea"/>
              </a:rPr>
              <a:t>                                           </a:t>
            </a:r>
            <a:r>
              <a:rPr lang="en-US" sz="2800" u="sng">
                <a:solidFill>
                  <a:schemeClr val="bg1"/>
                </a:solidFill>
                <a:latin typeface="宋体" panose="02010600030101010101" pitchFamily="2" charset="-122"/>
                <a:cs typeface="宋体" panose="02010600030101010101" pitchFamily="2" charset="-122"/>
                <a:sym typeface="+mn-ea"/>
              </a:rPr>
              <a:t>.</a:t>
            </a:r>
            <a:endParaRPr lang="en-US" sz="2800" u="sng">
              <a:solidFill>
                <a:schemeClr val="bg1"/>
              </a:solidFill>
              <a:latin typeface="宋体" panose="02010600030101010101" pitchFamily="2" charset="-122"/>
              <a:cs typeface="宋体" panose="02010600030101010101" pitchFamily="2" charset="-122"/>
              <a:sym typeface="+mn-ea"/>
            </a:endParaRPr>
          </a:p>
          <a:p>
            <a:pPr algn="just">
              <a:lnSpc>
                <a:spcPct val="120000"/>
              </a:lnSpc>
            </a:pPr>
            <a:r>
              <a:rPr lang="en-US"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（写出一条即可）</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（10）实验中发现水沸腾时，杯口不断地冒出“白气”，这是由于水蒸气遇</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形成的小水珠.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（11）实验收集多组数据是为了</a:t>
            </a:r>
            <a:r>
              <a:rPr sz="2800" u="sng">
                <a:latin typeface="宋体" panose="02010600030101010101" pitchFamily="2" charset="-122"/>
                <a:cs typeface="宋体" panose="02010600030101010101" pitchFamily="2" charset="-122"/>
                <a:sym typeface="+mn-ea"/>
              </a:rPr>
              <a:t>               </a:t>
            </a:r>
            <a:r>
              <a:rPr lang="en-US" sz="2800" u="sng">
                <a:solidFill>
                  <a:schemeClr val="bg1"/>
                </a:solidFill>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（选填“得到可靠的结论”或“减小实验误差”）.</a:t>
            </a:r>
            <a:endParaRPr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6445250" y="2249170"/>
            <a:ext cx="20046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烧杯底</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344170" y="2800350"/>
            <a:ext cx="82054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（或石棉网或铁圈）的温度仍然高于水的沸点，水</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782185" y="4285615"/>
            <a:ext cx="20046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液化</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481320" y="4817745"/>
            <a:ext cx="30079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得到可靠的结论</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754380" y="3322320"/>
            <a:ext cx="20046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能继续吸热</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2" grpId="1"/>
      <p:bldP spid="3" grpId="1"/>
      <p:bldP spid="7" grpId="1"/>
      <p:bldP spid="5" grpId="0"/>
      <p:bldP spid="5" grpId="1"/>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4205" y="1205865"/>
            <a:ext cx="7895590" cy="5259070"/>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sym typeface="+mn-ea"/>
              </a:rPr>
              <a:t>（12）同时，小华和小明他们用图6B所示的装置分别做了两组实验，根据各自数据，他们在坐标纸上分别画出了如图6D、E所示图线. 整个过程中两人的操作都规范准确，根据图线分析：你认为造成两同学图线差异的主要原因可能有：</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①</a:t>
            </a:r>
            <a:r>
              <a:rPr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②</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algn="just">
              <a:lnSpc>
                <a:spcPct val="120000"/>
              </a:lnSpc>
            </a:pPr>
            <a:r>
              <a:rPr sz="2800">
                <a:latin typeface="宋体" panose="02010600030101010101" pitchFamily="2" charset="-122"/>
                <a:cs typeface="宋体" panose="02010600030101010101" pitchFamily="2" charset="-122"/>
                <a:sym typeface="+mn-ea"/>
              </a:rPr>
              <a:t>（13）甲同学观察到水沸腾前和沸腾后水中气泡的上升情况不同，如图6F、G所示，则图</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（选填“F”或“G”）是水在沸腾前的情况. </a:t>
            </a:r>
            <a:endParaRPr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1127125" y="4323080"/>
            <a:ext cx="76034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两组所用酒精灯火焰大小不同（加热条件不同）</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127125" y="3801110"/>
            <a:ext cx="688975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两组（人）水的质量不同（小华的水较多）</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7092315" y="5380990"/>
            <a:ext cx="50165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G</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257935"/>
            <a:ext cx="7896225" cy="5370830"/>
          </a:xfrm>
          <a:prstGeom prst="rect">
            <a:avLst/>
          </a:prstGeom>
          <a:noFill/>
        </p:spPr>
        <p:txBody>
          <a:bodyPr wrap="square" rtlCol="0" anchor="t">
            <a:spAutoFit/>
          </a:bodyPr>
          <a:p>
            <a:pPr>
              <a:lnSpc>
                <a:spcPct val="120000"/>
              </a:lnSpc>
            </a:pPr>
            <a:r>
              <a:rPr lang="zh-CN" altLang="en-US" sz="2400" b="1">
                <a:solidFill>
                  <a:srgbClr val="FF0000"/>
                </a:solidFill>
              </a:rPr>
              <a:t>解析：</a:t>
            </a:r>
            <a:endParaRPr lang="zh-CN" altLang="en-US" sz="2400" b="1">
              <a:solidFill>
                <a:srgbClr val="FF0000"/>
              </a:solidFill>
            </a:endParaRPr>
          </a:p>
          <a:p>
            <a:pPr>
              <a:lnSpc>
                <a:spcPct val="120000"/>
              </a:lnSpc>
            </a:pPr>
            <a:r>
              <a:rPr lang="zh-CN" altLang="en-US" sz="2400" b="1">
                <a:solidFill>
                  <a:srgbClr val="FF0000"/>
                </a:solidFill>
              </a:rPr>
              <a:t>（1）酒精的沸点为78 ℃低于水的沸点100 ℃，水还没有沸腾，酒精就已经沸腾了，故不能选用.</a:t>
            </a:r>
            <a:endParaRPr lang="zh-CN" altLang="en-US" sz="2400" b="1">
              <a:solidFill>
                <a:srgbClr val="FF0000"/>
              </a:solidFill>
            </a:endParaRPr>
          </a:p>
          <a:p>
            <a:pPr>
              <a:lnSpc>
                <a:spcPct val="120000"/>
              </a:lnSpc>
            </a:pPr>
            <a:r>
              <a:rPr lang="zh-CN" altLang="en-US" sz="2400" b="1">
                <a:solidFill>
                  <a:srgbClr val="FF0000"/>
                </a:solidFill>
              </a:rPr>
              <a:t>（2）水蒸气在烧杯的上方遇冷液化成小水滴.</a:t>
            </a:r>
            <a:endParaRPr lang="zh-CN" altLang="en-US" sz="2400" b="1">
              <a:solidFill>
                <a:srgbClr val="FF0000"/>
              </a:solidFill>
            </a:endParaRPr>
          </a:p>
          <a:p>
            <a:pPr>
              <a:lnSpc>
                <a:spcPct val="120000"/>
              </a:lnSpc>
            </a:pPr>
            <a:r>
              <a:rPr lang="zh-CN" altLang="en-US" sz="2400" b="1">
                <a:solidFill>
                  <a:srgbClr val="FF0000"/>
                </a:solidFill>
              </a:rPr>
              <a:t>（3）给水开始加热到水沸腾需要的时间比较长，可能是水太多，可能是水的初温太低；当水的质量适量，水的初温不低时，可能是火力太小. 所以要减少从开始加热到沸腾所用的时间，可以减少水的质量，提高水的初温或换用火力更大的酒精灯等.</a:t>
            </a:r>
            <a:endParaRPr lang="zh-CN" altLang="en-US" sz="2400" b="1">
              <a:solidFill>
                <a:srgbClr val="FF0000"/>
              </a:solidFill>
            </a:endParaRPr>
          </a:p>
          <a:p>
            <a:pPr>
              <a:lnSpc>
                <a:spcPct val="120000"/>
              </a:lnSpc>
            </a:pPr>
            <a:r>
              <a:rPr lang="zh-CN" altLang="en-US" sz="2400" b="1">
                <a:solidFill>
                  <a:srgbClr val="FF0000"/>
                </a:solidFill>
              </a:rPr>
              <a:t>（4）温度计接触了烧杯的底，由于烧杯底和酒精灯火焰直接接触，所以温度较高，温度计所测温度也较高.</a:t>
            </a:r>
            <a:endParaRPr lang="zh-CN" altLang="en-US" sz="2400" b="1">
              <a:solidFill>
                <a:srgbClr val="FF0000"/>
              </a:solidFill>
            </a:endParaRPr>
          </a:p>
          <a:p>
            <a:pPr>
              <a:lnSpc>
                <a:spcPct val="110000"/>
              </a:lnSpc>
            </a:pPr>
            <a:endParaRPr lang="zh-CN" altLang="en-US" sz="2400" b="1">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5140" y="1729105"/>
            <a:ext cx="8171815" cy="3709035"/>
          </a:xfrm>
          <a:prstGeom prst="rect">
            <a:avLst/>
          </a:prstGeom>
          <a:noFill/>
        </p:spPr>
        <p:txBody>
          <a:bodyPr wrap="square" rtlCol="0" anchor="t">
            <a:spAutoFit/>
          </a:bodyPr>
          <a:p>
            <a:pPr marL="1056005" indent="-1056005" algn="just">
              <a:lnSpc>
                <a:spcPct val="120000"/>
              </a:lnSpc>
            </a:pPr>
            <a:r>
              <a:rPr sz="2800" dirty="0">
                <a:latin typeface="宋体" panose="02010600030101010101" pitchFamily="2" charset="-122"/>
                <a:sym typeface="+mn-ea"/>
              </a:rPr>
              <a:t>考点3.经历物态变化的实验探究过程，知道物质的熔点、凝固点和沸点，了解物态变化过程中的吸热和放热现象.用物态变化的知识说明自然界和生活中的有关现象.</a:t>
            </a:r>
            <a:endParaRPr sz="2800" dirty="0">
              <a:latin typeface="宋体" panose="02010600030101010101" pitchFamily="2" charset="-122"/>
            </a:endParaRPr>
          </a:p>
          <a:p>
            <a:pPr marL="1081405" indent="-1081405" algn="just" defTabSz="914400">
              <a:lnSpc>
                <a:spcPct val="120000"/>
              </a:lnSpc>
              <a:tabLst>
                <a:tab pos="805815" algn="l"/>
              </a:tabLst>
            </a:pPr>
            <a:r>
              <a:rPr sz="2800" dirty="0">
                <a:latin typeface="宋体" panose="02010600030101010101" pitchFamily="2" charset="-122"/>
                <a:sym typeface="+mn-ea"/>
              </a:rPr>
              <a:t>考点4.用水的三态变化说明自然界中的一些水循环现象. 了解我国和当地的水资源状况，有关心环境和节约用水的意识.</a:t>
            </a:r>
            <a:endParaRPr sz="2800" dirty="0">
              <a:latin typeface="宋体" panose="02010600030101010101" pitchFamily="2" charset="-122"/>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186180"/>
            <a:ext cx="7896225" cy="5814060"/>
          </a:xfrm>
          <a:prstGeom prst="rect">
            <a:avLst/>
          </a:prstGeom>
          <a:noFill/>
        </p:spPr>
        <p:txBody>
          <a:bodyPr wrap="square" rtlCol="0" anchor="t">
            <a:spAutoFit/>
          </a:bodyPr>
          <a:p>
            <a:pPr>
              <a:lnSpc>
                <a:spcPct val="120000"/>
              </a:lnSpc>
            </a:pPr>
            <a:r>
              <a:rPr lang="zh-CN" altLang="en-US" sz="2400" b="1">
                <a:solidFill>
                  <a:srgbClr val="FF0000"/>
                </a:solidFill>
              </a:rPr>
              <a:t>（5）温度计是根据液体热胀冷缩的规律制成的. 把温度计从水中拿出后读数，由于外界温度低于水沸腾时的温度，所以所测温度比实际值低. </a:t>
            </a:r>
            <a:endParaRPr lang="zh-CN" altLang="en-US" sz="2400" b="1">
              <a:solidFill>
                <a:srgbClr val="FF0000"/>
              </a:solidFill>
            </a:endParaRPr>
          </a:p>
          <a:p>
            <a:pPr>
              <a:lnSpc>
                <a:spcPct val="120000"/>
              </a:lnSpc>
            </a:pPr>
            <a:r>
              <a:rPr lang="zh-CN" altLang="en-US" sz="2400" b="1">
                <a:solidFill>
                  <a:srgbClr val="FF0000"/>
                </a:solidFill>
              </a:rPr>
              <a:t>（6）温度计的分度值为1℃，所以液面对应的示数为92℃.</a:t>
            </a:r>
            <a:endParaRPr lang="zh-CN" altLang="en-US" sz="2400" b="1">
              <a:solidFill>
                <a:srgbClr val="FF0000"/>
              </a:solidFill>
            </a:endParaRPr>
          </a:p>
          <a:p>
            <a:pPr>
              <a:lnSpc>
                <a:spcPct val="120000"/>
              </a:lnSpc>
            </a:pPr>
            <a:r>
              <a:rPr lang="zh-CN" altLang="en-US" sz="2400" b="1">
                <a:solidFill>
                  <a:srgbClr val="FF0000"/>
                </a:solidFill>
              </a:rPr>
              <a:t>（7）水沸腾时，继续吸热，温度保持不变. 由表可知，水的温度从第4min开始一直保持98℃不变，所以水的沸点是98℃.</a:t>
            </a:r>
            <a:endParaRPr lang="zh-CN" altLang="en-US" sz="2400" b="1">
              <a:solidFill>
                <a:srgbClr val="FF0000"/>
              </a:solidFill>
            </a:endParaRPr>
          </a:p>
          <a:p>
            <a:pPr>
              <a:lnSpc>
                <a:spcPct val="120000"/>
              </a:lnSpc>
            </a:pPr>
            <a:r>
              <a:rPr lang="zh-CN" altLang="en-US" sz="2400" b="1">
                <a:solidFill>
                  <a:srgbClr val="FF0000"/>
                </a:solidFill>
              </a:rPr>
              <a:t>（8）在1标准大气压下水的沸点为100℃，液体的沸点随气压的升高而升高.</a:t>
            </a:r>
            <a:endParaRPr lang="zh-CN" altLang="en-US" sz="2400" b="1">
              <a:solidFill>
                <a:srgbClr val="FF0000"/>
              </a:solidFill>
            </a:endParaRPr>
          </a:p>
          <a:p>
            <a:pPr>
              <a:lnSpc>
                <a:spcPct val="120000"/>
              </a:lnSpc>
            </a:pPr>
            <a:r>
              <a:rPr lang="zh-CN" altLang="en-US" sz="2400" b="1">
                <a:solidFill>
                  <a:srgbClr val="FF0000"/>
                </a:solidFill>
              </a:rPr>
              <a:t>（9）撤掉酒精灯时，烧杯内的水没有立即停止沸腾，因为烧杯底（或石棉网或铁圈）的温度仍然高于水的沸点，水能继续吸热.</a:t>
            </a:r>
            <a:endParaRPr lang="zh-CN" altLang="en-US" sz="2400" b="1">
              <a:solidFill>
                <a:srgbClr val="FF0000"/>
              </a:solidFill>
            </a:endParaRPr>
          </a:p>
          <a:p>
            <a:pPr>
              <a:lnSpc>
                <a:spcPct val="110000"/>
              </a:lnSpc>
            </a:pPr>
            <a:endParaRPr lang="zh-CN" altLang="en-US" sz="2400" b="1">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186180"/>
            <a:ext cx="7896225" cy="5408295"/>
          </a:xfrm>
          <a:prstGeom prst="rect">
            <a:avLst/>
          </a:prstGeom>
          <a:noFill/>
        </p:spPr>
        <p:txBody>
          <a:bodyPr wrap="square" rtlCol="0" anchor="t">
            <a:spAutoFit/>
          </a:bodyPr>
          <a:p>
            <a:pPr>
              <a:lnSpc>
                <a:spcPct val="120000"/>
              </a:lnSpc>
            </a:pPr>
            <a:r>
              <a:rPr lang="zh-CN" altLang="en-US" sz="2400" b="1">
                <a:solidFill>
                  <a:srgbClr val="FF0000"/>
                </a:solidFill>
                <a:sym typeface="+mn-ea"/>
              </a:rPr>
              <a:t>（10）“白气”是水蒸气遇冷后液化形成的小水珠.</a:t>
            </a:r>
            <a:endParaRPr lang="zh-CN" altLang="en-US" sz="2400" b="1">
              <a:solidFill>
                <a:srgbClr val="FF0000"/>
              </a:solidFill>
            </a:endParaRPr>
          </a:p>
          <a:p>
            <a:pPr>
              <a:lnSpc>
                <a:spcPct val="120000"/>
              </a:lnSpc>
            </a:pPr>
            <a:r>
              <a:rPr lang="zh-CN" altLang="en-US" sz="2400" b="1">
                <a:solidFill>
                  <a:srgbClr val="FF0000"/>
                </a:solidFill>
              </a:rPr>
              <a:t>（11）本实验多测几组数据是为了能准确得到水在沸腾时的规律.</a:t>
            </a:r>
            <a:endParaRPr lang="zh-CN" altLang="en-US" sz="2400" b="1">
              <a:solidFill>
                <a:srgbClr val="FF0000"/>
              </a:solidFill>
            </a:endParaRPr>
          </a:p>
          <a:p>
            <a:pPr>
              <a:lnSpc>
                <a:spcPct val="120000"/>
              </a:lnSpc>
            </a:pPr>
            <a:r>
              <a:rPr lang="zh-CN" altLang="en-US" sz="2400" b="1">
                <a:solidFill>
                  <a:srgbClr val="FF0000"/>
                </a:solidFill>
              </a:rPr>
              <a:t>（12）两个同学实验时，水的初温相同，加热条件完全相同，用时不同，是因为两组（人）水的质量不同（小华的水较多），或两组所用酒精灯火焰大小不同（加热条件不同）．</a:t>
            </a:r>
            <a:endParaRPr lang="zh-CN" altLang="en-US" sz="2400" b="1">
              <a:solidFill>
                <a:srgbClr val="FF0000"/>
              </a:solidFill>
            </a:endParaRPr>
          </a:p>
          <a:p>
            <a:pPr>
              <a:lnSpc>
                <a:spcPct val="120000"/>
              </a:lnSpc>
            </a:pPr>
            <a:r>
              <a:rPr lang="zh-CN" altLang="en-US" sz="2400" b="1">
                <a:solidFill>
                  <a:srgbClr val="FF0000"/>
                </a:solidFill>
              </a:rPr>
              <a:t>（13）水沸腾前，水下层的温度高于上层的水温，气泡上升过程中，气泡中的水蒸气遇冷液化成水，气泡上升时越来越小.水沸腾时，整个容器中水温相同，水内部不停地汽化，产生大量的水蒸气进入气泡，气泡上升时越来越大. 故图G是水在沸腾前的情况.</a:t>
            </a:r>
            <a:endParaRPr lang="zh-CN" altLang="en-US" sz="2400" b="1">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3051175" y="4259580"/>
            <a:ext cx="5828665" cy="191008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155700"/>
            <a:ext cx="680783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温度计、体温计的分度值及读数</a:t>
            </a:r>
            <a:endParaRPr lang="zh-CN" altLang="en-US" sz="3200" b="1">
              <a:solidFill>
                <a:srgbClr val="FF0000"/>
              </a:solidFill>
              <a:sym typeface="+mn-ea"/>
            </a:endParaRPr>
          </a:p>
        </p:txBody>
      </p:sp>
      <p:sp>
        <p:nvSpPr>
          <p:cNvPr id="2" name="文本框 1"/>
          <p:cNvSpPr txBox="1"/>
          <p:nvPr/>
        </p:nvSpPr>
        <p:spPr>
          <a:xfrm>
            <a:off x="671195" y="1749425"/>
            <a:ext cx="7895590" cy="4829810"/>
          </a:xfrm>
          <a:prstGeom prst="rect">
            <a:avLst/>
          </a:prstGeom>
          <a:noFill/>
        </p:spPr>
        <p:txBody>
          <a:bodyPr wrap="square" rtlCol="0" anchor="t">
            <a:spAutoFit/>
          </a:bodyPr>
          <a:p>
            <a:pPr algn="just">
              <a:lnSpc>
                <a:spcPct val="11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b="1">
                <a:solidFill>
                  <a:srgbClr val="FF0000"/>
                </a:solidFill>
              </a:rPr>
              <a:t> </a:t>
            </a:r>
            <a:r>
              <a:rPr lang="zh-CN" altLang="en-US" sz="2800"/>
              <a:t>（1）图7甲体温计的分度值和读数分别是</a:t>
            </a:r>
            <a:r>
              <a:rPr lang="zh-CN" altLang="en-US" sz="2800" u="sng"/>
              <a:t>        </a:t>
            </a:r>
            <a:r>
              <a:rPr lang="en-US" altLang="zh-CN" sz="2800">
                <a:solidFill>
                  <a:schemeClr val="bg1"/>
                </a:solidFill>
              </a:rPr>
              <a:t>.</a:t>
            </a:r>
            <a:endParaRPr lang="en-US" altLang="zh-CN" sz="2800">
              <a:solidFill>
                <a:schemeClr val="bg1"/>
              </a:solidFill>
            </a:endParaRPr>
          </a:p>
          <a:p>
            <a:pPr algn="just">
              <a:lnSpc>
                <a:spcPct val="110000"/>
              </a:lnSpc>
            </a:pPr>
            <a:r>
              <a:rPr lang="en-US" altLang="zh-CN" sz="2800" u="sng"/>
              <a:t> </a:t>
            </a:r>
            <a:r>
              <a:rPr lang="zh-CN" altLang="en-US" sz="2800" u="sng"/>
              <a:t> </a:t>
            </a:r>
            <a:r>
              <a:rPr lang="zh-CN" altLang="en-US" sz="2800" u="sng"/>
              <a:t>         </a:t>
            </a:r>
            <a:r>
              <a:rPr lang="zh-CN" altLang="en-US" sz="2800"/>
              <a:t> 和</a:t>
            </a:r>
            <a:r>
              <a:rPr lang="zh-CN" altLang="en-US" sz="2800" u="sng"/>
              <a:t>               </a:t>
            </a:r>
            <a:r>
              <a:rPr lang="zh-CN" altLang="en-US" sz="2800"/>
              <a:t>.</a:t>
            </a:r>
            <a:endParaRPr lang="zh-CN" altLang="en-US" sz="2800"/>
          </a:p>
          <a:p>
            <a:pPr algn="just">
              <a:lnSpc>
                <a:spcPct val="110000"/>
              </a:lnSpc>
            </a:pPr>
            <a:r>
              <a:rPr lang="zh-CN" altLang="en-US" sz="2800"/>
              <a:t>（2）图7乙是温度计，其分度值和读数分别为</a:t>
            </a:r>
            <a:r>
              <a:rPr lang="zh-CN" altLang="en-US" sz="2800" u="sng"/>
              <a:t>       </a:t>
            </a:r>
            <a:r>
              <a:rPr lang="en-US" altLang="zh-CN" sz="2800">
                <a:solidFill>
                  <a:schemeClr val="bg1"/>
                </a:solidFill>
              </a:rPr>
              <a:t>.</a:t>
            </a:r>
            <a:endParaRPr lang="en-US" altLang="zh-CN" sz="2800"/>
          </a:p>
          <a:p>
            <a:pPr algn="just">
              <a:lnSpc>
                <a:spcPct val="110000"/>
              </a:lnSpc>
            </a:pPr>
            <a:r>
              <a:rPr lang="zh-CN" altLang="en-US" sz="2800" u="sng"/>
              <a:t>   </a:t>
            </a:r>
            <a:r>
              <a:rPr lang="zh-CN" altLang="en-US" sz="2800" u="sng"/>
              <a:t>         </a:t>
            </a:r>
            <a:r>
              <a:rPr lang="zh-CN" altLang="en-US" sz="2800"/>
              <a:t>和</a:t>
            </a:r>
            <a:r>
              <a:rPr lang="zh-CN" altLang="en-US" sz="2800" u="sng"/>
              <a:t>               </a:t>
            </a:r>
            <a:r>
              <a:rPr lang="zh-CN" altLang="en-US" sz="2800"/>
              <a:t>.</a:t>
            </a:r>
            <a:endParaRPr lang="zh-CN" altLang="en-US" sz="2800"/>
          </a:p>
          <a:p>
            <a:pPr algn="just">
              <a:lnSpc>
                <a:spcPct val="110000"/>
              </a:lnSpc>
            </a:pPr>
            <a:r>
              <a:rPr lang="zh-CN" altLang="en-US" sz="2800"/>
              <a:t>（3）若用图8的体温计读数为</a:t>
            </a:r>
            <a:r>
              <a:rPr lang="zh-CN" altLang="en-US" sz="2800" u="sng"/>
              <a:t>               </a:t>
            </a:r>
            <a:r>
              <a:rPr lang="zh-CN" altLang="en-US" sz="2800"/>
              <a:t>，用这支体温计未甩一</a:t>
            </a:r>
            <a:endParaRPr lang="zh-CN" altLang="en-US" sz="2800"/>
          </a:p>
          <a:p>
            <a:pPr algn="just">
              <a:lnSpc>
                <a:spcPct val="110000"/>
              </a:lnSpc>
            </a:pPr>
            <a:r>
              <a:rPr lang="zh-CN" altLang="en-US" sz="2800"/>
              <a:t>下就直接测</a:t>
            </a:r>
            <a:endParaRPr lang="zh-CN" altLang="en-US" sz="2800"/>
          </a:p>
          <a:p>
            <a:pPr algn="just">
              <a:lnSpc>
                <a:spcPct val="110000"/>
              </a:lnSpc>
            </a:pPr>
            <a:r>
              <a:rPr lang="zh-CN" altLang="en-US" sz="2800"/>
              <a:t>一个体温38℃</a:t>
            </a:r>
            <a:endParaRPr lang="zh-CN" altLang="en-US" sz="2800"/>
          </a:p>
          <a:p>
            <a:pPr algn="just">
              <a:lnSpc>
                <a:spcPct val="110000"/>
              </a:lnSpc>
            </a:pPr>
            <a:r>
              <a:rPr lang="zh-CN" altLang="en-US" sz="2800"/>
              <a:t>的人，则示数</a:t>
            </a:r>
            <a:endParaRPr lang="zh-CN" altLang="en-US" sz="2800"/>
          </a:p>
          <a:p>
            <a:pPr algn="just">
              <a:lnSpc>
                <a:spcPct val="110000"/>
              </a:lnSpc>
            </a:pPr>
            <a:r>
              <a:rPr lang="zh-CN" altLang="en-US" sz="2800"/>
              <a:t>是</a:t>
            </a:r>
            <a:r>
              <a:rPr lang="zh-CN" altLang="en-US" sz="2800" u="sng"/>
              <a:t>             </a:t>
            </a:r>
            <a:r>
              <a:rPr lang="zh-CN" altLang="en-US" sz="2800"/>
              <a:t>. </a:t>
            </a:r>
            <a:endParaRPr lang="zh-CN" altLang="en-US" sz="2800"/>
          </a:p>
        </p:txBody>
      </p:sp>
      <p:sp>
        <p:nvSpPr>
          <p:cNvPr id="7" name="文本框 6"/>
          <p:cNvSpPr txBox="1"/>
          <p:nvPr/>
        </p:nvSpPr>
        <p:spPr>
          <a:xfrm>
            <a:off x="5566410" y="3665855"/>
            <a:ext cx="1391285" cy="521970"/>
          </a:xfrm>
          <a:prstGeom prst="rect">
            <a:avLst/>
          </a:prstGeom>
          <a:noFill/>
        </p:spPr>
        <p:txBody>
          <a:bodyPr wrap="square" rtlCol="0" anchor="t">
            <a:spAutoFit/>
          </a:bodyPr>
          <a:p>
            <a:r>
              <a:rPr lang="en-US" altLang="zh-CN" sz="2800" b="1" dirty="0">
                <a:solidFill>
                  <a:srgbClr val="FF0000"/>
                </a:solidFill>
                <a:latin typeface="Times New Roman" panose="02020603050405020304" pitchFamily="18" charset="0"/>
              </a:rPr>
              <a:t>37.2℃</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1934845" y="319659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-22℃ </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615315" y="2253615"/>
            <a:ext cx="1391285" cy="521970"/>
          </a:xfrm>
          <a:prstGeom prst="rect">
            <a:avLst/>
          </a:prstGeom>
          <a:noFill/>
        </p:spPr>
        <p:txBody>
          <a:bodyPr wrap="square" rtlCol="0" anchor="t">
            <a:spAutoFit/>
          </a:bodyPr>
          <a:p>
            <a:r>
              <a:rPr lang="en-US" altLang="zh-CN" sz="2800" b="1" dirty="0">
                <a:solidFill>
                  <a:srgbClr val="FF0000"/>
                </a:solidFill>
                <a:latin typeface="Times New Roman" panose="02020603050405020304" pitchFamily="18" charset="0"/>
              </a:rPr>
              <a:t> 0.1℃</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2070735" y="225361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38.5℃ </a:t>
            </a:r>
            <a:endParaRPr lang="en-US" altLang="zh-CN" sz="2800" b="1" dirty="0">
              <a:solidFill>
                <a:srgbClr val="FF0000"/>
              </a:solidFill>
              <a:latin typeface="Times New Roman" panose="02020603050405020304" pitchFamily="18" charset="0"/>
            </a:endParaRPr>
          </a:p>
        </p:txBody>
      </p:sp>
      <p:sp>
        <p:nvSpPr>
          <p:cNvPr id="11" name="文本框 10"/>
          <p:cNvSpPr txBox="1"/>
          <p:nvPr/>
        </p:nvSpPr>
        <p:spPr>
          <a:xfrm>
            <a:off x="914400" y="604075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38℃</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43560" y="319659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3" grpId="0"/>
      <p:bldP spid="3" grpId="1"/>
      <p:bldP spid="8" grpId="0"/>
      <p:bldP spid="8" grpId="1"/>
      <p:bldP spid="7" grpId="0"/>
      <p:bldP spid="7" grpId="1"/>
      <p:bldP spid="11" grpId="0"/>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329690"/>
            <a:ext cx="7896225" cy="4742815"/>
          </a:xfrm>
          <a:prstGeom prst="rect">
            <a:avLst/>
          </a:prstGeom>
          <a:noFill/>
        </p:spPr>
        <p:txBody>
          <a:bodyPr wrap="square" rtlCol="0" anchor="t">
            <a:spAutoFit/>
          </a:bodyPr>
          <a:p>
            <a:pPr>
              <a:lnSpc>
                <a:spcPct val="120000"/>
              </a:lnSpc>
            </a:pPr>
            <a:r>
              <a:rPr lang="zh-CN" altLang="en-US" sz="2800" b="1">
                <a:solidFill>
                  <a:srgbClr val="FF0000"/>
                </a:solidFill>
                <a:sym typeface="+mn-ea"/>
              </a:rPr>
              <a:t>解析：</a:t>
            </a:r>
            <a:endParaRPr lang="zh-CN" altLang="en-US" sz="2800" b="1">
              <a:solidFill>
                <a:srgbClr val="FF0000"/>
              </a:solidFill>
              <a:sym typeface="+mn-ea"/>
            </a:endParaRPr>
          </a:p>
          <a:p>
            <a:pPr>
              <a:lnSpc>
                <a:spcPct val="120000"/>
              </a:lnSpc>
            </a:pPr>
            <a:r>
              <a:rPr lang="zh-CN" altLang="en-US" sz="2800" b="1">
                <a:solidFill>
                  <a:srgbClr val="FF0000"/>
                </a:solidFill>
                <a:sym typeface="+mn-ea"/>
              </a:rPr>
              <a:t>温度计上面都标有字母℃，表示是摄氏温度，图7甲和图7乙温度计的分度值从图上可以看出分别是0.1℃和1℃. 同时，还要注意显示的温度是零摄氏度以上还是以下，显然体温计指示的温度在零摄氏度以上，温度计所指示的温度在零摄氏度以下. 体温计的示数为37.2℃，未甩一下就直接测一个体温38℃的人，温度计玻璃泡的液体受热膨胀可以上升到38℃，所以温度计的示数为38℃.</a:t>
            </a:r>
            <a:endParaRPr lang="zh-CN" altLang="en-US" sz="2800" b="1">
              <a:solidFill>
                <a:srgbClr val="FF0000"/>
              </a:solidFill>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44600"/>
            <a:ext cx="7895590" cy="5303520"/>
          </a:xfrm>
          <a:prstGeom prst="rect">
            <a:avLst/>
          </a:prstGeom>
          <a:noFill/>
        </p:spPr>
        <p:txBody>
          <a:bodyPr wrap="square" rtlCol="0" anchor="t">
            <a:spAutoFit/>
          </a:bodyPr>
          <a:p>
            <a:pPr>
              <a:lnSpc>
                <a:spcPct val="110000"/>
              </a:lnSpc>
            </a:pPr>
            <a:r>
              <a:rPr lang="zh-CN" altLang="en-US" sz="2800">
                <a:solidFill>
                  <a:srgbClr val="FF0000"/>
                </a:solidFill>
              </a:rPr>
              <a:t>【点拨1】</a:t>
            </a:r>
            <a:r>
              <a:rPr sz="2800"/>
              <a:t>读温度计的示数时：</a:t>
            </a:r>
            <a:endParaRPr sz="2800"/>
          </a:p>
          <a:p>
            <a:pPr>
              <a:lnSpc>
                <a:spcPct val="110000"/>
              </a:lnSpc>
            </a:pPr>
            <a:r>
              <a:rPr sz="2800"/>
              <a:t>（1）先看清量程和分度值；</a:t>
            </a:r>
            <a:endParaRPr sz="2800"/>
          </a:p>
          <a:p>
            <a:pPr>
              <a:lnSpc>
                <a:spcPct val="110000"/>
              </a:lnSpc>
            </a:pPr>
            <a:r>
              <a:rPr sz="2800"/>
              <a:t>（2）再看图中温度计0℃的位置. 一般来说，顺着液柱上升的方向，数字越来越大，表示在0℃以上；反之，顺着液柱上升的方向，数字越来越小，则表示在0℃以下. </a:t>
            </a:r>
            <a:endParaRPr sz="2800"/>
          </a:p>
          <a:p>
            <a:pPr>
              <a:lnSpc>
                <a:spcPct val="110000"/>
              </a:lnSpc>
            </a:pPr>
            <a:r>
              <a:rPr sz="2800"/>
              <a:t>      体温计测体温前，应将示数甩至35℃左右，否则其示数有可能不准. 如果不甩一下，直接测量人体的体温，若人的实际体温高于原示数，则准确测量；若人的实际体温低于原示数，则所测体温等于原示数. </a:t>
            </a:r>
            <a:endParaRPr sz="2800"/>
          </a:p>
        </p:txBody>
      </p:sp>
    </p:spTree>
  </p:cSld>
  <p:clrMapOvr>
    <a:masterClrMapping/>
  </p:clrMapOvr>
  <p:transition>
    <p:push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05255" y="2680335"/>
            <a:ext cx="6333490" cy="2845435"/>
          </a:xfrm>
          <a:prstGeom prst="rect">
            <a:avLst/>
          </a:prstGeom>
        </p:spPr>
      </p:pic>
      <p:sp>
        <p:nvSpPr>
          <p:cNvPr id="7" name="文本框 6"/>
          <p:cNvSpPr txBox="1"/>
          <p:nvPr/>
        </p:nvSpPr>
        <p:spPr>
          <a:xfrm>
            <a:off x="624205" y="1531620"/>
            <a:ext cx="7895590" cy="1124585"/>
          </a:xfrm>
          <a:prstGeom prst="rect">
            <a:avLst/>
          </a:prstGeom>
          <a:noFill/>
        </p:spPr>
        <p:txBody>
          <a:bodyPr wrap="square" rtlCol="0" anchor="t">
            <a:spAutoFit/>
          </a:bodyPr>
          <a:p>
            <a:pPr algn="just">
              <a:lnSpc>
                <a:spcPct val="120000"/>
              </a:lnSpc>
            </a:pPr>
            <a:r>
              <a:rPr lang="zh-CN" altLang="en-US" sz="2800" b="1">
                <a:solidFill>
                  <a:srgbClr val="FF0000"/>
                </a:solidFill>
              </a:rPr>
              <a:t>变式拓展1</a:t>
            </a:r>
            <a:r>
              <a:rPr lang="zh-CN" altLang="en-US" sz="2800"/>
              <a:t>：如图9a，温度计的读数是</a:t>
            </a:r>
            <a:r>
              <a:rPr lang="zh-CN" altLang="en-US" sz="2800" u="sng"/>
              <a:t>           </a:t>
            </a:r>
            <a:r>
              <a:rPr lang="zh-CN" altLang="en-US" sz="2800"/>
              <a:t>℃；如图9b，温度计的读数是</a:t>
            </a:r>
            <a:r>
              <a:rPr lang="zh-CN" altLang="en-US" sz="2800" u="sng"/>
              <a:t>           </a:t>
            </a:r>
            <a:r>
              <a:rPr lang="zh-CN" altLang="en-US" sz="2800"/>
              <a:t>℃.</a:t>
            </a:r>
            <a:endParaRPr lang="zh-CN" altLang="en-US" sz="2800"/>
          </a:p>
        </p:txBody>
      </p:sp>
      <p:sp>
        <p:nvSpPr>
          <p:cNvPr id="4" name="文本框 3"/>
          <p:cNvSpPr txBox="1"/>
          <p:nvPr/>
        </p:nvSpPr>
        <p:spPr>
          <a:xfrm>
            <a:off x="6240780" y="1612265"/>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-18</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4125595" y="2134235"/>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36.7</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73480" y="796925"/>
            <a:ext cx="59912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物态变化及吸、放热的判断</a:t>
            </a:r>
            <a:endParaRPr lang="zh-CN" altLang="en-US" sz="3200" b="1">
              <a:solidFill>
                <a:srgbClr val="FF0000"/>
              </a:solidFill>
              <a:sym typeface="+mn-ea"/>
            </a:endParaRPr>
          </a:p>
        </p:txBody>
      </p:sp>
      <p:sp>
        <p:nvSpPr>
          <p:cNvPr id="2" name="文本框 1"/>
          <p:cNvSpPr txBox="1"/>
          <p:nvPr/>
        </p:nvSpPr>
        <p:spPr>
          <a:xfrm>
            <a:off x="670560" y="1437640"/>
            <a:ext cx="7895590" cy="5262245"/>
          </a:xfrm>
          <a:prstGeom prst="rect">
            <a:avLst/>
          </a:prstGeom>
          <a:noFill/>
        </p:spPr>
        <p:txBody>
          <a:bodyPr wrap="square" rtlCol="0" anchor="t">
            <a:spAutoFit/>
          </a:bodyPr>
          <a:p>
            <a:pPr>
              <a:lnSpc>
                <a:spcPct val="100000"/>
              </a:lnSpc>
            </a:pPr>
            <a:r>
              <a:rPr lang="zh-CN" altLang="en-US" sz="2800" b="1">
                <a:solidFill>
                  <a:srgbClr val="FF0000"/>
                </a:solidFill>
              </a:rPr>
              <a:t>例</a:t>
            </a:r>
            <a:r>
              <a:rPr lang="en-US" altLang="zh-CN" sz="2800" b="1">
                <a:solidFill>
                  <a:srgbClr val="FF0000"/>
                </a:solidFill>
                <a:latin typeface="Times New Roman" panose="02020603050405020304" pitchFamily="18" charset="0"/>
                <a:cs typeface="Times New Roman" panose="02020603050405020304" pitchFamily="18" charset="0"/>
              </a:rPr>
              <a:t>2</a:t>
            </a:r>
            <a:r>
              <a:rPr lang="zh-CN" altLang="en-US" sz="2800">
                <a:latin typeface="Times New Roman" panose="02020603050405020304" pitchFamily="18" charset="0"/>
                <a:cs typeface="Times New Roman" panose="02020603050405020304" pitchFamily="18" charset="0"/>
              </a:rPr>
              <a:t> </a:t>
            </a:r>
            <a:r>
              <a:rPr lang="zh-CN" altLang="en-US" sz="2800"/>
              <a:t> 下列生活和自然现象中属于熔化的是 </a:t>
            </a:r>
            <a:r>
              <a:rPr lang="zh-CN" altLang="en-US" sz="2800" u="sng"/>
              <a:t>               </a:t>
            </a:r>
            <a:r>
              <a:rPr lang="zh-CN" altLang="en-US" sz="2800"/>
              <a:t>，属于凝固的是</a:t>
            </a:r>
            <a:r>
              <a:rPr lang="zh-CN" altLang="en-US" sz="2800" u="sng"/>
              <a:t>             </a:t>
            </a:r>
            <a:r>
              <a:rPr lang="zh-CN" altLang="en-US" sz="2800"/>
              <a:t>，属于汽化的是 </a:t>
            </a:r>
            <a:r>
              <a:rPr lang="zh-CN" altLang="en-US" sz="2800" u="sng"/>
              <a:t>           </a:t>
            </a:r>
            <a:r>
              <a:rPr lang="zh-CN" altLang="en-US" sz="2800"/>
              <a:t>，属于液化的是</a:t>
            </a:r>
            <a:r>
              <a:rPr lang="zh-CN" altLang="en-US" sz="2800" u="sng"/>
              <a:t>            </a:t>
            </a:r>
            <a:r>
              <a:rPr lang="zh-CN" altLang="en-US" sz="2800"/>
              <a:t>，属于升华的是</a:t>
            </a:r>
            <a:r>
              <a:rPr lang="zh-CN" altLang="en-US" sz="2800" u="sng"/>
              <a:t>             </a:t>
            </a:r>
            <a:r>
              <a:rPr lang="zh-CN" altLang="en-US" sz="2800"/>
              <a:t>，属于凝华的是</a:t>
            </a:r>
            <a:r>
              <a:rPr lang="zh-CN" altLang="en-US" sz="2800" u="sng"/>
              <a:t>             </a:t>
            </a:r>
            <a:r>
              <a:rPr lang="zh-CN" altLang="en-US" sz="2800"/>
              <a:t>. </a:t>
            </a:r>
            <a:endParaRPr lang="zh-CN" altLang="en-US" sz="2800"/>
          </a:p>
          <a:p>
            <a:pPr>
              <a:lnSpc>
                <a:spcPct val="100000"/>
              </a:lnSpc>
            </a:pPr>
            <a:r>
              <a:rPr lang="zh-CN" altLang="en-US" sz="2800"/>
              <a:t>A. 夏天吃冰棒解暑	B. 自来水管“出汗”	</a:t>
            </a:r>
            <a:endParaRPr lang="zh-CN" altLang="en-US" sz="2800"/>
          </a:p>
          <a:p>
            <a:pPr>
              <a:lnSpc>
                <a:spcPct val="100000"/>
              </a:lnSpc>
            </a:pPr>
            <a:r>
              <a:rPr lang="zh-CN" altLang="en-US" sz="2800"/>
              <a:t>C. 衣箱中的樟脑丸逐渐变小	D. 北国冰封</a:t>
            </a:r>
            <a:endParaRPr lang="zh-CN" altLang="en-US" sz="2800"/>
          </a:p>
          <a:p>
            <a:pPr>
              <a:lnSpc>
                <a:spcPct val="100000"/>
              </a:lnSpc>
            </a:pPr>
            <a:r>
              <a:rPr lang="zh-CN" altLang="en-US" sz="2800"/>
              <a:t>E. 万里雪飘　		F. 衣服晒干了　		</a:t>
            </a:r>
            <a:endParaRPr lang="zh-CN" altLang="en-US" sz="2800"/>
          </a:p>
          <a:p>
            <a:pPr>
              <a:lnSpc>
                <a:spcPct val="100000"/>
              </a:lnSpc>
            </a:pPr>
            <a:r>
              <a:rPr lang="zh-CN" altLang="en-US" sz="2800"/>
              <a:t>G. “干冰”制冷　	H. 秋天早晨的露水</a:t>
            </a:r>
            <a:endParaRPr lang="zh-CN" altLang="en-US" sz="2800"/>
          </a:p>
          <a:p>
            <a:pPr>
              <a:lnSpc>
                <a:spcPct val="100000"/>
              </a:lnSpc>
            </a:pPr>
            <a:r>
              <a:rPr lang="zh-CN" altLang="en-US" sz="2800"/>
              <a:t>I. 喝开水时的“白气”	J. 早春季节，冰雪消融	</a:t>
            </a:r>
            <a:endParaRPr lang="zh-CN" altLang="en-US" sz="2800"/>
          </a:p>
          <a:p>
            <a:pPr>
              <a:lnSpc>
                <a:spcPct val="100000"/>
              </a:lnSpc>
            </a:pPr>
            <a:r>
              <a:rPr lang="zh-CN" altLang="en-US" sz="2800"/>
              <a:t>K. 月落乌啼霜满天　	L. 灯泡用久了灯丝变细</a:t>
            </a:r>
            <a:endParaRPr lang="zh-CN" altLang="en-US" sz="2800"/>
          </a:p>
          <a:p>
            <a:pPr>
              <a:lnSpc>
                <a:spcPct val="100000"/>
              </a:lnSpc>
            </a:pPr>
            <a:r>
              <a:rPr lang="zh-CN" altLang="en-US" sz="2800"/>
              <a:t>M. 严冬，室内玻璃窗上形成冰花　	</a:t>
            </a:r>
            <a:endParaRPr lang="zh-CN" altLang="en-US" sz="2800"/>
          </a:p>
          <a:p>
            <a:pPr>
              <a:lnSpc>
                <a:spcPct val="100000"/>
              </a:lnSpc>
            </a:pPr>
            <a:r>
              <a:rPr lang="zh-CN" altLang="en-US" sz="2800"/>
              <a:t>N. 铁水被浇铸成工件</a:t>
            </a:r>
            <a:endParaRPr lang="zh-CN" altLang="en-US" sz="2800"/>
          </a:p>
        </p:txBody>
      </p:sp>
      <p:sp>
        <p:nvSpPr>
          <p:cNvPr id="4" name="文本框 3"/>
          <p:cNvSpPr txBox="1"/>
          <p:nvPr/>
        </p:nvSpPr>
        <p:spPr>
          <a:xfrm>
            <a:off x="2165985" y="2322195"/>
            <a:ext cx="9296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BHI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375400" y="1887855"/>
            <a:ext cx="8756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F</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2753360" y="1887855"/>
            <a:ext cx="11918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DN</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6918960" y="1437640"/>
            <a:ext cx="14630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AJ</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1335405" y="2700655"/>
            <a:ext cx="12623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EKM </a:t>
            </a:r>
            <a:endParaRPr lang="en-US" altLang="zh-CN" sz="2800" b="1" dirty="0">
              <a:solidFill>
                <a:srgbClr val="FF0000"/>
              </a:solidFill>
              <a:latin typeface="Times New Roman" panose="02020603050405020304" pitchFamily="18" charset="0"/>
            </a:endParaRPr>
          </a:p>
        </p:txBody>
      </p:sp>
      <p:sp>
        <p:nvSpPr>
          <p:cNvPr id="12" name="文本框 11"/>
          <p:cNvSpPr txBox="1"/>
          <p:nvPr/>
        </p:nvSpPr>
        <p:spPr>
          <a:xfrm>
            <a:off x="5661025" y="2322195"/>
            <a:ext cx="10541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CGL</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6" grpId="0"/>
      <p:bldP spid="6" grpId="1"/>
      <p:bldP spid="3" grpId="0"/>
      <p:bldP spid="3" grpId="1"/>
      <p:bldP spid="4" grpId="0"/>
      <p:bldP spid="4" grpId="1"/>
      <p:bldP spid="12" grpId="0"/>
      <p:bldP spid="12" grpId="1"/>
      <p:bldP spid="10" grpId="0"/>
      <p:bldP spid="10"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302068"/>
            <a:ext cx="8251825" cy="4742815"/>
          </a:xfrm>
          <a:prstGeom prst="rect">
            <a:avLst/>
          </a:prstGeom>
          <a:noFill/>
        </p:spPr>
        <p:txBody>
          <a:bodyPr wrap="square" rtlCol="0" anchor="t">
            <a:spAutoFit/>
          </a:bodyPr>
          <a:p>
            <a:pPr>
              <a:lnSpc>
                <a:spcPct val="120000"/>
              </a:lnSpc>
            </a:pPr>
            <a:r>
              <a:rPr lang="zh-CN" altLang="en-US" sz="2800">
                <a:solidFill>
                  <a:srgbClr val="FF0000"/>
                </a:solidFill>
              </a:rPr>
              <a:t>【点拨</a:t>
            </a:r>
            <a:r>
              <a:rPr lang="zh-CN" altLang="en-US" sz="2800">
                <a:solidFill>
                  <a:srgbClr val="FF0000"/>
                </a:solidFill>
                <a:latin typeface="Times New Roman" panose="02020603050405020304" pitchFamily="18" charset="0"/>
                <a:cs typeface="Times New Roman" panose="02020603050405020304" pitchFamily="18" charset="0"/>
              </a:rPr>
              <a:t>2</a:t>
            </a:r>
            <a:r>
              <a:rPr lang="zh-CN" altLang="en-US" sz="2800">
                <a:solidFill>
                  <a:srgbClr val="FF0000"/>
                </a:solidFill>
              </a:rPr>
              <a:t>】</a:t>
            </a:r>
            <a:endParaRPr lang="zh-CN" altLang="en-US" sz="2800">
              <a:solidFill>
                <a:srgbClr val="FF0000"/>
              </a:solidFill>
            </a:endParaRPr>
          </a:p>
          <a:p>
            <a:pPr>
              <a:lnSpc>
                <a:spcPct val="120000"/>
              </a:lnSpc>
            </a:pPr>
            <a:r>
              <a:rPr lang="zh-CN" altLang="en-US" sz="2800"/>
              <a:t>（1）明确研究对象现在的状态和发生物态变化前的状态，根据六种物态变化的概念对号入座判断物态变化类型；然后根据物态变化类型判断吸放热情况. 从固态→液态→气态是吸热过程，从气态→液态→固态是放热过程. </a:t>
            </a:r>
            <a:endParaRPr lang="zh-CN" altLang="en-US" sz="2800"/>
          </a:p>
          <a:p>
            <a:pPr>
              <a:lnSpc>
                <a:spcPct val="120000"/>
              </a:lnSpc>
            </a:pPr>
            <a:r>
              <a:rPr lang="zh-CN" altLang="en-US" sz="2800"/>
              <a:t>（2）水的三态变化小结：云、雨、雾、露和“白气”属于液化现象；霜、雾凇和雪属于凝华现象；冰雹和河流结冰属于凝固现象.  </a:t>
            </a:r>
            <a:endParaRPr lang="zh-CN" altLang="en-US" sz="2800"/>
          </a:p>
        </p:txBody>
      </p:sp>
    </p:spTree>
  </p:cSld>
  <p:clrMapOvr>
    <a:masterClrMapping/>
  </p:clrMapOvr>
  <p:transition>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288290" y="2934335"/>
            <a:ext cx="8568055" cy="2486025"/>
            <a:chOff x="454" y="4621"/>
            <a:chExt cx="13493" cy="3915"/>
          </a:xfrm>
        </p:grpSpPr>
        <p:pic>
          <p:nvPicPr>
            <p:cNvPr id="5" name="图片 4"/>
            <p:cNvPicPr>
              <a:picLocks noChangeAspect="1"/>
            </p:cNvPicPr>
            <p:nvPr/>
          </p:nvPicPr>
          <p:blipFill>
            <a:blip r:embed="rId1"/>
            <a:stretch>
              <a:fillRect/>
            </a:stretch>
          </p:blipFill>
          <p:spPr>
            <a:xfrm>
              <a:off x="454" y="4621"/>
              <a:ext cx="13493" cy="3154"/>
            </a:xfrm>
            <a:prstGeom prst="rect">
              <a:avLst/>
            </a:prstGeom>
          </p:spPr>
        </p:pic>
        <p:sp>
          <p:nvSpPr>
            <p:cNvPr id="6" name="矩形 5"/>
            <p:cNvSpPr/>
            <p:nvPr/>
          </p:nvSpPr>
          <p:spPr>
            <a:xfrm>
              <a:off x="12019" y="7176"/>
              <a:ext cx="1928" cy="1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573723" y="1531620"/>
            <a:ext cx="7996555" cy="112458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：（2019·衡阳）下列现象产生的过程中要吸热的是（　 　）</a:t>
            </a:r>
            <a:endParaRPr lang="zh-CN" altLang="en-US" sz="2800"/>
          </a:p>
        </p:txBody>
      </p:sp>
      <p:sp>
        <p:nvSpPr>
          <p:cNvPr id="4" name="文本框 3"/>
          <p:cNvSpPr txBox="1"/>
          <p:nvPr/>
        </p:nvSpPr>
        <p:spPr>
          <a:xfrm>
            <a:off x="2868930" y="213423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70050"/>
            <a:ext cx="7895590" cy="3881755"/>
          </a:xfrm>
          <a:prstGeom prst="rect">
            <a:avLst/>
          </a:prstGeom>
          <a:noFill/>
        </p:spPr>
        <p:txBody>
          <a:bodyPr wrap="square" rtlCol="0" anchor="t">
            <a:spAutoFit/>
          </a:bodyPr>
          <a:p>
            <a:pPr algn="just">
              <a:lnSpc>
                <a:spcPct val="110000"/>
              </a:lnSpc>
            </a:pPr>
            <a:r>
              <a:rPr sz="2800" b="1">
                <a:solidFill>
                  <a:srgbClr val="FF0000"/>
                </a:solidFill>
              </a:rPr>
              <a:t>例</a:t>
            </a:r>
            <a:r>
              <a:rPr sz="2800" b="1">
                <a:solidFill>
                  <a:srgbClr val="FF0000"/>
                </a:solidFill>
                <a:latin typeface="Times New Roman" panose="02020603050405020304" pitchFamily="18" charset="0"/>
                <a:cs typeface="Times New Roman" panose="02020603050405020304" pitchFamily="18" charset="0"/>
              </a:rPr>
              <a:t>3</a:t>
            </a:r>
            <a:r>
              <a:rPr sz="2800"/>
              <a:t> </a:t>
            </a:r>
            <a:r>
              <a:rPr sz="2800">
                <a:latin typeface="宋体" panose="02010600030101010101" pitchFamily="2" charset="-122"/>
                <a:cs typeface="宋体" panose="02010600030101010101" pitchFamily="2" charset="-122"/>
              </a:rPr>
              <a:t>如图10所示，一个烧杯中盛有碎冰，把装有碎冰的试管插入烧杯中的碎冰中（试管底部不接触烧杯底），对烧杯缓缓加热，当烧杯中有一半冰熔化时，试管中的冰将（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A. 不会熔化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B. 熔化一半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C. 全部熔化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D. 有可能熔化一小半或更少一些</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671195" y="1083945"/>
            <a:ext cx="59912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 晶体熔化、液体沸腾的条件</a:t>
            </a:r>
            <a:endParaRPr lang="zh-CN" altLang="en-US" sz="3200" b="1">
              <a:solidFill>
                <a:srgbClr val="FF0000"/>
              </a:solidFill>
              <a:sym typeface="+mn-ea"/>
            </a:endParaRPr>
          </a:p>
        </p:txBody>
      </p:sp>
      <p:sp>
        <p:nvSpPr>
          <p:cNvPr id="6" name="文本框 5"/>
          <p:cNvSpPr txBox="1"/>
          <p:nvPr/>
        </p:nvSpPr>
        <p:spPr>
          <a:xfrm>
            <a:off x="4476115" y="3091815"/>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 </a:t>
            </a:r>
            <a:endParaRPr lang="en-US" altLang="zh-CN" sz="2800" b="1" dirty="0">
              <a:solidFill>
                <a:srgbClr val="FF0000"/>
              </a:solidFill>
              <a:latin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6553835" y="3235325"/>
            <a:ext cx="1678940" cy="2777490"/>
          </a:xfrm>
          <a:prstGeom prst="rect">
            <a:avLst/>
          </a:prstGeom>
        </p:spPr>
      </p:pic>
      <p:sp>
        <p:nvSpPr>
          <p:cNvPr id="5" name="文本框 4"/>
          <p:cNvSpPr txBox="1"/>
          <p:nvPr/>
        </p:nvSpPr>
        <p:spPr>
          <a:xfrm>
            <a:off x="359410" y="5535930"/>
            <a:ext cx="8159750" cy="953135"/>
          </a:xfrm>
          <a:prstGeom prst="rect">
            <a:avLst/>
          </a:prstGeom>
          <a:noFill/>
        </p:spPr>
        <p:txBody>
          <a:bodyPr wrap="square" rtlCol="0" anchor="t">
            <a:spAutoFit/>
          </a:bodyPr>
          <a:p>
            <a:pPr>
              <a:lnSpc>
                <a:spcPct val="100000"/>
              </a:lnSpc>
            </a:pPr>
            <a:r>
              <a:rPr lang="zh-CN" altLang="en-US" sz="2800">
                <a:solidFill>
                  <a:srgbClr val="FF0000"/>
                </a:solidFill>
              </a:rPr>
              <a:t>【点拨</a:t>
            </a:r>
            <a:r>
              <a:rPr lang="en-US" altLang="zh-CN" sz="2800">
                <a:solidFill>
                  <a:srgbClr val="FF0000"/>
                </a:solidFill>
                <a:latin typeface="Times New Roman" panose="02020603050405020304" pitchFamily="18" charset="0"/>
                <a:cs typeface="Times New Roman" panose="02020603050405020304" pitchFamily="18" charset="0"/>
              </a:rPr>
              <a:t>3</a:t>
            </a:r>
            <a:r>
              <a:rPr lang="zh-CN" altLang="en-US" sz="2800">
                <a:solidFill>
                  <a:srgbClr val="FF0000"/>
                </a:solidFill>
              </a:rPr>
              <a:t>】</a:t>
            </a:r>
            <a:r>
              <a:rPr lang="zh-CN" altLang="en-US" sz="2800">
                <a:solidFill>
                  <a:schemeClr val="tx1"/>
                </a:solidFill>
              </a:rPr>
              <a:t>晶体熔化（液体沸腾）的必要</a:t>
            </a:r>
            <a:endParaRPr lang="zh-CN" altLang="en-US" sz="2800">
              <a:solidFill>
                <a:schemeClr val="tx1"/>
              </a:solidFill>
            </a:endParaRPr>
          </a:p>
          <a:p>
            <a:pPr>
              <a:lnSpc>
                <a:spcPct val="100000"/>
              </a:lnSpc>
            </a:pPr>
            <a:r>
              <a:rPr lang="zh-CN" altLang="en-US" sz="2800">
                <a:solidFill>
                  <a:schemeClr val="tx1"/>
                </a:solidFill>
              </a:rPr>
              <a:t>条件：①温度达到熔点（沸点）；②还要继续吸热. </a:t>
            </a:r>
            <a:endParaRPr lang="zh-CN" altLang="en-US" sz="280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1995170"/>
            <a:ext cx="7886065" cy="370903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rPr>
              <a:t>近年来广东省试题对物态变化的考查主要集中在温度计的读数及其使用方法，从日常生活中的事例判断物态变化、吸热、放热情况，利用物理知识分析实际问题的能力，从熔化、凝固、沸腾的图像获取信息，探究熔化、凝固的规律、沸腾规律及影响蒸发的因素. 题型多为选择题、填空题、实验探究题和综合能力题. </a:t>
            </a:r>
            <a:endParaRPr sz="2800" dirty="0">
              <a:latin typeface="宋体" panose="02010600030101010101" pitchFamily="2" charset="-122"/>
            </a:endParaRPr>
          </a:p>
        </p:txBody>
      </p:sp>
      <p:sp>
        <p:nvSpPr>
          <p:cNvPr id="3" name="TextBox 1"/>
          <p:cNvSpPr txBox="1"/>
          <p:nvPr/>
        </p:nvSpPr>
        <p:spPr>
          <a:xfrm>
            <a:off x="1150303" y="131159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477000" y="4170680"/>
            <a:ext cx="1367790" cy="2138680"/>
          </a:xfrm>
          <a:prstGeom prst="rect">
            <a:avLst/>
          </a:prstGeom>
        </p:spPr>
      </p:pic>
      <p:sp>
        <p:nvSpPr>
          <p:cNvPr id="2" name="文本框 1"/>
          <p:cNvSpPr txBox="1"/>
          <p:nvPr/>
        </p:nvSpPr>
        <p:spPr>
          <a:xfrm>
            <a:off x="573723" y="1172845"/>
            <a:ext cx="7996555" cy="422592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en-US" altLang="zh-CN" sz="2800" b="1">
                <a:solidFill>
                  <a:srgbClr val="FF0000"/>
                </a:solidFill>
                <a:latin typeface="Times New Roman" panose="02020603050405020304" pitchFamily="18" charset="0"/>
                <a:cs typeface="Times New Roman" panose="02020603050405020304" pitchFamily="18" charset="0"/>
              </a:rPr>
              <a:t>3</a:t>
            </a:r>
            <a:r>
              <a:rPr lang="zh-CN" altLang="en-US" sz="2800"/>
              <a:t>：（2017·广东）将装有水的试管放入装有水的烧杯中，用酒精灯对烧杯进行加热，如图１１所示，一段时间后，观察到烧杯中的水沸腾，而试管中的水 </a:t>
            </a:r>
            <a:r>
              <a:rPr lang="zh-CN" altLang="en-US" sz="2800" u="sng"/>
              <a:t>    　  </a:t>
            </a:r>
            <a:r>
              <a:rPr lang="zh-CN" altLang="en-US" sz="2800"/>
              <a:t>（选填“会”或“不会”）沸腾，原因是</a:t>
            </a:r>
            <a:r>
              <a:rPr lang="zh-CN" altLang="en-US" sz="2800" u="sng"/>
              <a:t>     　    　　　　　　　　　　</a:t>
            </a:r>
            <a:r>
              <a:rPr lang="zh-CN" altLang="en-US" sz="2800"/>
              <a:t>，同时还观察到烧杯口周围出现大量的“白气”，这是因为烧杯中的水蒸气在杯口周围遇</a:t>
            </a:r>
            <a:endParaRPr lang="zh-CN" altLang="en-US" sz="2800"/>
          </a:p>
          <a:p>
            <a:pPr algn="just">
              <a:lnSpc>
                <a:spcPct val="120000"/>
              </a:lnSpc>
            </a:pPr>
            <a:r>
              <a:rPr lang="zh-CN" altLang="en-US" sz="2800"/>
              <a:t>冷</a:t>
            </a:r>
            <a:r>
              <a:rPr lang="zh-CN" altLang="en-US" sz="2800" u="sng"/>
              <a:t>     　 </a:t>
            </a:r>
            <a:r>
              <a:rPr lang="zh-CN" altLang="en-US" sz="2800"/>
              <a:t>而成（填物态变化名称）. </a:t>
            </a:r>
            <a:endParaRPr lang="zh-CN" altLang="en-US" sz="2800"/>
          </a:p>
        </p:txBody>
      </p:sp>
      <p:sp>
        <p:nvSpPr>
          <p:cNvPr id="4" name="文本框 3"/>
          <p:cNvSpPr txBox="1"/>
          <p:nvPr/>
        </p:nvSpPr>
        <p:spPr>
          <a:xfrm>
            <a:off x="2770505" y="2766060"/>
            <a:ext cx="10706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不会</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2618105" y="3246120"/>
            <a:ext cx="46507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达到沸点后，无法继续吸热</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980440" y="4779645"/>
            <a:ext cx="98806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液化</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61160"/>
            <a:ext cx="7895590" cy="5043805"/>
          </a:xfrm>
          <a:prstGeom prst="rect">
            <a:avLst/>
          </a:prstGeom>
          <a:noFill/>
        </p:spPr>
        <p:txBody>
          <a:bodyPr wrap="square" rtlCol="0" anchor="t">
            <a:spAutoFit/>
          </a:bodyPr>
          <a:p>
            <a:pPr algn="just">
              <a:lnSpc>
                <a:spcPct val="110000"/>
              </a:lnSpc>
            </a:pPr>
            <a:r>
              <a:rPr sz="2800" b="1">
                <a:solidFill>
                  <a:srgbClr val="FF0000"/>
                </a:solidFill>
              </a:rPr>
              <a:t>例4</a:t>
            </a:r>
            <a:r>
              <a:rPr sz="2800"/>
              <a:t> 生活中常见玻璃上出“汗”，有时附在玻璃的内侧，有时附在玻璃的外侧. </a:t>
            </a:r>
            <a:endParaRPr sz="2800"/>
          </a:p>
          <a:p>
            <a:pPr algn="just">
              <a:lnSpc>
                <a:spcPct val="110000"/>
              </a:lnSpc>
            </a:pPr>
            <a:r>
              <a:rPr sz="2800"/>
              <a:t>　　①深秋的早晨，窗玻璃上有“汗”；</a:t>
            </a:r>
            <a:endParaRPr sz="2800"/>
          </a:p>
          <a:p>
            <a:pPr algn="just">
              <a:lnSpc>
                <a:spcPct val="110000"/>
              </a:lnSpc>
            </a:pPr>
            <a:r>
              <a:rPr sz="2800"/>
              <a:t>　　②闷热的夏季，房间里开着空调，窗玻璃上有“汗”；</a:t>
            </a:r>
            <a:endParaRPr sz="2800"/>
          </a:p>
          <a:p>
            <a:pPr algn="just">
              <a:lnSpc>
                <a:spcPct val="110000"/>
              </a:lnSpc>
            </a:pPr>
            <a:r>
              <a:rPr sz="2800"/>
              <a:t>　　③寒冬，“生意兴隆”超市的窗玻璃有“汗”；</a:t>
            </a:r>
            <a:endParaRPr sz="2800"/>
          </a:p>
          <a:p>
            <a:pPr algn="just">
              <a:lnSpc>
                <a:spcPct val="110000"/>
              </a:lnSpc>
            </a:pPr>
            <a:r>
              <a:rPr sz="2800"/>
              <a:t>　　④夏天，刚从冰箱里拿出的冰棍剥去包装纸，当把冰棍放在玻璃杯里时，玻璃杯的壁上出“汗”. </a:t>
            </a:r>
            <a:endParaRPr sz="2800"/>
          </a:p>
          <a:p>
            <a:pPr algn="just">
              <a:lnSpc>
                <a:spcPct val="90000"/>
              </a:lnSpc>
            </a:pPr>
            <a:r>
              <a:rPr sz="2800"/>
              <a:t>　　以上四种现象中，“汗”出在内侧一面的有________；汗出在外侧一面的有__________.（填序号）</a:t>
            </a:r>
            <a:endParaRPr sz="2800"/>
          </a:p>
        </p:txBody>
      </p:sp>
      <p:sp>
        <p:nvSpPr>
          <p:cNvPr id="4" name="文本框 3"/>
          <p:cNvSpPr txBox="1"/>
          <p:nvPr/>
        </p:nvSpPr>
        <p:spPr>
          <a:xfrm>
            <a:off x="824230" y="5739130"/>
            <a:ext cx="10782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①③</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71195" y="1155700"/>
            <a:ext cx="59912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 “出汗”与“白气”的判断</a:t>
            </a:r>
            <a:endParaRPr lang="zh-CN" altLang="en-US" sz="3200" b="1">
              <a:solidFill>
                <a:srgbClr val="FF0000"/>
              </a:solidFill>
              <a:sym typeface="+mn-ea"/>
            </a:endParaRPr>
          </a:p>
        </p:txBody>
      </p:sp>
      <p:sp>
        <p:nvSpPr>
          <p:cNvPr id="5" name="文本框 4"/>
          <p:cNvSpPr txBox="1"/>
          <p:nvPr/>
        </p:nvSpPr>
        <p:spPr>
          <a:xfrm>
            <a:off x="5897880" y="5729605"/>
            <a:ext cx="10782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②④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82370"/>
            <a:ext cx="7895590" cy="4742815"/>
          </a:xfrm>
          <a:prstGeom prst="rect">
            <a:avLst/>
          </a:prstGeom>
          <a:noFill/>
        </p:spPr>
        <p:txBody>
          <a:bodyPr wrap="square" rtlCol="0" anchor="t">
            <a:spAutoFit/>
          </a:bodyPr>
          <a:p>
            <a:pPr>
              <a:lnSpc>
                <a:spcPct val="120000"/>
              </a:lnSpc>
            </a:pPr>
            <a:r>
              <a:rPr lang="zh-CN" altLang="en-US" sz="2800">
                <a:solidFill>
                  <a:srgbClr val="FF0000"/>
                </a:solidFill>
              </a:rPr>
              <a:t>【点拨</a:t>
            </a:r>
            <a:r>
              <a:rPr lang="en-US" altLang="zh-CN" sz="2800">
                <a:solidFill>
                  <a:srgbClr val="FF0000"/>
                </a:solidFill>
                <a:latin typeface="Times New Roman" panose="02020603050405020304" pitchFamily="18" charset="0"/>
                <a:cs typeface="Times New Roman" panose="02020603050405020304" pitchFamily="18" charset="0"/>
              </a:rPr>
              <a:t>4</a:t>
            </a:r>
            <a:r>
              <a:rPr lang="zh-CN" altLang="en-US" sz="2800">
                <a:solidFill>
                  <a:srgbClr val="FF0000"/>
                </a:solidFill>
              </a:rPr>
              <a:t>】</a:t>
            </a:r>
            <a:endParaRPr lang="zh-CN" altLang="en-US" sz="2800">
              <a:solidFill>
                <a:srgbClr val="FF0000"/>
              </a:solidFill>
            </a:endParaRPr>
          </a:p>
          <a:p>
            <a:pPr marL="421640" indent="-421640" algn="just">
              <a:lnSpc>
                <a:spcPct val="120000"/>
              </a:lnSpc>
              <a:buClrTx/>
              <a:buSzTx/>
              <a:buNone/>
            </a:pPr>
            <a:r>
              <a:rPr lang="zh-CN" altLang="en-US" sz="2800"/>
              <a:t>1. 出“汗”是空气中温度相对较高的水蒸气遇到温度较低的物体液化而形成的小水珠. “汗”出现在哪一侧，主要是看哪边的气体温度较高，“汗”出现在温度较高的那一侧. </a:t>
            </a:r>
            <a:endParaRPr lang="zh-CN" altLang="en-US" sz="2800"/>
          </a:p>
          <a:p>
            <a:pPr marL="421640" indent="-421640" algn="just">
              <a:lnSpc>
                <a:spcPct val="120000"/>
              </a:lnSpc>
              <a:buClrTx/>
              <a:buSzTx/>
              <a:buNone/>
            </a:pPr>
            <a:r>
              <a:rPr lang="zh-CN" altLang="en-US" sz="2800"/>
              <a:t>2. “白气”不是水蒸气，而是温度较高的水蒸气遇冷液化形成的小水滴飘浮在空气中形成的. 自然界现象中的雾和露都是“白气”的不同表现形式. </a:t>
            </a:r>
            <a:endParaRPr lang="zh-CN" altLang="en-US" sz="2800"/>
          </a:p>
        </p:txBody>
      </p:sp>
    </p:spTree>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5259070"/>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en-US" altLang="zh-CN" sz="2800" b="1">
                <a:solidFill>
                  <a:srgbClr val="FF0000"/>
                </a:solidFill>
                <a:latin typeface="Times New Roman" panose="02020603050405020304" pitchFamily="18" charset="0"/>
                <a:cs typeface="Times New Roman" panose="02020603050405020304" pitchFamily="18" charset="0"/>
              </a:rPr>
              <a:t>4</a:t>
            </a:r>
            <a:r>
              <a:rPr lang="zh-CN" altLang="en-US" sz="2800"/>
              <a:t>：</a:t>
            </a:r>
            <a:r>
              <a:rPr sz="2800"/>
              <a:t>生活中我们会看到这样的现象：现象一，剥开棒冰纸时，棒冰周围冒“白气”；现象二，在寒冷的冬天户外的人不断呼出“白气”． 以上两种现象产生的原因分别是（　    ）</a:t>
            </a:r>
            <a:endParaRPr sz="2800"/>
          </a:p>
          <a:p>
            <a:pPr algn="just">
              <a:lnSpc>
                <a:spcPct val="120000"/>
              </a:lnSpc>
            </a:pPr>
            <a:r>
              <a:rPr sz="2800"/>
              <a:t>A. 棒冰局部升华；呼出的水蒸气液化</a:t>
            </a:r>
            <a:endParaRPr sz="2800"/>
          </a:p>
          <a:p>
            <a:pPr algn="just">
              <a:lnSpc>
                <a:spcPct val="120000"/>
              </a:lnSpc>
            </a:pPr>
            <a:r>
              <a:rPr sz="2800"/>
              <a:t>B. 棒冰局部升华；户外空气中的水蒸气液化</a:t>
            </a:r>
            <a:endParaRPr sz="2800"/>
          </a:p>
          <a:p>
            <a:pPr algn="just">
              <a:lnSpc>
                <a:spcPct val="120000"/>
              </a:lnSpc>
            </a:pPr>
            <a:r>
              <a:rPr sz="2800"/>
              <a:t>C. 棒冰周围空气中的水蒸气液化；呼出的水蒸气液化</a:t>
            </a:r>
            <a:endParaRPr sz="2800"/>
          </a:p>
          <a:p>
            <a:pPr algn="just">
              <a:lnSpc>
                <a:spcPct val="120000"/>
              </a:lnSpc>
            </a:pPr>
            <a:r>
              <a:rPr sz="2800"/>
              <a:t>D. 棒冰周围空气中的水蒸气液化；户外空气中的水蒸气液化</a:t>
            </a:r>
            <a:endParaRPr sz="2800"/>
          </a:p>
        </p:txBody>
      </p:sp>
      <p:sp>
        <p:nvSpPr>
          <p:cNvPr id="12" name="文本框 11"/>
          <p:cNvSpPr txBox="1"/>
          <p:nvPr/>
        </p:nvSpPr>
        <p:spPr>
          <a:xfrm>
            <a:off x="4744720" y="2881630"/>
            <a:ext cx="10782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155700"/>
            <a:ext cx="59912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五、 晶体熔化、液体沸腾的条件</a:t>
            </a:r>
            <a:endParaRPr lang="zh-CN" altLang="en-US" sz="3200" b="1">
              <a:solidFill>
                <a:srgbClr val="FF0000"/>
              </a:solidFill>
              <a:sym typeface="+mn-ea"/>
            </a:endParaRPr>
          </a:p>
        </p:txBody>
      </p:sp>
      <p:sp>
        <p:nvSpPr>
          <p:cNvPr id="2" name="文本框 1"/>
          <p:cNvSpPr txBox="1"/>
          <p:nvPr/>
        </p:nvSpPr>
        <p:spPr>
          <a:xfrm>
            <a:off x="624205" y="1948180"/>
            <a:ext cx="7895590" cy="4356100"/>
          </a:xfrm>
          <a:prstGeom prst="rect">
            <a:avLst/>
          </a:prstGeom>
          <a:noFill/>
        </p:spPr>
        <p:txBody>
          <a:bodyPr wrap="square" rtlCol="0" anchor="t">
            <a:spAutoFit/>
          </a:bodyPr>
          <a:p>
            <a:pPr algn="just">
              <a:lnSpc>
                <a:spcPct val="110000"/>
              </a:lnSpc>
            </a:pPr>
            <a:r>
              <a:rPr sz="2800" b="1">
                <a:solidFill>
                  <a:srgbClr val="FF0000"/>
                </a:solidFill>
              </a:rPr>
              <a:t>例</a:t>
            </a:r>
            <a:r>
              <a:rPr sz="2800" b="1">
                <a:solidFill>
                  <a:srgbClr val="FF0000"/>
                </a:solidFill>
                <a:latin typeface="Times New Roman" panose="02020603050405020304" pitchFamily="18" charset="0"/>
                <a:cs typeface="Times New Roman" panose="02020603050405020304" pitchFamily="18" charset="0"/>
              </a:rPr>
              <a:t>5</a:t>
            </a:r>
            <a:r>
              <a:rPr sz="2800">
                <a:latin typeface="Times New Roman" panose="02020603050405020304" pitchFamily="18" charset="0"/>
                <a:cs typeface="Times New Roman" panose="02020603050405020304" pitchFamily="18" charset="0"/>
              </a:rPr>
              <a:t> </a:t>
            </a:r>
            <a:r>
              <a:rPr sz="2800"/>
              <a:t>（2019·阜新改编）如图</a:t>
            </a:r>
            <a:r>
              <a:rPr sz="2800">
                <a:latin typeface="Times New Roman" panose="02020603050405020304" pitchFamily="18" charset="0"/>
                <a:cs typeface="Times New Roman" panose="02020603050405020304" pitchFamily="18" charset="0"/>
              </a:rPr>
              <a:t>12</a:t>
            </a:r>
            <a:r>
              <a:rPr sz="2800"/>
              <a:t>是某物质熔化时温度随时间变化的图像，根据图像回答：</a:t>
            </a:r>
            <a:endParaRPr sz="2800"/>
          </a:p>
          <a:p>
            <a:pPr algn="just">
              <a:lnSpc>
                <a:spcPct val="110000"/>
              </a:lnSpc>
            </a:pPr>
            <a:r>
              <a:rPr sz="2800"/>
              <a:t>（1）该物质属于</a:t>
            </a:r>
            <a:r>
              <a:rPr sz="2800" u="sng"/>
              <a:t>     　    　</a:t>
            </a:r>
            <a:r>
              <a:rPr sz="2800"/>
              <a:t>. （</a:t>
            </a:r>
            <a:r>
              <a:rPr sz="2800">
                <a:latin typeface="宋体" panose="02010600030101010101" pitchFamily="2" charset="-122"/>
                <a:cs typeface="宋体" panose="02010600030101010101" pitchFamily="2" charset="-122"/>
              </a:rPr>
              <a:t>选填“晶体”或“非晶体”）</a:t>
            </a:r>
            <a:endParaRPr sz="2800">
              <a:latin typeface="宋体" panose="02010600030101010101" pitchFamily="2" charset="-122"/>
              <a:cs typeface="宋体" panose="02010600030101010101" pitchFamily="2" charset="-122"/>
            </a:endParaRPr>
          </a:p>
          <a:p>
            <a:pPr algn="just">
              <a:lnSpc>
                <a:spcPct val="110000"/>
              </a:lnSpc>
            </a:pPr>
            <a:r>
              <a:rPr sz="2800"/>
              <a:t>（2）在BC段，该物质处</a:t>
            </a:r>
            <a:endParaRPr sz="2800"/>
          </a:p>
          <a:p>
            <a:pPr algn="just">
              <a:lnSpc>
                <a:spcPct val="110000"/>
              </a:lnSpc>
            </a:pPr>
            <a:r>
              <a:rPr sz="2800"/>
              <a:t>于</a:t>
            </a:r>
            <a:r>
              <a:rPr sz="2800" u="sng"/>
              <a:t>     　　　    　</a:t>
            </a:r>
            <a:r>
              <a:rPr sz="2800"/>
              <a:t>态（选填</a:t>
            </a:r>
            <a:endParaRPr sz="2800"/>
          </a:p>
          <a:p>
            <a:pPr algn="just">
              <a:lnSpc>
                <a:spcPct val="110000"/>
              </a:lnSpc>
            </a:pPr>
            <a:r>
              <a:rPr sz="2800"/>
              <a:t>“固”“液”或“固液共存”），</a:t>
            </a:r>
            <a:endParaRPr sz="2800"/>
          </a:p>
          <a:p>
            <a:pPr algn="just">
              <a:lnSpc>
                <a:spcPct val="110000"/>
              </a:lnSpc>
            </a:pPr>
            <a:r>
              <a:rPr sz="2800"/>
              <a:t>FG段，该物质处于</a:t>
            </a:r>
            <a:r>
              <a:rPr sz="2800" u="sng"/>
              <a:t>     　</a:t>
            </a:r>
            <a:r>
              <a:rPr lang="en-US" sz="2800">
                <a:solidFill>
                  <a:schemeClr val="bg1"/>
                </a:solidFill>
              </a:rPr>
              <a:t>.</a:t>
            </a:r>
            <a:endParaRPr lang="en-US" sz="2800">
              <a:solidFill>
                <a:schemeClr val="bg1"/>
              </a:solidFill>
            </a:endParaRPr>
          </a:p>
          <a:p>
            <a:pPr algn="just">
              <a:lnSpc>
                <a:spcPct val="110000"/>
              </a:lnSpc>
            </a:pPr>
            <a:r>
              <a:rPr sz="2800" u="sng"/>
              <a:t>　　    </a:t>
            </a:r>
            <a:r>
              <a:rPr sz="2800"/>
              <a:t>态（</a:t>
            </a:r>
            <a:r>
              <a:rPr sz="2800">
                <a:latin typeface="宋体" panose="02010600030101010101" pitchFamily="2" charset="-122"/>
                <a:cs typeface="宋体" panose="02010600030101010101" pitchFamily="2" charset="-122"/>
              </a:rPr>
              <a:t>选填“固”“液”或“固液共存”</a:t>
            </a:r>
            <a:r>
              <a:rPr sz="2800"/>
              <a:t>）.</a:t>
            </a:r>
            <a:endParaRPr sz="2800"/>
          </a:p>
        </p:txBody>
      </p:sp>
      <p:pic>
        <p:nvPicPr>
          <p:cNvPr id="4" name="图片 3"/>
          <p:cNvPicPr>
            <a:picLocks noChangeAspect="1"/>
          </p:cNvPicPr>
          <p:nvPr/>
        </p:nvPicPr>
        <p:blipFill>
          <a:blip r:embed="rId1"/>
          <a:stretch>
            <a:fillRect/>
          </a:stretch>
        </p:blipFill>
        <p:spPr>
          <a:xfrm>
            <a:off x="4947920" y="3500120"/>
            <a:ext cx="3695700" cy="2252345"/>
          </a:xfrm>
          <a:prstGeom prst="rect">
            <a:avLst/>
          </a:prstGeom>
        </p:spPr>
      </p:pic>
      <p:sp>
        <p:nvSpPr>
          <p:cNvPr id="12" name="文本框 11"/>
          <p:cNvSpPr txBox="1"/>
          <p:nvPr/>
        </p:nvSpPr>
        <p:spPr>
          <a:xfrm>
            <a:off x="3454400" y="2868930"/>
            <a:ext cx="10782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晶体</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112520" y="431482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固液共存</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749300" y="5752465"/>
            <a:ext cx="10528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固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5" grpId="0"/>
      <p:bldP spid="5" grpId="1"/>
      <p:bldP spid="6" grpId="0"/>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61160"/>
            <a:ext cx="7895590" cy="3408045"/>
          </a:xfrm>
          <a:prstGeom prst="rect">
            <a:avLst/>
          </a:prstGeom>
          <a:noFill/>
        </p:spPr>
        <p:txBody>
          <a:bodyPr wrap="square" rtlCol="0" anchor="t">
            <a:spAutoFit/>
          </a:bodyPr>
          <a:p>
            <a:pPr algn="just">
              <a:lnSpc>
                <a:spcPct val="110000"/>
              </a:lnSpc>
            </a:pPr>
            <a:r>
              <a:rPr sz="2800"/>
              <a:t>（3）该物质的熔化用了</a:t>
            </a:r>
            <a:r>
              <a:rPr sz="2800" u="sng"/>
              <a:t>     　    　</a:t>
            </a:r>
            <a:r>
              <a:rPr sz="2800"/>
              <a:t>min，它在熔化过程中要 </a:t>
            </a:r>
            <a:r>
              <a:rPr sz="2800" u="sng"/>
              <a:t>    　    　</a:t>
            </a:r>
            <a:r>
              <a:rPr sz="2800"/>
              <a:t>热，但温度</a:t>
            </a:r>
            <a:r>
              <a:rPr sz="2800" u="sng"/>
              <a:t>     　    　</a:t>
            </a:r>
            <a:r>
              <a:rPr sz="2800"/>
              <a:t>. 该物质的凝固用了</a:t>
            </a:r>
            <a:r>
              <a:rPr sz="2800" u="sng"/>
              <a:t>     　  　</a:t>
            </a:r>
            <a:r>
              <a:rPr sz="2800"/>
              <a:t>min，它在凝固过程中要</a:t>
            </a:r>
            <a:r>
              <a:rPr sz="2800" u="sng"/>
              <a:t>        　  </a:t>
            </a:r>
            <a:r>
              <a:rPr sz="2800"/>
              <a:t> </a:t>
            </a:r>
            <a:r>
              <a:rPr lang="en-US" sz="2800">
                <a:solidFill>
                  <a:schemeClr val="bg1"/>
                </a:solidFill>
              </a:rPr>
              <a:t>.</a:t>
            </a:r>
            <a:r>
              <a:rPr sz="2800"/>
              <a:t>　热，但温度</a:t>
            </a:r>
            <a:r>
              <a:rPr sz="2800" u="sng"/>
              <a:t>  </a:t>
            </a:r>
            <a:r>
              <a:rPr sz="2800" u="sng"/>
              <a:t>   　    　</a:t>
            </a:r>
            <a:r>
              <a:rPr sz="2800"/>
              <a:t>.</a:t>
            </a:r>
            <a:endParaRPr sz="2800"/>
          </a:p>
          <a:p>
            <a:pPr algn="just">
              <a:lnSpc>
                <a:spcPct val="110000"/>
              </a:lnSpc>
            </a:pPr>
            <a:r>
              <a:rPr sz="2800"/>
              <a:t>（4）该物质液态比热容比固态比热容</a:t>
            </a:r>
            <a:r>
              <a:rPr sz="2800" u="sng"/>
              <a:t>     　    </a:t>
            </a:r>
            <a:r>
              <a:rPr sz="2800"/>
              <a:t>（选填“大”或“小”）. 原因是</a:t>
            </a:r>
            <a:r>
              <a:rPr sz="2800" u="sng"/>
              <a:t>                                                 </a:t>
            </a:r>
            <a:r>
              <a:rPr sz="2800"/>
              <a:t> </a:t>
            </a:r>
            <a:r>
              <a:rPr lang="en-US" sz="2800">
                <a:solidFill>
                  <a:schemeClr val="bg1"/>
                </a:solidFill>
              </a:rPr>
              <a:t>. </a:t>
            </a:r>
            <a:r>
              <a:rPr sz="2800"/>
              <a:t>     　           　　　　</a:t>
            </a:r>
            <a:endParaRPr sz="2800"/>
          </a:p>
          <a:p>
            <a:pPr algn="just">
              <a:lnSpc>
                <a:spcPct val="110000"/>
              </a:lnSpc>
            </a:pPr>
            <a:r>
              <a:rPr sz="2800" u="sng"/>
              <a:t>　　                                                            　</a:t>
            </a:r>
            <a:r>
              <a:rPr sz="2800"/>
              <a:t>.</a:t>
            </a:r>
            <a:endParaRPr sz="2800"/>
          </a:p>
        </p:txBody>
      </p:sp>
      <p:sp>
        <p:nvSpPr>
          <p:cNvPr id="5" name="文本框 4"/>
          <p:cNvSpPr txBox="1"/>
          <p:nvPr/>
        </p:nvSpPr>
        <p:spPr>
          <a:xfrm>
            <a:off x="4306570" y="158940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976755" y="2077720"/>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吸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083175" y="211137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不变 </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1888490" y="2599690"/>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2 </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2277110" y="3103880"/>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不变</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695960" y="4048760"/>
            <a:ext cx="789686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在相同条件下，该物质处于液态时升温更快   </a:t>
            </a:r>
            <a:endParaRPr lang="en-US" altLang="zh-CN" sz="2800" b="1" dirty="0">
              <a:solidFill>
                <a:srgbClr val="FF0000"/>
              </a:solidFill>
              <a:latin typeface="Times New Roman" panose="02020603050405020304" pitchFamily="18" charset="0"/>
            </a:endParaRPr>
          </a:p>
        </p:txBody>
      </p:sp>
      <p:sp>
        <p:nvSpPr>
          <p:cNvPr id="16" name="文本框 15"/>
          <p:cNvSpPr txBox="1"/>
          <p:nvPr/>
        </p:nvSpPr>
        <p:spPr>
          <a:xfrm>
            <a:off x="6725920" y="2581910"/>
            <a:ext cx="186690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放</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17" name="文本框 16"/>
          <p:cNvSpPr txBox="1"/>
          <p:nvPr/>
        </p:nvSpPr>
        <p:spPr>
          <a:xfrm>
            <a:off x="6050915" y="3526790"/>
            <a:ext cx="186690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小</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P spid="8" grpId="0"/>
      <p:bldP spid="8" grpId="1"/>
      <p:bldP spid="10" grpId="0"/>
      <p:bldP spid="10" grpId="1"/>
      <p:bldP spid="16" grpId="0"/>
      <p:bldP spid="16" grpId="1"/>
      <p:bldP spid="17" grpId="0"/>
      <p:bldP spid="17"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75130"/>
            <a:ext cx="7895590" cy="3881755"/>
          </a:xfrm>
          <a:prstGeom prst="rect">
            <a:avLst/>
          </a:prstGeom>
          <a:noFill/>
        </p:spPr>
        <p:txBody>
          <a:bodyPr wrap="square" rtlCol="0" anchor="t">
            <a:spAutoFit/>
          </a:bodyPr>
          <a:p>
            <a:pPr>
              <a:lnSpc>
                <a:spcPct val="110000"/>
              </a:lnSpc>
            </a:pPr>
            <a:r>
              <a:rPr lang="zh-CN" altLang="en-US" sz="2800">
                <a:solidFill>
                  <a:srgbClr val="FF0000"/>
                </a:solidFill>
              </a:rPr>
              <a:t>【点拨</a:t>
            </a:r>
            <a:r>
              <a:rPr lang="en-US" altLang="zh-CN" sz="2800">
                <a:solidFill>
                  <a:srgbClr val="FF0000"/>
                </a:solidFill>
                <a:latin typeface="Times New Roman" panose="02020603050405020304" pitchFamily="18" charset="0"/>
                <a:cs typeface="Times New Roman" panose="02020603050405020304" pitchFamily="18" charset="0"/>
              </a:rPr>
              <a:t>5</a:t>
            </a:r>
            <a:r>
              <a:rPr lang="zh-CN" altLang="en-US" sz="2800">
                <a:solidFill>
                  <a:srgbClr val="FF0000"/>
                </a:solidFill>
              </a:rPr>
              <a:t>】</a:t>
            </a:r>
            <a:endParaRPr lang="zh-CN" altLang="en-US" sz="2800">
              <a:solidFill>
                <a:srgbClr val="FF0000"/>
              </a:solidFill>
            </a:endParaRPr>
          </a:p>
          <a:p>
            <a:pPr>
              <a:lnSpc>
                <a:spcPct val="110000"/>
              </a:lnSpc>
            </a:pPr>
            <a:r>
              <a:rPr lang="zh-CN" altLang="en-US" sz="2800"/>
              <a:t>1. 判断晶体和非晶体图像的方法：晶体有熔点，非晶体没有熔点. </a:t>
            </a:r>
            <a:endParaRPr lang="zh-CN" altLang="en-US" sz="2800"/>
          </a:p>
          <a:p>
            <a:pPr>
              <a:lnSpc>
                <a:spcPct val="110000"/>
              </a:lnSpc>
            </a:pPr>
            <a:r>
              <a:rPr lang="zh-CN" altLang="en-US" sz="2800"/>
              <a:t>2. 熔化、凝固图像的判断：</a:t>
            </a:r>
            <a:endParaRPr lang="zh-CN" altLang="en-US" sz="2800"/>
          </a:p>
          <a:p>
            <a:pPr>
              <a:lnSpc>
                <a:spcPct val="110000"/>
              </a:lnSpc>
            </a:pPr>
            <a:r>
              <a:rPr lang="zh-CN" altLang="en-US" sz="2800"/>
              <a:t>（1）晶体的熔化和凝固图像中都有与时间轴平行的一段图像，而非晶体的图像没有；</a:t>
            </a:r>
            <a:endParaRPr lang="zh-CN" altLang="en-US" sz="2800"/>
          </a:p>
          <a:p>
            <a:pPr>
              <a:lnSpc>
                <a:spcPct val="110000"/>
              </a:lnSpc>
            </a:pPr>
            <a:r>
              <a:rPr lang="zh-CN" altLang="en-US" sz="2800"/>
              <a:t>（2）熔化图像总体上是上升趋势；凝固图像总体上是下降趋势. </a:t>
            </a:r>
            <a:endParaRPr lang="zh-CN" altLang="en-US" sz="2800"/>
          </a:p>
        </p:txBody>
      </p:sp>
    </p:spTree>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71135" y="2493645"/>
            <a:ext cx="3500120" cy="2304415"/>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en-US" altLang="zh-CN" sz="2800" b="1">
                <a:solidFill>
                  <a:srgbClr val="FF0000"/>
                </a:solidFill>
                <a:latin typeface="Times New Roman" panose="02020603050405020304" pitchFamily="18" charset="0"/>
                <a:cs typeface="Times New Roman" panose="02020603050405020304" pitchFamily="18" charset="0"/>
              </a:rPr>
              <a:t>5</a:t>
            </a:r>
            <a:r>
              <a:rPr lang="zh-CN" altLang="en-US" sz="2800"/>
              <a:t>：（2019·临沂）如图</a:t>
            </a:r>
            <a:r>
              <a:rPr lang="zh-CN" altLang="en-US" sz="2800">
                <a:latin typeface="Times New Roman" panose="02020603050405020304" pitchFamily="18" charset="0"/>
                <a:cs typeface="Times New Roman" panose="02020603050405020304" pitchFamily="18" charset="0"/>
              </a:rPr>
              <a:t>13</a:t>
            </a:r>
            <a:r>
              <a:rPr lang="zh-CN" altLang="en-US" sz="2800"/>
              <a:t>是某种固态物质加热变成液态时温度随时间变化的曲线. 由图可知该物质（　 　）</a:t>
            </a:r>
            <a:endParaRPr lang="zh-CN" altLang="en-US" sz="2800"/>
          </a:p>
          <a:p>
            <a:pPr algn="just">
              <a:lnSpc>
                <a:spcPct val="120000"/>
              </a:lnSpc>
            </a:pPr>
            <a:r>
              <a:rPr lang="zh-CN" altLang="en-US" sz="2800"/>
              <a:t>A. 是晶体，熔化持续了8min                    </a:t>
            </a:r>
            <a:endParaRPr lang="zh-CN" altLang="en-US" sz="2800"/>
          </a:p>
          <a:p>
            <a:pPr algn="just">
              <a:lnSpc>
                <a:spcPct val="120000"/>
              </a:lnSpc>
            </a:pPr>
            <a:r>
              <a:rPr lang="zh-CN" altLang="en-US" sz="2800"/>
              <a:t>B. 在A点是液态，B点是固态</a:t>
            </a:r>
            <a:endParaRPr lang="zh-CN" altLang="en-US" sz="2800"/>
          </a:p>
          <a:p>
            <a:pPr algn="just">
              <a:lnSpc>
                <a:spcPct val="120000"/>
              </a:lnSpc>
            </a:pPr>
            <a:r>
              <a:rPr lang="zh-CN" altLang="en-US" sz="2800"/>
              <a:t>C. 在A点的内能比B点的小</a:t>
            </a:r>
            <a:endParaRPr lang="zh-CN" altLang="en-US" sz="2800"/>
          </a:p>
          <a:p>
            <a:pPr algn="just">
              <a:lnSpc>
                <a:spcPct val="120000"/>
              </a:lnSpc>
            </a:pPr>
            <a:r>
              <a:rPr lang="zh-CN" altLang="en-US" sz="2800"/>
              <a:t>D. 在OA段的比热容比BC段的大</a:t>
            </a:r>
            <a:endParaRPr lang="zh-CN" altLang="en-US" sz="2800"/>
          </a:p>
        </p:txBody>
      </p:sp>
      <p:sp>
        <p:nvSpPr>
          <p:cNvPr id="4" name="文本框 3"/>
          <p:cNvSpPr txBox="1"/>
          <p:nvPr/>
        </p:nvSpPr>
        <p:spPr>
          <a:xfrm>
            <a:off x="2144395" y="240728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335905" y="3845560"/>
            <a:ext cx="3269615" cy="2506345"/>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459865"/>
            <a:ext cx="7996555" cy="3192145"/>
          </a:xfrm>
          <a:prstGeom prst="rect">
            <a:avLst/>
          </a:prstGeom>
          <a:noFill/>
        </p:spPr>
        <p:txBody>
          <a:bodyPr wrap="square" rtlCol="0" anchor="t">
            <a:spAutoFit/>
          </a:bodyPr>
          <a:p>
            <a:pPr algn="just">
              <a:lnSpc>
                <a:spcPct val="120000"/>
              </a:lnSpc>
            </a:pPr>
            <a:r>
              <a:rPr lang="zh-CN" altLang="en-US" sz="2800"/>
              <a:t>1. （2018·沈阳）水沸腾后把烧瓶从火焰上拿开，水会停止沸腾. 迅速塞上瓶塞，把烧瓶倒置并向瓶底浇冷水，如图14所示. 发现烧瓶内的水中出现了大量的</a:t>
            </a:r>
            <a:r>
              <a:rPr lang="zh-CN" altLang="en-US" sz="2800" u="sng"/>
              <a:t>　       　</a:t>
            </a:r>
            <a:r>
              <a:rPr lang="zh-CN" altLang="en-US" sz="2800"/>
              <a:t>，迅速上升变大，发现水重新沸腾起来，这是因为烧瓶内水面上方的气压</a:t>
            </a:r>
            <a:r>
              <a:rPr lang="zh-CN" altLang="en-US" sz="2800" u="sng"/>
              <a:t>　       </a:t>
            </a:r>
            <a:r>
              <a:rPr lang="zh-CN" altLang="en-US" sz="2800"/>
              <a:t>（选填“增大”或“减小”）的缘故. </a:t>
            </a:r>
            <a:endParaRPr lang="zh-CN" altLang="en-US" sz="2800"/>
          </a:p>
        </p:txBody>
      </p:sp>
      <p:sp>
        <p:nvSpPr>
          <p:cNvPr id="4" name="文本框 3"/>
          <p:cNvSpPr txBox="1"/>
          <p:nvPr/>
        </p:nvSpPr>
        <p:spPr>
          <a:xfrm>
            <a:off x="6809740" y="353314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减小</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781175" y="301117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气泡</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zh-CN" altLang="en-US" sz="2800"/>
              <a:t>2. （2017·西宁）课本中想想做做的小实验——纸锅烧水，把盛有水的纸锅放在火焰上烧，（如图15）水烧开了纸锅仍不会燃烧，这是因为（　 　）</a:t>
            </a:r>
            <a:endParaRPr lang="zh-CN" altLang="en-US" sz="2800"/>
          </a:p>
          <a:p>
            <a:pPr algn="just">
              <a:lnSpc>
                <a:spcPct val="120000"/>
              </a:lnSpc>
            </a:pPr>
            <a:r>
              <a:rPr lang="zh-CN" altLang="en-US" sz="2800"/>
              <a:t>A. 纸的比热容大于水的比热容，所以</a:t>
            </a:r>
            <a:endParaRPr lang="zh-CN" altLang="en-US" sz="2800"/>
          </a:p>
          <a:p>
            <a:pPr algn="just">
              <a:lnSpc>
                <a:spcPct val="120000"/>
              </a:lnSpc>
            </a:pPr>
            <a:r>
              <a:rPr lang="zh-CN" altLang="en-US" sz="2800"/>
              <a:t>纸锅不会燃烧</a:t>
            </a:r>
            <a:endParaRPr lang="zh-CN" altLang="en-US" sz="2800"/>
          </a:p>
          <a:p>
            <a:pPr algn="just">
              <a:lnSpc>
                <a:spcPct val="120000"/>
              </a:lnSpc>
            </a:pPr>
            <a:r>
              <a:rPr lang="zh-CN" altLang="en-US" sz="2800"/>
              <a:t>B. 火焰的温度较低，低于纸的着火点</a:t>
            </a:r>
            <a:endParaRPr lang="zh-CN" altLang="en-US" sz="2800"/>
          </a:p>
          <a:p>
            <a:pPr algn="just">
              <a:lnSpc>
                <a:spcPct val="120000"/>
              </a:lnSpc>
            </a:pPr>
            <a:r>
              <a:rPr lang="zh-CN" altLang="en-US" sz="2800"/>
              <a:t>C. 水烧开后温度保持不变且低于纸的</a:t>
            </a:r>
            <a:endParaRPr lang="zh-CN" altLang="en-US" sz="2800"/>
          </a:p>
          <a:p>
            <a:pPr algn="just">
              <a:lnSpc>
                <a:spcPct val="120000"/>
              </a:lnSpc>
            </a:pPr>
            <a:r>
              <a:rPr lang="zh-CN" altLang="en-US" sz="2800"/>
              <a:t>着火点	</a:t>
            </a:r>
            <a:endParaRPr lang="zh-CN" altLang="en-US" sz="2800"/>
          </a:p>
          <a:p>
            <a:pPr algn="just">
              <a:lnSpc>
                <a:spcPct val="120000"/>
              </a:lnSpc>
            </a:pPr>
            <a:r>
              <a:rPr lang="zh-CN" altLang="en-US" sz="2800"/>
              <a:t>D. 纸不吸收热量，所以纸锅不会燃烧</a:t>
            </a:r>
            <a:endParaRPr lang="zh-CN" altLang="en-US" sz="2800"/>
          </a:p>
        </p:txBody>
      </p:sp>
      <p:sp>
        <p:nvSpPr>
          <p:cNvPr id="5" name="文本框 4"/>
          <p:cNvSpPr txBox="1"/>
          <p:nvPr/>
        </p:nvSpPr>
        <p:spPr>
          <a:xfrm>
            <a:off x="7414260" y="241935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6563995" y="3336925"/>
            <a:ext cx="2006600" cy="273177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163513" y="2214245"/>
            <a:ext cx="8816975" cy="2452370"/>
          </a:xfrm>
          <a:prstGeom prst="rect">
            <a:avLst/>
          </a:prstGeom>
        </p:spPr>
      </p:pic>
    </p:spTree>
  </p:cSld>
  <p:clrMapOvr>
    <a:masterClrMapping/>
  </p:clrMapOvr>
  <p:transition>
    <p:push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975485"/>
            <a:ext cx="7896225" cy="3192145"/>
          </a:xfrm>
          <a:prstGeom prst="rect">
            <a:avLst/>
          </a:prstGeom>
          <a:noFill/>
        </p:spPr>
        <p:txBody>
          <a:bodyPr wrap="square" rtlCol="0" anchor="t">
            <a:spAutoFit/>
          </a:bodyPr>
          <a:p>
            <a:pPr>
              <a:lnSpc>
                <a:spcPct val="120000"/>
              </a:lnSpc>
            </a:pPr>
            <a:r>
              <a:rPr lang="zh-CN" altLang="en-US" sz="2800" b="1">
                <a:solidFill>
                  <a:srgbClr val="FF0000"/>
                </a:solidFill>
                <a:sym typeface="+mn-ea"/>
              </a:rPr>
              <a:t>解析：</a:t>
            </a:r>
            <a:endParaRPr lang="zh-CN" altLang="en-US" sz="2800" b="1">
              <a:solidFill>
                <a:srgbClr val="FF0000"/>
              </a:solidFill>
              <a:sym typeface="+mn-ea"/>
            </a:endParaRPr>
          </a:p>
          <a:p>
            <a:pPr>
              <a:lnSpc>
                <a:spcPct val="120000"/>
              </a:lnSpc>
            </a:pPr>
            <a:r>
              <a:rPr lang="zh-CN" altLang="en-US" sz="2800" b="1">
                <a:solidFill>
                  <a:srgbClr val="FF0000"/>
                </a:solidFill>
                <a:sym typeface="+mn-ea"/>
              </a:rPr>
              <a:t>在一标准大气压下，水的沸点是100℃，当水的温度达到100℃时，吸热温度保持100℃不变，没有达到纸的着火点，因此，在纸盒里面装上水放在酒精灯火焰上烧，水烧开了，而“锅”不会损坏． </a:t>
            </a:r>
            <a:endParaRPr lang="zh-CN" altLang="en-US" sz="2800" b="1">
              <a:solidFill>
                <a:srgbClr val="FF0000"/>
              </a:solidFill>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5303520"/>
          </a:xfrm>
          <a:prstGeom prst="rect">
            <a:avLst/>
          </a:prstGeom>
          <a:noFill/>
        </p:spPr>
        <p:txBody>
          <a:bodyPr wrap="square" rtlCol="0" anchor="t">
            <a:spAutoFit/>
          </a:bodyPr>
          <a:p>
            <a:pPr algn="just">
              <a:lnSpc>
                <a:spcPct val="110000"/>
              </a:lnSpc>
            </a:pPr>
            <a:r>
              <a:rPr lang="zh-CN" altLang="en-US" sz="2800"/>
              <a:t>3. （2017·德州）夏天，盛一盆水，在盆里放两块高出水面的砖头，砖头上搁一只比盆小一点的篮子. 篮子里有剩饭、剩菜，再把一个纱布袋罩在篮子上，并使袋口的边缘浸入水里（如图16所示），就做成了一个“简易冰箱”. 即使经过一天时间里面的饭菜也不会变质. 与“简易冰箱”的工作原理相同的是（　 　）</a:t>
            </a:r>
            <a:endParaRPr lang="zh-CN" altLang="en-US" sz="2800"/>
          </a:p>
          <a:p>
            <a:pPr algn="just">
              <a:lnSpc>
                <a:spcPct val="110000"/>
              </a:lnSpc>
            </a:pPr>
            <a:r>
              <a:rPr lang="zh-CN" altLang="en-US" sz="2800"/>
              <a:t>A. 吃冰棒解热	        </a:t>
            </a:r>
            <a:endParaRPr lang="zh-CN" altLang="en-US" sz="2800"/>
          </a:p>
          <a:p>
            <a:pPr algn="just">
              <a:lnSpc>
                <a:spcPct val="110000"/>
              </a:lnSpc>
            </a:pPr>
            <a:r>
              <a:rPr lang="zh-CN" altLang="en-US" sz="2800"/>
              <a:t>B. 在中暑病人额头上擦酒精</a:t>
            </a:r>
            <a:endParaRPr lang="zh-CN" altLang="en-US" sz="2800"/>
          </a:p>
          <a:p>
            <a:pPr algn="just">
              <a:lnSpc>
                <a:spcPct val="110000"/>
              </a:lnSpc>
            </a:pPr>
            <a:r>
              <a:rPr lang="zh-CN" altLang="en-US" sz="2800"/>
              <a:t>C. 烧开水时冒“白气”	</a:t>
            </a:r>
            <a:endParaRPr lang="zh-CN" altLang="en-US" sz="2800"/>
          </a:p>
          <a:p>
            <a:pPr algn="just">
              <a:lnSpc>
                <a:spcPct val="110000"/>
              </a:lnSpc>
            </a:pPr>
            <a:r>
              <a:rPr lang="zh-CN" altLang="en-US" sz="2800"/>
              <a:t>D. 衣箱中的樟脑丸逐渐变小</a:t>
            </a:r>
            <a:endParaRPr lang="zh-CN" altLang="en-US" sz="2800"/>
          </a:p>
        </p:txBody>
      </p:sp>
      <p:sp>
        <p:nvSpPr>
          <p:cNvPr id="5" name="文本框 4"/>
          <p:cNvSpPr txBox="1"/>
          <p:nvPr/>
        </p:nvSpPr>
        <p:spPr>
          <a:xfrm>
            <a:off x="2403475" y="4085590"/>
            <a:ext cx="902335" cy="521970"/>
          </a:xfrm>
          <a:prstGeom prst="rect">
            <a:avLst/>
          </a:prstGeom>
          <a:noFill/>
        </p:spPr>
        <p:txBody>
          <a:bodyPr wrap="square" rtlCol="0" anchor="t">
            <a:spAutoFit/>
          </a:bodyPr>
          <a:p>
            <a:pPr algn="ctr"/>
            <a:r>
              <a:rPr lang="en-US" altLang="zh-CN" sz="2800" dirty="0">
                <a:solidFill>
                  <a:srgbClr val="FF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956300" y="4224655"/>
            <a:ext cx="2200910" cy="18097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888" y="1329690"/>
            <a:ext cx="7896225" cy="4742815"/>
          </a:xfrm>
          <a:prstGeom prst="rect">
            <a:avLst/>
          </a:prstGeom>
          <a:noFill/>
        </p:spPr>
        <p:txBody>
          <a:bodyPr wrap="square" rtlCol="0" anchor="t">
            <a:spAutoFit/>
          </a:bodyPr>
          <a:p>
            <a:pPr>
              <a:lnSpc>
                <a:spcPct val="120000"/>
              </a:lnSpc>
            </a:pPr>
            <a:r>
              <a:rPr lang="zh-CN" altLang="en-US" sz="2800" b="1">
                <a:solidFill>
                  <a:srgbClr val="FF0000"/>
                </a:solidFill>
                <a:sym typeface="+mn-ea"/>
              </a:rPr>
              <a:t>解析：</a:t>
            </a:r>
            <a:endParaRPr lang="zh-CN" altLang="en-US" sz="2800" b="1">
              <a:solidFill>
                <a:srgbClr val="FF0000"/>
              </a:solidFill>
              <a:sym typeface="+mn-ea"/>
            </a:endParaRPr>
          </a:p>
          <a:p>
            <a:pPr>
              <a:lnSpc>
                <a:spcPct val="120000"/>
              </a:lnSpc>
            </a:pPr>
            <a:r>
              <a:rPr lang="zh-CN" altLang="en-US" sz="2800" b="1">
                <a:solidFill>
                  <a:srgbClr val="FF0000"/>
                </a:solidFill>
                <a:sym typeface="+mn-ea"/>
              </a:rPr>
              <a:t>A. 吃冰棒解热，是利用熔化吸热知识，故A不符合题意；</a:t>
            </a:r>
            <a:endParaRPr lang="zh-CN" altLang="en-US" sz="2800" b="1">
              <a:solidFill>
                <a:srgbClr val="FF0000"/>
              </a:solidFill>
              <a:sym typeface="+mn-ea"/>
            </a:endParaRPr>
          </a:p>
          <a:p>
            <a:pPr>
              <a:lnSpc>
                <a:spcPct val="120000"/>
              </a:lnSpc>
            </a:pPr>
            <a:r>
              <a:rPr lang="zh-CN" altLang="en-US" sz="2800" b="1">
                <a:solidFill>
                  <a:srgbClr val="FF0000"/>
                </a:solidFill>
                <a:sym typeface="+mn-ea"/>
              </a:rPr>
              <a:t>B. 在中暑病人额头上擦酒精，是利用汽化吸热，降低病人体温，故B符合题意；</a:t>
            </a:r>
            <a:endParaRPr lang="zh-CN" altLang="en-US" sz="2800" b="1">
              <a:solidFill>
                <a:srgbClr val="FF0000"/>
              </a:solidFill>
              <a:sym typeface="+mn-ea"/>
            </a:endParaRPr>
          </a:p>
          <a:p>
            <a:pPr>
              <a:lnSpc>
                <a:spcPct val="120000"/>
              </a:lnSpc>
            </a:pPr>
            <a:r>
              <a:rPr lang="zh-CN" altLang="en-US" sz="2800" b="1">
                <a:solidFill>
                  <a:srgbClr val="FF0000"/>
                </a:solidFill>
                <a:sym typeface="+mn-ea"/>
              </a:rPr>
              <a:t>C. 烧开水时冒出的“白气”是水蒸气遇冷液化形成的小水滴，故C不符合题意；</a:t>
            </a:r>
            <a:endParaRPr lang="zh-CN" altLang="en-US" sz="2800" b="1">
              <a:solidFill>
                <a:srgbClr val="FF0000"/>
              </a:solidFill>
              <a:sym typeface="+mn-ea"/>
            </a:endParaRPr>
          </a:p>
          <a:p>
            <a:pPr>
              <a:lnSpc>
                <a:spcPct val="120000"/>
              </a:lnSpc>
            </a:pPr>
            <a:r>
              <a:rPr lang="zh-CN" altLang="en-US" sz="2800" b="1">
                <a:solidFill>
                  <a:srgbClr val="FF0000"/>
                </a:solidFill>
                <a:sym typeface="+mn-ea"/>
              </a:rPr>
              <a:t>D. 樟脑丸逐渐变小是由固态直接变为气态的升华现象，故D不符合题意．</a:t>
            </a:r>
            <a:endParaRPr lang="zh-CN" altLang="en-US" sz="2800" b="1">
              <a:solidFill>
                <a:srgbClr val="FF0000"/>
              </a:solidFill>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74040" y="1299210"/>
            <a:ext cx="7996555" cy="2821305"/>
            <a:chOff x="904" y="1933"/>
            <a:chExt cx="12593" cy="4443"/>
          </a:xfrm>
        </p:grpSpPr>
        <p:sp>
          <p:nvSpPr>
            <p:cNvPr id="2" name="文本框 1"/>
            <p:cNvSpPr txBox="1"/>
            <p:nvPr/>
          </p:nvSpPr>
          <p:spPr>
            <a:xfrm>
              <a:off x="904" y="2977"/>
              <a:ext cx="12593" cy="3399"/>
            </a:xfrm>
            <a:prstGeom prst="rect">
              <a:avLst/>
            </a:prstGeom>
            <a:noFill/>
          </p:spPr>
          <p:txBody>
            <a:bodyPr wrap="square" rtlCol="0" anchor="t">
              <a:spAutoFit/>
            </a:bodyPr>
            <a:p>
              <a:pPr algn="just">
                <a:lnSpc>
                  <a:spcPct val="120000"/>
                </a:lnSpc>
              </a:pPr>
              <a:r>
                <a:rPr lang="zh-CN" altLang="en-US" sz="2800"/>
                <a:t>1.（2019·广东）常用温度计是根据液体</a:t>
              </a:r>
              <a:r>
                <a:rPr lang="zh-CN" altLang="en-US" sz="2800" u="sng"/>
                <a:t>     　       </a:t>
              </a:r>
              <a:r>
                <a:rPr lang="zh-CN" altLang="en-US" sz="2800"/>
                <a:t>的规律制成的. 图17中</a:t>
              </a:r>
              <a:r>
                <a:rPr lang="zh-CN" altLang="en-US" sz="2800" u="sng"/>
                <a:t>     　</a:t>
              </a:r>
              <a:r>
                <a:rPr lang="zh-CN" altLang="en-US" sz="2800"/>
                <a:t>（选填“甲”或“乙”）是体温计. 测量体温时，体温计</a:t>
              </a:r>
              <a:r>
                <a:rPr lang="zh-CN" altLang="en-US" sz="2800" u="sng"/>
                <a:t>           　 </a:t>
              </a:r>
              <a:r>
                <a:rPr lang="zh-CN" altLang="en-US" sz="2800"/>
                <a:t>（选填“可以”或“不可以”）离开人体读数.</a:t>
              </a:r>
              <a:endParaRPr lang="zh-CN" altLang="en-US" sz="2800"/>
            </a:p>
          </p:txBody>
        </p:sp>
        <p:sp>
          <p:nvSpPr>
            <p:cNvPr id="5" name="文本框 4"/>
            <p:cNvSpPr txBox="1"/>
            <p:nvPr/>
          </p:nvSpPr>
          <p:spPr>
            <a:xfrm>
              <a:off x="904" y="1933"/>
              <a:ext cx="6045" cy="957"/>
            </a:xfrm>
            <a:prstGeom prst="rect">
              <a:avLst/>
            </a:prstGeom>
            <a:noFill/>
          </p:spPr>
          <p:txBody>
            <a:bodyPr wrap="non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温度计及其使用</a:t>
              </a:r>
              <a:endParaRPr lang="zh-CN" altLang="en-US" sz="2800" b="1">
                <a:solidFill>
                  <a:schemeClr val="tx1"/>
                </a:solidFill>
                <a:sym typeface="+mn-ea"/>
              </a:endParaRPr>
            </a:p>
          </p:txBody>
        </p:sp>
      </p:gr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3695700" y="250952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乙</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798820" y="3060700"/>
            <a:ext cx="16192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可以</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6468745" y="2033905"/>
            <a:ext cx="18326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热胀冷缩</a:t>
            </a:r>
            <a:endParaRPr lang="en-US" altLang="zh-CN" sz="2800" b="1" dirty="0">
              <a:solidFill>
                <a:srgbClr val="FF0000"/>
              </a:solidFill>
              <a:latin typeface="Times New Roman" panose="02020603050405020304" pitchFamily="18" charset="0"/>
            </a:endParaRPr>
          </a:p>
        </p:txBody>
      </p:sp>
      <p:pic>
        <p:nvPicPr>
          <p:cNvPr id="9" name="图片 8"/>
          <p:cNvPicPr>
            <a:picLocks noChangeAspect="1"/>
          </p:cNvPicPr>
          <p:nvPr/>
        </p:nvPicPr>
        <p:blipFill>
          <a:blip r:embed="rId1"/>
          <a:stretch>
            <a:fillRect/>
          </a:stretch>
        </p:blipFill>
        <p:spPr>
          <a:xfrm>
            <a:off x="1334770" y="4210050"/>
            <a:ext cx="6474460" cy="16573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4040" y="1388110"/>
            <a:ext cx="7620000" cy="3192145"/>
          </a:xfrm>
          <a:prstGeom prst="rect">
            <a:avLst/>
          </a:prstGeom>
          <a:noFill/>
        </p:spPr>
        <p:txBody>
          <a:bodyPr wrap="square" rtlCol="0" anchor="t">
            <a:spAutoFit/>
          </a:bodyPr>
          <a:p>
            <a:pPr algn="just">
              <a:lnSpc>
                <a:spcPct val="120000"/>
              </a:lnSpc>
            </a:pPr>
            <a:r>
              <a:rPr lang="zh-CN" altLang="en-US" sz="2800"/>
              <a:t>2. （2017·呼和浩特）小明同学设计的一个温度计，如图18甲所示，瓶中装的是气体，瓶塞不漏气，弯管水平部分有一小段液柱. </a:t>
            </a:r>
            <a:endParaRPr lang="zh-CN" altLang="en-US" sz="2800"/>
          </a:p>
          <a:p>
            <a:pPr algn="just">
              <a:lnSpc>
                <a:spcPct val="120000"/>
              </a:lnSpc>
            </a:pPr>
            <a:r>
              <a:rPr lang="zh-CN" altLang="en-US" sz="2800"/>
              <a:t>（1）这个温度计是根据 </a:t>
            </a:r>
            <a:r>
              <a:rPr lang="zh-CN" altLang="en-US" sz="2800" u="sng"/>
              <a:t>    　               　</a:t>
            </a:r>
            <a:r>
              <a:rPr lang="zh-CN" altLang="en-US" sz="2800"/>
              <a:t>（选填“液体热胀冷缩”或“气体热胀冷缩”）的性质制成的. </a:t>
            </a:r>
            <a:endParaRPr lang="zh-CN" altLang="en-US" sz="2800"/>
          </a:p>
        </p:txBody>
      </p:sp>
      <p:sp>
        <p:nvSpPr>
          <p:cNvPr id="5" name="文本框 4"/>
          <p:cNvSpPr txBox="1"/>
          <p:nvPr/>
        </p:nvSpPr>
        <p:spPr>
          <a:xfrm>
            <a:off x="4221480" y="2992755"/>
            <a:ext cx="294386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气体热胀冷缩</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330575" y="4120515"/>
            <a:ext cx="5006340" cy="18865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4040" y="1388110"/>
            <a:ext cx="7620000" cy="2158365"/>
          </a:xfrm>
          <a:prstGeom prst="rect">
            <a:avLst/>
          </a:prstGeom>
          <a:noFill/>
        </p:spPr>
        <p:txBody>
          <a:bodyPr wrap="square" rtlCol="0" anchor="t">
            <a:spAutoFit/>
          </a:bodyPr>
          <a:p>
            <a:pPr algn="just">
              <a:lnSpc>
                <a:spcPct val="120000"/>
              </a:lnSpc>
            </a:pPr>
            <a:r>
              <a:rPr lang="zh-CN" altLang="en-US" sz="2800"/>
              <a:t>（2）将此装置放在室内，当周围的温度降低时，液柱将向</a:t>
            </a:r>
            <a:r>
              <a:rPr lang="zh-CN" altLang="en-US" sz="2800" u="sng"/>
              <a:t>     　　</a:t>
            </a:r>
            <a:r>
              <a:rPr lang="zh-CN" altLang="en-US" sz="2800"/>
              <a:t>（选填“左”或“右”）移动. </a:t>
            </a:r>
            <a:endParaRPr lang="zh-CN" altLang="en-US" sz="2800"/>
          </a:p>
          <a:p>
            <a:pPr algn="just">
              <a:lnSpc>
                <a:spcPct val="120000"/>
              </a:lnSpc>
            </a:pPr>
            <a:r>
              <a:rPr lang="zh-CN" altLang="en-US" sz="2800"/>
              <a:t>（3）图18乙是某患者测量体温时体温计的示数图，此时患者的体温为</a:t>
            </a:r>
            <a:r>
              <a:rPr lang="zh-CN" altLang="en-US" sz="2800" u="sng"/>
              <a:t>     　    　</a:t>
            </a:r>
            <a:r>
              <a:rPr lang="zh-CN" altLang="en-US" sz="2800"/>
              <a:t>℃. </a:t>
            </a:r>
            <a:endParaRPr lang="zh-CN" altLang="en-US" sz="2800"/>
          </a:p>
        </p:txBody>
      </p:sp>
      <p:sp>
        <p:nvSpPr>
          <p:cNvPr id="5" name="文本框 4"/>
          <p:cNvSpPr txBox="1"/>
          <p:nvPr/>
        </p:nvSpPr>
        <p:spPr>
          <a:xfrm>
            <a:off x="2016760" y="1952625"/>
            <a:ext cx="11772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左</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333875" y="2952750"/>
            <a:ext cx="114046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39 </a:t>
            </a:r>
            <a:endParaRPr lang="en-US" altLang="zh-CN"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3008630" y="3831590"/>
            <a:ext cx="5604510" cy="211201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90395"/>
            <a:ext cx="7996555" cy="3192145"/>
          </a:xfrm>
          <a:prstGeom prst="rect">
            <a:avLst/>
          </a:prstGeom>
          <a:noFill/>
        </p:spPr>
        <p:txBody>
          <a:bodyPr wrap="square" rtlCol="0" anchor="t">
            <a:spAutoFit/>
          </a:bodyPr>
          <a:p>
            <a:pPr algn="just">
              <a:lnSpc>
                <a:spcPct val="120000"/>
              </a:lnSpc>
            </a:pPr>
            <a:r>
              <a:rPr lang="zh-CN" altLang="en-US" sz="2800"/>
              <a:t>3. （2019·海南）用3D打印技术可以打印钛合金眼镜架. 在高能激光的作用下，钛合金粉末吸收热量变成液态，再定型成为镜架. 在此过程中发生的物态变化是（　 　）</a:t>
            </a:r>
            <a:endParaRPr lang="zh-CN" altLang="en-US" sz="2800"/>
          </a:p>
          <a:p>
            <a:pPr algn="just">
              <a:lnSpc>
                <a:spcPct val="120000"/>
              </a:lnSpc>
            </a:pPr>
            <a:r>
              <a:rPr lang="zh-CN" altLang="en-US" sz="2800"/>
              <a:t>A. 熔化和凝固  		B. 升华和凝华</a:t>
            </a:r>
            <a:endParaRPr lang="zh-CN" altLang="en-US" sz="2800"/>
          </a:p>
          <a:p>
            <a:pPr algn="just">
              <a:lnSpc>
                <a:spcPct val="120000"/>
              </a:lnSpc>
            </a:pPr>
            <a:r>
              <a:rPr lang="zh-CN" altLang="en-US" sz="2800"/>
              <a:t>C. 汽化和液化      		D. 液化和凝固</a:t>
            </a:r>
            <a:endParaRPr lang="zh-CN" altLang="en-US" sz="2800"/>
          </a:p>
        </p:txBody>
      </p:sp>
      <p:sp>
        <p:nvSpPr>
          <p:cNvPr id="6" name="文本框 5"/>
          <p:cNvSpPr txBox="1"/>
          <p:nvPr/>
        </p:nvSpPr>
        <p:spPr>
          <a:xfrm>
            <a:off x="2352040" y="345948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615315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物态变化及吸、放热判断</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a:t>4. （2019·兰州）初秋季节，小草叶片上出现晶莹的露珠. 下列现象中的物态变化与之相同的是</a:t>
            </a:r>
            <a:endParaRPr lang="zh-CN" altLang="en-US" sz="2800"/>
          </a:p>
          <a:p>
            <a:pPr algn="just">
              <a:lnSpc>
                <a:spcPct val="120000"/>
              </a:lnSpc>
            </a:pPr>
            <a:r>
              <a:rPr lang="zh-CN" altLang="en-US" sz="2800"/>
              <a:t>（　 　）</a:t>
            </a:r>
            <a:endParaRPr lang="zh-CN" altLang="en-US" sz="2800"/>
          </a:p>
          <a:p>
            <a:pPr algn="just">
              <a:lnSpc>
                <a:spcPct val="120000"/>
              </a:lnSpc>
            </a:pPr>
            <a:r>
              <a:rPr lang="zh-CN" altLang="en-US" sz="2800"/>
              <a:t>A. 蒸锅上方生成“白气”</a:t>
            </a:r>
            <a:endParaRPr lang="zh-CN" altLang="en-US" sz="2800"/>
          </a:p>
          <a:p>
            <a:pPr algn="just">
              <a:lnSpc>
                <a:spcPct val="120000"/>
              </a:lnSpc>
            </a:pPr>
            <a:r>
              <a:rPr lang="zh-CN" altLang="en-US" sz="2800"/>
              <a:t>B. 初冬，草丛中出现霜</a:t>
            </a:r>
            <a:endParaRPr lang="zh-CN" altLang="en-US" sz="2800"/>
          </a:p>
          <a:p>
            <a:pPr algn="just">
              <a:lnSpc>
                <a:spcPct val="120000"/>
              </a:lnSpc>
            </a:pPr>
            <a:r>
              <a:rPr lang="zh-CN" altLang="en-US" sz="2800"/>
              <a:t>C. 擦在皮肤上的酒精很快变干</a:t>
            </a:r>
            <a:endParaRPr lang="zh-CN" altLang="en-US" sz="2800"/>
          </a:p>
          <a:p>
            <a:pPr algn="just">
              <a:lnSpc>
                <a:spcPct val="120000"/>
              </a:lnSpc>
            </a:pPr>
            <a:r>
              <a:rPr lang="zh-CN" altLang="en-US" sz="2800"/>
              <a:t>D. 饮料中的冰块逐渐变小</a:t>
            </a:r>
            <a:endParaRPr lang="zh-CN" altLang="en-US" sz="2800"/>
          </a:p>
        </p:txBody>
      </p:sp>
      <p:sp>
        <p:nvSpPr>
          <p:cNvPr id="7" name="文本框 6"/>
          <p:cNvSpPr txBox="1"/>
          <p:nvPr/>
        </p:nvSpPr>
        <p:spPr>
          <a:xfrm>
            <a:off x="979170" y="240728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084070" y="2016760"/>
            <a:ext cx="5080000" cy="1706880"/>
          </a:xfrm>
          <a:prstGeom prst="rect">
            <a:avLst/>
          </a:prstGeom>
        </p:spPr>
      </p:pic>
      <p:pic>
        <p:nvPicPr>
          <p:cNvPr id="8" name="图片 7"/>
          <p:cNvPicPr>
            <a:picLocks noChangeAspect="1"/>
          </p:cNvPicPr>
          <p:nvPr/>
        </p:nvPicPr>
        <p:blipFill>
          <a:blip r:embed="rId2"/>
          <a:stretch>
            <a:fillRect/>
          </a:stretch>
        </p:blipFill>
        <p:spPr>
          <a:xfrm>
            <a:off x="2084070" y="4202430"/>
            <a:ext cx="5080000" cy="1583690"/>
          </a:xfrm>
          <a:prstGeom prst="rect">
            <a:avLst/>
          </a:prstGeom>
        </p:spPr>
      </p:pic>
      <p:sp>
        <p:nvSpPr>
          <p:cNvPr id="2" name="文本框 1"/>
          <p:cNvSpPr txBox="1"/>
          <p:nvPr/>
        </p:nvSpPr>
        <p:spPr>
          <a:xfrm>
            <a:off x="892493" y="1250950"/>
            <a:ext cx="7996555" cy="5303520"/>
          </a:xfrm>
          <a:prstGeom prst="rect">
            <a:avLst/>
          </a:prstGeom>
          <a:noFill/>
        </p:spPr>
        <p:txBody>
          <a:bodyPr wrap="square" rtlCol="0" anchor="t">
            <a:spAutoFit/>
          </a:bodyPr>
          <a:p>
            <a:pPr algn="just">
              <a:lnSpc>
                <a:spcPct val="110000"/>
              </a:lnSpc>
            </a:pPr>
            <a:r>
              <a:rPr lang="zh-CN" altLang="en-US" sz="2800"/>
              <a:t>5. （2019·枣庄）下列物态变化属于凝华的是（　）</a:t>
            </a:r>
            <a:endParaRPr lang="zh-CN" altLang="en-US" sz="2800"/>
          </a:p>
          <a:p>
            <a:pPr algn="just">
              <a:lnSpc>
                <a:spcPct val="110000"/>
              </a:lnSpc>
            </a:pPr>
            <a:r>
              <a:rPr lang="zh-CN" altLang="en-US" sz="2800"/>
              <a:t>      </a:t>
            </a:r>
            <a:endParaRPr lang="zh-CN" altLang="en-US" sz="2800"/>
          </a:p>
          <a:p>
            <a:pPr algn="just">
              <a:lnSpc>
                <a:spcPct val="110000"/>
              </a:lnSpc>
            </a:pPr>
            <a:endParaRPr lang="zh-CN" altLang="en-US" sz="2800"/>
          </a:p>
          <a:p>
            <a:pPr algn="just">
              <a:lnSpc>
                <a:spcPct val="110000"/>
              </a:lnSpc>
            </a:pPr>
            <a:endParaRPr lang="zh-CN" altLang="en-US" sz="2800"/>
          </a:p>
          <a:p>
            <a:pPr algn="just">
              <a:lnSpc>
                <a:spcPct val="110000"/>
              </a:lnSpc>
            </a:pPr>
            <a:r>
              <a:rPr lang="zh-CN" altLang="en-US" sz="2800"/>
              <a:t>                    </a:t>
            </a:r>
            <a:endParaRPr lang="zh-CN" altLang="en-US" sz="2800"/>
          </a:p>
          <a:p>
            <a:pPr algn="just">
              <a:lnSpc>
                <a:spcPct val="110000"/>
              </a:lnSpc>
            </a:pPr>
            <a:r>
              <a:rPr lang="zh-CN" altLang="en-US" sz="2800"/>
              <a:t> </a:t>
            </a:r>
            <a:r>
              <a:rPr lang="en-US" altLang="zh-CN" sz="2800"/>
              <a:t>	     </a:t>
            </a:r>
            <a:r>
              <a:rPr lang="zh-CN" altLang="en-US" sz="2800"/>
              <a:t>A. 冰化成水	      B. 露的形成	</a:t>
            </a:r>
            <a:endParaRPr lang="zh-CN" altLang="en-US" sz="2800"/>
          </a:p>
          <a:p>
            <a:pPr algn="just">
              <a:lnSpc>
                <a:spcPct val="110000"/>
              </a:lnSpc>
            </a:pPr>
            <a:endParaRPr lang="zh-CN" altLang="en-US" sz="2800"/>
          </a:p>
          <a:p>
            <a:pPr algn="just">
              <a:lnSpc>
                <a:spcPct val="110000"/>
              </a:lnSpc>
            </a:pPr>
            <a:endParaRPr lang="zh-CN" altLang="en-US" sz="2800"/>
          </a:p>
          <a:p>
            <a:pPr algn="just">
              <a:lnSpc>
                <a:spcPct val="110000"/>
              </a:lnSpc>
            </a:pPr>
            <a:endParaRPr lang="zh-CN" altLang="en-US" sz="2800"/>
          </a:p>
          <a:p>
            <a:pPr algn="just">
              <a:lnSpc>
                <a:spcPct val="110000"/>
              </a:lnSpc>
            </a:pPr>
            <a:r>
              <a:rPr lang="zh-CN" altLang="en-US" sz="2800"/>
              <a:t>                     </a:t>
            </a:r>
            <a:endParaRPr lang="zh-CN" altLang="en-US" sz="2800"/>
          </a:p>
          <a:p>
            <a:pPr algn="just">
              <a:lnSpc>
                <a:spcPct val="110000"/>
              </a:lnSpc>
            </a:pPr>
            <a:r>
              <a:rPr lang="en-US" altLang="zh-CN" sz="2800"/>
              <a:t>	    </a:t>
            </a:r>
            <a:r>
              <a:rPr lang="zh-CN" altLang="en-US" sz="2800"/>
              <a:t>C. 雾的形成	      D. 霜的形成</a:t>
            </a:r>
            <a:endParaRPr lang="zh-CN" altLang="en-US" sz="2800"/>
          </a:p>
        </p:txBody>
      </p:sp>
      <p:sp>
        <p:nvSpPr>
          <p:cNvPr id="6" name="文本框 5"/>
          <p:cNvSpPr txBox="1"/>
          <p:nvPr/>
        </p:nvSpPr>
        <p:spPr>
          <a:xfrm>
            <a:off x="8065135" y="1250950"/>
            <a:ext cx="60706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962150"/>
            <a:ext cx="7996555" cy="2675255"/>
          </a:xfrm>
          <a:prstGeom prst="rect">
            <a:avLst/>
          </a:prstGeom>
          <a:noFill/>
        </p:spPr>
        <p:txBody>
          <a:bodyPr wrap="square" rtlCol="0" anchor="t">
            <a:spAutoFit/>
          </a:bodyPr>
          <a:p>
            <a:pPr algn="just">
              <a:lnSpc>
                <a:spcPct val="120000"/>
              </a:lnSpc>
            </a:pPr>
            <a:r>
              <a:rPr lang="zh-CN" altLang="en-US" sz="2800"/>
              <a:t>6. （2019·德州）下列物态变化中属于吸热现象的一组是（　 　）</a:t>
            </a:r>
            <a:endParaRPr lang="zh-CN" altLang="en-US" sz="2800"/>
          </a:p>
          <a:p>
            <a:pPr algn="just">
              <a:lnSpc>
                <a:spcPct val="120000"/>
              </a:lnSpc>
            </a:pPr>
            <a:r>
              <a:rPr lang="zh-CN" altLang="en-US" sz="2800"/>
              <a:t>①初春：冰雪消融	②盛夏：洒水降温</a:t>
            </a:r>
            <a:endParaRPr lang="zh-CN" altLang="en-US" sz="2800"/>
          </a:p>
          <a:p>
            <a:pPr algn="just">
              <a:lnSpc>
                <a:spcPct val="120000"/>
              </a:lnSpc>
            </a:pPr>
            <a:r>
              <a:rPr lang="zh-CN" altLang="en-US" sz="2800"/>
              <a:t>③深秋：浓雾弥漫  	④严冬：凝重的霜</a:t>
            </a:r>
            <a:endParaRPr lang="zh-CN" altLang="en-US" sz="2800"/>
          </a:p>
          <a:p>
            <a:pPr algn="just">
              <a:lnSpc>
                <a:spcPct val="120000"/>
              </a:lnSpc>
            </a:pPr>
            <a:r>
              <a:rPr lang="zh-CN" altLang="en-US" sz="2800"/>
              <a:t>A. ①②	   B. ②③       	C. ③④	D. ①④</a:t>
            </a:r>
            <a:endParaRPr lang="zh-CN" altLang="en-US" sz="2800"/>
          </a:p>
        </p:txBody>
      </p:sp>
      <p:sp>
        <p:nvSpPr>
          <p:cNvPr id="6" name="文本框 5"/>
          <p:cNvSpPr txBox="1"/>
          <p:nvPr/>
        </p:nvSpPr>
        <p:spPr>
          <a:xfrm>
            <a:off x="2138680" y="2489200"/>
            <a:ext cx="6699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226945"/>
            <a:ext cx="7895590" cy="4225925"/>
          </a:xfrm>
          <a:prstGeom prst="rect">
            <a:avLst/>
          </a:prstGeom>
          <a:noFill/>
        </p:spPr>
        <p:txBody>
          <a:bodyPr wrap="square" rtlCol="0" anchor="t">
            <a:spAutoFit/>
          </a:bodyPr>
          <a:p>
            <a:pPr>
              <a:lnSpc>
                <a:spcPct val="120000"/>
              </a:lnSpc>
            </a:pPr>
            <a:r>
              <a:rPr lang="zh-CN" altLang="en-US" sz="2800" b="1"/>
              <a:t>1. 温度：</a:t>
            </a:r>
            <a:endParaRPr lang="zh-CN" altLang="en-US" sz="2800" b="1"/>
          </a:p>
          <a:p>
            <a:pPr>
              <a:lnSpc>
                <a:spcPct val="120000"/>
              </a:lnSpc>
            </a:pPr>
            <a:r>
              <a:rPr lang="zh-CN" altLang="en-US" sz="2800"/>
              <a:t>（1）定义：温度是表示</a:t>
            </a:r>
            <a:r>
              <a:rPr lang="zh-CN" altLang="en-US" sz="2800" u="sng"/>
              <a:t>　                            　</a:t>
            </a:r>
            <a:r>
              <a:rPr lang="zh-CN" altLang="en-US" sz="2800"/>
              <a:t>的物理量. </a:t>
            </a:r>
            <a:endParaRPr lang="zh-CN" altLang="en-US" sz="2800"/>
          </a:p>
          <a:p>
            <a:pPr>
              <a:lnSpc>
                <a:spcPct val="120000"/>
              </a:lnSpc>
            </a:pPr>
            <a:r>
              <a:rPr lang="zh-CN" altLang="en-US" sz="2800"/>
              <a:t>（2）温度的常用单位是</a:t>
            </a:r>
            <a:r>
              <a:rPr lang="zh-CN" altLang="en-US" sz="2800" u="sng"/>
              <a:t>　     　</a:t>
            </a:r>
            <a:r>
              <a:rPr lang="zh-CN" altLang="en-US" sz="2800"/>
              <a:t>，符号是</a:t>
            </a:r>
            <a:r>
              <a:rPr lang="zh-CN" altLang="en-US" sz="2800" u="sng"/>
              <a:t>　    　</a:t>
            </a:r>
            <a:r>
              <a:rPr lang="zh-CN" altLang="en-US" sz="2800"/>
              <a:t>. </a:t>
            </a:r>
            <a:endParaRPr lang="zh-CN" altLang="en-US" sz="2800"/>
          </a:p>
          <a:p>
            <a:pPr>
              <a:lnSpc>
                <a:spcPct val="120000"/>
              </a:lnSpc>
            </a:pPr>
            <a:r>
              <a:rPr lang="zh-CN" altLang="en-US" sz="2800" b="1"/>
              <a:t>2. 摄氏温度：</a:t>
            </a:r>
            <a:r>
              <a:rPr lang="zh-CN" altLang="en-US" sz="2800"/>
              <a:t>在一个标准大气压下</a:t>
            </a:r>
            <a:r>
              <a:rPr lang="zh-CN" altLang="en-US" sz="2800" u="sng"/>
              <a:t>　               　</a:t>
            </a:r>
            <a:r>
              <a:rPr lang="zh-CN" altLang="en-US" sz="2800"/>
              <a:t>的温度规定为0℃，</a:t>
            </a:r>
            <a:r>
              <a:rPr lang="zh-CN" altLang="en-US" sz="2800" u="sng"/>
              <a:t>             </a:t>
            </a:r>
            <a:r>
              <a:rPr lang="zh-CN" altLang="en-US" sz="2800"/>
              <a:t>的温度规定为100℃，然后将它们之间分成</a:t>
            </a:r>
            <a:r>
              <a:rPr lang="zh-CN" altLang="en-US" sz="2800" u="sng"/>
              <a:t>          </a:t>
            </a:r>
            <a:r>
              <a:rPr lang="zh-CN" altLang="en-US" sz="2800"/>
              <a:t>等份，每一等份代表1摄氏度. </a:t>
            </a:r>
            <a:endParaRPr lang="zh-CN" altLang="en-US" sz="2800"/>
          </a:p>
        </p:txBody>
      </p:sp>
      <p:sp>
        <p:nvSpPr>
          <p:cNvPr id="7" name="文本框 6"/>
          <p:cNvSpPr txBox="1"/>
          <p:nvPr/>
        </p:nvSpPr>
        <p:spPr>
          <a:xfrm>
            <a:off x="4773930" y="2761615"/>
            <a:ext cx="2458085" cy="521970"/>
          </a:xfrm>
          <a:prstGeom prst="rect">
            <a:avLst/>
          </a:prstGeom>
          <a:noFill/>
        </p:spPr>
        <p:txBody>
          <a:bodyPr wrap="square" rtlCol="0">
            <a:spAutoFit/>
          </a:bodyPr>
          <a:p>
            <a:pPr algn="ctr"/>
            <a:r>
              <a:rPr lang="zh-CN" altLang="en-US" sz="2800" b="1">
                <a:solidFill>
                  <a:srgbClr val="FF0000"/>
                </a:solidFill>
              </a:rPr>
              <a:t>物体冷热程度</a:t>
            </a:r>
            <a:endParaRPr lang="zh-CN" altLang="en-US" sz="2800" b="1">
              <a:solidFill>
                <a:srgbClr val="FF0000"/>
              </a:solidFill>
            </a:endParaRPr>
          </a:p>
        </p:txBody>
      </p:sp>
      <p:sp>
        <p:nvSpPr>
          <p:cNvPr id="8" name="文本框 7"/>
          <p:cNvSpPr txBox="1"/>
          <p:nvPr/>
        </p:nvSpPr>
        <p:spPr>
          <a:xfrm>
            <a:off x="4422140" y="3791585"/>
            <a:ext cx="130111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摄氏度</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71195" y="1155700"/>
            <a:ext cx="7948930" cy="1198245"/>
          </a:xfrm>
          <a:prstGeom prst="rect">
            <a:avLst/>
          </a:prstGeom>
          <a:noFill/>
        </p:spPr>
        <p:txBody>
          <a:bodyPr wrap="square" rtlCol="0" anchor="t">
            <a:spAutoFit/>
          </a:bodyPr>
          <a:p>
            <a:pPr algn="l">
              <a:lnSpc>
                <a:spcPct val="120000"/>
              </a:lnSpc>
            </a:pPr>
            <a:r>
              <a:rPr lang="zh-CN" altLang="en-US" sz="3200" b="1">
                <a:solidFill>
                  <a:srgbClr val="FF0000"/>
                </a:solidFill>
                <a:sym typeface="+mn-ea"/>
              </a:rPr>
              <a:t>一、 温度和温度计</a:t>
            </a:r>
            <a:r>
              <a:rPr lang="zh-CN" altLang="en-US" sz="2800">
                <a:sym typeface="+mn-ea"/>
              </a:rPr>
              <a:t>（10年6考，2019、2017、2016、2014、2011、2010年考）</a:t>
            </a:r>
            <a:endParaRPr lang="zh-CN" altLang="en-US" sz="2800">
              <a:sym typeface="+mn-ea"/>
            </a:endParaRPr>
          </a:p>
        </p:txBody>
      </p:sp>
      <p:sp>
        <p:nvSpPr>
          <p:cNvPr id="6" name="文本框 5"/>
          <p:cNvSpPr txBox="1"/>
          <p:nvPr/>
        </p:nvSpPr>
        <p:spPr>
          <a:xfrm>
            <a:off x="6935470" y="3791585"/>
            <a:ext cx="110045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393440" y="4810125"/>
            <a:ext cx="110045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沸水</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3477895" y="5332095"/>
            <a:ext cx="110045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100</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059805" y="4313555"/>
            <a:ext cx="2000250"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冰水混合物</a:t>
            </a:r>
            <a:endParaRPr lang="en-US" altLang="zh-CN"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6" grpId="0"/>
      <p:bldP spid="6" grpId="1"/>
      <p:bldP spid="18" grpId="0"/>
      <p:bldP spid="18" grpId="1"/>
      <p:bldP spid="9" grpId="0"/>
      <p:bldP spid="9" grpId="1"/>
      <p:bldP spid="17" grpId="0"/>
      <p:bldP spid="17"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6565" y="1531620"/>
            <a:ext cx="8230870" cy="4225925"/>
          </a:xfrm>
          <a:prstGeom prst="rect">
            <a:avLst/>
          </a:prstGeom>
          <a:noFill/>
        </p:spPr>
        <p:txBody>
          <a:bodyPr wrap="square" rtlCol="0" anchor="t">
            <a:spAutoFit/>
          </a:bodyPr>
          <a:p>
            <a:pPr algn="just">
              <a:lnSpc>
                <a:spcPct val="120000"/>
              </a:lnSpc>
            </a:pPr>
            <a:r>
              <a:rPr lang="en-US" altLang="zh-CN" sz="2800"/>
              <a:t>7.</a:t>
            </a:r>
            <a:r>
              <a:rPr lang="zh-CN" altLang="en-US" sz="2800"/>
              <a:t>（2019·贵阳）冬季，通常可以看到教室的窗玻璃上附着一层小水珠，当室外气温更低时，还会看到窗玻璃上结有冰花. 下列关于水珠、冰花的分析正确的是（　 　）</a:t>
            </a:r>
            <a:endParaRPr lang="zh-CN" altLang="en-US" sz="2800"/>
          </a:p>
          <a:p>
            <a:pPr algn="just">
              <a:lnSpc>
                <a:spcPct val="120000"/>
              </a:lnSpc>
            </a:pPr>
            <a:r>
              <a:rPr lang="zh-CN" altLang="en-US" sz="2800"/>
              <a:t>A. 它们均是水蒸气凝华形成        </a:t>
            </a:r>
            <a:endParaRPr lang="zh-CN" altLang="en-US" sz="2800"/>
          </a:p>
          <a:p>
            <a:pPr algn="just">
              <a:lnSpc>
                <a:spcPct val="120000"/>
              </a:lnSpc>
            </a:pPr>
            <a:r>
              <a:rPr lang="zh-CN" altLang="en-US" sz="2800"/>
              <a:t>B. 它们均附着在窗玻璃的室外一侧</a:t>
            </a:r>
            <a:endParaRPr lang="zh-CN" altLang="en-US" sz="2800"/>
          </a:p>
          <a:p>
            <a:pPr algn="just">
              <a:lnSpc>
                <a:spcPct val="120000"/>
              </a:lnSpc>
            </a:pPr>
            <a:r>
              <a:rPr lang="zh-CN" altLang="en-US" sz="2800"/>
              <a:t>C. 它们均是水蒸气液化形成        </a:t>
            </a:r>
            <a:endParaRPr lang="zh-CN" altLang="en-US" sz="2800"/>
          </a:p>
          <a:p>
            <a:pPr algn="just">
              <a:lnSpc>
                <a:spcPct val="120000"/>
              </a:lnSpc>
            </a:pPr>
            <a:r>
              <a:rPr lang="zh-CN" altLang="en-US" sz="2800"/>
              <a:t>D. 它们均附着在窗玻璃的室内一侧</a:t>
            </a:r>
            <a:endParaRPr lang="zh-CN" altLang="en-US" sz="2800"/>
          </a:p>
        </p:txBody>
      </p:sp>
      <p:sp>
        <p:nvSpPr>
          <p:cNvPr id="7" name="文本框 6"/>
          <p:cNvSpPr txBox="1"/>
          <p:nvPr/>
        </p:nvSpPr>
        <p:spPr>
          <a:xfrm>
            <a:off x="1528445" y="310197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3709035"/>
          </a:xfrm>
          <a:prstGeom prst="rect">
            <a:avLst/>
          </a:prstGeom>
          <a:noFill/>
        </p:spPr>
        <p:txBody>
          <a:bodyPr wrap="square" rtlCol="0" anchor="t">
            <a:spAutoFit/>
          </a:bodyPr>
          <a:p>
            <a:pPr algn="just">
              <a:lnSpc>
                <a:spcPct val="120000"/>
              </a:lnSpc>
            </a:pPr>
            <a:r>
              <a:rPr lang="zh-CN" altLang="en-US" sz="2800"/>
              <a:t>8.（2018·广东）夏日炎炎，小东从开着空调的屋内刚走到室外时，眼镜的镜片变模糊是由于空气中的水蒸气__________形成的；他在游泳池游泳后走上岸感觉到有点冷是由于身上的水__________吸热所致；他买了冰棒含在嘴里，过了一会感觉到凉快是由于冰棒__________吸热所致. （填物态变化名称）</a:t>
            </a:r>
            <a:endParaRPr lang="zh-CN" altLang="en-US" sz="2800"/>
          </a:p>
        </p:txBody>
      </p:sp>
      <p:sp>
        <p:nvSpPr>
          <p:cNvPr id="7" name="文本框 6"/>
          <p:cNvSpPr txBox="1"/>
          <p:nvPr/>
        </p:nvSpPr>
        <p:spPr>
          <a:xfrm>
            <a:off x="2500630" y="2618105"/>
            <a:ext cx="19818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液化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3659505"/>
            <a:ext cx="19818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汽化</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387340" y="4218305"/>
            <a:ext cx="19818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熔化</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5512435" y="2701290"/>
            <a:ext cx="3629025" cy="2535555"/>
            <a:chOff x="8681" y="4028"/>
            <a:chExt cx="5715" cy="3993"/>
          </a:xfrm>
        </p:grpSpPr>
        <p:pic>
          <p:nvPicPr>
            <p:cNvPr id="4" name="图片 3"/>
            <p:cNvPicPr>
              <a:picLocks noChangeAspect="1"/>
            </p:cNvPicPr>
            <p:nvPr/>
          </p:nvPicPr>
          <p:blipFill>
            <a:blip r:embed="rId1"/>
            <a:stretch>
              <a:fillRect/>
            </a:stretch>
          </p:blipFill>
          <p:spPr>
            <a:xfrm>
              <a:off x="9344" y="4028"/>
              <a:ext cx="5053" cy="3757"/>
            </a:xfrm>
            <a:prstGeom prst="rect">
              <a:avLst/>
            </a:prstGeom>
          </p:spPr>
        </p:pic>
        <p:sp>
          <p:nvSpPr>
            <p:cNvPr id="7" name="矩形 6"/>
            <p:cNvSpPr/>
            <p:nvPr/>
          </p:nvSpPr>
          <p:spPr>
            <a:xfrm>
              <a:off x="8681" y="7455"/>
              <a:ext cx="2268" cy="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739775" y="293306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524193" y="1809750"/>
            <a:ext cx="7996555" cy="3709035"/>
          </a:xfrm>
          <a:prstGeom prst="rect">
            <a:avLst/>
          </a:prstGeom>
          <a:noFill/>
        </p:spPr>
        <p:txBody>
          <a:bodyPr wrap="square" rtlCol="0" anchor="t">
            <a:spAutoFit/>
          </a:bodyPr>
          <a:p>
            <a:pPr algn="just">
              <a:lnSpc>
                <a:spcPct val="120000"/>
              </a:lnSpc>
            </a:pPr>
            <a:r>
              <a:rPr lang="zh-CN" altLang="en-US" sz="2800"/>
              <a:t>9. （2019·自贡）如图19所示为甲、乙两种物质温度T随加热时间t变化的图像. 下列说法正确的是</a:t>
            </a:r>
            <a:endParaRPr lang="zh-CN" altLang="en-US" sz="2800"/>
          </a:p>
          <a:p>
            <a:pPr algn="just">
              <a:lnSpc>
                <a:spcPct val="120000"/>
              </a:lnSpc>
            </a:pPr>
            <a:r>
              <a:rPr lang="zh-CN" altLang="en-US" sz="2800"/>
              <a:t>（     ）</a:t>
            </a:r>
            <a:endParaRPr lang="zh-CN" altLang="en-US" sz="2800"/>
          </a:p>
          <a:p>
            <a:pPr algn="just">
              <a:lnSpc>
                <a:spcPct val="120000"/>
              </a:lnSpc>
            </a:pPr>
            <a:r>
              <a:rPr lang="zh-CN" altLang="en-US" sz="2800"/>
              <a:t>A. 甲物质是晶体，乙物质是非晶体</a:t>
            </a:r>
            <a:endParaRPr lang="zh-CN" altLang="en-US" sz="2800"/>
          </a:p>
          <a:p>
            <a:pPr algn="just">
              <a:lnSpc>
                <a:spcPct val="120000"/>
              </a:lnSpc>
            </a:pPr>
            <a:r>
              <a:rPr lang="zh-CN" altLang="en-US" sz="2800"/>
              <a:t>B. 甲物质的熔点为210℃</a:t>
            </a:r>
            <a:endParaRPr lang="zh-CN" altLang="en-US" sz="2800"/>
          </a:p>
          <a:p>
            <a:pPr algn="just">
              <a:lnSpc>
                <a:spcPct val="120000"/>
              </a:lnSpc>
            </a:pPr>
            <a:r>
              <a:rPr lang="zh-CN" altLang="en-US" sz="2800"/>
              <a:t>C. 乙物质在BC段时处于固液共存状态</a:t>
            </a:r>
            <a:endParaRPr lang="zh-CN" altLang="en-US" sz="2800"/>
          </a:p>
          <a:p>
            <a:pPr algn="just">
              <a:lnSpc>
                <a:spcPct val="120000"/>
              </a:lnSpc>
            </a:pPr>
            <a:r>
              <a:rPr lang="zh-CN" altLang="en-US" sz="2800"/>
              <a:t>D. 乙物质在BC段温度不变，不吸热</a:t>
            </a:r>
            <a:endParaRPr lang="zh-CN" altLang="en-US" sz="2800"/>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物态变化的图像</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5648960" y="4176395"/>
            <a:ext cx="2355215" cy="2211070"/>
          </a:xfrm>
          <a:prstGeom prst="rect">
            <a:avLst/>
          </a:prstGeom>
        </p:spPr>
      </p:pic>
      <p:sp>
        <p:nvSpPr>
          <p:cNvPr id="2" name="文本框 1"/>
          <p:cNvSpPr txBox="1"/>
          <p:nvPr/>
        </p:nvSpPr>
        <p:spPr>
          <a:xfrm>
            <a:off x="573723" y="1172845"/>
            <a:ext cx="7996555" cy="3709035"/>
          </a:xfrm>
          <a:prstGeom prst="rect">
            <a:avLst/>
          </a:prstGeom>
          <a:noFill/>
        </p:spPr>
        <p:txBody>
          <a:bodyPr wrap="square" rtlCol="0" anchor="t">
            <a:spAutoFit/>
          </a:bodyPr>
          <a:p>
            <a:pPr algn="just">
              <a:lnSpc>
                <a:spcPct val="120000"/>
              </a:lnSpc>
            </a:pPr>
            <a:r>
              <a:rPr lang="zh-CN" altLang="en-US" sz="2800"/>
              <a:t>10. （2018·广东）如图20所示，加热－40℃的冰. 下列说法正确的是（　 　）</a:t>
            </a:r>
            <a:endParaRPr lang="zh-CN" altLang="en-US" sz="2800"/>
          </a:p>
          <a:p>
            <a:pPr algn="just">
              <a:lnSpc>
                <a:spcPct val="120000"/>
              </a:lnSpc>
            </a:pPr>
            <a:r>
              <a:rPr lang="zh-CN" altLang="en-US" sz="2800"/>
              <a:t>A. BC段表示当前物体的状态仍是固态</a:t>
            </a:r>
            <a:endParaRPr lang="zh-CN" altLang="en-US" sz="2800"/>
          </a:p>
          <a:p>
            <a:pPr algn="just">
              <a:lnSpc>
                <a:spcPct val="120000"/>
              </a:lnSpc>
            </a:pPr>
            <a:r>
              <a:rPr lang="zh-CN" altLang="en-US" sz="2800"/>
              <a:t>B. 冰的熔化过程温度不变，说明熔化不需要吸热</a:t>
            </a:r>
            <a:endParaRPr lang="zh-CN" altLang="en-US" sz="2800"/>
          </a:p>
          <a:p>
            <a:pPr algn="just">
              <a:lnSpc>
                <a:spcPct val="120000"/>
              </a:lnSpc>
            </a:pPr>
            <a:r>
              <a:rPr lang="zh-CN" altLang="en-US" sz="2800"/>
              <a:t>C. 水的沸腾过程温度不变，说明它的内能不变</a:t>
            </a:r>
            <a:endParaRPr lang="zh-CN" altLang="en-US" sz="2800"/>
          </a:p>
          <a:p>
            <a:pPr algn="just">
              <a:lnSpc>
                <a:spcPct val="120000"/>
              </a:lnSpc>
            </a:pPr>
            <a:r>
              <a:rPr lang="zh-CN" altLang="en-US" sz="2800"/>
              <a:t>D. 由图可判断，加热时间相同时冰升温比水快，说明冰的比热容比水的小</a:t>
            </a:r>
            <a:endParaRPr lang="zh-CN" altLang="en-US" sz="2800"/>
          </a:p>
        </p:txBody>
      </p:sp>
      <p:sp>
        <p:nvSpPr>
          <p:cNvPr id="3" name="文本框 2"/>
          <p:cNvSpPr txBox="1"/>
          <p:nvPr/>
        </p:nvSpPr>
        <p:spPr>
          <a:xfrm>
            <a:off x="3792855" y="177673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lang="zh-CN" altLang="en-US" sz="2800"/>
              <a:t>11. 小红在做“观察水的沸腾”实验后，又进一步观察了水的自然冷却过程，她根据实验数据绘出水的温度随时间变化的图像如图21所示. 由图像可知：</a:t>
            </a:r>
            <a:endParaRPr lang="zh-CN" altLang="en-US" sz="2800"/>
          </a:p>
          <a:p>
            <a:pPr algn="just">
              <a:lnSpc>
                <a:spcPct val="120000"/>
              </a:lnSpc>
            </a:pPr>
            <a:r>
              <a:rPr lang="zh-CN" altLang="en-US" sz="2800"/>
              <a:t>（1）水的沸点是</a:t>
            </a:r>
            <a:r>
              <a:rPr lang="zh-CN" altLang="en-US" sz="2800" u="sng"/>
              <a:t>        </a:t>
            </a:r>
            <a:r>
              <a:rPr lang="zh-CN" altLang="en-US" sz="2800"/>
              <a:t> ℃，</a:t>
            </a:r>
            <a:endParaRPr lang="zh-CN" altLang="en-US" sz="2800"/>
          </a:p>
          <a:p>
            <a:pPr algn="just">
              <a:lnSpc>
                <a:spcPct val="120000"/>
              </a:lnSpc>
            </a:pPr>
            <a:r>
              <a:rPr lang="zh-CN" altLang="en-US" sz="2800"/>
              <a:t>这说明当时水面上方的气</a:t>
            </a:r>
            <a:endParaRPr lang="zh-CN" altLang="en-US" sz="2800"/>
          </a:p>
          <a:p>
            <a:pPr algn="just">
              <a:lnSpc>
                <a:spcPct val="120000"/>
              </a:lnSpc>
            </a:pPr>
            <a:r>
              <a:rPr lang="zh-CN" altLang="en-US" sz="2800"/>
              <a:t>压</a:t>
            </a:r>
            <a:r>
              <a:rPr lang="zh-CN" altLang="en-US" sz="2800" u="sng"/>
              <a:t>     　    　</a:t>
            </a:r>
            <a:r>
              <a:rPr lang="zh-CN" altLang="en-US" sz="2800"/>
              <a:t>一个标准大气</a:t>
            </a:r>
            <a:endParaRPr lang="zh-CN" altLang="en-US" sz="2800"/>
          </a:p>
          <a:p>
            <a:pPr algn="just">
              <a:lnSpc>
                <a:spcPct val="120000"/>
              </a:lnSpc>
            </a:pPr>
            <a:r>
              <a:rPr lang="zh-CN" altLang="en-US" sz="2800"/>
              <a:t>压. </a:t>
            </a:r>
            <a:endParaRPr lang="zh-CN" altLang="en-US" sz="2800"/>
          </a:p>
        </p:txBody>
      </p:sp>
      <p:sp>
        <p:nvSpPr>
          <p:cNvPr id="7" name="文本框 6"/>
          <p:cNvSpPr txBox="1"/>
          <p:nvPr/>
        </p:nvSpPr>
        <p:spPr>
          <a:xfrm>
            <a:off x="3033395" y="365061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100</a:t>
            </a:r>
            <a:endParaRPr lang="en-US" altLang="zh-CN" sz="2800" b="1" dirty="0">
              <a:solidFill>
                <a:srgbClr val="FF0000"/>
              </a:solidFill>
              <a:latin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657090" y="3116580"/>
            <a:ext cx="4343400" cy="2771140"/>
          </a:xfrm>
          <a:prstGeom prst="rect">
            <a:avLst/>
          </a:prstGeom>
        </p:spPr>
      </p:pic>
      <p:sp>
        <p:nvSpPr>
          <p:cNvPr id="8" name="文本框 7"/>
          <p:cNvSpPr txBox="1"/>
          <p:nvPr/>
        </p:nvSpPr>
        <p:spPr>
          <a:xfrm>
            <a:off x="1039495" y="466661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等于</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90395"/>
            <a:ext cx="7996555" cy="1641475"/>
          </a:xfrm>
          <a:prstGeom prst="rect">
            <a:avLst/>
          </a:prstGeom>
          <a:noFill/>
        </p:spPr>
        <p:txBody>
          <a:bodyPr wrap="square" rtlCol="0" anchor="t">
            <a:spAutoFit/>
          </a:bodyPr>
          <a:p>
            <a:pPr algn="just">
              <a:lnSpc>
                <a:spcPct val="120000"/>
              </a:lnSpc>
            </a:pPr>
            <a:r>
              <a:rPr lang="zh-CN" altLang="en-US" sz="2800"/>
              <a:t>（2）做上述实验时环境温度（即室温）在</a:t>
            </a:r>
            <a:r>
              <a:rPr lang="zh-CN" altLang="en-US" sz="2800" u="sng"/>
              <a:t>       </a:t>
            </a:r>
            <a:r>
              <a:rPr lang="zh-CN" altLang="en-US" sz="2800"/>
              <a:t>℃左右.</a:t>
            </a:r>
            <a:endParaRPr lang="zh-CN" altLang="en-US" sz="2800"/>
          </a:p>
          <a:p>
            <a:pPr algn="just">
              <a:lnSpc>
                <a:spcPct val="120000"/>
              </a:lnSpc>
            </a:pPr>
            <a:r>
              <a:rPr lang="zh-CN" altLang="en-US" sz="2800"/>
              <a:t>（3）水沸腾时的特点是 </a:t>
            </a:r>
            <a:r>
              <a:rPr lang="zh-CN" altLang="en-US" sz="2800" u="sng"/>
              <a:t>    　  　　　　  　　     </a:t>
            </a:r>
            <a:r>
              <a:rPr lang="zh-CN" altLang="en-US" sz="2800"/>
              <a:t>.</a:t>
            </a:r>
            <a:endParaRPr lang="zh-CN" altLang="en-US" sz="2800"/>
          </a:p>
        </p:txBody>
      </p:sp>
      <p:sp>
        <p:nvSpPr>
          <p:cNvPr id="8" name="文本框 7"/>
          <p:cNvSpPr txBox="1"/>
          <p:nvPr/>
        </p:nvSpPr>
        <p:spPr>
          <a:xfrm>
            <a:off x="7160895" y="189039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037965" y="2938145"/>
            <a:ext cx="428815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吸热但温度保持不变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3709035"/>
          </a:xfrm>
          <a:prstGeom prst="rect">
            <a:avLst/>
          </a:prstGeom>
          <a:noFill/>
        </p:spPr>
        <p:txBody>
          <a:bodyPr wrap="square" rtlCol="0" anchor="t">
            <a:spAutoFit/>
          </a:bodyPr>
          <a:p>
            <a:pPr algn="just">
              <a:lnSpc>
                <a:spcPct val="120000"/>
              </a:lnSpc>
            </a:pPr>
            <a:r>
              <a:rPr lang="zh-CN" altLang="en-US" sz="2800"/>
              <a:t>12. （2019·贵港）雨、云、雪……实质上都是水，只是形态各异罢了. 当含有很多水蒸气的热空气升上高空时，水蒸气的温度降低变成小水滴或小冰晶，就形成了云. 云是空气中的水蒸气经过下列哪些物态变化形成的（　 　）</a:t>
            </a:r>
            <a:endParaRPr lang="zh-CN" altLang="en-US" sz="2800"/>
          </a:p>
          <a:p>
            <a:pPr algn="just">
              <a:lnSpc>
                <a:spcPct val="120000"/>
              </a:lnSpc>
            </a:pPr>
            <a:r>
              <a:rPr lang="zh-CN" altLang="en-US" sz="2800"/>
              <a:t>A. 汽化或升华    		B. 汽化或凝固</a:t>
            </a:r>
            <a:endParaRPr lang="zh-CN" altLang="en-US" sz="2800"/>
          </a:p>
          <a:p>
            <a:pPr algn="just">
              <a:lnSpc>
                <a:spcPct val="120000"/>
              </a:lnSpc>
            </a:pPr>
            <a:r>
              <a:rPr lang="zh-CN" altLang="en-US" sz="2800"/>
              <a:t>C. 液化或凝华    		D. 液化或凝固</a:t>
            </a:r>
            <a:endParaRPr lang="zh-CN" altLang="en-US" sz="2800"/>
          </a:p>
        </p:txBody>
      </p:sp>
      <p:sp>
        <p:nvSpPr>
          <p:cNvPr id="6" name="文本框 5"/>
          <p:cNvSpPr txBox="1"/>
          <p:nvPr/>
        </p:nvSpPr>
        <p:spPr>
          <a:xfrm>
            <a:off x="3754120" y="39058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自然界中水的循环</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3192145"/>
          </a:xfrm>
          <a:prstGeom prst="rect">
            <a:avLst/>
          </a:prstGeom>
          <a:noFill/>
        </p:spPr>
        <p:txBody>
          <a:bodyPr wrap="square" rtlCol="0" anchor="t">
            <a:spAutoFit/>
          </a:bodyPr>
          <a:p>
            <a:pPr algn="just">
              <a:lnSpc>
                <a:spcPct val="120000"/>
              </a:lnSpc>
            </a:pPr>
            <a:r>
              <a:rPr lang="zh-CN" altLang="en-US" sz="2800"/>
              <a:t>13. 空气中的水蒸气是江河湖海以及大地表层中的水不断地</a:t>
            </a:r>
            <a:r>
              <a:rPr lang="zh-CN" altLang="en-US" sz="2800" u="sng"/>
              <a:t>     　    　</a:t>
            </a:r>
            <a:r>
              <a:rPr lang="zh-CN" altLang="en-US" sz="2800"/>
              <a:t>而来的；夜间气温降低时，水蒸气会</a:t>
            </a:r>
            <a:r>
              <a:rPr lang="zh-CN" altLang="en-US" sz="2800" u="sng"/>
              <a:t>     　    　</a:t>
            </a:r>
            <a:r>
              <a:rPr lang="zh-CN" altLang="en-US" sz="2800"/>
              <a:t>成小水珠附着在物体上，这就是露水，若附着在空气中的浮尘上，就形成</a:t>
            </a:r>
            <a:r>
              <a:rPr lang="zh-CN" altLang="en-US" sz="2800" u="sng"/>
              <a:t>     　       </a:t>
            </a:r>
            <a:r>
              <a:rPr lang="zh-CN" altLang="en-US" sz="2800"/>
              <a:t>；深秋或冬天，夜晚温度迅速降到0℃以下，水蒸气会直接</a:t>
            </a:r>
            <a:r>
              <a:rPr lang="zh-CN" altLang="en-US" sz="2800" u="sng"/>
              <a:t>    　     　</a:t>
            </a:r>
            <a:r>
              <a:rPr lang="zh-CN" altLang="en-US" sz="2800"/>
              <a:t>成固态的小晶体，这就是 </a:t>
            </a:r>
            <a:r>
              <a:rPr lang="zh-CN" altLang="en-US" sz="2800" u="sng"/>
              <a:t>                </a:t>
            </a:r>
            <a:r>
              <a:rPr lang="zh-CN" altLang="en-US" sz="2800"/>
              <a:t>.</a:t>
            </a:r>
            <a:endParaRPr lang="zh-CN" altLang="en-US" sz="2800"/>
          </a:p>
        </p:txBody>
      </p:sp>
      <p:sp>
        <p:nvSpPr>
          <p:cNvPr id="6" name="文本框 5"/>
          <p:cNvSpPr txBox="1"/>
          <p:nvPr/>
        </p:nvSpPr>
        <p:spPr>
          <a:xfrm>
            <a:off x="2166620" y="2369185"/>
            <a:ext cx="15259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汽化</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811020" y="2902585"/>
            <a:ext cx="15259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液化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6941820" y="3385185"/>
            <a:ext cx="15259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雾</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684020" y="4404360"/>
            <a:ext cx="15259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凝华</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7044690" y="4404360"/>
            <a:ext cx="15259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霜</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P spid="5" grpId="0"/>
      <p:bldP spid="5" grpId="1"/>
      <p:bldP spid="7" grpId="0"/>
      <p:bldP spid="7"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27785"/>
            <a:ext cx="7894320" cy="4742815"/>
          </a:xfrm>
          <a:prstGeom prst="rect">
            <a:avLst/>
          </a:prstGeom>
          <a:noFill/>
        </p:spPr>
        <p:txBody>
          <a:bodyPr wrap="square" rtlCol="0" anchor="t">
            <a:spAutoFit/>
          </a:bodyPr>
          <a:p>
            <a:pPr algn="just">
              <a:lnSpc>
                <a:spcPct val="120000"/>
              </a:lnSpc>
            </a:pPr>
            <a:r>
              <a:rPr lang="zh-CN" altLang="en-US" sz="2800" b="1"/>
              <a:t>3. 温度计</a:t>
            </a:r>
            <a:r>
              <a:rPr lang="zh-CN" altLang="en-US" sz="2800"/>
              <a:t>：</a:t>
            </a:r>
            <a:endParaRPr lang="zh-CN" altLang="en-US" sz="2800"/>
          </a:p>
          <a:p>
            <a:pPr algn="just">
              <a:lnSpc>
                <a:spcPct val="120000"/>
              </a:lnSpc>
            </a:pPr>
            <a:r>
              <a:rPr lang="zh-CN" altLang="en-US" sz="2800"/>
              <a:t>（1）原理：它是利用</a:t>
            </a:r>
            <a:r>
              <a:rPr lang="zh-CN" altLang="en-US" sz="2800" u="sng"/>
              <a:t>　                            　</a:t>
            </a:r>
            <a:r>
              <a:rPr lang="zh-CN" altLang="en-US" sz="2800"/>
              <a:t>制成的. </a:t>
            </a:r>
            <a:endParaRPr lang="zh-CN" altLang="en-US" sz="2800"/>
          </a:p>
          <a:p>
            <a:pPr algn="just">
              <a:lnSpc>
                <a:spcPct val="120000"/>
              </a:lnSpc>
            </a:pPr>
            <a:r>
              <a:rPr lang="zh-CN" altLang="en-US" sz="2800"/>
              <a:t>（2）使用方法：</a:t>
            </a:r>
            <a:endParaRPr lang="zh-CN" altLang="en-US" sz="2800"/>
          </a:p>
          <a:p>
            <a:pPr marL="189865" algn="just">
              <a:lnSpc>
                <a:spcPct val="120000"/>
              </a:lnSpc>
            </a:pPr>
            <a:r>
              <a:rPr lang="zh-CN" altLang="en-US" sz="2800"/>
              <a:t>①使用前，要观察温度计的</a:t>
            </a:r>
            <a:r>
              <a:rPr lang="zh-CN" altLang="en-US" sz="2800" u="sng"/>
              <a:t>              </a:t>
            </a:r>
            <a:r>
              <a:rPr lang="zh-CN" altLang="en-US" sz="2800"/>
              <a:t>和</a:t>
            </a:r>
            <a:r>
              <a:rPr lang="zh-CN" altLang="en-US" sz="2800" u="sng"/>
              <a:t>               </a:t>
            </a:r>
            <a:r>
              <a:rPr lang="zh-CN" altLang="en-US" sz="2800"/>
              <a:t>. </a:t>
            </a:r>
            <a:endParaRPr lang="zh-CN" altLang="en-US" sz="2800"/>
          </a:p>
          <a:p>
            <a:pPr marL="164465" algn="just">
              <a:lnSpc>
                <a:spcPct val="120000"/>
              </a:lnSpc>
            </a:pPr>
            <a:r>
              <a:rPr lang="zh-CN" altLang="en-US" sz="2800"/>
              <a:t>②测量时，应将</a:t>
            </a:r>
            <a:r>
              <a:rPr lang="zh-CN" altLang="en-US" sz="2800" u="sng"/>
              <a:t>                               </a:t>
            </a:r>
            <a:r>
              <a:rPr lang="zh-CN" altLang="en-US" sz="2800"/>
              <a:t>全部浸入被测液体中，不要碰到</a:t>
            </a:r>
            <a:r>
              <a:rPr lang="zh-CN" altLang="en-US" sz="2800" u="sng"/>
              <a:t>                 </a:t>
            </a:r>
            <a:r>
              <a:rPr lang="zh-CN" altLang="en-US" sz="2800"/>
              <a:t>或</a:t>
            </a:r>
            <a:r>
              <a:rPr lang="zh-CN" altLang="en-US" sz="2800" u="sng"/>
              <a:t>                 </a:t>
            </a:r>
            <a:r>
              <a:rPr lang="zh-CN" altLang="en-US" sz="2800"/>
              <a:t>. </a:t>
            </a:r>
            <a:endParaRPr lang="zh-CN" altLang="en-US" sz="2800"/>
          </a:p>
          <a:p>
            <a:pPr marL="177165" indent="-12700" algn="just">
              <a:lnSpc>
                <a:spcPct val="120000"/>
              </a:lnSpc>
            </a:pPr>
            <a:r>
              <a:rPr lang="zh-CN" altLang="en-US" sz="2800"/>
              <a:t>③读数时，玻璃泡</a:t>
            </a:r>
            <a:r>
              <a:rPr lang="zh-CN" altLang="en-US" sz="2800" u="sng"/>
              <a:t>           </a:t>
            </a:r>
            <a:r>
              <a:rPr lang="zh-CN" altLang="en-US" sz="2800"/>
              <a:t>离开被测液体、要待温度计的示数</a:t>
            </a:r>
            <a:r>
              <a:rPr lang="zh-CN" altLang="en-US" sz="2800" u="sng"/>
              <a:t>            </a:t>
            </a:r>
            <a:r>
              <a:rPr lang="zh-CN" altLang="en-US" sz="2800"/>
              <a:t>后读数，且视线要与温度计中液柱的上表面</a:t>
            </a:r>
            <a:r>
              <a:rPr lang="zh-CN" altLang="en-US" sz="2800" u="sng"/>
              <a:t>              </a:t>
            </a:r>
            <a:r>
              <a:rPr lang="zh-CN" altLang="en-US" sz="2800"/>
              <a:t>. </a:t>
            </a:r>
            <a:endParaRPr lang="zh-CN" altLang="en-US" sz="2800"/>
          </a:p>
        </p:txBody>
      </p:sp>
      <p:sp>
        <p:nvSpPr>
          <p:cNvPr id="13" name="文本框 3"/>
          <p:cNvSpPr txBox="1"/>
          <p:nvPr/>
        </p:nvSpPr>
        <p:spPr>
          <a:xfrm>
            <a:off x="4154805" y="1831340"/>
            <a:ext cx="280035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液体热胀冷缩</a:t>
            </a:r>
            <a:endParaRPr lang="zh-CN" altLang="en-US" sz="2800" b="1" dirty="0">
              <a:solidFill>
                <a:srgbClr val="FF0000"/>
              </a:solidFill>
              <a:latin typeface="Times New Roman" panose="02020603050405020304" pitchFamily="18" charset="0"/>
            </a:endParaRPr>
          </a:p>
        </p:txBody>
      </p:sp>
      <p:sp>
        <p:nvSpPr>
          <p:cNvPr id="15" name="文本框 14"/>
          <p:cNvSpPr txBox="1"/>
          <p:nvPr/>
        </p:nvSpPr>
        <p:spPr>
          <a:xfrm>
            <a:off x="4908550" y="286512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量程</a:t>
            </a:r>
            <a:endParaRPr lang="zh-CN" altLang="en-US" sz="2800" b="1" dirty="0">
              <a:solidFill>
                <a:srgbClr val="FF0000"/>
              </a:solidFill>
              <a:latin typeface="Times New Roman" panose="02020603050405020304" pitchFamily="18" charset="0"/>
            </a:endParaRPr>
          </a:p>
        </p:txBody>
      </p:sp>
      <p:sp>
        <p:nvSpPr>
          <p:cNvPr id="16" name="文本框 15"/>
          <p:cNvSpPr txBox="1"/>
          <p:nvPr/>
        </p:nvSpPr>
        <p:spPr>
          <a:xfrm>
            <a:off x="3111500" y="3438525"/>
            <a:ext cx="29203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温度计的玻璃泡</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6488430" y="286512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分度值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326765" y="384556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容器底</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4908550" y="384556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 容器壁</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3477895" y="434848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不能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2743835" y="5424805"/>
            <a:ext cx="165481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相平</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2315845" y="4888865"/>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 稳定</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P spid="2" grpId="0"/>
      <p:bldP spid="2" grpId="1"/>
      <p:bldP spid="16" grpId="0"/>
      <p:bldP spid="16" grpId="1"/>
      <p:bldP spid="3" grpId="0"/>
      <p:bldP spid="3" grpId="1"/>
      <p:bldP spid="4" grpId="0"/>
      <p:bldP spid="4" grpId="1"/>
      <p:bldP spid="5" grpId="0"/>
      <p:bldP spid="5" grpId="1"/>
      <p:bldP spid="7" grpId="0"/>
      <p:bldP spid="7"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5259070"/>
          </a:xfrm>
          <a:prstGeom prst="rect">
            <a:avLst/>
          </a:prstGeom>
          <a:noFill/>
        </p:spPr>
        <p:txBody>
          <a:bodyPr wrap="square" rtlCol="0" anchor="t">
            <a:spAutoFit/>
          </a:bodyPr>
          <a:p>
            <a:pPr algn="just">
              <a:lnSpc>
                <a:spcPct val="120000"/>
              </a:lnSpc>
            </a:pPr>
            <a:r>
              <a:rPr lang="zh-CN" altLang="en-US" sz="2800"/>
              <a:t>4. 体温计：</a:t>
            </a:r>
            <a:endParaRPr lang="zh-CN" altLang="en-US" sz="2800"/>
          </a:p>
          <a:p>
            <a:pPr algn="just">
              <a:lnSpc>
                <a:spcPct val="120000"/>
              </a:lnSpc>
            </a:pPr>
            <a:r>
              <a:rPr lang="zh-CN" altLang="en-US" sz="2800"/>
              <a:t>（1）测量范围：</a:t>
            </a:r>
            <a:r>
              <a:rPr lang="zh-CN" altLang="en-US" sz="2800" u="sng"/>
              <a:t>              </a:t>
            </a:r>
            <a:r>
              <a:rPr lang="zh-CN" altLang="en-US" sz="2800"/>
              <a:t>℃到 </a:t>
            </a:r>
            <a:r>
              <a:rPr lang="zh-CN" altLang="en-US" sz="2800" u="sng"/>
              <a:t>             </a:t>
            </a:r>
            <a:r>
              <a:rPr lang="zh-CN" altLang="en-US" sz="2800"/>
              <a:t>℃，分度值是</a:t>
            </a:r>
            <a:r>
              <a:rPr lang="zh-CN" altLang="en-US" sz="2800" u="sng"/>
              <a:t>             </a:t>
            </a:r>
            <a:r>
              <a:rPr lang="zh-CN" altLang="en-US" sz="2800"/>
              <a:t>℃.</a:t>
            </a:r>
            <a:endParaRPr lang="zh-CN" altLang="en-US" sz="2800"/>
          </a:p>
          <a:p>
            <a:pPr algn="just">
              <a:lnSpc>
                <a:spcPct val="120000"/>
              </a:lnSpc>
            </a:pPr>
            <a:r>
              <a:rPr lang="zh-CN" altLang="en-US" sz="2800"/>
              <a:t>（2）结构特点：体温计玻璃泡上方有</a:t>
            </a:r>
            <a:r>
              <a:rPr lang="zh-CN" altLang="en-US" sz="2800" u="sng"/>
              <a:t>          </a:t>
            </a:r>
            <a:r>
              <a:rPr lang="zh-CN" altLang="en-US" sz="2800"/>
              <a:t>，离开人体后，体温计内的水银 </a:t>
            </a:r>
            <a:r>
              <a:rPr lang="zh-CN" altLang="en-US" sz="2800" u="sng"/>
              <a:t>         </a:t>
            </a:r>
            <a:r>
              <a:rPr lang="zh-CN" altLang="en-US" sz="2800"/>
              <a:t>下降，从而使体温计可以离开人体读数. </a:t>
            </a:r>
            <a:endParaRPr lang="zh-CN" altLang="en-US" sz="2800"/>
          </a:p>
          <a:p>
            <a:pPr algn="just">
              <a:lnSpc>
                <a:spcPct val="120000"/>
              </a:lnSpc>
            </a:pPr>
            <a:r>
              <a:rPr lang="zh-CN" altLang="en-US" sz="2800"/>
              <a:t>（3）使用特点：使用前要用力向下甩（其他温度计不能用力向下甩）. </a:t>
            </a:r>
            <a:endParaRPr lang="zh-CN" altLang="en-US" sz="2800"/>
          </a:p>
          <a:p>
            <a:pPr algn="just">
              <a:lnSpc>
                <a:spcPct val="120000"/>
              </a:lnSpc>
            </a:pPr>
            <a:r>
              <a:rPr lang="zh-CN" altLang="en-US" sz="2800"/>
              <a:t>（4）人体的正常体温大约是</a:t>
            </a:r>
            <a:r>
              <a:rPr lang="zh-CN" altLang="en-US" sz="2800" u="sng"/>
              <a:t>           </a:t>
            </a:r>
            <a:r>
              <a:rPr lang="zh-CN" altLang="en-US" sz="2800"/>
              <a:t>℃；人体感觉舒适的环境温度大约为25℃. </a:t>
            </a:r>
            <a:endParaRPr lang="zh-CN" altLang="en-US" sz="2800"/>
          </a:p>
        </p:txBody>
      </p:sp>
      <p:sp>
        <p:nvSpPr>
          <p:cNvPr id="6" name="文本框 5"/>
          <p:cNvSpPr txBox="1"/>
          <p:nvPr/>
        </p:nvSpPr>
        <p:spPr>
          <a:xfrm>
            <a:off x="1351915" y="2317750"/>
            <a:ext cx="6273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0.1</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3581400" y="1867535"/>
            <a:ext cx="908050" cy="521970"/>
          </a:xfrm>
          <a:prstGeom prst="rect">
            <a:avLst/>
          </a:prstGeom>
          <a:noFill/>
        </p:spPr>
        <p:txBody>
          <a:bodyPr wrap="square" rtlCol="0" anchor="t">
            <a:spAutoFit/>
          </a:bodyPr>
          <a:p>
            <a:pPr algn="ctr">
              <a:buClrTx/>
              <a:buSzTx/>
              <a:buFontTx/>
            </a:pPr>
            <a:r>
              <a:rPr lang="zh-CN" altLang="en-US" sz="2800" b="1" dirty="0">
                <a:solidFill>
                  <a:srgbClr val="FF0000"/>
                </a:solidFill>
                <a:latin typeface="Times New Roman" panose="02020603050405020304" pitchFamily="18" charset="0"/>
                <a:sym typeface="+mn-ea"/>
              </a:rPr>
              <a:t>35</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4970145" y="3361690"/>
            <a:ext cx="104521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不会   </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5827395" y="1867535"/>
            <a:ext cx="5384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42</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6799581" y="283972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缩口</a:t>
            </a:r>
            <a:endParaRPr lang="zh-CN" altLang="en-US" sz="2800" b="1" dirty="0">
              <a:solidFill>
                <a:srgbClr val="FF0000"/>
              </a:solidFill>
              <a:latin typeface="Times New Roman" panose="02020603050405020304" pitchFamily="18" charset="0"/>
              <a:sym typeface="+mn-ea"/>
            </a:endParaRPr>
          </a:p>
        </p:txBody>
      </p:sp>
      <p:sp>
        <p:nvSpPr>
          <p:cNvPr id="14" name="文本框 13"/>
          <p:cNvSpPr txBox="1"/>
          <p:nvPr/>
        </p:nvSpPr>
        <p:spPr>
          <a:xfrm>
            <a:off x="5476875" y="5372735"/>
            <a:ext cx="5384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37</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 grpId="0"/>
      <p:bldP spid="10" grpId="1"/>
      <p:bldP spid="6" grpId="0"/>
      <p:bldP spid="6" grpId="1"/>
      <p:bldP spid="12" grpId="0"/>
      <p:bldP spid="12" grpId="1"/>
      <p:bldP spid="9" grpId="0"/>
      <p:bldP spid="9" grpId="1"/>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87998" y="4167505"/>
            <a:ext cx="8168005" cy="2023745"/>
          </a:xfrm>
          <a:prstGeom prst="rect">
            <a:avLst/>
          </a:prstGeom>
        </p:spPr>
      </p:pic>
      <p:sp>
        <p:nvSpPr>
          <p:cNvPr id="2" name="文本框 1"/>
          <p:cNvSpPr txBox="1"/>
          <p:nvPr/>
        </p:nvSpPr>
        <p:spPr>
          <a:xfrm>
            <a:off x="670560" y="1365885"/>
            <a:ext cx="7895590" cy="2748915"/>
          </a:xfrm>
          <a:prstGeom prst="rect">
            <a:avLst/>
          </a:prstGeom>
          <a:noFill/>
        </p:spPr>
        <p:txBody>
          <a:bodyPr wrap="square" rtlCol="0" anchor="t">
            <a:spAutoFit/>
          </a:bodyPr>
          <a:p>
            <a:pPr marL="622935" indent="-622935" algn="just">
              <a:lnSpc>
                <a:spcPct val="120000"/>
              </a:lnSpc>
            </a:pPr>
            <a:r>
              <a:rPr lang="zh-CN" sz="3200" b="1" noProof="0" dirty="0">
                <a:ln>
                  <a:noFill/>
                </a:ln>
                <a:solidFill>
                  <a:srgbClr val="FF0000"/>
                </a:solidFill>
                <a:effectLst/>
                <a:uLnTx/>
                <a:uFillTx/>
                <a:sym typeface="+mn-ea"/>
              </a:rPr>
              <a:t>二、 熔化和凝固</a:t>
            </a:r>
            <a:r>
              <a:rPr lang="zh-CN" sz="2800" noProof="0" dirty="0">
                <a:ln>
                  <a:noFill/>
                </a:ln>
                <a:effectLst/>
                <a:uLnTx/>
                <a:uFillTx/>
                <a:sym typeface="+mn-ea"/>
              </a:rPr>
              <a:t>（10年8考，2018、2017、2016、2015、2014、2013、2011、2010年考）</a:t>
            </a:r>
            <a:endParaRPr lang="zh-CN" sz="2800" noProof="0" dirty="0">
              <a:ln>
                <a:noFill/>
              </a:ln>
              <a:effectLst/>
              <a:uLnTx/>
              <a:uFillTx/>
              <a:sym typeface="+mn-ea"/>
            </a:endParaRPr>
          </a:p>
          <a:p>
            <a:pPr marL="622935" marR="0" lvl="0" indent="-622935"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1.  </a:t>
            </a:r>
            <a:r>
              <a:rPr lang="zh-CN" sz="2800" b="1" u="sng" noProof="0" dirty="0">
                <a:ln>
                  <a:noFill/>
                </a:ln>
                <a:solidFill>
                  <a:schemeClr val="tx1"/>
                </a:solidFill>
                <a:effectLst/>
                <a:uLnTx/>
                <a:uFillTx/>
                <a:sym typeface="+mn-ea"/>
              </a:rPr>
              <a:t> </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是物质常见的三种状态. 物质状态的变化叫做物态变化. </a:t>
            </a:r>
            <a:endParaRPr lang="zh-CN" sz="2800" noProof="0" dirty="0">
              <a:ln>
                <a:noFill/>
              </a:ln>
              <a:solidFill>
                <a:schemeClr val="tx1"/>
              </a:solidFill>
              <a:effectLst/>
              <a:uLnTx/>
              <a:uFillTx/>
              <a:sym typeface="+mn-ea"/>
            </a:endParaRPr>
          </a:p>
          <a:p>
            <a:pPr marL="622935" marR="0" lvl="0" indent="-622935"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2. 熔化和凝固：</a:t>
            </a:r>
            <a:endParaRPr lang="zh-CN" sz="2800" b="1" noProof="0" dirty="0">
              <a:ln>
                <a:noFill/>
              </a:ln>
              <a:solidFill>
                <a:schemeClr val="tx1"/>
              </a:solidFill>
              <a:effectLst/>
              <a:uLnTx/>
              <a:uFillTx/>
              <a:sym typeface="+mn-ea"/>
            </a:endParaRPr>
          </a:p>
        </p:txBody>
      </p:sp>
      <p:sp>
        <p:nvSpPr>
          <p:cNvPr id="6" name="文本框 5"/>
          <p:cNvSpPr txBox="1"/>
          <p:nvPr/>
        </p:nvSpPr>
        <p:spPr>
          <a:xfrm>
            <a:off x="3716020" y="4846320"/>
            <a:ext cx="105537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液体</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3797935" y="2489200"/>
            <a:ext cx="9042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气态</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5361940" y="4846320"/>
            <a:ext cx="108077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 吸</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2581911" y="247904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液态</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2104390" y="5473065"/>
            <a:ext cx="102171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液体</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2104390" y="4846955"/>
            <a:ext cx="102171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固体</a:t>
            </a:r>
            <a:endParaRPr lang="en-US" altLang="zh-CN" sz="2800" b="1" dirty="0">
              <a:solidFill>
                <a:srgbClr val="FF0000"/>
              </a:solidFill>
              <a:latin typeface="Times New Roman" panose="02020603050405020304" pitchFamily="18" charset="0"/>
              <a:sym typeface="+mn-ea"/>
            </a:endParaRPr>
          </a:p>
        </p:txBody>
      </p:sp>
      <p:sp>
        <p:nvSpPr>
          <p:cNvPr id="13" name="文本框 12"/>
          <p:cNvSpPr txBox="1"/>
          <p:nvPr/>
        </p:nvSpPr>
        <p:spPr>
          <a:xfrm>
            <a:off x="1208405" y="2479675"/>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固态</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3716020" y="5512435"/>
            <a:ext cx="105537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固体 </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5417185" y="5475605"/>
            <a:ext cx="108077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放</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P spid="10" grpId="0"/>
      <p:bldP spid="10" grpId="1"/>
      <p:bldP spid="3" grpId="0"/>
      <p:bldP spid="3" grpId="1"/>
      <p:bldP spid="12" grpId="0"/>
      <p:bldP spid="12" grpId="1"/>
      <p:bldP spid="6" grpId="0"/>
      <p:bldP spid="6" grpId="1"/>
      <p:bldP spid="5" grpId="0"/>
      <p:bldP spid="5" grpId="1"/>
      <p:bldP spid="11" grpId="0"/>
      <p:bldP spid="11" grpId="1"/>
      <p:bldP spid="7" grpId="0"/>
      <p:bldP spid="7"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12078</Words>
  <Application>WPS 演示</Application>
  <PresentationFormat>自定义</PresentationFormat>
  <Paragraphs>780</Paragraphs>
  <Slides>68</Slides>
  <Notes>31</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68</vt:i4>
      </vt:variant>
    </vt:vector>
  </HeadingPairs>
  <TitlesOfParts>
    <vt:vector size="84"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楷体</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