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515" r:id="rId2"/>
    <p:sldId id="1076" r:id="rId3"/>
    <p:sldId id="1077" r:id="rId4"/>
    <p:sldId id="1079" r:id="rId5"/>
    <p:sldId id="1131" r:id="rId6"/>
    <p:sldId id="1058" r:id="rId7"/>
    <p:sldId id="1041" r:id="rId8"/>
    <p:sldId id="1080" r:id="rId9"/>
    <p:sldId id="1081" r:id="rId10"/>
    <p:sldId id="1082" r:id="rId11"/>
    <p:sldId id="1083" r:id="rId12"/>
    <p:sldId id="1087" r:id="rId13"/>
    <p:sldId id="1085" r:id="rId14"/>
    <p:sldId id="1088" r:id="rId15"/>
    <p:sldId id="1132" r:id="rId16"/>
    <p:sldId id="1089" r:id="rId17"/>
    <p:sldId id="1090" r:id="rId18"/>
    <p:sldId id="1092" r:id="rId19"/>
    <p:sldId id="1066" r:id="rId20"/>
    <p:sldId id="1103" r:id="rId21"/>
    <p:sldId id="1133" r:id="rId22"/>
    <p:sldId id="1108" r:id="rId23"/>
    <p:sldId id="1109" r:id="rId24"/>
    <p:sldId id="1104" r:id="rId25"/>
    <p:sldId id="1105" r:id="rId26"/>
    <p:sldId id="1106" r:id="rId27"/>
    <p:sldId id="1111" r:id="rId28"/>
    <p:sldId id="1112" r:id="rId29"/>
    <p:sldId id="1113" r:id="rId30"/>
    <p:sldId id="1110" r:id="rId31"/>
    <p:sldId id="1114" r:id="rId32"/>
    <p:sldId id="1115" r:id="rId33"/>
    <p:sldId id="1116" r:id="rId34"/>
    <p:sldId id="1117" r:id="rId35"/>
    <p:sldId id="1118" r:id="rId36"/>
    <p:sldId id="1119" r:id="rId37"/>
    <p:sldId id="1120" r:id="rId38"/>
    <p:sldId id="1121" r:id="rId39"/>
    <p:sldId id="1122" r:id="rId40"/>
    <p:sldId id="1123" r:id="rId41"/>
    <p:sldId id="1124" r:id="rId42"/>
    <p:sldId id="1125" r:id="rId43"/>
    <p:sldId id="1126" r:id="rId44"/>
    <p:sldId id="1127" r:id="rId45"/>
  </p:sldIdLst>
  <p:sldSz cx="12192000" cy="6858000"/>
  <p:notesSz cx="6858000" cy="9144000"/>
  <p:custDataLst>
    <p:tags r:id="rId4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42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288"/>
        <p:guide pos="420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heme" Target="../theme/theme3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heme" Target="../theme/theme2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7411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945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560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7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标题，文本与两项内容"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167" y="685800"/>
            <a:ext cx="11387667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06400" y="1981200"/>
            <a:ext cx="5592233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201833" y="19812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201833" y="40005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02167" y="6019800"/>
            <a:ext cx="3052233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>
          <a:xfrm>
            <a:off x="4165600" y="6019800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37600" y="6019800"/>
            <a:ext cx="3052233" cy="476250"/>
          </a:xfrm>
          <a:prstGeom prst="rect">
            <a:avLst/>
          </a:prstGeom>
        </p:spPr>
        <p:txBody>
          <a:bodyPr anchor="ctr"/>
          <a:lstStyle/>
          <a:p>
            <a:pPr lvl="0" eaLnBrk="1" fontAlgn="base" hangingPunct="1"/>
            <a:fld id="{9A0DB2DC-4C9A-4742-B13C-FB6460FD3503}" type="slidenum">
              <a:rPr lang="en-US" altLang="zh-CN" sz="1200" strike="noStrike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tags" Target="../tags/tag159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176.xml"/><Relationship Id="rId7" Type="http://schemas.openxmlformats.org/officeDocument/2006/relationships/image" Target="../media/image20.jpe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23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hyperlink" Target="&#25171;&#26729;&#26426;&#30340;&#24037;&#20316;&#36807;&#31243;.mp4" TargetMode="Externa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3" Type="http://schemas.openxmlformats.org/officeDocument/2006/relationships/tags" Target="../tags/tag185.xml"/><Relationship Id="rId21" Type="http://schemas.openxmlformats.org/officeDocument/2006/relationships/image" Target="../media/image25.jpeg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image" Target="../media/image28.gif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0" Type="http://schemas.openxmlformats.org/officeDocument/2006/relationships/image" Target="../media/image24.jpeg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image" Target="../media/image27.png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23" Type="http://schemas.openxmlformats.org/officeDocument/2006/relationships/image" Target="../media/image26.gif"/><Relationship Id="rId10" Type="http://schemas.openxmlformats.org/officeDocument/2006/relationships/tags" Target="../tags/tag192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image" Target="../media/image29.pn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5" Type="http://schemas.openxmlformats.org/officeDocument/2006/relationships/tags" Target="../tags/tag205.xml"/><Relationship Id="rId15" Type="http://schemas.openxmlformats.org/officeDocument/2006/relationships/image" Target="../media/image30.png"/><Relationship Id="rId10" Type="http://schemas.openxmlformats.org/officeDocument/2006/relationships/tags" Target="../tags/tag210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tags" Target="../tags/tag235.xml"/><Relationship Id="rId18" Type="http://schemas.microsoft.com/office/2007/relationships/hdphoto" Target="../media/hdphoto3.wdp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tags" Target="../tags/tag234.xml"/><Relationship Id="rId17" Type="http://schemas.openxmlformats.org/officeDocument/2006/relationships/image" Target="../media/image32.png"/><Relationship Id="rId2" Type="http://schemas.openxmlformats.org/officeDocument/2006/relationships/tags" Target="../tags/tag224.xml"/><Relationship Id="rId16" Type="http://schemas.microsoft.com/office/2007/relationships/hdphoto" Target="../media/hdphoto2.wdp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5" Type="http://schemas.openxmlformats.org/officeDocument/2006/relationships/tags" Target="../tags/tag227.xml"/><Relationship Id="rId15" Type="http://schemas.openxmlformats.org/officeDocument/2006/relationships/image" Target="../media/image31.png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image" Target="../media/image33.png"/><Relationship Id="rId5" Type="http://schemas.openxmlformats.org/officeDocument/2006/relationships/tags" Target="../tags/tag24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9.xml"/><Relationship Id="rId9" Type="http://schemas.openxmlformats.org/officeDocument/2006/relationships/tags" Target="../tags/tag2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3" Type="http://schemas.openxmlformats.org/officeDocument/2006/relationships/tags" Target="../tags/tag254.xml"/><Relationship Id="rId21" Type="http://schemas.openxmlformats.org/officeDocument/2006/relationships/image" Target="../media/image11.jpeg"/><Relationship Id="rId7" Type="http://schemas.microsoft.com/office/2007/relationships/media" Target="../media/media2.mp4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" Type="http://schemas.openxmlformats.org/officeDocument/2006/relationships/tags" Target="../tags/tag253.xml"/><Relationship Id="rId16" Type="http://schemas.openxmlformats.org/officeDocument/2006/relationships/tags" Target="../tags/tag265.xml"/><Relationship Id="rId20" Type="http://schemas.openxmlformats.org/officeDocument/2006/relationships/image" Target="../media/image35.pn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0.xml"/><Relationship Id="rId5" Type="http://schemas.openxmlformats.org/officeDocument/2006/relationships/tags" Target="../tags/tag256.xml"/><Relationship Id="rId15" Type="http://schemas.openxmlformats.org/officeDocument/2006/relationships/tags" Target="../tags/tag264.xml"/><Relationship Id="rId10" Type="http://schemas.openxmlformats.org/officeDocument/2006/relationships/tags" Target="../tags/tag259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55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tags" Target="../tags/tag280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70.xml"/><Relationship Id="rId21" Type="http://schemas.openxmlformats.org/officeDocument/2006/relationships/image" Target="../media/image39.gif"/><Relationship Id="rId7" Type="http://schemas.openxmlformats.org/officeDocument/2006/relationships/tags" Target="../tags/tag274.xml"/><Relationship Id="rId12" Type="http://schemas.openxmlformats.org/officeDocument/2006/relationships/tags" Target="../tags/tag279.xml"/><Relationship Id="rId17" Type="http://schemas.openxmlformats.org/officeDocument/2006/relationships/tags" Target="../tags/tag284.xml"/><Relationship Id="rId2" Type="http://schemas.openxmlformats.org/officeDocument/2006/relationships/tags" Target="../tags/tag269.xml"/><Relationship Id="rId16" Type="http://schemas.openxmlformats.org/officeDocument/2006/relationships/tags" Target="../tags/tag283.xml"/><Relationship Id="rId20" Type="http://schemas.openxmlformats.org/officeDocument/2006/relationships/image" Target="../media/image38.pn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5" Type="http://schemas.openxmlformats.org/officeDocument/2006/relationships/tags" Target="../tags/tag282.xml"/><Relationship Id="rId10" Type="http://schemas.openxmlformats.org/officeDocument/2006/relationships/tags" Target="../tags/tag277.xml"/><Relationship Id="rId19" Type="http://schemas.openxmlformats.org/officeDocument/2006/relationships/image" Target="../media/image37.png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tags" Target="../tags/tag28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13" Type="http://schemas.openxmlformats.org/officeDocument/2006/relationships/tags" Target="../tags/tag297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87.xml"/><Relationship Id="rId21" Type="http://schemas.openxmlformats.org/officeDocument/2006/relationships/image" Target="../media/image42.gif"/><Relationship Id="rId7" Type="http://schemas.openxmlformats.org/officeDocument/2006/relationships/tags" Target="../tags/tag291.xml"/><Relationship Id="rId12" Type="http://schemas.openxmlformats.org/officeDocument/2006/relationships/tags" Target="../tags/tag296.xml"/><Relationship Id="rId17" Type="http://schemas.openxmlformats.org/officeDocument/2006/relationships/tags" Target="../tags/tag301.xml"/><Relationship Id="rId2" Type="http://schemas.openxmlformats.org/officeDocument/2006/relationships/tags" Target="../tags/tag286.xml"/><Relationship Id="rId16" Type="http://schemas.openxmlformats.org/officeDocument/2006/relationships/tags" Target="../tags/tag300.xml"/><Relationship Id="rId20" Type="http://schemas.openxmlformats.org/officeDocument/2006/relationships/image" Target="../media/image41.png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tags" Target="../tags/tag295.xml"/><Relationship Id="rId5" Type="http://schemas.openxmlformats.org/officeDocument/2006/relationships/tags" Target="../tags/tag289.xml"/><Relationship Id="rId15" Type="http://schemas.openxmlformats.org/officeDocument/2006/relationships/tags" Target="../tags/tag299.xml"/><Relationship Id="rId10" Type="http://schemas.openxmlformats.org/officeDocument/2006/relationships/tags" Target="../tags/tag294.xml"/><Relationship Id="rId19" Type="http://schemas.openxmlformats.org/officeDocument/2006/relationships/image" Target="../media/image40.gif"/><Relationship Id="rId4" Type="http://schemas.openxmlformats.org/officeDocument/2006/relationships/tags" Target="../tags/tag288.xml"/><Relationship Id="rId9" Type="http://schemas.openxmlformats.org/officeDocument/2006/relationships/tags" Target="../tags/tag293.xml"/><Relationship Id="rId14" Type="http://schemas.openxmlformats.org/officeDocument/2006/relationships/tags" Target="../tags/tag298.xml"/><Relationship Id="rId22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14.xml"/><Relationship Id="rId18" Type="http://schemas.openxmlformats.org/officeDocument/2006/relationships/tags" Target="../tags/tag319.xml"/><Relationship Id="rId26" Type="http://schemas.openxmlformats.org/officeDocument/2006/relationships/tags" Target="../tags/tag327.xml"/><Relationship Id="rId39" Type="http://schemas.openxmlformats.org/officeDocument/2006/relationships/tags" Target="../tags/tag340.xml"/><Relationship Id="rId21" Type="http://schemas.openxmlformats.org/officeDocument/2006/relationships/tags" Target="../tags/tag322.xml"/><Relationship Id="rId34" Type="http://schemas.openxmlformats.org/officeDocument/2006/relationships/tags" Target="../tags/tag335.xml"/><Relationship Id="rId42" Type="http://schemas.openxmlformats.org/officeDocument/2006/relationships/tags" Target="../tags/tag343.xml"/><Relationship Id="rId7" Type="http://schemas.openxmlformats.org/officeDocument/2006/relationships/tags" Target="../tags/tag308.xml"/><Relationship Id="rId2" Type="http://schemas.openxmlformats.org/officeDocument/2006/relationships/tags" Target="../tags/tag303.xml"/><Relationship Id="rId16" Type="http://schemas.openxmlformats.org/officeDocument/2006/relationships/tags" Target="../tags/tag317.xml"/><Relationship Id="rId20" Type="http://schemas.openxmlformats.org/officeDocument/2006/relationships/tags" Target="../tags/tag321.xml"/><Relationship Id="rId29" Type="http://schemas.openxmlformats.org/officeDocument/2006/relationships/tags" Target="../tags/tag330.xml"/><Relationship Id="rId41" Type="http://schemas.openxmlformats.org/officeDocument/2006/relationships/tags" Target="../tags/tag342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tags" Target="../tags/tag312.xml"/><Relationship Id="rId24" Type="http://schemas.openxmlformats.org/officeDocument/2006/relationships/tags" Target="../tags/tag325.xml"/><Relationship Id="rId32" Type="http://schemas.openxmlformats.org/officeDocument/2006/relationships/tags" Target="../tags/tag333.xml"/><Relationship Id="rId37" Type="http://schemas.openxmlformats.org/officeDocument/2006/relationships/tags" Target="../tags/tag338.xml"/><Relationship Id="rId40" Type="http://schemas.openxmlformats.org/officeDocument/2006/relationships/tags" Target="../tags/tag341.xml"/><Relationship Id="rId5" Type="http://schemas.openxmlformats.org/officeDocument/2006/relationships/tags" Target="../tags/tag306.xml"/><Relationship Id="rId15" Type="http://schemas.openxmlformats.org/officeDocument/2006/relationships/tags" Target="../tags/tag316.xml"/><Relationship Id="rId23" Type="http://schemas.openxmlformats.org/officeDocument/2006/relationships/tags" Target="../tags/tag324.xml"/><Relationship Id="rId28" Type="http://schemas.openxmlformats.org/officeDocument/2006/relationships/tags" Target="../tags/tag329.xml"/><Relationship Id="rId36" Type="http://schemas.openxmlformats.org/officeDocument/2006/relationships/tags" Target="../tags/tag337.xml"/><Relationship Id="rId10" Type="http://schemas.openxmlformats.org/officeDocument/2006/relationships/tags" Target="../tags/tag311.xml"/><Relationship Id="rId19" Type="http://schemas.openxmlformats.org/officeDocument/2006/relationships/tags" Target="../tags/tag320.xml"/><Relationship Id="rId31" Type="http://schemas.openxmlformats.org/officeDocument/2006/relationships/tags" Target="../tags/tag332.xml"/><Relationship Id="rId44" Type="http://schemas.openxmlformats.org/officeDocument/2006/relationships/slideLayout" Target="../slideLayouts/slideLayout7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tags" Target="../tags/tag315.xml"/><Relationship Id="rId22" Type="http://schemas.openxmlformats.org/officeDocument/2006/relationships/tags" Target="../tags/tag323.xml"/><Relationship Id="rId27" Type="http://schemas.openxmlformats.org/officeDocument/2006/relationships/tags" Target="../tags/tag328.xml"/><Relationship Id="rId30" Type="http://schemas.openxmlformats.org/officeDocument/2006/relationships/tags" Target="../tags/tag331.xml"/><Relationship Id="rId35" Type="http://schemas.openxmlformats.org/officeDocument/2006/relationships/tags" Target="../tags/tag336.xml"/><Relationship Id="rId43" Type="http://schemas.openxmlformats.org/officeDocument/2006/relationships/tags" Target="../tags/tag344.xml"/><Relationship Id="rId8" Type="http://schemas.openxmlformats.org/officeDocument/2006/relationships/tags" Target="../tags/tag309.xml"/><Relationship Id="rId3" Type="http://schemas.openxmlformats.org/officeDocument/2006/relationships/tags" Target="../tags/tag304.xml"/><Relationship Id="rId12" Type="http://schemas.openxmlformats.org/officeDocument/2006/relationships/tags" Target="../tags/tag313.xml"/><Relationship Id="rId17" Type="http://schemas.openxmlformats.org/officeDocument/2006/relationships/tags" Target="../tags/tag318.xml"/><Relationship Id="rId25" Type="http://schemas.openxmlformats.org/officeDocument/2006/relationships/tags" Target="../tags/tag326.xml"/><Relationship Id="rId33" Type="http://schemas.openxmlformats.org/officeDocument/2006/relationships/tags" Target="../tags/tag334.xml"/><Relationship Id="rId38" Type="http://schemas.openxmlformats.org/officeDocument/2006/relationships/tags" Target="../tags/tag33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tags" Target="../tags/tag362.xml"/><Relationship Id="rId3" Type="http://schemas.openxmlformats.org/officeDocument/2006/relationships/tags" Target="../tags/tag347.xml"/><Relationship Id="rId21" Type="http://schemas.openxmlformats.org/officeDocument/2006/relationships/image" Target="../media/image44.png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tags" Target="../tags/tag361.xml"/><Relationship Id="rId2" Type="http://schemas.openxmlformats.org/officeDocument/2006/relationships/tags" Target="../tags/tag346.xml"/><Relationship Id="rId16" Type="http://schemas.openxmlformats.org/officeDocument/2006/relationships/tags" Target="../tags/tag360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openxmlformats.org/officeDocument/2006/relationships/tags" Target="../tags/tag359.xml"/><Relationship Id="rId10" Type="http://schemas.openxmlformats.org/officeDocument/2006/relationships/tags" Target="../tags/tag354.xml"/><Relationship Id="rId19" Type="http://schemas.openxmlformats.org/officeDocument/2006/relationships/tags" Target="../tags/tag363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71.xml"/><Relationship Id="rId13" Type="http://schemas.openxmlformats.org/officeDocument/2006/relationships/tags" Target="../tags/tag376.xml"/><Relationship Id="rId18" Type="http://schemas.openxmlformats.org/officeDocument/2006/relationships/tags" Target="../tags/tag381.xml"/><Relationship Id="rId3" Type="http://schemas.openxmlformats.org/officeDocument/2006/relationships/tags" Target="../tags/tag366.xml"/><Relationship Id="rId21" Type="http://schemas.openxmlformats.org/officeDocument/2006/relationships/tags" Target="../tags/tag384.xml"/><Relationship Id="rId7" Type="http://schemas.openxmlformats.org/officeDocument/2006/relationships/tags" Target="../tags/tag370.xml"/><Relationship Id="rId12" Type="http://schemas.openxmlformats.org/officeDocument/2006/relationships/tags" Target="../tags/tag375.xml"/><Relationship Id="rId17" Type="http://schemas.openxmlformats.org/officeDocument/2006/relationships/tags" Target="../tags/tag380.xml"/><Relationship Id="rId25" Type="http://schemas.openxmlformats.org/officeDocument/2006/relationships/image" Target="../media/image47.png"/><Relationship Id="rId2" Type="http://schemas.openxmlformats.org/officeDocument/2006/relationships/tags" Target="../tags/tag365.xml"/><Relationship Id="rId16" Type="http://schemas.openxmlformats.org/officeDocument/2006/relationships/tags" Target="../tags/tag379.xml"/><Relationship Id="rId20" Type="http://schemas.openxmlformats.org/officeDocument/2006/relationships/tags" Target="../tags/tag383.xml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11" Type="http://schemas.openxmlformats.org/officeDocument/2006/relationships/tags" Target="../tags/tag374.xml"/><Relationship Id="rId24" Type="http://schemas.openxmlformats.org/officeDocument/2006/relationships/image" Target="../media/image46.png"/><Relationship Id="rId5" Type="http://schemas.openxmlformats.org/officeDocument/2006/relationships/tags" Target="../tags/tag368.xml"/><Relationship Id="rId15" Type="http://schemas.openxmlformats.org/officeDocument/2006/relationships/tags" Target="../tags/tag378.xml"/><Relationship Id="rId23" Type="http://schemas.openxmlformats.org/officeDocument/2006/relationships/image" Target="../media/image45.png"/><Relationship Id="rId10" Type="http://schemas.openxmlformats.org/officeDocument/2006/relationships/tags" Target="../tags/tag373.xml"/><Relationship Id="rId19" Type="http://schemas.openxmlformats.org/officeDocument/2006/relationships/tags" Target="../tags/tag382.xml"/><Relationship Id="rId4" Type="http://schemas.openxmlformats.org/officeDocument/2006/relationships/tags" Target="../tags/tag367.xml"/><Relationship Id="rId9" Type="http://schemas.openxmlformats.org/officeDocument/2006/relationships/tags" Target="../tags/tag372.xml"/><Relationship Id="rId14" Type="http://schemas.openxmlformats.org/officeDocument/2006/relationships/tags" Target="../tags/tag377.xml"/><Relationship Id="rId2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tags" Target="../tags/tag397.xml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tags" Target="../tags/tag396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tags" Target="../tags/tag395.xml"/><Relationship Id="rId5" Type="http://schemas.openxmlformats.org/officeDocument/2006/relationships/tags" Target="../tags/tag389.xml"/><Relationship Id="rId15" Type="http://schemas.openxmlformats.org/officeDocument/2006/relationships/image" Target="../media/image48.png"/><Relationship Id="rId10" Type="http://schemas.openxmlformats.org/officeDocument/2006/relationships/tags" Target="../tags/tag394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tags" Target="../tags/tag410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17" Type="http://schemas.openxmlformats.org/officeDocument/2006/relationships/image" Target="../media/image48.png"/><Relationship Id="rId2" Type="http://schemas.openxmlformats.org/officeDocument/2006/relationships/tags" Target="../tags/tag399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5" Type="http://schemas.openxmlformats.org/officeDocument/2006/relationships/tags" Target="../tags/tag402.xml"/><Relationship Id="rId15" Type="http://schemas.openxmlformats.org/officeDocument/2006/relationships/tags" Target="../tags/tag412.xml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tags" Target="../tags/tag4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8.gif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7.gif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6.gif"/><Relationship Id="rId5" Type="http://schemas.openxmlformats.org/officeDocument/2006/relationships/tags" Target="../tags/tag97.xml"/><Relationship Id="rId10" Type="http://schemas.openxmlformats.org/officeDocument/2006/relationships/image" Target="../media/image5.gif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20.xml"/><Relationship Id="rId3" Type="http://schemas.openxmlformats.org/officeDocument/2006/relationships/tags" Target="../tags/tag415.xml"/><Relationship Id="rId7" Type="http://schemas.openxmlformats.org/officeDocument/2006/relationships/tags" Target="../tags/tag419.xml"/><Relationship Id="rId12" Type="http://schemas.openxmlformats.org/officeDocument/2006/relationships/image" Target="../media/image49.png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7.xml"/><Relationship Id="rId10" Type="http://schemas.openxmlformats.org/officeDocument/2006/relationships/tags" Target="../tags/tag422.xml"/><Relationship Id="rId4" Type="http://schemas.openxmlformats.org/officeDocument/2006/relationships/tags" Target="../tags/tag416.xml"/><Relationship Id="rId9" Type="http://schemas.openxmlformats.org/officeDocument/2006/relationships/tags" Target="../tags/tag4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tags" Target="../tags/tag435.xml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tags" Target="../tags/tag434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tags" Target="../tags/tag433.xml"/><Relationship Id="rId5" Type="http://schemas.openxmlformats.org/officeDocument/2006/relationships/tags" Target="../tags/tag42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32.xml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tags" Target="../tags/tag43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39.xml"/><Relationship Id="rId7" Type="http://schemas.openxmlformats.org/officeDocument/2006/relationships/tags" Target="../tags/tag443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5" Type="http://schemas.openxmlformats.org/officeDocument/2006/relationships/tags" Target="../tags/tag441.xml"/><Relationship Id="rId4" Type="http://schemas.openxmlformats.org/officeDocument/2006/relationships/tags" Target="../tags/tag440.xm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51.xml"/><Relationship Id="rId3" Type="http://schemas.openxmlformats.org/officeDocument/2006/relationships/tags" Target="../tags/tag446.xml"/><Relationship Id="rId7" Type="http://schemas.openxmlformats.org/officeDocument/2006/relationships/tags" Target="../tags/tag450.xml"/><Relationship Id="rId12" Type="http://schemas.openxmlformats.org/officeDocument/2006/relationships/image" Target="../media/image51.pn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48.xml"/><Relationship Id="rId10" Type="http://schemas.openxmlformats.org/officeDocument/2006/relationships/tags" Target="../tags/tag453.xml"/><Relationship Id="rId4" Type="http://schemas.openxmlformats.org/officeDocument/2006/relationships/tags" Target="../tags/tag447.xml"/><Relationship Id="rId9" Type="http://schemas.openxmlformats.org/officeDocument/2006/relationships/tags" Target="../tags/tag4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59.xml"/><Relationship Id="rId7" Type="http://schemas.openxmlformats.org/officeDocument/2006/relationships/tags" Target="../tags/tag463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66.xml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8.xml"/><Relationship Id="rId4" Type="http://schemas.openxmlformats.org/officeDocument/2006/relationships/tags" Target="../tags/tag4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10.gif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8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9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9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498.xml"/><Relationship Id="rId7" Type="http://schemas.openxmlformats.org/officeDocument/2006/relationships/image" Target="../media/image54.png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0.xml"/><Relationship Id="rId4" Type="http://schemas.openxmlformats.org/officeDocument/2006/relationships/tags" Target="../tags/tag49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26" Type="http://schemas.openxmlformats.org/officeDocument/2006/relationships/image" Target="../media/image14.gif"/><Relationship Id="rId3" Type="http://schemas.openxmlformats.org/officeDocument/2006/relationships/tags" Target="../tags/tag108.xml"/><Relationship Id="rId21" Type="http://schemas.openxmlformats.org/officeDocument/2006/relationships/tags" Target="../tags/tag126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5" Type="http://schemas.openxmlformats.org/officeDocument/2006/relationships/image" Target="../media/image13.gif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tags" Target="../tags/tag125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24" Type="http://schemas.openxmlformats.org/officeDocument/2006/relationships/image" Target="../media/image12.gif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image" Target="../media/image11.jpeg"/><Relationship Id="rId28" Type="http://schemas.openxmlformats.org/officeDocument/2006/relationships/image" Target="../media/image6.gif"/><Relationship Id="rId10" Type="http://schemas.openxmlformats.org/officeDocument/2006/relationships/tags" Target="../tags/tag115.xml"/><Relationship Id="rId19" Type="http://schemas.openxmlformats.org/officeDocument/2006/relationships/tags" Target="../tags/tag124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image" Target="../media/image16.png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36.xml"/><Relationship Id="rId10" Type="http://schemas.openxmlformats.org/officeDocument/2006/relationships/tags" Target="../tags/tag141.xml"/><Relationship Id="rId4" Type="http://schemas.openxmlformats.org/officeDocument/2006/relationships/tags" Target="../tags/tag135.xml"/><Relationship Id="rId9" Type="http://schemas.openxmlformats.org/officeDocument/2006/relationships/tags" Target="../tags/tag1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>
            <p:custDataLst>
              <p:tags r:id="rId1"/>
            </p:custDataLst>
          </p:nvPr>
        </p:nvSpPr>
        <p:spPr>
          <a:xfrm>
            <a:off x="2351584" y="2564904"/>
            <a:ext cx="6962162" cy="11757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动能和势能</a:t>
            </a:r>
            <a:endParaRPr lang="en-US" altLang="zh-CN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4" name="Text Box 4"/>
          <p:cNvSpPr txBox="1"/>
          <p:nvPr>
            <p:custDataLst>
              <p:tags r:id="rId2"/>
            </p:custDataLst>
          </p:nvPr>
        </p:nvSpPr>
        <p:spPr>
          <a:xfrm>
            <a:off x="551384" y="1268760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第十一章  功和机械能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  <p:pic>
        <p:nvPicPr>
          <p:cNvPr id="2" name="动能大小与速度和质量的关系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220" y="2332355"/>
            <a:ext cx="2781935" cy="2225675"/>
          </a:xfrm>
          <a:prstGeom prst="roundRect">
            <a:avLst/>
          </a:prstGeom>
        </p:spPr>
      </p:pic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384079" y="1988658"/>
            <a:ext cx="1110826" cy="429844"/>
          </a:xfrm>
          <a:prstGeom prst="rect">
            <a:avLst/>
          </a:prstGeom>
          <a:solidFill>
            <a:srgbClr val="9B73B1">
              <a:alpha val="8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308" tIns="25654" rIns="51308" bIns="25654" rtlCol="0" anchor="ctr"/>
          <a:lstStyle/>
          <a:p>
            <a:pPr lvl="0" algn="ctr"/>
            <a:r>
              <a:rPr lang="zh-CN" altLang="en-US" sz="28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结论</a:t>
            </a: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3215640" y="2564765"/>
            <a:ext cx="8559165" cy="2052320"/>
          </a:xfrm>
          <a:prstGeom prst="rect">
            <a:avLst/>
          </a:prstGeom>
          <a:solidFill>
            <a:srgbClr val="2F5A75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51308" tIns="25654" rIns="51308" bIns="25654" rtlCol="0" anchor="ctr"/>
          <a:lstStyle/>
          <a:p>
            <a:pPr algn="ctr">
              <a:lnSpc>
                <a:spcPct val="100000"/>
              </a:lnSpc>
              <a:buClrTx/>
              <a:buSzTx/>
            </a:pPr>
            <a:r>
              <a:rPr lang="zh-CN" altLang="en-US" sz="28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物体动能的大小跟速度、质量有关，</a:t>
            </a:r>
          </a:p>
          <a:p>
            <a:pPr algn="ctr">
              <a:lnSpc>
                <a:spcPct val="100000"/>
              </a:lnSpc>
              <a:buClrTx/>
              <a:buSzTx/>
            </a:pPr>
            <a:r>
              <a:rPr lang="zh-CN" altLang="en-US" sz="28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质量相同的物体，运动的速度越大，它的动能越大；</a:t>
            </a:r>
          </a:p>
          <a:p>
            <a:pPr algn="ctr">
              <a:lnSpc>
                <a:spcPct val="100000"/>
              </a:lnSpc>
              <a:buClrTx/>
              <a:buSzTx/>
            </a:pPr>
            <a:r>
              <a:rPr lang="zh-CN" altLang="en-US" sz="28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运动速度相同的物体，质量越大，它的动能也越大。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 l="10102" r="3135" b="13007"/>
          <a:stretch>
            <a:fillRect/>
          </a:stretch>
        </p:blipFill>
        <p:spPr>
          <a:xfrm>
            <a:off x="7777480" y="1917065"/>
            <a:ext cx="3843655" cy="2436495"/>
          </a:xfrm>
          <a:prstGeom prst="rect">
            <a:avLst/>
          </a:prstGeom>
        </p:spPr>
      </p:pic>
      <p:sp>
        <p:nvSpPr>
          <p:cNvPr id="27651" name="Text Box 5"/>
          <p:cNvSpPr/>
          <p:nvPr>
            <p:custDataLst>
              <p:tags r:id="rId2"/>
            </p:custDataLst>
          </p:nvPr>
        </p:nvSpPr>
        <p:spPr>
          <a:xfrm>
            <a:off x="1354455" y="1125220"/>
            <a:ext cx="8568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讨论：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如图为高速公路限速牌，请用物理学术语解释。</a:t>
            </a:r>
          </a:p>
        </p:txBody>
      </p:sp>
      <p:sp>
        <p:nvSpPr>
          <p:cNvPr id="27653" name="文本框 27652"/>
          <p:cNvSpPr txBox="1"/>
          <p:nvPr>
            <p:custDataLst>
              <p:tags r:id="rId3"/>
            </p:custDataLst>
          </p:nvPr>
        </p:nvSpPr>
        <p:spPr>
          <a:xfrm>
            <a:off x="1055370" y="2708910"/>
            <a:ext cx="629602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答:物体的速度大,动能就大,不容易刹车,容易造成交通事故。</a:t>
            </a:r>
          </a:p>
        </p:txBody>
      </p:sp>
      <p:sp>
        <p:nvSpPr>
          <p:cNvPr id="27654" name="文本框 27653"/>
          <p:cNvSpPr txBox="1"/>
          <p:nvPr>
            <p:custDataLst>
              <p:tags r:id="rId4"/>
            </p:custDataLst>
          </p:nvPr>
        </p:nvSpPr>
        <p:spPr>
          <a:xfrm>
            <a:off x="1055370" y="5199380"/>
            <a:ext cx="892111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答：质量大，动能就大，所以大客车的限速要比小汽车的低。</a:t>
            </a:r>
          </a:p>
        </p:txBody>
      </p:sp>
      <p:sp>
        <p:nvSpPr>
          <p:cNvPr id="27655" name="矩形 27654"/>
          <p:cNvSpPr/>
          <p:nvPr>
            <p:custDataLst>
              <p:tags r:id="rId5"/>
            </p:custDataLst>
          </p:nvPr>
        </p:nvSpPr>
        <p:spPr>
          <a:xfrm>
            <a:off x="623570" y="4437380"/>
            <a:ext cx="960945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2. 为什么在同样的道路上，不同车型的限制车速不一样？</a:t>
            </a:r>
          </a:p>
        </p:txBody>
      </p:sp>
      <p:sp>
        <p:nvSpPr>
          <p:cNvPr id="3" name="Text Box 5"/>
          <p:cNvSpPr/>
          <p:nvPr>
            <p:custDataLst>
              <p:tags r:id="rId6"/>
            </p:custDataLst>
          </p:nvPr>
        </p:nvSpPr>
        <p:spPr>
          <a:xfrm>
            <a:off x="551180" y="1845310"/>
            <a:ext cx="730186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1. 为什么要对机动车的行驶速度进行限制？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1"/>
      <p:bldP spid="276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本框 1"/>
          <p:cNvSpPr txBox="1"/>
          <p:nvPr>
            <p:custDataLst>
              <p:tags r:id="rId1"/>
            </p:custDataLst>
          </p:nvPr>
        </p:nvSpPr>
        <p:spPr>
          <a:xfrm>
            <a:off x="2783840" y="765175"/>
            <a:ext cx="50730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一些物体的动能（单位：J）</a:t>
            </a:r>
            <a:endParaRPr lang="zh-CN" altLang="en-US" sz="23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03959" y="4577778"/>
            <a:ext cx="8512810" cy="95313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根据数据推断，质量和速度相比，哪个因素对物体的动能影响更大？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663887" y="5661406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703705" y="1628775"/>
          <a:ext cx="8773160" cy="1981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955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3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2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一些物体的动能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物体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动能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物体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动能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抛出去的篮球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跑百米的运动员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3×10</a:t>
                      </a:r>
                      <a:r>
                        <a:rPr lang="en-US" altLang="zh-CN" sz="24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行走的牛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飞行的步枪子弹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altLang="zh-CN" sz="24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从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10m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的高处落下的砖块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2.5×10</a:t>
                      </a:r>
                      <a:r>
                        <a:rPr lang="en-US" altLang="zh-CN" sz="24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行驶的小汽车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lang="en-US" altLang="zh-CN" sz="2400" baseline="3000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2969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54" y="2139569"/>
            <a:ext cx="2084870" cy="19180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2969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65" y="2475961"/>
            <a:ext cx="1828800" cy="1536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图片 2970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34" y="2132806"/>
            <a:ext cx="2377440" cy="237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2" name="文本框 29701"/>
          <p:cNvSpPr txBox="1"/>
          <p:nvPr>
            <p:custDataLst>
              <p:tags r:id="rId4"/>
            </p:custDataLst>
          </p:nvPr>
        </p:nvSpPr>
        <p:spPr>
          <a:xfrm>
            <a:off x="1995805" y="1440815"/>
            <a:ext cx="73958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说一说：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知道这些安全警示牌表示什么含义？</a:t>
            </a:r>
          </a:p>
        </p:txBody>
      </p:sp>
      <p:sp>
        <p:nvSpPr>
          <p:cNvPr id="29703" name="文本框 29702"/>
          <p:cNvSpPr txBox="1"/>
          <p:nvPr>
            <p:custDataLst>
              <p:tags r:id="rId5"/>
            </p:custDataLst>
          </p:nvPr>
        </p:nvSpPr>
        <p:spPr>
          <a:xfrm>
            <a:off x="2581275" y="4416425"/>
            <a:ext cx="76631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当心吊物　　　　当心落物　　    必须戴安全帽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7" name="图片 13336">
            <a:hlinkClick r:id="rId6" action="ppaction://hlinkfile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7715" y="1916810"/>
            <a:ext cx="2454910" cy="2848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719830" y="2263775"/>
            <a:ext cx="714946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打桩机工作时，高高举起的重锤落下时，可以把桩打入地里，重锤对桩做了功。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这说明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高处的重锤具有能量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26628" name="Text Box 3"/>
          <p:cNvSpPr txBox="1"/>
          <p:nvPr>
            <p:custDataLst>
              <p:tags r:id="rId3"/>
            </p:custDataLst>
          </p:nvPr>
        </p:nvSpPr>
        <p:spPr>
          <a:xfrm>
            <a:off x="2087245" y="5085080"/>
            <a:ext cx="978916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重力势能：物体由于受到重力并处在一定高度时所具有的能</a:t>
            </a:r>
          </a:p>
        </p:txBody>
      </p:sp>
      <p:sp>
        <p:nvSpPr>
          <p:cNvPr id="101" name="文本框 100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2940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sp>
        <p:nvSpPr>
          <p:cNvPr id="26628" name="Text Box 3"/>
          <p:cNvSpPr txBox="1"/>
          <p:nvPr>
            <p:custDataLst>
              <p:tags r:id="rId2"/>
            </p:custDataLst>
          </p:nvPr>
        </p:nvSpPr>
        <p:spPr>
          <a:xfrm>
            <a:off x="1127760" y="1772920"/>
            <a:ext cx="978916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重力势能：物体由于受到重力并处在一定高度时所具有的能</a:t>
            </a: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407670" y="3295015"/>
            <a:ext cx="2094865" cy="2281555"/>
            <a:chOff x="1662" y="5529"/>
            <a:chExt cx="3299" cy="3593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" y="5529"/>
              <a:ext cx="3299" cy="2602"/>
            </a:xfrm>
            <a:prstGeom prst="round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18"/>
              </p:custDataLst>
            </p:nvPr>
          </p:nvSpPr>
          <p:spPr>
            <a:xfrm>
              <a:off x="2116" y="8397"/>
              <a:ext cx="2212" cy="725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水滴石穿</a:t>
              </a:r>
            </a:p>
          </p:txBody>
        </p:sp>
      </p:grp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2855595" y="3295015"/>
            <a:ext cx="2066290" cy="2803525"/>
            <a:chOff x="5404" y="5077"/>
            <a:chExt cx="3254" cy="4415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7" b="8578"/>
            <a:stretch>
              <a:fillRect/>
            </a:stretch>
          </p:blipFill>
          <p:spPr>
            <a:xfrm>
              <a:off x="5404" y="5077"/>
              <a:ext cx="3221" cy="2602"/>
            </a:xfrm>
            <a:prstGeom prst="roundRect">
              <a:avLst/>
            </a:prstGeom>
          </p:spPr>
        </p:pic>
        <p:sp>
          <p:nvSpPr>
            <p:cNvPr id="10" name="圆角矩形 9"/>
            <p:cNvSpPr/>
            <p:nvPr>
              <p:custDataLst>
                <p:tags r:id="rId16"/>
              </p:custDataLst>
            </p:nvPr>
          </p:nvSpPr>
          <p:spPr>
            <a:xfrm>
              <a:off x="5404" y="7814"/>
              <a:ext cx="3254" cy="1678"/>
            </a:xfrm>
            <a:prstGeom prst="roundRect">
              <a:avLst/>
            </a:prstGeom>
          </p:spPr>
          <p:txBody>
            <a:bodyPr wrap="none" rtlCol="0" anchor="t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陨石把地面</a:t>
              </a:r>
            </a:p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砸出一个大坑</a:t>
              </a:r>
            </a:p>
          </p:txBody>
        </p:sp>
      </p:grp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3575050" y="234950"/>
            <a:ext cx="7777480" cy="1236345"/>
            <a:chOff x="5630" y="370"/>
            <a:chExt cx="12248" cy="1947"/>
          </a:xfrm>
        </p:grpSpPr>
        <p:pic>
          <p:nvPicPr>
            <p:cNvPr id="28676" name="图片 6" descr="u=3789972966,3157905563&amp;fm=214&amp;gp=0.jp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5630" y="370"/>
              <a:ext cx="1947" cy="19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3" name="TextBox 1"/>
            <p:cNvSpPr txBox="1"/>
            <p:nvPr>
              <p:custDataLst>
                <p:tags r:id="rId14"/>
              </p:custDataLst>
            </p:nvPr>
          </p:nvSpPr>
          <p:spPr>
            <a:xfrm>
              <a:off x="8012" y="977"/>
              <a:ext cx="9866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SzTx/>
                <a:buNone/>
              </a:pPr>
              <a:r>
                <a:rPr lang="zh-CN" altLang="en-US" sz="28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那么，重力势能大小由什么因素决定？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5087620" y="3295015"/>
            <a:ext cx="3106420" cy="2213610"/>
            <a:chOff x="8012" y="5189"/>
            <a:chExt cx="4892" cy="3486"/>
          </a:xfrm>
        </p:grpSpPr>
        <p:pic>
          <p:nvPicPr>
            <p:cNvPr id="13" name="图片 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3"/>
            <a:stretch>
              <a:fillRect/>
            </a:stretch>
          </p:blipFill>
          <p:spPr bwMode="auto">
            <a:xfrm>
              <a:off x="8198" y="5189"/>
              <a:ext cx="3871" cy="2602"/>
            </a:xfrm>
            <a:prstGeom prst="roundRect">
              <a:avLst/>
            </a:prstGeom>
          </p:spPr>
        </p:pic>
        <p:sp>
          <p:nvSpPr>
            <p:cNvPr id="14" name="内容占位符 1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012" y="8057"/>
              <a:ext cx="4893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buClrTx/>
                <a:buSzTx/>
                <a:buNone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高处下落的水流</a:t>
              </a:r>
            </a:p>
            <a:p>
              <a:pPr algn="ctr">
                <a:spcBef>
                  <a:spcPct val="50000"/>
                </a:spcBef>
                <a:buClrTx/>
                <a:buSzTx/>
                <a:buNone/>
              </a:pPr>
              <a:endPara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7536815" y="2420620"/>
            <a:ext cx="4469130" cy="3272790"/>
            <a:chOff x="11869" y="3812"/>
            <a:chExt cx="7038" cy="5154"/>
          </a:xfrm>
        </p:grpSpPr>
        <p:pic>
          <p:nvPicPr>
            <p:cNvPr id="5" name="图片 4" descr="C:\Users\hp\Desktop\图片1.png图片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69" y="3812"/>
              <a:ext cx="7038" cy="2519"/>
            </a:xfrm>
            <a:prstGeom prst="rect">
              <a:avLst/>
            </a:prstGeom>
          </p:spPr>
        </p:pic>
        <p:pic>
          <p:nvPicPr>
            <p:cNvPr id="15" name="Picture 2" descr="https://gimg2.baidu.com/image_search/src=http%3A%2F%2F5b0988e595225.cdn.sohucs.com%2Fimages%2F20171105%2F7c81d6e25de64cc580e8d9c2fc8e9699.gif&amp;refer=http%3A%2F%2F5b0988e595225.cdn.sohucs.com&amp;app=2002&amp;size=f9999,10000&amp;q=a80&amp;n=0&amp;g=0n&amp;fmt=auto?sec=1656601327&amp;t=6a66b70511cb7616bcfd19ad0cc80dec"/>
            <p:cNvPicPr>
              <a:picLocks noChangeAspect="1" noChangeArrowheads="1" noCrop="1"/>
            </p:cNvPicPr>
            <p:nvPr>
              <p:custDataLst>
                <p:tags r:id="rId9"/>
              </p:custDataLst>
            </p:nvPr>
          </p:nvPicPr>
          <p:blipFill>
            <a:blip r:embed="rId25"/>
            <a:stretch>
              <a:fillRect/>
            </a:stretch>
          </p:blipFill>
          <p:spPr bwMode="auto">
            <a:xfrm>
              <a:off x="13852" y="5327"/>
              <a:ext cx="5055" cy="2730"/>
            </a:xfrm>
            <a:prstGeom prst="roundRect">
              <a:avLst/>
            </a:prstGeom>
          </p:spPr>
        </p:pic>
        <p:sp>
          <p:nvSpPr>
            <p:cNvPr id="16" name="内容占位符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4136" y="8348"/>
              <a:ext cx="4659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buClrTx/>
                <a:buSzTx/>
                <a:buNone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高处下落的物体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935730" y="1196975"/>
            <a:ext cx="36518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Arial"/>
              </a:rPr>
              <a:t>高空抛物的伤害程度</a:t>
            </a:r>
          </a:p>
        </p:txBody>
      </p: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599"/>
          <a:stretch>
            <a:fillRect/>
          </a:stretch>
        </p:blipFill>
        <p:spPr bwMode="auto">
          <a:xfrm>
            <a:off x="969302" y="2109032"/>
            <a:ext cx="2677068" cy="3873726"/>
          </a:xfrm>
          <a:prstGeom prst="rect">
            <a:avLst/>
          </a:prstGeom>
          <a:noFill/>
        </p:spPr>
      </p:pic>
      <p:sp>
        <p:nvSpPr>
          <p:cNvPr id="13" name="文本框 1"/>
          <p:cNvSpPr txBox="1"/>
          <p:nvPr>
            <p:custDataLst>
              <p:tags r:id="rId4"/>
            </p:custDataLst>
          </p:nvPr>
        </p:nvSpPr>
        <p:spPr>
          <a:xfrm>
            <a:off x="3675380" y="2254885"/>
            <a:ext cx="7118985" cy="521970"/>
          </a:xfrm>
          <a:prstGeom prst="rect">
            <a:avLst/>
          </a:prstGeom>
          <a:noFill/>
          <a:ln w="9525">
            <a:noFill/>
          </a:ln>
        </p:spPr>
        <p:txBody>
          <a:bodyPr spcFirstLastPara="0" wrap="square" lIns="91440" tIns="45720" rIns="91440" bIns="4572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Arial"/>
              </a:rPr>
              <a:t>①一个20克的麻将从20楼飞下可致人骨折</a:t>
            </a:r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2563495" y="2918092"/>
            <a:ext cx="8910955" cy="521970"/>
            <a:chOff x="2011680" y="1818907"/>
            <a:chExt cx="8910955" cy="521970"/>
          </a:xfrm>
        </p:grpSpPr>
        <p:sp>
          <p:nvSpPr>
            <p:cNvPr id="18" name="文本框 1"/>
            <p:cNvSpPr txBox="1"/>
            <p:nvPr>
              <p:custDataLst>
                <p:tags r:id="rId10"/>
              </p:custDataLst>
            </p:nvPr>
          </p:nvSpPr>
          <p:spPr>
            <a:xfrm>
              <a:off x="3122930" y="1818907"/>
              <a:ext cx="7799705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spcFirstLastPara="0" wrap="square" lIns="91440" tIns="45720" rIns="91440" bIns="45720" anchor="t">
              <a:spAutoFit/>
            </a:bodyPr>
            <a:lstStyle/>
            <a:p>
              <a:pPr lvl="0" algn="l">
                <a:buClrTx/>
                <a:buSzTx/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Arial"/>
                </a:rPr>
                <a:t>②一块西瓜皮从25楼抛下击中头部可致人死亡</a:t>
              </a:r>
            </a:p>
          </p:txBody>
        </p:sp>
        <p:cxnSp>
          <p:nvCxnSpPr>
            <p:cNvPr id="3" name="直接箭头连接符 2"/>
            <p:cNvCxnSpPr/>
            <p:nvPr>
              <p:custDataLst>
                <p:tags r:id="rId11"/>
              </p:custDataLst>
            </p:nvPr>
          </p:nvCxnSpPr>
          <p:spPr>
            <a:xfrm flipH="1">
              <a:off x="2011680" y="2003572"/>
              <a:ext cx="1143836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2207896" y="3580917"/>
            <a:ext cx="8832850" cy="642925"/>
            <a:chOff x="1656081" y="2402357"/>
            <a:chExt cx="8832850" cy="642925"/>
          </a:xfrm>
        </p:grpSpPr>
        <p:sp>
          <p:nvSpPr>
            <p:cNvPr id="17" name="文本框 1"/>
            <p:cNvSpPr txBox="1"/>
            <p:nvPr>
              <p:custDataLst>
                <p:tags r:id="rId8"/>
              </p:custDataLst>
            </p:nvPr>
          </p:nvSpPr>
          <p:spPr>
            <a:xfrm>
              <a:off x="3138171" y="2402357"/>
              <a:ext cx="7350760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spcFirstLastPara="0" wrap="square" lIns="91440" tIns="45720" rIns="91440" bIns="45720" anchor="t">
              <a:spAutoFit/>
            </a:bodyPr>
            <a:lstStyle/>
            <a:p>
              <a:pPr lvl="0" algn="l">
                <a:buClrTx/>
                <a:buSzTx/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Arial"/>
                </a:rPr>
                <a:t>③一个空易拉罐从25楼抛下可致人死亡</a:t>
              </a:r>
            </a:p>
          </p:txBody>
        </p:sp>
        <p:cxnSp>
          <p:nvCxnSpPr>
            <p:cNvPr id="32" name="直接箭头连接符 31"/>
            <p:cNvCxnSpPr>
              <a:stCxn id="17" idx="1"/>
            </p:cNvCxnSpPr>
            <p:nvPr>
              <p:custDataLst>
                <p:tags r:id="rId9"/>
              </p:custDataLst>
            </p:nvPr>
          </p:nvCxnSpPr>
          <p:spPr>
            <a:xfrm flipH="1">
              <a:off x="1656081" y="2663222"/>
              <a:ext cx="1481932" cy="38206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4" name="Pictur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2153900" y="11658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55370" y="1556830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猜想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83615" y="3378835"/>
            <a:ext cx="488950" cy="19583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设</a:t>
            </a:r>
          </a:p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计</a:t>
            </a:r>
          </a:p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实</a:t>
            </a:r>
          </a:p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验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73885" y="3357245"/>
            <a:ext cx="92525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A:将不同质量的重锤，举高到同一高度后让其自由下落，观察每次木桩下陷的程度。</a:t>
            </a:r>
          </a:p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B:将同一重锤举高到不同高度后让其自由下落，撞击木桩，观察每次木桩下陷的程度。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130300" y="2348675"/>
            <a:ext cx="8464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物体重力势能可能跟_____________与_______________有关。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340350" y="1766570"/>
            <a:ext cx="2508885" cy="52197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BF53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控制变量法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”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392035" y="2287270"/>
            <a:ext cx="23202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被举高的高度</a:t>
            </a: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655820" y="2348548"/>
            <a:ext cx="20875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物体的质量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3676288" y="5373370"/>
            <a:ext cx="1726565" cy="52197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ysClr val="windowText" lastClr="000000"/>
                </a:solidFill>
              </a:defRPr>
            </a:lvl6pPr>
            <a:lvl7pPr>
              <a:defRPr>
                <a:solidFill>
                  <a:sysClr val="windowText" lastClr="000000"/>
                </a:solidFill>
              </a:defRPr>
            </a:lvl7pPr>
            <a:lvl8pPr>
              <a:defRPr>
                <a:solidFill>
                  <a:sysClr val="windowText" lastClr="000000"/>
                </a:solidFill>
              </a:defRPr>
            </a:lvl8pPr>
            <a:lvl9pPr>
              <a:defRPr>
                <a:solidFill>
                  <a:sysClr val="windowText" lastClr="000000"/>
                </a:solidFill>
              </a:defRPr>
            </a:lvl9pPr>
          </a:lstStyle>
          <a:p>
            <a:r>
              <a:rPr lang="en-US" altLang="zh-CN">
                <a:solidFill>
                  <a:sysClr val="windowText" lastClr="000000"/>
                </a:solidFill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转换法</a:t>
            </a:r>
            <a:r>
              <a:rPr lang="zh-CN" altLang="en-US">
                <a:solidFill>
                  <a:sysClr val="windowText" lastClr="000000"/>
                </a:solidFill>
              </a:rPr>
              <a:t>”</a:t>
            </a:r>
          </a:p>
        </p:txBody>
      </p:sp>
      <p:sp>
        <p:nvSpPr>
          <p:cNvPr id="18" name="下箭头标注 17"/>
          <p:cNvSpPr/>
          <p:nvPr>
            <p:custDataLst>
              <p:tags r:id="rId9"/>
            </p:custDataLst>
          </p:nvPr>
        </p:nvSpPr>
        <p:spPr>
          <a:xfrm>
            <a:off x="3144159" y="4725137"/>
            <a:ext cx="2790825" cy="628650"/>
          </a:xfrm>
          <a:prstGeom prst="downArrowCallout">
            <a:avLst/>
          </a:prstGeom>
          <a:noFill/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</a:endParaRPr>
          </a:p>
        </p:txBody>
      </p:sp>
      <p:sp>
        <p:nvSpPr>
          <p:cNvPr id="101" name="文本框 100"/>
          <p:cNvSpPr txBox="1"/>
          <p:nvPr>
            <p:custDataLst>
              <p:tags r:id="rId10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3215495" y="908951"/>
            <a:ext cx="58826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实验探究：影响重力势能大小的因素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3" grpId="0" animBg="1"/>
      <p:bldP spid="14" grpId="0"/>
      <p:bldP spid="16" grpId="0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55370" y="1556830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猜想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83615" y="3378835"/>
            <a:ext cx="488950" cy="19583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设</a:t>
            </a:r>
          </a:p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计</a:t>
            </a:r>
          </a:p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实</a:t>
            </a:r>
          </a:p>
          <a:p>
            <a:pPr lvl="0" algn="l">
              <a:buClrTx/>
              <a:buSzTx/>
            </a:pPr>
            <a:r>
              <a:rPr lang="zh-CN" altLang="en-US" sz="3200" b="1">
                <a:solidFill>
                  <a:srgbClr val="2727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验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73885" y="3357245"/>
            <a:ext cx="92525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A:将不同质量的重锤，举高到同一高度后让其自由下落，观察每次小桌下陷的程度。</a:t>
            </a:r>
          </a:p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B:将同一重锤举高到不同高度后让其自由下落，撞击木桩，观察每次小桌下陷的程度。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130300" y="2348675"/>
            <a:ext cx="8464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物体重力势能可能跟_____________与_______________有关。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340350" y="1766570"/>
            <a:ext cx="2508885" cy="52197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BF53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控制变量法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”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392035" y="2287270"/>
            <a:ext cx="23202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被举高的高度</a:t>
            </a: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655820" y="2348548"/>
            <a:ext cx="20875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物体的质量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3676288" y="5373370"/>
            <a:ext cx="1726565" cy="52197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ysClr val="windowText" lastClr="000000"/>
                </a:solidFill>
              </a:defRPr>
            </a:lvl6pPr>
            <a:lvl7pPr>
              <a:defRPr>
                <a:solidFill>
                  <a:sysClr val="windowText" lastClr="000000"/>
                </a:solidFill>
              </a:defRPr>
            </a:lvl7pPr>
            <a:lvl8pPr>
              <a:defRPr>
                <a:solidFill>
                  <a:sysClr val="windowText" lastClr="000000"/>
                </a:solidFill>
              </a:defRPr>
            </a:lvl8pPr>
            <a:lvl9pPr>
              <a:defRPr>
                <a:solidFill>
                  <a:sysClr val="windowText" lastClr="000000"/>
                </a:solidFill>
              </a:defRPr>
            </a:lvl9pPr>
          </a:lstStyle>
          <a:p>
            <a:r>
              <a:rPr lang="en-US" altLang="zh-CN">
                <a:solidFill>
                  <a:sysClr val="windowText" lastClr="000000"/>
                </a:solidFill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转换法</a:t>
            </a:r>
            <a:r>
              <a:rPr lang="zh-CN" altLang="en-US">
                <a:solidFill>
                  <a:sysClr val="windowText" lastClr="000000"/>
                </a:solidFill>
              </a:rPr>
              <a:t>”</a:t>
            </a:r>
          </a:p>
        </p:txBody>
      </p:sp>
      <p:sp>
        <p:nvSpPr>
          <p:cNvPr id="18" name="下箭头标注 17"/>
          <p:cNvSpPr/>
          <p:nvPr>
            <p:custDataLst>
              <p:tags r:id="rId9"/>
            </p:custDataLst>
          </p:nvPr>
        </p:nvSpPr>
        <p:spPr>
          <a:xfrm>
            <a:off x="3144159" y="4725137"/>
            <a:ext cx="2790825" cy="628650"/>
          </a:xfrm>
          <a:prstGeom prst="downArrowCallout">
            <a:avLst/>
          </a:prstGeom>
          <a:noFill/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</a:endParaRPr>
          </a:p>
        </p:txBody>
      </p:sp>
      <p:sp>
        <p:nvSpPr>
          <p:cNvPr id="101" name="文本框 100"/>
          <p:cNvSpPr txBox="1"/>
          <p:nvPr>
            <p:custDataLst>
              <p:tags r:id="rId10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3215495" y="908951"/>
            <a:ext cx="58826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实验探究：影响重力势能大小的因素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585"/>
          <a:stretch>
            <a:fillRect/>
          </a:stretch>
        </p:blipFill>
        <p:spPr>
          <a:xfrm>
            <a:off x="7085265" y="4653322"/>
            <a:ext cx="2259876" cy="20884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321"/>
          <a:stretch>
            <a:fillRect/>
          </a:stretch>
        </p:blipFill>
        <p:spPr>
          <a:xfrm>
            <a:off x="9480293" y="4653322"/>
            <a:ext cx="2094485" cy="20884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3" grpId="0" animBg="1"/>
      <p:bldP spid="14" grpId="0"/>
      <p:bldP spid="16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79425" y="1483995"/>
            <a:ext cx="113360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在“探究影响重力势能大小的因素”实验中，有三个实心的、大小相同的铁球A、铁球B和塑料球C。球A、C离沙地高度相同。现让三个球同时由静止释放，球落到沙地上的状态如图中虚线所示。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15" y="3654596"/>
            <a:ext cx="3477367" cy="2522316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07450" y="3068676"/>
            <a:ext cx="839339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（1）根据__________________可以判断出_____球释放前的重力势能最大。</a:t>
            </a:r>
          </a:p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（2）比较球A、C的实验现象可得出影响重力势能大小的因素有__________。</a:t>
            </a:r>
          </a:p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（3）比较球A、B的实验现象可得出影响重力势能大小的因素有___________。</a:t>
            </a: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2207975" y="3001496"/>
            <a:ext cx="303276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球陷入沙中的深度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464363" y="2956497"/>
            <a:ext cx="38481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712239" y="4292420"/>
            <a:ext cx="8432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</a:t>
            </a: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2856167" y="5047611"/>
            <a:ext cx="843280" cy="691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高度</a:t>
            </a:r>
          </a:p>
        </p:txBody>
      </p:sp>
      <p:sp>
        <p:nvSpPr>
          <p:cNvPr id="101" name="文本框 100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215495" y="908951"/>
            <a:ext cx="58826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实验探究：影响重力势能大小的因素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/>
          <p:cNvSpPr txBox="1"/>
          <p:nvPr>
            <p:custDataLst>
              <p:tags r:id="rId1"/>
            </p:custDataLst>
          </p:nvPr>
        </p:nvSpPr>
        <p:spPr>
          <a:xfrm>
            <a:off x="479303" y="1052772"/>
            <a:ext cx="889571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2013年6月2日中午，一幕真实版“愤怒的</a:t>
            </a:r>
          </a:p>
          <a:p>
            <a:pPr indent="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小鸟”在江苏镇江附近上演，与小鸟相撞</a:t>
            </a:r>
          </a:p>
          <a:p>
            <a:pPr indent="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的是一列高铁。“砰”的一声闷响后，小</a:t>
            </a:r>
          </a:p>
          <a:p>
            <a:pPr indent="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鸟当场死亡，高铁挡风玻璃则出现大面积</a:t>
            </a:r>
          </a:p>
          <a:p>
            <a:pPr indent="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开裂，被迫检修并换车。平时小鸟撞到我们房子的玻璃上，玻璃安然无恙，而高铁的玻璃强度是非常高的，那么小鸟撞到高铁的玻璃上为什么会撞碎玻璃呢？这种力量哪里来的呢？</a:t>
            </a:r>
          </a:p>
        </p:txBody>
      </p:sp>
      <p:pic>
        <p:nvPicPr>
          <p:cNvPr id="1134" name="11301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t="5962" b="5962"/>
          <a:stretch>
            <a:fillRect/>
          </a:stretch>
        </p:blipFill>
        <p:spPr>
          <a:xfrm>
            <a:off x="7487285" y="1196975"/>
            <a:ext cx="3179445" cy="2184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160434" y="2276313"/>
            <a:ext cx="1110826" cy="429844"/>
          </a:xfrm>
          <a:prstGeom prst="rect">
            <a:avLst/>
          </a:prstGeom>
          <a:solidFill>
            <a:srgbClr val="9B73B1">
              <a:alpha val="8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308" tIns="25654" rIns="51308" bIns="25654" rtlCol="0" anchor="ctr"/>
          <a:lstStyle/>
          <a:p>
            <a:pPr lvl="0" algn="ctr"/>
            <a:r>
              <a:rPr lang="zh-CN" altLang="en-US" sz="28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结论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991995" y="2852420"/>
            <a:ext cx="8559165" cy="159893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51308" tIns="25654" rIns="51308" bIns="25654" rtlCol="0" anchor="ctr"/>
          <a:lstStyle/>
          <a:p>
            <a:pPr algn="ctr">
              <a:lnSpc>
                <a:spcPct val="100000"/>
              </a:lnSpc>
              <a:buClrTx/>
              <a:buSzTx/>
            </a:pPr>
            <a:r>
              <a:rPr lang="zh-CN" altLang="en-US" sz="28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在高度一定时，物体质量越大，具有的重力势能越大；</a:t>
            </a:r>
          </a:p>
          <a:p>
            <a:pPr algn="ctr">
              <a:lnSpc>
                <a:spcPct val="100000"/>
              </a:lnSpc>
              <a:buClrTx/>
              <a:buSzTx/>
            </a:pPr>
            <a:r>
              <a:rPr lang="zh-CN" altLang="en-US" sz="28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在质量一定时，高度越大，具有的重力势能越大。</a:t>
            </a:r>
            <a:endParaRPr lang="zh-CN" altLang="en-US" sz="2800" b="1">
              <a:solidFill>
                <a:srgbClr val="F4F9F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ClrTx/>
              <a:buSzTx/>
            </a:pPr>
            <a:endParaRPr lang="zh-CN" altLang="en-US" sz="2800" b="1">
              <a:solidFill>
                <a:srgbClr val="F4F9F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200716" y="1576844"/>
            <a:ext cx="94449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从物理学角度思考，工地上为什么不戴安全帽不让进工地？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1343933" y="2276589"/>
            <a:ext cx="8046688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因为工地上可能有从高空坠落的物体，这种物体具有较高的重力势能，砸中人时，会对人造成严重的伤害。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90380" y="2852420"/>
            <a:ext cx="2660650" cy="2660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296410" y="548640"/>
            <a:ext cx="4106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Tx/>
              <a:buSzTx/>
              <a:buFontTx/>
              <a:defRPr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应用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：强夯地基施工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lum bright="6000" contrast="12000"/>
          </a:blip>
          <a:stretch>
            <a:fillRect/>
          </a:stretch>
        </p:blipFill>
        <p:spPr>
          <a:xfrm>
            <a:off x="7896225" y="1628775"/>
            <a:ext cx="3230880" cy="4368800"/>
          </a:xfrm>
          <a:prstGeom prst="rect">
            <a:avLst/>
          </a:prstGeom>
        </p:spPr>
      </p:pic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7176135" y="4004945"/>
            <a:ext cx="1768475" cy="1525905"/>
            <a:chOff x="3023" y="6533"/>
            <a:chExt cx="2785" cy="2403"/>
          </a:xfrm>
        </p:grpSpPr>
        <p:grpSp>
          <p:nvGrpSpPr>
            <p:cNvPr id="7" name="组合 6"/>
            <p:cNvGrpSpPr/>
            <p:nvPr>
              <p:custDataLst>
                <p:tags r:id="rId14"/>
              </p:custDataLst>
            </p:nvPr>
          </p:nvGrpSpPr>
          <p:grpSpPr>
            <a:xfrm>
              <a:off x="4384" y="6533"/>
              <a:ext cx="1424" cy="2403"/>
              <a:chOff x="7559" y="6513"/>
              <a:chExt cx="1424" cy="2403"/>
            </a:xfrm>
          </p:grpSpPr>
          <p:cxnSp>
            <p:nvCxnSpPr>
              <p:cNvPr id="8" name="直接箭头连接符 7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7785" y="6533"/>
                <a:ext cx="2" cy="238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3300"/>
                </a:solidFill>
                <a:prstDash val="solid"/>
                <a:miter lim="800000"/>
                <a:headEnd type="arrow"/>
                <a:tailEnd type="arrow"/>
              </a:ln>
              <a:effectLst/>
            </p:spPr>
            <p:style>
              <a:lnRef idx="1">
                <a:srgbClr val="BBE0E3"/>
              </a:lnRef>
              <a:fillRef idx="0">
                <a:srgbClr val="BBE0E3"/>
              </a:fillRef>
              <a:effectRef idx="0">
                <a:srgbClr val="BBE0E3"/>
              </a:effectRef>
              <a:fontRef idx="minor">
                <a:srgbClr val="000000"/>
              </a:fontRef>
            </p:style>
          </p:cxnSp>
          <p:cxnSp>
            <p:nvCxnSpPr>
              <p:cNvPr id="9" name="直接连接符 8"/>
              <p:cNvCxnSpPr/>
              <p:nvPr>
                <p:custDataLst>
                  <p:tags r:id="rId17"/>
                </p:custDataLst>
              </p:nvPr>
            </p:nvCxnSpPr>
            <p:spPr>
              <a:xfrm flipV="1">
                <a:off x="7559" y="6513"/>
                <a:ext cx="1425" cy="20"/>
              </a:xfrm>
              <a:prstGeom prst="line">
                <a:avLst/>
              </a:prstGeom>
              <a:noFill/>
              <a:ln w="31750" cap="flat" cmpd="sng" algn="ctr">
                <a:solidFill>
                  <a:srgbClr val="FF3300"/>
                </a:solidFill>
                <a:prstDash val="solid"/>
                <a:miter lim="800000"/>
              </a:ln>
              <a:effectLst/>
            </p:spPr>
            <p:style>
              <a:lnRef idx="1">
                <a:srgbClr val="BBE0E3"/>
              </a:lnRef>
              <a:fillRef idx="0">
                <a:srgbClr val="BBE0E3"/>
              </a:fillRef>
              <a:effectRef idx="0">
                <a:srgbClr val="BBE0E3"/>
              </a:effectRef>
              <a:fontRef idx="minor">
                <a:srgbClr val="000000"/>
              </a:fontRef>
            </p:style>
          </p:cxnSp>
          <p:cxnSp>
            <p:nvCxnSpPr>
              <p:cNvPr id="12" name="直接连接符 11"/>
              <p:cNvCxnSpPr/>
              <p:nvPr>
                <p:custDataLst>
                  <p:tags r:id="rId18"/>
                </p:custDataLst>
              </p:nvPr>
            </p:nvCxnSpPr>
            <p:spPr>
              <a:xfrm flipV="1">
                <a:off x="7559" y="8896"/>
                <a:ext cx="1425" cy="20"/>
              </a:xfrm>
              <a:prstGeom prst="line">
                <a:avLst/>
              </a:prstGeom>
              <a:noFill/>
              <a:ln w="31750" cap="flat" cmpd="sng" algn="ctr">
                <a:solidFill>
                  <a:srgbClr val="FF3300"/>
                </a:solidFill>
                <a:prstDash val="solid"/>
                <a:miter lim="800000"/>
              </a:ln>
              <a:effectLst/>
            </p:spPr>
            <p:style>
              <a:lnRef idx="1">
                <a:srgbClr val="BBE0E3"/>
              </a:lnRef>
              <a:fillRef idx="0">
                <a:srgbClr val="BBE0E3"/>
              </a:fillRef>
              <a:effectRef idx="0">
                <a:srgbClr val="BBE0E3"/>
              </a:effectRef>
              <a:fontRef idx="minor">
                <a:srgbClr val="000000"/>
              </a:fontRef>
            </p:style>
          </p:cxnSp>
        </p:grp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3023" y="7099"/>
              <a:ext cx="1834" cy="822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高度</a:t>
              </a:r>
              <a:endParaRPr lang="zh-CN" altLang="en-US" sz="28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5"/>
            </p:custDataLst>
          </p:nvPr>
        </p:nvGrpSpPr>
        <p:grpSpPr>
          <a:xfrm>
            <a:off x="6409690" y="2276475"/>
            <a:ext cx="2494280" cy="1440815"/>
            <a:chOff x="1816" y="3811"/>
            <a:chExt cx="3928" cy="2269"/>
          </a:xfrm>
        </p:grpSpPr>
        <p:cxnSp>
          <p:nvCxnSpPr>
            <p:cNvPr id="14" name="直接箭头连接符 13"/>
            <p:cNvCxnSpPr/>
            <p:nvPr>
              <p:custDataLst>
                <p:tags r:id="rId12"/>
              </p:custDataLst>
            </p:nvPr>
          </p:nvCxnSpPr>
          <p:spPr>
            <a:xfrm>
              <a:off x="3589" y="4944"/>
              <a:ext cx="2155" cy="1136"/>
            </a:xfrm>
            <a:prstGeom prst="straightConnector1">
              <a:avLst/>
            </a:prstGeom>
            <a:noFill/>
            <a:ln w="31750" cap="flat" cmpd="sng" algn="ctr">
              <a:solidFill>
                <a:srgbClr val="FF33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816" y="3811"/>
              <a:ext cx="2341" cy="1501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大质量夯锤</a:t>
              </a:r>
            </a:p>
          </p:txBody>
        </p:sp>
      </p:grpSp>
      <p:grpSp>
        <p:nvGrpSpPr>
          <p:cNvPr id="19" name="组合 18"/>
          <p:cNvGrpSpPr/>
          <p:nvPr>
            <p:custDataLst>
              <p:tags r:id="rId6"/>
            </p:custDataLst>
          </p:nvPr>
        </p:nvGrpSpPr>
        <p:grpSpPr>
          <a:xfrm>
            <a:off x="335280" y="967740"/>
            <a:ext cx="5204460" cy="1699895"/>
            <a:chOff x="528" y="1524"/>
            <a:chExt cx="8196" cy="2677"/>
          </a:xfrm>
        </p:grpSpPr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528" y="2565"/>
              <a:ext cx="8196" cy="1636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思考</a:t>
              </a:r>
              <a:r>
                <a:rPr lang="zh-CN" sz="280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</a:p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怎样最简单有效的提高夯击效果？</a:t>
              </a:r>
            </a:p>
          </p:txBody>
        </p:sp>
        <p:pic>
          <p:nvPicPr>
            <p:cNvPr id="28676" name="图片 6" descr="u=3789972966,3157905563&amp;fm=214&amp;gp=0.jp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2229" y="1524"/>
              <a:ext cx="1947" cy="194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0" name="航地">
            <a:hlinkClick r:id="" action="ppaction://media"/>
          </p:cNvPr>
          <p:cNvPicPr/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9425" y="3250565"/>
            <a:ext cx="5737225" cy="2379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5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三、重力势能</a:t>
            </a:r>
          </a:p>
        </p:txBody>
      </p:sp>
      <p:sp>
        <p:nvSpPr>
          <p:cNvPr id="10" name="文本框 4"/>
          <p:cNvSpPr txBox="1"/>
          <p:nvPr>
            <p:custDataLst>
              <p:tags r:id="rId2"/>
            </p:custDataLst>
          </p:nvPr>
        </p:nvSpPr>
        <p:spPr>
          <a:xfrm>
            <a:off x="3576320" y="5876925"/>
            <a:ext cx="8501380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0E7E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水力发电站想发出更多的电来，就要想办法储存更多的水，将水位提得更高，尽量使水的重力势能更大。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296410" y="548640"/>
            <a:ext cx="3412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Tx/>
              <a:buSzTx/>
              <a:buFontTx/>
              <a:defRPr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应用2：水电站</a:t>
            </a:r>
          </a:p>
        </p:txBody>
      </p:sp>
      <p:pic>
        <p:nvPicPr>
          <p:cNvPr id="37890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rcRect r="4412" b="7037"/>
          <a:stretch>
            <a:fillRect/>
          </a:stretch>
        </p:blipFill>
        <p:spPr>
          <a:xfrm>
            <a:off x="6024245" y="1844675"/>
            <a:ext cx="5544820" cy="38423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6024245" y="1200048"/>
            <a:ext cx="2047240" cy="2048612"/>
            <a:chOff x="3293" y="4001"/>
            <a:chExt cx="3224" cy="2734"/>
          </a:xfrm>
        </p:grpSpPr>
        <p:cxnSp>
          <p:nvCxnSpPr>
            <p:cNvPr id="7" name="直接箭头连接符 6"/>
            <p:cNvCxnSpPr/>
            <p:nvPr>
              <p:custDataLst>
                <p:tags r:id="rId16"/>
              </p:custDataLst>
            </p:nvPr>
          </p:nvCxnSpPr>
          <p:spPr>
            <a:xfrm>
              <a:off x="4993" y="4765"/>
              <a:ext cx="1524" cy="1970"/>
            </a:xfrm>
            <a:prstGeom prst="straightConnector1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3293" y="4001"/>
              <a:ext cx="2863" cy="697"/>
            </a:xfrm>
            <a:prstGeom prst="rect">
              <a:avLst/>
            </a:prstGeom>
            <a:noFill/>
            <a:ln w="19050" cmpd="sng">
              <a:solidFill>
                <a:srgbClr val="C0000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拦河大坝</a:t>
              </a:r>
              <a:endParaRPr lang="zh-CN" sz="320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8976360" y="685165"/>
            <a:ext cx="1635760" cy="2016125"/>
            <a:chOff x="11641" y="739"/>
            <a:chExt cx="2576" cy="3175"/>
          </a:xfrm>
        </p:grpSpPr>
        <p:cxnSp>
          <p:nvCxnSpPr>
            <p:cNvPr id="9" name="直接箭头连接符 8"/>
            <p:cNvCxnSpPr/>
            <p:nvPr>
              <p:custDataLst>
                <p:tags r:id="rId14"/>
              </p:custDataLst>
            </p:nvPr>
          </p:nvCxnSpPr>
          <p:spPr>
            <a:xfrm>
              <a:off x="13115" y="1658"/>
              <a:ext cx="453" cy="2256"/>
            </a:xfrm>
            <a:prstGeom prst="straightConnector1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6" name="文本框 5"/>
            <p:cNvSpPr txBox="1"/>
            <p:nvPr>
              <p:custDataLst>
                <p:tags r:id="rId15"/>
              </p:custDataLst>
            </p:nvPr>
          </p:nvSpPr>
          <p:spPr>
            <a:xfrm>
              <a:off x="11641" y="739"/>
              <a:ext cx="2576" cy="822"/>
            </a:xfrm>
            <a:prstGeom prst="rect">
              <a:avLst/>
            </a:prstGeom>
            <a:noFill/>
            <a:ln w="19050" cmpd="sng">
              <a:solidFill>
                <a:srgbClr val="C0000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上游水库</a:t>
              </a:r>
              <a:endParaRPr lang="zh-CN" altLang="en-US" sz="320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7"/>
            </p:custDataLst>
          </p:nvPr>
        </p:nvGrpSpPr>
        <p:grpSpPr>
          <a:xfrm>
            <a:off x="8760460" y="4363386"/>
            <a:ext cx="2533015" cy="955370"/>
            <a:chOff x="2386" y="4960"/>
            <a:chExt cx="3989" cy="1275"/>
          </a:xfrm>
        </p:grpSpPr>
        <p:cxnSp>
          <p:nvCxnSpPr>
            <p:cNvPr id="15" name="直接箭头连接符 14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2386" y="4960"/>
              <a:ext cx="1814" cy="770"/>
            </a:xfrm>
            <a:prstGeom prst="straightConnector1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4200" y="5538"/>
              <a:ext cx="2175" cy="697"/>
            </a:xfrm>
            <a:prstGeom prst="rect">
              <a:avLst/>
            </a:prstGeom>
            <a:noFill/>
            <a:ln w="19050" cmpd="sng">
              <a:solidFill>
                <a:srgbClr val="C0000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发电机</a:t>
              </a:r>
            </a:p>
          </p:txBody>
        </p:sp>
      </p:grp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551815" y="1615440"/>
            <a:ext cx="3891280" cy="4817745"/>
            <a:chOff x="1008" y="2099"/>
            <a:chExt cx="6128" cy="7587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008" y="2099"/>
              <a:ext cx="6129" cy="317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2570" y="8864"/>
              <a:ext cx="2906" cy="822"/>
            </a:xfrm>
            <a:prstGeom prst="rect">
              <a:avLst/>
            </a:prstGeom>
            <a:noFill/>
            <a:ln w="12700" cmpd="sng">
              <a:solidFill>
                <a:srgbClr val="C0000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三峡大坝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008" y="5506"/>
              <a:ext cx="6129" cy="321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四、弹性势能</a:t>
            </a:r>
          </a:p>
        </p:txBody>
      </p:sp>
      <p:sp>
        <p:nvSpPr>
          <p:cNvPr id="12297" name="文本框 12296"/>
          <p:cNvSpPr txBox="1"/>
          <p:nvPr>
            <p:custDataLst>
              <p:tags r:id="rId2"/>
            </p:custDataLst>
          </p:nvPr>
        </p:nvSpPr>
        <p:spPr>
          <a:xfrm>
            <a:off x="1184275" y="4666615"/>
            <a:ext cx="8531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物体由于发生弹性形变而具有的能量，叫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弹性势能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184275" y="3969385"/>
            <a:ext cx="9542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发生形变的物体在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恢复形变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时可以做功，它们也具有能量。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216660" y="5363845"/>
            <a:ext cx="9185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弹性形变越大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，它具有的弹性势能就越大。</a:t>
            </a:r>
          </a:p>
        </p:txBody>
      </p: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3051175" y="1484630"/>
            <a:ext cx="2720340" cy="2307590"/>
            <a:chOff x="4805" y="2338"/>
            <a:chExt cx="4284" cy="3634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4805" y="2338"/>
              <a:ext cx="4285" cy="2871"/>
            </a:xfrm>
            <a:prstGeom prst="rect">
              <a:avLst/>
            </a:prstGeom>
          </p:spPr>
        </p:pic>
        <p:sp>
          <p:nvSpPr>
            <p:cNvPr id="12295" name="矩形 12294"/>
            <p:cNvSpPr/>
            <p:nvPr>
              <p:custDataLst>
                <p:tags r:id="rId17"/>
              </p:custDataLst>
            </p:nvPr>
          </p:nvSpPr>
          <p:spPr>
            <a:xfrm>
              <a:off x="5971" y="5344"/>
              <a:ext cx="2298" cy="628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上紧的发条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6207125" y="1484630"/>
            <a:ext cx="2592070" cy="2276475"/>
            <a:chOff x="9775" y="2338"/>
            <a:chExt cx="4082" cy="358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0"/>
            <a:srcRect t="11486"/>
            <a:stretch>
              <a:fillRect/>
            </a:stretch>
          </p:blipFill>
          <p:spPr>
            <a:xfrm>
              <a:off x="9775" y="2338"/>
              <a:ext cx="4083" cy="2834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15"/>
              </p:custDataLst>
            </p:nvPr>
          </p:nvSpPr>
          <p:spPr>
            <a:xfrm>
              <a:off x="10336" y="5295"/>
              <a:ext cx="2700" cy="628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被压弯的跳板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263525" y="1484630"/>
            <a:ext cx="2506980" cy="2307590"/>
            <a:chOff x="415" y="2338"/>
            <a:chExt cx="3948" cy="3634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415" y="2338"/>
              <a:ext cx="3949" cy="2916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13"/>
              </p:custDataLst>
            </p:nvPr>
          </p:nvSpPr>
          <p:spPr>
            <a:xfrm>
              <a:off x="1240" y="5344"/>
              <a:ext cx="2298" cy="628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被拉弯的弓</a:t>
              </a:r>
            </a:p>
          </p:txBody>
        </p:sp>
      </p:grpSp>
      <p:grpSp>
        <p:nvGrpSpPr>
          <p:cNvPr id="19" name="组合 19"/>
          <p:cNvGrpSpPr/>
          <p:nvPr>
            <p:custDataLst>
              <p:tags r:id="rId8"/>
            </p:custDataLst>
          </p:nvPr>
        </p:nvGrpSpPr>
        <p:grpSpPr>
          <a:xfrm>
            <a:off x="9120505" y="1483995"/>
            <a:ext cx="2738120" cy="2289810"/>
            <a:chOff x="3177221" y="1361779"/>
            <a:chExt cx="4939004" cy="4288373"/>
          </a:xfrm>
        </p:grpSpPr>
        <p:pic>
          <p:nvPicPr>
            <p:cNvPr id="20" name="图片 9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2"/>
            <a:srcRect l="15498" r="9593"/>
            <a:stretch>
              <a:fillRect/>
            </a:stretch>
          </p:blipFill>
          <p:spPr bwMode="auto">
            <a:xfrm>
              <a:off x="3177221" y="1361779"/>
              <a:ext cx="4939004" cy="337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内容占位符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313934" y="4934607"/>
              <a:ext cx="3091759" cy="715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下凹的蹦床</a:t>
              </a:r>
              <a:endPara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6" name="Rectangle 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99515" y="6061075"/>
            <a:ext cx="6022975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 compatLnSpc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重力势能和弹性势能统称为势能。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597535" y="3391535"/>
            <a:ext cx="3698240" cy="972820"/>
            <a:chOff x="941" y="4573"/>
            <a:chExt cx="5824" cy="1532"/>
          </a:xfrm>
        </p:grpSpPr>
        <p:sp>
          <p:nvSpPr>
            <p:cNvPr id="19" name="文本框 18"/>
            <p:cNvSpPr txBox="1"/>
            <p:nvPr>
              <p:custDataLst>
                <p:tags r:id="rId41"/>
              </p:custDataLst>
            </p:nvPr>
          </p:nvSpPr>
          <p:spPr>
            <a:xfrm>
              <a:off x="941" y="4573"/>
              <a:ext cx="2964" cy="1501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物体能够对外做</a:t>
              </a: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功</a:t>
              </a:r>
              <a:endParaRPr lang="zh-CN" altLang="en-US" sz="2800" b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右箭头 19"/>
            <p:cNvSpPr/>
            <p:nvPr>
              <p:custDataLst>
                <p:tags r:id="rId42"/>
              </p:custDataLst>
            </p:nvPr>
          </p:nvSpPr>
          <p:spPr>
            <a:xfrm>
              <a:off x="3467" y="5122"/>
              <a:ext cx="892" cy="403"/>
            </a:xfrm>
            <a:prstGeom prst="rightArrow">
              <a:avLst/>
            </a:prstGeom>
            <a:solidFill>
              <a:srgbClr val="0070C0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  <a:miter lim="800000"/>
            </a:ln>
            <a:effectLst/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43"/>
              </p:custDataLst>
            </p:nvPr>
          </p:nvSpPr>
          <p:spPr>
            <a:xfrm>
              <a:off x="4428" y="4604"/>
              <a:ext cx="2337" cy="1501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lvl="0"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物体具有</a:t>
              </a: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能量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1269365" y="4180840"/>
            <a:ext cx="2753995" cy="1232535"/>
            <a:chOff x="1999" y="5816"/>
            <a:chExt cx="4337" cy="1941"/>
          </a:xfrm>
        </p:grpSpPr>
        <p:sp>
          <p:nvSpPr>
            <p:cNvPr id="28" name="右箭头 27"/>
            <p:cNvSpPr/>
            <p:nvPr>
              <p:custDataLst>
                <p:tags r:id="rId38"/>
              </p:custDataLst>
            </p:nvPr>
          </p:nvSpPr>
          <p:spPr>
            <a:xfrm rot="3300000">
              <a:off x="2871" y="6275"/>
              <a:ext cx="1156" cy="237"/>
            </a:xfrm>
            <a:prstGeom prst="rightArrow">
              <a:avLst/>
            </a:prstGeom>
            <a:solidFill>
              <a:srgbClr val="0070C0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  <a:miter lim="800000"/>
            </a:ln>
            <a:effectLst/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1" name="右箭头 10"/>
            <p:cNvSpPr/>
            <p:nvPr>
              <p:custDataLst>
                <p:tags r:id="rId39"/>
              </p:custDataLst>
            </p:nvPr>
          </p:nvSpPr>
          <p:spPr>
            <a:xfrm rot="7440000">
              <a:off x="4677" y="6279"/>
              <a:ext cx="1156" cy="237"/>
            </a:xfrm>
            <a:prstGeom prst="rightArrow">
              <a:avLst/>
            </a:prstGeom>
            <a:solidFill>
              <a:srgbClr val="0070C0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  <a:miter lim="800000"/>
            </a:ln>
            <a:effectLst/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0"/>
              </p:custDataLst>
            </p:nvPr>
          </p:nvSpPr>
          <p:spPr>
            <a:xfrm>
              <a:off x="1999" y="6935"/>
              <a:ext cx="4337" cy="822"/>
            </a:xfrm>
            <a:prstGeom prst="rect">
              <a:avLst/>
            </a:prstGeom>
            <a:noFill/>
            <a:ln w="34925" cmpd="sng">
              <a:solidFill>
                <a:srgbClr val="BBE0E3">
                  <a:shade val="50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单位：</a:t>
              </a: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焦耳（</a:t>
              </a:r>
              <a:r>
                <a:rPr lang="zh-CN" altLang="en-US" sz="2800" b="1" i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J</a:t>
              </a: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）</a:t>
              </a:r>
              <a:endParaRPr lang="zh-CN" altLang="en-US" sz="240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1" name="组合 30"/>
          <p:cNvGrpSpPr/>
          <p:nvPr>
            <p:custDataLst>
              <p:tags r:id="rId4"/>
            </p:custDataLst>
          </p:nvPr>
        </p:nvGrpSpPr>
        <p:grpSpPr>
          <a:xfrm>
            <a:off x="4149725" y="1896745"/>
            <a:ext cx="5540375" cy="1873885"/>
            <a:chOff x="6535" y="2219"/>
            <a:chExt cx="8725" cy="2951"/>
          </a:xfrm>
        </p:grpSpPr>
        <p:grpSp>
          <p:nvGrpSpPr>
            <p:cNvPr id="14" name="组合 13"/>
            <p:cNvGrpSpPr/>
            <p:nvPr>
              <p:custDataLst>
                <p:tags r:id="rId28"/>
              </p:custDataLst>
            </p:nvPr>
          </p:nvGrpSpPr>
          <p:grpSpPr>
            <a:xfrm>
              <a:off x="6535" y="2351"/>
              <a:ext cx="6433" cy="2819"/>
              <a:chOff x="6535" y="2351"/>
              <a:chExt cx="6433" cy="2819"/>
            </a:xfrm>
          </p:grpSpPr>
          <p:grpSp>
            <p:nvGrpSpPr>
              <p:cNvPr id="13" name="组合 12"/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6535" y="2351"/>
                <a:ext cx="4552" cy="2819"/>
                <a:chOff x="6535" y="2351"/>
                <a:chExt cx="4552" cy="2819"/>
              </a:xfrm>
            </p:grpSpPr>
            <p:grpSp>
              <p:nvGrpSpPr>
                <p:cNvPr id="15" name="组合 14"/>
                <p:cNvGrpSpPr/>
                <p:nvPr>
                  <p:custDataLst>
                    <p:tags r:id="rId34"/>
                  </p:custDataLst>
                </p:nvPr>
              </p:nvGrpSpPr>
              <p:grpSpPr>
                <a:xfrm>
                  <a:off x="6535" y="3131"/>
                  <a:ext cx="4536" cy="2039"/>
                  <a:chOff x="6535" y="3131"/>
                  <a:chExt cx="4536" cy="2039"/>
                </a:xfrm>
              </p:grpSpPr>
              <p:cxnSp>
                <p:nvCxnSpPr>
                  <p:cNvPr id="16" name="直接连接符 15"/>
                  <p:cNvCxnSpPr/>
                  <p:nvPr>
                    <p:custDataLst>
                      <p:tags r:id="rId36"/>
                    </p:custDataLst>
                  </p:nvPr>
                </p:nvCxnSpPr>
                <p:spPr>
                  <a:xfrm flipV="1">
                    <a:off x="6535" y="3132"/>
                    <a:ext cx="344" cy="2039"/>
                  </a:xfrm>
                  <a:prstGeom prst="line">
                    <a:avLst/>
                  </a:prstGeom>
                  <a:noFill/>
                  <a:ln w="41275" cap="flat" cmpd="sng" algn="ctr">
                    <a:solidFill>
                      <a:srgbClr val="0070C0"/>
                    </a:solidFill>
                    <a:prstDash val="solid"/>
                    <a:miter lim="800000"/>
                  </a:ln>
                  <a:effectLst/>
                </p:spPr>
                <p:style>
                  <a:lnRef idx="1">
                    <a:srgbClr val="BBE0E3"/>
                  </a:lnRef>
                  <a:fillRef idx="0">
                    <a:srgbClr val="BBE0E3"/>
                  </a:fillRef>
                  <a:effectRef idx="0">
                    <a:srgbClr val="BBE0E3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7" name="直接箭头连接符 16"/>
                  <p:cNvCxnSpPr/>
                  <p:nvPr>
                    <p:custDataLst>
                      <p:tags r:id="rId37"/>
                    </p:custDataLst>
                  </p:nvPr>
                </p:nvCxnSpPr>
                <p:spPr>
                  <a:xfrm>
                    <a:off x="6875" y="3131"/>
                    <a:ext cx="4196" cy="0"/>
                  </a:xfrm>
                  <a:prstGeom prst="straightConnector1">
                    <a:avLst/>
                  </a:prstGeom>
                  <a:noFill/>
                  <a:ln w="41275" cap="flat" cmpd="sng" algn="ctr">
                    <a:solidFill>
                      <a:srgbClr val="0070C0"/>
                    </a:solidFill>
                    <a:prstDash val="solid"/>
                    <a:miter lim="800000"/>
                    <a:tailEnd type="arrow"/>
                  </a:ln>
                  <a:effectLst/>
                </p:spPr>
                <p:style>
                  <a:lnRef idx="1">
                    <a:srgbClr val="BBE0E3"/>
                  </a:lnRef>
                  <a:fillRef idx="0">
                    <a:srgbClr val="BBE0E3"/>
                  </a:fillRef>
                  <a:effectRef idx="0">
                    <a:srgbClr val="BBE0E3"/>
                  </a:effectRef>
                  <a:fontRef idx="minor">
                    <a:srgbClr val="000000"/>
                  </a:fontRef>
                </p:style>
              </p:cxnSp>
            </p:grpSp>
            <p:sp>
              <p:nvSpPr>
                <p:cNvPr id="18" name="文本框 17"/>
                <p:cNvSpPr txBox="1"/>
                <p:nvPr>
                  <p:custDataLst>
                    <p:tags r:id="rId35"/>
                  </p:custDataLst>
                </p:nvPr>
              </p:nvSpPr>
              <p:spPr>
                <a:xfrm>
                  <a:off x="6977" y="2351"/>
                  <a:ext cx="4110" cy="822"/>
                </a:xfrm>
                <a:prstGeom prst="rect">
                  <a:avLst/>
                </a:prstGeom>
                <a:noFill/>
                <a:ln w="34925" cmpd="sng"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ct val="20000"/>
                    </a:spcBef>
                    <a:buClrTx/>
                    <a:buSzTx/>
                    <a:buFontTx/>
                    <a:defRPr/>
                  </a:pPr>
                  <a:r>
                    <a:rPr lang="zh-CN" altLang="en-US" sz="2800" b="1"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</a:rPr>
                    <a:t>物体由于运动</a:t>
                  </a:r>
                </a:p>
              </p:txBody>
            </p:sp>
          </p:grpSp>
          <p:sp>
            <p:nvSpPr>
              <p:cNvPr id="22" name="文本框 21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1185" y="2754"/>
                <a:ext cx="1783" cy="822"/>
              </a:xfrm>
              <a:prstGeom prst="rect">
                <a:avLst/>
              </a:prstGeom>
              <a:noFill/>
              <a:ln w="34925" cmpd="sng"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动能</a:t>
                </a:r>
                <a:endParaRPr lang="zh-CN" altLang="en-US" sz="280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3" name="左大括号 22"/>
            <p:cNvSpPr/>
            <p:nvPr>
              <p:custDataLst>
                <p:tags r:id="rId29"/>
              </p:custDataLst>
            </p:nvPr>
          </p:nvSpPr>
          <p:spPr>
            <a:xfrm>
              <a:off x="12885" y="2604"/>
              <a:ext cx="302" cy="1026"/>
            </a:xfrm>
            <a:prstGeom prst="leftBrace">
              <a:avLst/>
            </a:prstGeom>
            <a:noFill/>
            <a:ln w="444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>
              <p:custDataLst>
                <p:tags r:id="rId30"/>
              </p:custDataLst>
            </p:nvPr>
          </p:nvSpPr>
          <p:spPr>
            <a:xfrm>
              <a:off x="13339" y="2219"/>
              <a:ext cx="1921" cy="822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质量</a:t>
              </a:r>
              <a:r>
                <a:rPr lang="zh-CN" alt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31"/>
              </p:custDataLst>
            </p:nvPr>
          </p:nvSpPr>
          <p:spPr>
            <a:xfrm>
              <a:off x="13339" y="3213"/>
              <a:ext cx="1783" cy="822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速度</a:t>
              </a:r>
              <a:r>
                <a:rPr lang="zh-CN" alt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34" name="组合 33"/>
          <p:cNvGrpSpPr/>
          <p:nvPr>
            <p:custDataLst>
              <p:tags r:id="rId5"/>
            </p:custDataLst>
          </p:nvPr>
        </p:nvGrpSpPr>
        <p:grpSpPr>
          <a:xfrm>
            <a:off x="4149725" y="3284220"/>
            <a:ext cx="5578475" cy="1153160"/>
            <a:chOff x="6535" y="4404"/>
            <a:chExt cx="8785" cy="1816"/>
          </a:xfrm>
        </p:grpSpPr>
        <p:grpSp>
          <p:nvGrpSpPr>
            <p:cNvPr id="26" name="组合 25"/>
            <p:cNvGrpSpPr/>
            <p:nvPr>
              <p:custDataLst>
                <p:tags r:id="rId20"/>
              </p:custDataLst>
            </p:nvPr>
          </p:nvGrpSpPr>
          <p:grpSpPr>
            <a:xfrm>
              <a:off x="6535" y="4563"/>
              <a:ext cx="6446" cy="1531"/>
              <a:chOff x="6535" y="4563"/>
              <a:chExt cx="6446" cy="1531"/>
            </a:xfrm>
          </p:grpSpPr>
          <p:grpSp>
            <p:nvGrpSpPr>
              <p:cNvPr id="27" name="组合 26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6535" y="4593"/>
                <a:ext cx="4536" cy="1501"/>
                <a:chOff x="6535" y="4593"/>
                <a:chExt cx="4536" cy="1501"/>
              </a:xfrm>
            </p:grpSpPr>
            <p:sp>
              <p:nvSpPr>
                <p:cNvPr id="29" name="文本框 28"/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6882" y="4593"/>
                  <a:ext cx="4110" cy="1501"/>
                </a:xfrm>
                <a:prstGeom prst="rect">
                  <a:avLst/>
                </a:prstGeom>
                <a:noFill/>
                <a:ln w="34925" cmpd="sng"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ct val="20000"/>
                    </a:spcBef>
                    <a:buClrTx/>
                    <a:buSzTx/>
                    <a:buFontTx/>
                    <a:defRPr/>
                  </a:pPr>
                  <a:r>
                    <a:rPr lang="zh-CN" altLang="en-US" sz="2800" b="1"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</a:rPr>
                    <a:t>物体受重力并处于一定高度</a:t>
                  </a:r>
                  <a:endParaRPr lang="zh-CN" altLang="en-US" sz="280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cxnSp>
              <p:nvCxnSpPr>
                <p:cNvPr id="30" name="直接箭头连接符 29"/>
                <p:cNvCxnSpPr/>
                <p:nvPr>
                  <p:custDataLst>
                    <p:tags r:id="rId27"/>
                  </p:custDataLst>
                </p:nvPr>
              </p:nvCxnSpPr>
              <p:spPr>
                <a:xfrm flipV="1">
                  <a:off x="6535" y="5285"/>
                  <a:ext cx="4536" cy="39"/>
                </a:xfrm>
                <a:prstGeom prst="straightConnector1">
                  <a:avLst/>
                </a:prstGeom>
                <a:noFill/>
                <a:ln w="41275" cap="flat" cmpd="sng" algn="ctr">
                  <a:solidFill>
                    <a:srgbClr val="0070C0"/>
                  </a:solidFill>
                  <a:prstDash val="solid"/>
                  <a:miter lim="800000"/>
                  <a:tailEnd type="arrow"/>
                </a:ln>
                <a:effectLst/>
              </p:spPr>
              <p:style>
                <a:lnRef idx="1">
                  <a:srgbClr val="BBE0E3"/>
                </a:lnRef>
                <a:fillRef idx="0">
                  <a:srgbClr val="BBE0E3"/>
                </a:fillRef>
                <a:effectRef idx="0">
                  <a:srgbClr val="BBE0E3"/>
                </a:effectRef>
                <a:fontRef idx="minor">
                  <a:srgbClr val="000000"/>
                </a:fontRef>
              </p:style>
            </p:cxnSp>
          </p:grpSp>
          <p:sp>
            <p:nvSpPr>
              <p:cNvPr id="32" name="文本框 31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1198" y="4563"/>
                <a:ext cx="1783" cy="1501"/>
              </a:xfrm>
              <a:prstGeom prst="rect">
                <a:avLst/>
              </a:prstGeom>
              <a:noFill/>
              <a:ln w="34925" cmpd="sng"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重力势能</a:t>
                </a:r>
              </a:p>
            </p:txBody>
          </p:sp>
        </p:grpSp>
        <p:sp>
          <p:nvSpPr>
            <p:cNvPr id="33" name="左大括号 32"/>
            <p:cNvSpPr/>
            <p:nvPr>
              <p:custDataLst>
                <p:tags r:id="rId21"/>
              </p:custDataLst>
            </p:nvPr>
          </p:nvSpPr>
          <p:spPr>
            <a:xfrm>
              <a:off x="12885" y="4789"/>
              <a:ext cx="302" cy="1026"/>
            </a:xfrm>
            <a:prstGeom prst="leftBrace">
              <a:avLst/>
            </a:prstGeom>
            <a:noFill/>
            <a:ln w="444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>
              <p:custDataLst>
                <p:tags r:id="rId22"/>
              </p:custDataLst>
            </p:nvPr>
          </p:nvSpPr>
          <p:spPr>
            <a:xfrm>
              <a:off x="13339" y="4404"/>
              <a:ext cx="1981" cy="822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质量</a:t>
              </a:r>
              <a:r>
                <a:rPr lang="zh-CN" alt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m</a:t>
              </a:r>
              <a:endParaRPr lang="zh-CN" altLang="en-US" sz="2800" b="1" i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3"/>
              </p:custDataLst>
            </p:nvPr>
          </p:nvSpPr>
          <p:spPr>
            <a:xfrm>
              <a:off x="13339" y="5398"/>
              <a:ext cx="1783" cy="822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高度</a:t>
              </a:r>
              <a:r>
                <a:rPr lang="zh-CN" alt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h</a:t>
              </a:r>
              <a:endParaRPr lang="zh-CN" altLang="en-US" sz="2800" b="1" i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6"/>
            </p:custDataLst>
          </p:nvPr>
        </p:nvGrpSpPr>
        <p:grpSpPr>
          <a:xfrm>
            <a:off x="9839960" y="3556635"/>
            <a:ext cx="1831975" cy="2044065"/>
            <a:chOff x="15496" y="4833"/>
            <a:chExt cx="2885" cy="3219"/>
          </a:xfrm>
        </p:grpSpPr>
        <p:sp>
          <p:nvSpPr>
            <p:cNvPr id="37" name="左大括号 36"/>
            <p:cNvSpPr/>
            <p:nvPr>
              <p:custDataLst>
                <p:tags r:id="rId18"/>
              </p:custDataLst>
            </p:nvPr>
          </p:nvSpPr>
          <p:spPr>
            <a:xfrm rot="10800000">
              <a:off x="15496" y="4833"/>
              <a:ext cx="648" cy="3219"/>
            </a:xfrm>
            <a:prstGeom prst="leftBrace">
              <a:avLst/>
            </a:prstGeom>
            <a:noFill/>
            <a:ln w="444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>
              <p:custDataLst>
                <p:tags r:id="rId19"/>
              </p:custDataLst>
            </p:nvPr>
          </p:nvSpPr>
          <p:spPr>
            <a:xfrm>
              <a:off x="16630" y="6031"/>
              <a:ext cx="1751" cy="822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势能</a:t>
              </a:r>
            </a:p>
          </p:txBody>
        </p:sp>
      </p:grpSp>
      <p:grpSp>
        <p:nvGrpSpPr>
          <p:cNvPr id="41" name="组合 40"/>
          <p:cNvGrpSpPr/>
          <p:nvPr>
            <p:custDataLst>
              <p:tags r:id="rId7"/>
            </p:custDataLst>
          </p:nvPr>
        </p:nvGrpSpPr>
        <p:grpSpPr>
          <a:xfrm>
            <a:off x="4149725" y="3973830"/>
            <a:ext cx="5786755" cy="1830070"/>
            <a:chOff x="6535" y="5490"/>
            <a:chExt cx="9113" cy="2882"/>
          </a:xfrm>
        </p:grpSpPr>
        <p:sp>
          <p:nvSpPr>
            <p:cNvPr id="39" name="文本框 38"/>
            <p:cNvSpPr txBox="1"/>
            <p:nvPr>
              <p:custDataLst>
                <p:tags r:id="rId9"/>
              </p:custDataLst>
            </p:nvPr>
          </p:nvSpPr>
          <p:spPr>
            <a:xfrm>
              <a:off x="11184" y="6829"/>
              <a:ext cx="1783" cy="1501"/>
            </a:xfrm>
            <a:prstGeom prst="rect">
              <a:avLst/>
            </a:prstGeom>
            <a:noFill/>
            <a:ln w="34925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弹性势能</a:t>
              </a:r>
              <a:endParaRPr lang="zh-CN" altLang="en-US" sz="280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40" name="组合 39"/>
            <p:cNvGrpSpPr/>
            <p:nvPr>
              <p:custDataLst>
                <p:tags r:id="rId10"/>
              </p:custDataLst>
            </p:nvPr>
          </p:nvGrpSpPr>
          <p:grpSpPr>
            <a:xfrm>
              <a:off x="6535" y="5490"/>
              <a:ext cx="9113" cy="2882"/>
              <a:chOff x="6535" y="5490"/>
              <a:chExt cx="9113" cy="2882"/>
            </a:xfrm>
          </p:grpSpPr>
          <p:sp>
            <p:nvSpPr>
              <p:cNvPr id="43" name="左大括号 42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885" y="7051"/>
                <a:ext cx="302" cy="1026"/>
              </a:xfrm>
              <a:prstGeom prst="leftBrace">
                <a:avLst/>
              </a:prstGeom>
              <a:noFill/>
              <a:ln w="444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style>
              <a:lnRef idx="1">
                <a:srgbClr val="BBE0E3"/>
              </a:lnRef>
              <a:fillRef idx="0">
                <a:srgbClr val="BBE0E3"/>
              </a:fillRef>
              <a:effectRef idx="0">
                <a:srgbClr val="BBE0E3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3339" y="6871"/>
                <a:ext cx="2309" cy="1501"/>
              </a:xfrm>
              <a:prstGeom prst="rect">
                <a:avLst/>
              </a:prstGeom>
              <a:noFill/>
              <a:ln w="34925" cmpd="sng"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弹性形变程度</a:t>
                </a:r>
              </a:p>
            </p:txBody>
          </p:sp>
          <p:grpSp>
            <p:nvGrpSpPr>
              <p:cNvPr id="45" name="组合 44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6535" y="5490"/>
                <a:ext cx="4503" cy="2865"/>
                <a:chOff x="6535" y="5490"/>
                <a:chExt cx="4503" cy="2865"/>
              </a:xfrm>
            </p:grpSpPr>
            <p:cxnSp>
              <p:nvCxnSpPr>
                <p:cNvPr id="46" name="直接连接符 45"/>
                <p:cNvCxnSpPr/>
                <p:nvPr>
                  <p:custDataLst>
                    <p:tags r:id="rId14"/>
                  </p:custDataLst>
                </p:nvPr>
              </p:nvCxnSpPr>
              <p:spPr>
                <a:xfrm flipH="1" flipV="1">
                  <a:off x="6535" y="5490"/>
                  <a:ext cx="344" cy="2064"/>
                </a:xfrm>
                <a:prstGeom prst="line">
                  <a:avLst/>
                </a:prstGeom>
                <a:noFill/>
                <a:ln w="41275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rgbClr val="BBE0E3"/>
                </a:lnRef>
                <a:fillRef idx="0">
                  <a:srgbClr val="BBE0E3"/>
                </a:fillRef>
                <a:effectRef idx="0">
                  <a:srgbClr val="BBE0E3"/>
                </a:effectRef>
                <a:fontRef idx="minor">
                  <a:srgbClr val="000000"/>
                </a:fontRef>
              </p:style>
            </p:cxnSp>
            <p:grpSp>
              <p:nvGrpSpPr>
                <p:cNvPr id="47" name="组合 46"/>
                <p:cNvGrpSpPr/>
                <p:nvPr>
                  <p:custDataLst>
                    <p:tags r:id="rId15"/>
                  </p:custDataLst>
                </p:nvPr>
              </p:nvGrpSpPr>
              <p:grpSpPr>
                <a:xfrm>
                  <a:off x="6842" y="6854"/>
                  <a:ext cx="4196" cy="1501"/>
                  <a:chOff x="6842" y="6854"/>
                  <a:chExt cx="4196" cy="1501"/>
                </a:xfrm>
              </p:grpSpPr>
              <p:cxnSp>
                <p:nvCxnSpPr>
                  <p:cNvPr id="48" name="直接箭头连接符 47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>
                    <a:off x="6842" y="7579"/>
                    <a:ext cx="4196" cy="0"/>
                  </a:xfrm>
                  <a:prstGeom prst="straightConnector1">
                    <a:avLst/>
                  </a:prstGeom>
                  <a:noFill/>
                  <a:ln w="41275" cap="flat" cmpd="sng" algn="ctr">
                    <a:solidFill>
                      <a:srgbClr val="0070C0"/>
                    </a:solidFill>
                    <a:prstDash val="solid"/>
                    <a:miter lim="800000"/>
                    <a:tailEnd type="arrow"/>
                  </a:ln>
                  <a:effectLst/>
                </p:spPr>
                <p:style>
                  <a:lnRef idx="1">
                    <a:srgbClr val="BBE0E3"/>
                  </a:lnRef>
                  <a:fillRef idx="0">
                    <a:srgbClr val="BBE0E3"/>
                  </a:fillRef>
                  <a:effectRef idx="0">
                    <a:srgbClr val="BBE0E3"/>
                  </a:effectRef>
                  <a:fontRef idx="minor">
                    <a:srgbClr val="000000"/>
                  </a:fontRef>
                </p:style>
              </p:cxnSp>
              <p:sp>
                <p:nvSpPr>
                  <p:cNvPr id="49" name="文本框 48"/>
                  <p:cNvSpPr txBox="1"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7017" y="6854"/>
                    <a:ext cx="3715" cy="1501"/>
                  </a:xfrm>
                  <a:prstGeom prst="rect">
                    <a:avLst/>
                  </a:prstGeom>
                  <a:noFill/>
                  <a:ln w="34925" cmpd="sng"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spcBef>
                        <a:spcPct val="20000"/>
                      </a:spcBef>
                      <a:buClrTx/>
                      <a:buSzTx/>
                      <a:buFontTx/>
                      <a:defRPr/>
                    </a:pPr>
                    <a:r>
                      <a:rPr lang="zh-CN" altLang="en-US" sz="28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a:t>物体由于发生弹性形变</a:t>
                    </a:r>
                  </a:p>
                </p:txBody>
              </p:sp>
            </p:grpSp>
          </p:grpSp>
        </p:grpSp>
      </p:grpSp>
      <p:sp>
        <p:nvSpPr>
          <p:cNvPr id="50" name="圆角矩形 49"/>
          <p:cNvSpPr/>
          <p:nvPr>
            <p:custDataLst>
              <p:tags r:id="rId8"/>
            </p:custDataLst>
          </p:nvPr>
        </p:nvSpPr>
        <p:spPr>
          <a:xfrm>
            <a:off x="4512310" y="836505"/>
            <a:ext cx="2816860" cy="646645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2857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 anchor="ctr" anchorCtr="1">
            <a:spAutoFit/>
          </a:bodyPr>
          <a:lstStyle/>
          <a:p>
            <a:pPr lvl="0" algn="ctr"/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动能和势能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19380" y="446405"/>
            <a:ext cx="7789545" cy="4523105"/>
          </a:xfrm>
          <a:prstGeom prst="rect">
            <a:avLst/>
          </a:prstGeom>
          <a:noFill/>
          <a:ln w="3492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defRPr/>
            </a:pPr>
            <a:endParaRPr lang="en-US" altLang="zh-CN" sz="320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defRPr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1、消防直升机灭火时会水平匀速飞行，将携带的水倾倒在火灾区域，如图所示，倾倒过程中，消防直升机的动能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（选填“变大”“变小”或“不变”），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理由是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824470" y="1125220"/>
            <a:ext cx="4220210" cy="28327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647055" y="2785745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变小</a:t>
            </a:r>
            <a:endParaRPr lang="zh-CN" altLang="en-US" sz="2800" b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711450" y="4282440"/>
            <a:ext cx="8896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影响物体动能大小的因素是：物体的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640330" y="5084445"/>
            <a:ext cx="4826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直升机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匀速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飞行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速度不变，</a:t>
            </a:r>
            <a:endParaRPr lang="zh-CN" altLang="en-US" sz="280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2639695" y="5779135"/>
            <a:ext cx="57842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所以它具有的动能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变小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grpSp>
        <p:nvGrpSpPr>
          <p:cNvPr id="13" name="组合 12"/>
          <p:cNvGrpSpPr/>
          <p:nvPr>
            <p:custDataLst>
              <p:tags r:id="rId8"/>
            </p:custDataLst>
          </p:nvPr>
        </p:nvGrpSpPr>
        <p:grpSpPr>
          <a:xfrm>
            <a:off x="911860" y="4220845"/>
            <a:ext cx="1672590" cy="2078158"/>
            <a:chOff x="13795" y="6771"/>
            <a:chExt cx="2634" cy="2636"/>
          </a:xfrm>
        </p:grpSpPr>
        <p:grpSp>
          <p:nvGrpSpPr>
            <p:cNvPr id="10" name="组合 9"/>
            <p:cNvGrpSpPr/>
            <p:nvPr>
              <p:custDataLst>
                <p:tags r:id="rId12"/>
              </p:custDataLst>
            </p:nvPr>
          </p:nvGrpSpPr>
          <p:grpSpPr>
            <a:xfrm>
              <a:off x="13795" y="6771"/>
              <a:ext cx="1836" cy="2636"/>
              <a:chOff x="17104" y="6761"/>
              <a:chExt cx="1836" cy="2636"/>
            </a:xfrm>
          </p:grpSpPr>
          <p:sp>
            <p:nvSpPr>
              <p:cNvPr id="19" name="文本框 18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7104" y="6761"/>
                <a:ext cx="1836" cy="662"/>
              </a:xfrm>
              <a:prstGeom prst="rect">
                <a:avLst/>
              </a:prstGeom>
              <a:noFill/>
              <a:ln w="34925" cmpd="sng">
                <a:solidFill>
                  <a:srgbClr val="BBE0E3">
                    <a:shade val="50000"/>
                  </a:srgb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1.原理</a:t>
                </a:r>
                <a:endParaRPr lang="zh-CN" altLang="en-US" sz="2400" b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7104" y="7748"/>
                <a:ext cx="1836" cy="662"/>
              </a:xfrm>
              <a:prstGeom prst="rect">
                <a:avLst/>
              </a:prstGeom>
              <a:noFill/>
              <a:ln w="34925" cmpd="sng">
                <a:solidFill>
                  <a:srgbClr val="BBE0E3">
                    <a:shade val="50000"/>
                  </a:srgb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2.分析</a:t>
                </a:r>
                <a:endParaRPr lang="zh-CN" altLang="en-US" sz="2400" b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7104" y="8735"/>
                <a:ext cx="1836" cy="662"/>
              </a:xfrm>
              <a:prstGeom prst="rect">
                <a:avLst/>
              </a:prstGeom>
              <a:noFill/>
              <a:ln w="34925" cmpd="sng">
                <a:solidFill>
                  <a:srgbClr val="BBE0E3">
                    <a:shade val="50000"/>
                  </a:srgb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3.结论</a:t>
                </a:r>
                <a:endParaRPr lang="zh-CN" altLang="en-US" sz="2400" b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</p:grpSp>
        <p:grpSp>
          <p:nvGrpSpPr>
            <p:cNvPr id="12" name="组合 11"/>
            <p:cNvGrpSpPr/>
            <p:nvPr>
              <p:custDataLst>
                <p:tags r:id="rId13"/>
              </p:custDataLst>
            </p:nvPr>
          </p:nvGrpSpPr>
          <p:grpSpPr>
            <a:xfrm>
              <a:off x="15724" y="7100"/>
              <a:ext cx="705" cy="2054"/>
              <a:chOff x="15724" y="7100"/>
              <a:chExt cx="705" cy="2054"/>
            </a:xfrm>
          </p:grpSpPr>
          <p:sp>
            <p:nvSpPr>
              <p:cNvPr id="18" name="右箭头 17"/>
              <p:cNvSpPr/>
              <p:nvPr>
                <p:custDataLst>
                  <p:tags r:id="rId14"/>
                </p:custDataLst>
              </p:nvPr>
            </p:nvSpPr>
            <p:spPr>
              <a:xfrm>
                <a:off x="15756" y="7100"/>
                <a:ext cx="673" cy="136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BBE0E3">
                    <a:shade val="50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rgbClr val="BBE0E3">
                  <a:shade val="50000"/>
                </a:srgbClr>
              </a:lnRef>
              <a:fillRef idx="1">
                <a:srgbClr val="BBE0E3"/>
              </a:fillRef>
              <a:effectRef idx="0">
                <a:srgbClr val="BBE0E3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右箭头 13"/>
              <p:cNvSpPr/>
              <p:nvPr>
                <p:custDataLst>
                  <p:tags r:id="rId15"/>
                </p:custDataLst>
              </p:nvPr>
            </p:nvSpPr>
            <p:spPr>
              <a:xfrm>
                <a:off x="15724" y="8152"/>
                <a:ext cx="704" cy="120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BBE0E3">
                    <a:shade val="50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rgbClr val="BBE0E3">
                  <a:shade val="50000"/>
                </a:srgbClr>
              </a:lnRef>
              <a:fillRef idx="1">
                <a:srgbClr val="BBE0E3"/>
              </a:fillRef>
              <a:effectRef idx="0">
                <a:srgbClr val="BBE0E3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右箭头 2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5756" y="9034"/>
                <a:ext cx="672" cy="120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BBE0E3">
                    <a:shade val="50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rgbClr val="BBE0E3">
                  <a:shade val="50000"/>
                </a:srgbClr>
              </a:lnRef>
              <a:fillRef idx="1">
                <a:srgbClr val="BBE0E3"/>
              </a:fillRef>
              <a:effectRef idx="0">
                <a:srgbClr val="BBE0E3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9" name="圆角矩形 28"/>
          <p:cNvSpPr/>
          <p:nvPr>
            <p:custDataLst>
              <p:tags r:id="rId9"/>
            </p:custDataLst>
          </p:nvPr>
        </p:nvSpPr>
        <p:spPr>
          <a:xfrm>
            <a:off x="5227320" y="1268730"/>
            <a:ext cx="866775" cy="74358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10"/>
            </p:custDataLst>
          </p:nvPr>
        </p:nvSpPr>
        <p:spPr>
          <a:xfrm>
            <a:off x="9912350" y="2276475"/>
            <a:ext cx="1369695" cy="10877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7176135" y="5084445"/>
            <a:ext cx="47199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倒水过程中它的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总质量减小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  <p:bldP spid="29" grpId="0" animBg="1"/>
      <p:bldP spid="3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pic>
        <p:nvPicPr>
          <p:cNvPr id="819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90500" y="115888"/>
            <a:ext cx="1501775" cy="398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89255" y="895350"/>
            <a:ext cx="9217025" cy="3636645"/>
          </a:xfrm>
          <a:prstGeom prst="rect">
            <a:avLst/>
          </a:prstGeom>
          <a:noFill/>
          <a:ln w="3492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defRPr/>
            </a:pPr>
            <a:endParaRPr lang="en-US" altLang="zh-CN" sz="320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defRPr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2、如图，质量较大的大雁与质量较小的燕子在空中匀速飞行，如果它们的动能相等，那么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（选填“大雁”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或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“燕子”）飞得更快。</a:t>
            </a:r>
          </a:p>
          <a:p>
            <a:pPr algn="l">
              <a:spcBef>
                <a:spcPct val="20000"/>
              </a:spcBef>
              <a:buClrTx/>
              <a:buSzTx/>
              <a:buFontTx/>
              <a:defRPr/>
            </a:pPr>
            <a:endParaRPr lang="zh-CN" altLang="en-US" sz="320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896225" y="2444115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燕子</a:t>
            </a:r>
            <a:endParaRPr lang="zh-CN" altLang="en-US" sz="320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410700" y="188595"/>
            <a:ext cx="2755900" cy="2651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lum bright="24000" contrast="18000"/>
          </a:blip>
          <a:stretch>
            <a:fillRect/>
          </a:stretch>
        </p:blipFill>
        <p:spPr>
          <a:xfrm>
            <a:off x="10400030" y="2990850"/>
            <a:ext cx="1290955" cy="5308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279650" y="3933190"/>
            <a:ext cx="73272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影响动能大小的因素是：物体的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279650" y="5445125"/>
            <a:ext cx="4897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所以是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燕子的速度较大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5520055" y="1700530"/>
            <a:ext cx="2865755" cy="743585"/>
          </a:xfrm>
          <a:prstGeom prst="roundRect">
            <a:avLst/>
          </a:prstGeom>
          <a:noFill/>
          <a:ln w="34925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4871720" y="2444115"/>
            <a:ext cx="2002155" cy="65468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"/>
          <p:cNvSpPr txBox="1"/>
          <p:nvPr>
            <p:custDataLst>
              <p:tags r:id="rId11"/>
            </p:custDataLst>
          </p:nvPr>
        </p:nvSpPr>
        <p:spPr>
          <a:xfrm>
            <a:off x="2279650" y="4714875"/>
            <a:ext cx="4723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由于燕子和大雁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动能相同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</a:p>
        </p:txBody>
      </p:sp>
      <p:grpSp>
        <p:nvGrpSpPr>
          <p:cNvPr id="13" name="组合 12"/>
          <p:cNvGrpSpPr/>
          <p:nvPr>
            <p:custDataLst>
              <p:tags r:id="rId12"/>
            </p:custDataLst>
          </p:nvPr>
        </p:nvGrpSpPr>
        <p:grpSpPr>
          <a:xfrm>
            <a:off x="746125" y="3886200"/>
            <a:ext cx="1672590" cy="2078158"/>
            <a:chOff x="13795" y="6771"/>
            <a:chExt cx="2634" cy="2636"/>
          </a:xfrm>
        </p:grpSpPr>
        <p:grpSp>
          <p:nvGrpSpPr>
            <p:cNvPr id="16" name="组合 15"/>
            <p:cNvGrpSpPr/>
            <p:nvPr>
              <p:custDataLst>
                <p:tags r:id="rId14"/>
              </p:custDataLst>
            </p:nvPr>
          </p:nvGrpSpPr>
          <p:grpSpPr>
            <a:xfrm>
              <a:off x="13795" y="6771"/>
              <a:ext cx="2022" cy="2636"/>
              <a:chOff x="17104" y="6761"/>
              <a:chExt cx="2022" cy="2636"/>
            </a:xfrm>
          </p:grpSpPr>
          <p:sp>
            <p:nvSpPr>
              <p:cNvPr id="17" name="文本框 1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7104" y="6761"/>
                <a:ext cx="1836" cy="662"/>
              </a:xfrm>
              <a:prstGeom prst="rect">
                <a:avLst/>
              </a:prstGeom>
              <a:noFill/>
              <a:ln w="34925" cmpd="sng">
                <a:solidFill>
                  <a:srgbClr val="BBE0E3">
                    <a:shade val="50000"/>
                  </a:srgb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1.原理</a:t>
                </a:r>
                <a:endParaRPr lang="zh-CN" altLang="en-US" sz="2400" b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7104" y="7748"/>
                <a:ext cx="1960" cy="660"/>
              </a:xfrm>
              <a:prstGeom prst="rect">
                <a:avLst/>
              </a:prstGeom>
              <a:noFill/>
              <a:ln w="34925" cmpd="sng">
                <a:solidFill>
                  <a:srgbClr val="BBE0E3">
                    <a:shade val="50000"/>
                  </a:srgbClr>
                </a:solidFill>
                <a:prstDash val="solid"/>
              </a:ln>
            </p:spPr>
            <p:txBody>
              <a:bodyPr wrap="square" rtlCol="0">
                <a:no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2.分析</a:t>
                </a:r>
                <a:endParaRPr lang="zh-CN" altLang="en-US" sz="2400" b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7104" y="8735"/>
                <a:ext cx="2022" cy="662"/>
              </a:xfrm>
              <a:prstGeom prst="rect">
                <a:avLst/>
              </a:prstGeom>
              <a:noFill/>
              <a:ln w="34925" cmpd="sng">
                <a:solidFill>
                  <a:srgbClr val="BBE0E3">
                    <a:shade val="50000"/>
                  </a:srgb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3.结论</a:t>
                </a:r>
                <a:endParaRPr lang="zh-CN" altLang="en-US" sz="2400" b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</p:grpSp>
        <p:grpSp>
          <p:nvGrpSpPr>
            <p:cNvPr id="28" name="组合 27"/>
            <p:cNvGrpSpPr/>
            <p:nvPr>
              <p:custDataLst>
                <p:tags r:id="rId15"/>
              </p:custDataLst>
            </p:nvPr>
          </p:nvGrpSpPr>
          <p:grpSpPr>
            <a:xfrm>
              <a:off x="15724" y="7100"/>
              <a:ext cx="705" cy="2054"/>
              <a:chOff x="15724" y="7100"/>
              <a:chExt cx="705" cy="2054"/>
            </a:xfrm>
          </p:grpSpPr>
          <p:sp>
            <p:nvSpPr>
              <p:cNvPr id="29" name="右箭头 28"/>
              <p:cNvSpPr/>
              <p:nvPr>
                <p:custDataLst>
                  <p:tags r:id="rId16"/>
                </p:custDataLst>
              </p:nvPr>
            </p:nvSpPr>
            <p:spPr>
              <a:xfrm>
                <a:off x="15756" y="7100"/>
                <a:ext cx="673" cy="136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BBE0E3">
                    <a:shade val="50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rgbClr val="BBE0E3">
                  <a:shade val="50000"/>
                </a:srgbClr>
              </a:lnRef>
              <a:fillRef idx="1">
                <a:srgbClr val="BBE0E3"/>
              </a:fillRef>
              <a:effectRef idx="0">
                <a:srgbClr val="BBE0E3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右箭头 29"/>
              <p:cNvSpPr/>
              <p:nvPr>
                <p:custDataLst>
                  <p:tags r:id="rId17"/>
                </p:custDataLst>
              </p:nvPr>
            </p:nvSpPr>
            <p:spPr>
              <a:xfrm>
                <a:off x="15724" y="8152"/>
                <a:ext cx="704" cy="120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BBE0E3">
                    <a:shade val="50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rgbClr val="BBE0E3">
                  <a:shade val="50000"/>
                </a:srgbClr>
              </a:lnRef>
              <a:fillRef idx="1">
                <a:srgbClr val="BBE0E3"/>
              </a:fillRef>
              <a:effectRef idx="0">
                <a:srgbClr val="BBE0E3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右箭头 30"/>
              <p:cNvSpPr/>
              <p:nvPr>
                <p:custDataLst>
                  <p:tags r:id="rId18"/>
                </p:custDataLst>
              </p:nvPr>
            </p:nvSpPr>
            <p:spPr>
              <a:xfrm>
                <a:off x="15756" y="9034"/>
                <a:ext cx="672" cy="120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BBE0E3">
                    <a:shade val="50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rgbClr val="BBE0E3">
                  <a:shade val="50000"/>
                </a:srgbClr>
              </a:lnRef>
              <a:fillRef idx="1">
                <a:srgbClr val="BBE0E3"/>
              </a:fillRef>
              <a:effectRef idx="0">
                <a:srgbClr val="BBE0E3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3" name="文本框 6"/>
          <p:cNvSpPr txBox="1"/>
          <p:nvPr>
            <p:custDataLst>
              <p:tags r:id="rId13"/>
            </p:custDataLst>
          </p:nvPr>
        </p:nvSpPr>
        <p:spPr>
          <a:xfrm>
            <a:off x="6671945" y="4737100"/>
            <a:ext cx="39827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而燕子质量小于大雁</a:t>
            </a:r>
            <a:endParaRPr lang="zh-CN" altLang="en-US" sz="2800">
              <a:ln>
                <a:noFill/>
              </a:ln>
              <a:solidFill>
                <a:srgbClr val="0A4EFA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9" grpId="0" animBg="1"/>
      <p:bldP spid="12" grpId="0" animBg="1"/>
      <p:bldP spid="25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381000" y="980440"/>
            <a:ext cx="1114869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 如图所示,忽略空气阻力,一个小球由空中A处静止释放后，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加速下落。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先后经过B、C两个位置。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小球从B位置运动到C位置的过程中，其动能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、重力势能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。（选填“增大”、“不变”、“减小”）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767715" y="3212465"/>
            <a:ext cx="1182370" cy="2587901"/>
            <a:chOff x="189" y="5173"/>
            <a:chExt cx="1862" cy="3836"/>
          </a:xfrm>
        </p:grpSpPr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189" y="5173"/>
              <a:ext cx="1836" cy="774"/>
            </a:xfrm>
            <a:prstGeom prst="rect">
              <a:avLst/>
            </a:prstGeom>
            <a:noFill/>
            <a:ln w="34925" cmpd="sng">
              <a:solidFill>
                <a:srgbClr val="BBE0E3">
                  <a:shade val="50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1.原理</a:t>
              </a:r>
              <a:endParaRPr lang="zh-CN" altLang="en-US" sz="2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189" y="6760"/>
              <a:ext cx="1836" cy="774"/>
            </a:xfrm>
            <a:prstGeom prst="rect">
              <a:avLst/>
            </a:prstGeom>
            <a:noFill/>
            <a:ln w="34925" cmpd="sng">
              <a:solidFill>
                <a:srgbClr val="BBE0E3">
                  <a:shade val="50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2.分析</a:t>
              </a:r>
              <a:endParaRPr lang="zh-CN" altLang="en-US" sz="2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3"/>
              </p:custDataLst>
            </p:nvPr>
          </p:nvSpPr>
          <p:spPr>
            <a:xfrm>
              <a:off x="215" y="8235"/>
              <a:ext cx="1836" cy="774"/>
            </a:xfrm>
            <a:prstGeom prst="rect">
              <a:avLst/>
            </a:prstGeom>
            <a:noFill/>
            <a:ln w="34925" cmpd="sng">
              <a:solidFill>
                <a:srgbClr val="BBE0E3">
                  <a:shade val="50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3.结论</a:t>
              </a:r>
              <a:endParaRPr lang="zh-CN" altLang="en-US" sz="2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336405" y="2781300"/>
            <a:ext cx="2068830" cy="310832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919605" y="3130550"/>
            <a:ext cx="73272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影响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大小的因素是：物体的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1933575" y="5247640"/>
            <a:ext cx="4897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所以小球的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动能增大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18" name="文本框 6"/>
          <p:cNvSpPr txBox="1"/>
          <p:nvPr>
            <p:custDataLst>
              <p:tags r:id="rId7"/>
            </p:custDataLst>
          </p:nvPr>
        </p:nvSpPr>
        <p:spPr>
          <a:xfrm>
            <a:off x="1919605" y="3789045"/>
            <a:ext cx="4723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同一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小球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质量不变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</a:p>
        </p:txBody>
      </p:sp>
      <p:sp>
        <p:nvSpPr>
          <p:cNvPr id="20" name="文本框 6"/>
          <p:cNvSpPr txBox="1"/>
          <p:nvPr>
            <p:custDataLst>
              <p:tags r:id="rId8"/>
            </p:custDataLst>
          </p:nvPr>
        </p:nvSpPr>
        <p:spPr>
          <a:xfrm>
            <a:off x="1910715" y="4206875"/>
            <a:ext cx="69399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而小球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加速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下落，说明从B位置运动到C位置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速度增大</a:t>
            </a:r>
            <a:endParaRPr lang="zh-CN" altLang="en-US" sz="280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007170" y="1916875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增大</a:t>
            </a:r>
            <a:endParaRPr lang="zh-CN" altLang="en-US" sz="320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10"/>
            </p:custDataLst>
          </p:nvPr>
        </p:nvSpPr>
        <p:spPr>
          <a:xfrm>
            <a:off x="479425" y="1412875"/>
            <a:ext cx="1631950" cy="6096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  <p:bldP spid="23" grpId="0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381000" y="980440"/>
            <a:ext cx="1105662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 如图所示,忽略空气阻力,一个小球由空中A处静止释放后，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加速下落。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先后经过B、C两个位置。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小球从B位置运动到C位置的过程中，其动能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altLang="zh-CN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、重力势能</a:t>
            </a:r>
            <a:r>
              <a:rPr lang="zh-CN" altLang="en-US" sz="32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。（选填“增大”、“不变”、“减小”）</a:t>
            </a:r>
            <a:r>
              <a:rPr lang="en-US" sz="320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endParaRPr lang="en-US" altLang="en-US" sz="3200" u="sng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552305" y="2708910"/>
            <a:ext cx="2068830" cy="310832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655505" y="1916240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增大</a:t>
            </a:r>
            <a:endParaRPr lang="zh-CN" altLang="en-US" sz="320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8" name="文本框 1"/>
          <p:cNvSpPr txBox="1"/>
          <p:nvPr>
            <p:custDataLst>
              <p:tags r:id="rId5"/>
            </p:custDataLst>
          </p:nvPr>
        </p:nvSpPr>
        <p:spPr>
          <a:xfrm>
            <a:off x="7608220" y="1934465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减小</a:t>
            </a:r>
            <a:endParaRPr lang="zh-CN" altLang="en-US" sz="320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737235" y="3140710"/>
            <a:ext cx="1182370" cy="2398851"/>
            <a:chOff x="189" y="5173"/>
            <a:chExt cx="1862" cy="3913"/>
          </a:xfrm>
        </p:grpSpPr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89" y="5173"/>
              <a:ext cx="1836" cy="851"/>
            </a:xfrm>
            <a:prstGeom prst="rect">
              <a:avLst/>
            </a:prstGeom>
            <a:noFill/>
            <a:ln w="34925" cmpd="sng">
              <a:solidFill>
                <a:srgbClr val="BBE0E3">
                  <a:shade val="50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1.原理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89" y="6760"/>
              <a:ext cx="1836" cy="851"/>
            </a:xfrm>
            <a:prstGeom prst="rect">
              <a:avLst/>
            </a:prstGeom>
            <a:noFill/>
            <a:ln w="34925" cmpd="sng">
              <a:solidFill>
                <a:srgbClr val="BBE0E3">
                  <a:shade val="50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2.分析</a:t>
              </a:r>
              <a:endParaRPr lang="zh-CN" altLang="en-US" sz="2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5"/>
              </p:custDataLst>
            </p:nvPr>
          </p:nvSpPr>
          <p:spPr>
            <a:xfrm>
              <a:off x="215" y="8235"/>
              <a:ext cx="1836" cy="851"/>
            </a:xfrm>
            <a:prstGeom prst="rect">
              <a:avLst/>
            </a:prstGeom>
            <a:noFill/>
            <a:ln w="34925" cmpd="sng">
              <a:solidFill>
                <a:srgbClr val="BBE0E3">
                  <a:shade val="50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altLang="en-US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3.结论</a:t>
              </a:r>
              <a:endParaRPr lang="zh-CN" altLang="en-US" sz="2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1919605" y="3130550"/>
            <a:ext cx="7761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影响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大小的因素是：物体的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高度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1919605" y="5007610"/>
            <a:ext cx="4897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所以小球的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重力势能减小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23" name="文本框 6"/>
          <p:cNvSpPr txBox="1"/>
          <p:nvPr>
            <p:custDataLst>
              <p:tags r:id="rId9"/>
            </p:custDataLst>
          </p:nvPr>
        </p:nvSpPr>
        <p:spPr>
          <a:xfrm>
            <a:off x="1919605" y="3932555"/>
            <a:ext cx="4723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同一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小球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0A4E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质量不变</a:t>
            </a:r>
            <a:r>
              <a:rPr lang="zh-CN" altLang="en-US" sz="28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</a:p>
        </p:txBody>
      </p:sp>
      <p:sp>
        <p:nvSpPr>
          <p:cNvPr id="24" name="文本框 6"/>
          <p:cNvSpPr txBox="1"/>
          <p:nvPr>
            <p:custDataLst>
              <p:tags r:id="rId10"/>
            </p:custDataLst>
          </p:nvPr>
        </p:nvSpPr>
        <p:spPr>
          <a:xfrm>
            <a:off x="1919605" y="4364990"/>
            <a:ext cx="6362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而小球直线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下落，小球的高度减小</a:t>
            </a:r>
            <a:endParaRPr lang="zh-CN" altLang="en-US" sz="280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11"/>
            </p:custDataLst>
          </p:nvPr>
        </p:nvSpPr>
        <p:spPr>
          <a:xfrm>
            <a:off x="10132060" y="3691890"/>
            <a:ext cx="904240" cy="1371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>
            <p:custDataLst>
              <p:tags r:id="rId12"/>
            </p:custDataLst>
          </p:nvPr>
        </p:nvSpPr>
        <p:spPr>
          <a:xfrm>
            <a:off x="479425" y="1412875"/>
            <a:ext cx="1631950" cy="6096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3" grpId="0"/>
      <p:bldP spid="24" grpId="0"/>
      <p:bldP spid="3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025149" y="1340630"/>
            <a:ext cx="2056345" cy="112818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66428" y="1340632"/>
            <a:ext cx="1775198" cy="11281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639941" y="1341251"/>
            <a:ext cx="1800206" cy="113642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94078" y="1340631"/>
            <a:ext cx="2038702" cy="1137039"/>
          </a:xfrm>
          <a:prstGeom prst="rect">
            <a:avLst/>
          </a:prstGeom>
        </p:spPr>
      </p:pic>
      <p:sp>
        <p:nvSpPr>
          <p:cNvPr id="101" name="文本框 100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一、能量</a:t>
            </a:r>
          </a:p>
        </p:txBody>
      </p:sp>
      <p:sp>
        <p:nvSpPr>
          <p:cNvPr id="2" name="圆角矩形 7"/>
          <p:cNvSpPr/>
          <p:nvPr>
            <p:custDataLst>
              <p:tags r:id="rId6"/>
            </p:custDataLst>
          </p:nvPr>
        </p:nvSpPr>
        <p:spPr>
          <a:xfrm>
            <a:off x="983615" y="2771458"/>
            <a:ext cx="7796213" cy="1611312"/>
          </a:xfrm>
          <a:prstGeom prst="roundRect">
            <a:avLst>
              <a:gd name="adj" fmla="val 16667"/>
            </a:avLst>
          </a:prstGeom>
          <a:noFill/>
          <a:ln w="25400">
            <a:noFill/>
          </a:ln>
        </p:spPr>
        <p:txBody>
          <a:bodyPr anchor="ctr" anchorCtr="0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物体能够对外做功，表示这个物体具有能量。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能量的单位与功的单位相同，也是焦耳（J）。</a:t>
            </a:r>
            <a:endParaRPr lang="zh-CN" altLang="en-US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767715" y="4436745"/>
            <a:ext cx="10774680" cy="2320290"/>
          </a:xfrm>
          <a:prstGeom prst="roundRect">
            <a:avLst/>
          </a:prstGeom>
          <a:solidFill>
            <a:srgbClr val="E08608"/>
          </a:solidFill>
          <a:ln w="3810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buClrTx/>
              <a:buSzTx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（1）物体做功的过程就是能的转化或转移的过程。</a:t>
            </a:r>
          </a:p>
          <a:p>
            <a:pPr lvl="0" algn="just">
              <a:lnSpc>
                <a:spcPct val="150000"/>
              </a:lnSpc>
              <a:buClrTx/>
              <a:buSzTx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（2）具有能量的物体不一定正在做功。</a:t>
            </a:r>
          </a:p>
          <a:p>
            <a:pPr lvl="0" algn="just">
              <a:lnSpc>
                <a:spcPct val="150000"/>
              </a:lnSpc>
              <a:buClrTx/>
              <a:buSzTx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（3）</a:t>
            </a: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能量是表示物体做功本领的物理量。一个物体能够做的功越多，表示这个物体的能量越大。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rcRect t="-240" r="-8547" b="-1211"/>
          <a:stretch>
            <a:fillRect/>
          </a:stretch>
        </p:blipFill>
        <p:spPr>
          <a:xfrm>
            <a:off x="9552305" y="1772920"/>
            <a:ext cx="2232025" cy="25922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79425" y="1844675"/>
            <a:ext cx="1151509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4.甲的质量比乙小，甲站在以0.5m/s匀速上行的自动扶梯上，乙站在0.7m/s匀速下行的自动扶梯上。甲上行中动能________ (选填“增加”、“不变”、“减少”)。某时刻他们的位置如图3所示，该时刻甲的动能______乙的动能，甲的重力势能______乙的重力势能。(后两空均选填“大于”、“等于”、“小于”)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697085" y="2277110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不变</a:t>
            </a:r>
            <a:endParaRPr lang="zh-CN" altLang="en-US" sz="320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296410" y="3212465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小于</a:t>
            </a:r>
            <a:endParaRPr lang="zh-CN" altLang="en-US" sz="320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984740" y="3284855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小于</a:t>
            </a:r>
          </a:p>
        </p:txBody>
      </p:sp>
      <p:sp>
        <p:nvSpPr>
          <p:cNvPr id="8" name="圆角矩形 7"/>
          <p:cNvSpPr/>
          <p:nvPr>
            <p:custDataLst>
              <p:tags r:id="rId6"/>
            </p:custDataLst>
          </p:nvPr>
        </p:nvSpPr>
        <p:spPr>
          <a:xfrm>
            <a:off x="5373370" y="1801495"/>
            <a:ext cx="3052445" cy="58991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b="24936"/>
          <a:stretch>
            <a:fillRect/>
          </a:stretch>
        </p:blipFill>
        <p:spPr>
          <a:xfrm>
            <a:off x="6452235" y="4561840"/>
            <a:ext cx="4443730" cy="1678305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>
            <a:off x="5999480" y="5604510"/>
            <a:ext cx="5240020" cy="635"/>
          </a:xfrm>
          <a:prstGeom prst="line">
            <a:avLst/>
          </a:prstGeom>
          <a:noFill/>
          <a:ln w="41275" cap="flat" cmpd="sng" algn="ctr">
            <a:solidFill>
              <a:srgbClr val="FF33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1412875" y="2334895"/>
            <a:ext cx="2970530" cy="60706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0"/>
            </p:custDataLst>
          </p:nvPr>
        </p:nvSpPr>
        <p:spPr>
          <a:xfrm>
            <a:off x="836295" y="1784350"/>
            <a:ext cx="2970530" cy="607060"/>
          </a:xfrm>
          <a:prstGeom prst="roundRect">
            <a:avLst/>
          </a:prstGeom>
          <a:noFill/>
          <a:ln w="3175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 animBg="1"/>
      <p:bldP spid="8" grpId="1" animBg="1"/>
      <p:bldP spid="8" grpId="2" animBg="1"/>
      <p:bldP spid="8" grpId="3" animBg="1"/>
      <p:bldP spid="14" grpId="0" animBg="1"/>
      <p:bldP spid="14" grpId="1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Rectangle 13"/>
          <p:cNvSpPr txBox="1"/>
          <p:nvPr>
            <p:custDataLst>
              <p:tags r:id="rId2"/>
            </p:custDataLst>
          </p:nvPr>
        </p:nvSpPr>
        <p:spPr>
          <a:xfrm>
            <a:off x="713740" y="1395730"/>
            <a:ext cx="11288395" cy="461708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5、判断下列物体动能的变化情况：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①一辆汽车加速运动，它的动能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.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②火车进站时做减速运动，它的动能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；停止后，它的动能等于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.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③一辆洒水车在马路上匀速前进并洒水，它的动能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.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④汽车空载和满载时以相同速度前进：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时动能大.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⑤某同学慢跑和快跑：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时动能大.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endParaRPr lang="en-US" altLang="zh-CN" sz="2600">
              <a:solidFill>
                <a:schemeClr val="tx1"/>
              </a:solidFill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13"/>
          <p:cNvSpPr txBox="1"/>
          <p:nvPr>
            <p:custDataLst>
              <p:tags r:id="rId3"/>
            </p:custDataLst>
          </p:nvPr>
        </p:nvSpPr>
        <p:spPr>
          <a:xfrm>
            <a:off x="7247991" y="3860808"/>
            <a:ext cx="7162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满载</a:t>
            </a:r>
          </a:p>
        </p:txBody>
      </p:sp>
      <p:sp>
        <p:nvSpPr>
          <p:cNvPr id="5" name="Text Box 14"/>
          <p:cNvSpPr txBox="1"/>
          <p:nvPr>
            <p:custDataLst>
              <p:tags r:id="rId4"/>
            </p:custDataLst>
          </p:nvPr>
        </p:nvSpPr>
        <p:spPr>
          <a:xfrm>
            <a:off x="4871614" y="4509351"/>
            <a:ext cx="7162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快跑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023823" y="2106920"/>
            <a:ext cx="7162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变大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688282" y="3285070"/>
            <a:ext cx="7162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减小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1279875" y="2712595"/>
            <a:ext cx="33909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0</a:t>
            </a: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6743808" y="2712977"/>
            <a:ext cx="7162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减小</a:t>
            </a:r>
          </a:p>
        </p:txBody>
      </p:sp>
      <p:sp>
        <p:nvSpPr>
          <p:cNvPr id="29" name="圆角矩形 28"/>
          <p:cNvSpPr/>
          <p:nvPr>
            <p:custDataLst>
              <p:tags r:id="rId9"/>
            </p:custDataLst>
          </p:nvPr>
        </p:nvSpPr>
        <p:spPr>
          <a:xfrm>
            <a:off x="2999740" y="2179320"/>
            <a:ext cx="1388110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3719830" y="2737485"/>
            <a:ext cx="1388110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1"/>
            </p:custDataLst>
          </p:nvPr>
        </p:nvSpPr>
        <p:spPr>
          <a:xfrm>
            <a:off x="7752080" y="2780665"/>
            <a:ext cx="1388110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2"/>
            </p:custDataLst>
          </p:nvPr>
        </p:nvSpPr>
        <p:spPr>
          <a:xfrm>
            <a:off x="4641215" y="3357245"/>
            <a:ext cx="2338705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3"/>
            </p:custDataLst>
          </p:nvPr>
        </p:nvSpPr>
        <p:spPr>
          <a:xfrm>
            <a:off x="2351405" y="3933190"/>
            <a:ext cx="1762125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>
            <p:custDataLst>
              <p:tags r:id="rId14"/>
            </p:custDataLst>
          </p:nvPr>
        </p:nvSpPr>
        <p:spPr>
          <a:xfrm>
            <a:off x="2639695" y="4580890"/>
            <a:ext cx="1757045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73480" y="1483995"/>
            <a:ext cx="9980295" cy="136080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6、 现代农业利用喷药无人机喷洒农药，安全又高效。如图所示，喷药无人机在农田上方沿水平方向匀速飞行，同时均匀喷洒农药。此过程中，喷药无人机的（　  　）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847221" y="3573403"/>
            <a:ext cx="5594292" cy="178371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A．升力大于重力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B．空气阻力和重力是一对平衡力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C．动能减小、重力势能减小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D．动能不变、重力势能减小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807655" y="2844805"/>
            <a:ext cx="372428" cy="475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zh-CN" sz="2200" b="1">
                <a:solidFill>
                  <a:srgbClr val="C00000"/>
                </a:solidFill>
                <a:cs typeface="Times New Roman" panose="02020603050405020304" pitchFamily="18" charset="0"/>
              </a:rPr>
              <a:t>C</a:t>
            </a:r>
            <a:endParaRPr lang="zh-CN" altLang="en-US" sz="2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16421" y="3141226"/>
            <a:ext cx="2790508" cy="1553675"/>
          </a:xfrm>
          <a:prstGeom prst="rect">
            <a:avLst/>
          </a:prstGeom>
        </p:spPr>
      </p:pic>
      <p:sp>
        <p:nvSpPr>
          <p:cNvPr id="29" name="圆角矩形 28"/>
          <p:cNvSpPr/>
          <p:nvPr>
            <p:custDataLst>
              <p:tags r:id="rId6"/>
            </p:custDataLst>
          </p:nvPr>
        </p:nvSpPr>
        <p:spPr>
          <a:xfrm>
            <a:off x="5231765" y="2277110"/>
            <a:ext cx="2711450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7"/>
            </p:custDataLst>
          </p:nvPr>
        </p:nvSpPr>
        <p:spPr>
          <a:xfrm>
            <a:off x="9480550" y="2277110"/>
            <a:ext cx="1388110" cy="431165"/>
          </a:xfrm>
          <a:prstGeom prst="roundRect">
            <a:avLst/>
          </a:prstGeom>
          <a:noFill/>
          <a:ln w="38100" cap="flat" cmpd="sng" algn="ctr">
            <a:solidFill>
              <a:srgbClr val="0A4EFA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8" name="TextBox 2"/>
          <p:cNvSpPr txBox="1"/>
          <p:nvPr>
            <p:custDataLst>
              <p:tags r:id="rId2"/>
            </p:custDataLst>
          </p:nvPr>
        </p:nvSpPr>
        <p:spPr>
          <a:xfrm>
            <a:off x="305435" y="1485265"/>
            <a:ext cx="11026775" cy="161480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7.  2021年3月15日，全国十多个省市出现恶劣的沙尘暴天气，迎着沙尘，脸部被沙尘打得瑟瑟发痛，原因是沙尘虽然质量较小，但飞行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　    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大，　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       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能较大。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055157" y="2781256"/>
            <a:ext cx="4622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9696663" y="2205332"/>
            <a:ext cx="7416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　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0200617" y="2709011"/>
            <a:ext cx="1718777" cy="1195896"/>
          </a:xfrm>
          <a:prstGeom prst="rect">
            <a:avLst/>
          </a:prstGeom>
        </p:spPr>
      </p:pic>
      <p:sp>
        <p:nvSpPr>
          <p:cNvPr id="11" name="TextBox 2"/>
          <p:cNvSpPr txBox="1"/>
          <p:nvPr>
            <p:custDataLst>
              <p:tags r:id="rId6"/>
            </p:custDataLst>
          </p:nvPr>
        </p:nvSpPr>
        <p:spPr>
          <a:xfrm>
            <a:off x="305435" y="3667125"/>
            <a:ext cx="11741785" cy="247650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8、 如图所示是玩弹弓的情景。经验表明，橡皮筋拉得越长，同样的“子弹”射得越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　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，这说明橡皮筋的弹性势能与橡皮筋发生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              　    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大小有关；若橡皮筋被拉得长度相同，所用“子弹”的质量不同，则发现射出时的速度也　　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                      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 (选填“相同”或“不相同”)；在此过程中，橡皮筋对“子弹”做的功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    (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选填“相同”或“不相同”)。</a:t>
            </a: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343363" y="4426627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远　</a:t>
            </a: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7724775" y="4343400"/>
            <a:ext cx="279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弹性形变程度</a:t>
            </a: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1199304" y="5639234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不相同</a:t>
            </a: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1415628" y="6286911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相同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1" grpId="0"/>
      <p:bldP spid="4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8" name="TextBox 2"/>
          <p:cNvSpPr txBox="1"/>
          <p:nvPr>
            <p:custDataLst>
              <p:tags r:id="rId2"/>
            </p:custDataLst>
          </p:nvPr>
        </p:nvSpPr>
        <p:spPr>
          <a:xfrm>
            <a:off x="977265" y="1391285"/>
            <a:ext cx="10310495" cy="220726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9. 下列物体中:   ①卷紧的钟表发条；②扔在空中的橡皮；③被适当拉伸的弹簧；④充满气的气球。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具有弹性势能的是 （     ）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①②③④　　　　      B. ①③④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只有①　　　　          D. 只有①③</a:t>
            </a:r>
          </a:p>
        </p:txBody>
      </p:sp>
      <p:sp>
        <p:nvSpPr>
          <p:cNvPr id="12" name="Rectangle 19"/>
          <p:cNvSpPr/>
          <p:nvPr>
            <p:custDataLst>
              <p:tags r:id="rId3"/>
            </p:custDataLst>
          </p:nvPr>
        </p:nvSpPr>
        <p:spPr>
          <a:xfrm>
            <a:off x="4439661" y="2708950"/>
            <a:ext cx="389850" cy="46166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sng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sng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sng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sng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sng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7" name="TextBox 2"/>
          <p:cNvSpPr txBox="1"/>
          <p:nvPr>
            <p:custDataLst>
              <p:tags r:id="rId2"/>
            </p:custDataLst>
          </p:nvPr>
        </p:nvSpPr>
        <p:spPr>
          <a:xfrm>
            <a:off x="677545" y="1001395"/>
            <a:ext cx="9852025" cy="163004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10. 司机开车上坡前，往往加大油门以提高车速，这是为了增大汽车的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能。清扫路面垃圾的清洁车，能通过吸尘器将路面上的垃圾吸入车内容器中，清洁车沿街道匀速行驶，在清扫垃圾过程中，车的动能将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　    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(选填“变大”、“变小”或“保持不变”)。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919676" y="1669041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080157" y="2925169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变大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95325" y="3645535"/>
            <a:ext cx="10464165" cy="267652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11.一跳伞运动员跳离飞机,当降落伞张开后,他开始匀速下降,此时他的重力势能将____________,他的动能将____________。(均选填“增大”“减小”或“不变”) 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2927347" y="4292968"/>
            <a:ext cx="89789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减小</a:t>
            </a: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6672009" y="4221536"/>
            <a:ext cx="89789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" grpId="0"/>
      <p:bldP spid="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623570" y="1196975"/>
            <a:ext cx="10314940" cy="378460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12. 将体积相等的实心铅球和铁球放在同一水平桌面上,则铅球的重力势能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　　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(选填“大于”“等于”或“小于”)铁球的重力势能(以地面为参考面,ρ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铅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&gt;ρ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铁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)。现将铅球斜向上方抛出落至地面,此现象表明力是改变物体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_____　　　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的原因,此过程中铅球的动能变化是____________　　　　。 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19721" y="1845459"/>
            <a:ext cx="7950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大于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10908" y="3645350"/>
            <a:ext cx="20193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先减小后增大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071178" y="2997015"/>
            <a:ext cx="140716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运动状态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39672" y="1628902"/>
            <a:ext cx="9842308" cy="363093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13、下列关于物体具有能量的叙述，不正确的是（      ）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A．拉弯的弓能把箭射得很远，拉弯的弓具有能量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B．高空坠物会砸伤人，高空的物体具有能量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C．台风把大树连根拔起，台风具有能量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D．激流能将石头冲走，激流没有能量，石头具有能量</a:t>
            </a: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8256437" y="1773124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22643" y="165716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623570" y="1268730"/>
            <a:ext cx="10357485" cy="396938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14、 一个弹簧既能被拉长也能被压缩,关于弹簧的弹性势能,下列说法正确的是 (　　)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弹簧被拉长比被压缩时的弹性势能小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弹簧被压缩时没有弹性势能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弹簧被拉长与被压缩时的弹性势能不可能相等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无论弹簧被拉长还是被压缩，在一定范围内弹簧形变越大， 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具有的弹性势能越大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669731" y="1785181"/>
            <a:ext cx="40322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95484" y="1557152"/>
            <a:ext cx="9031605" cy="341503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15、一架飞机在高空中水平匀速飞行，向灾区投放救灾物资。该飞机在此过程中  （　　）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A．动能不变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B．动能减小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C．重力势能不变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D．重力势能增大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367800" y="2348775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05890" y="1845183"/>
            <a:ext cx="3674367" cy="1846834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447665" y="1845183"/>
            <a:ext cx="4694682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运动的保龄球打在木瓶上，木瓶被撞开，保龄球对木瓶做了功。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391780" y="3141472"/>
            <a:ext cx="3072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lnSpc>
                <a:spcPct val="150000"/>
              </a:lnSpc>
              <a:buClrTx/>
              <a:buSzTx/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表明保龄球具有能量。</a:t>
            </a:r>
          </a:p>
        </p:txBody>
      </p:sp>
      <p:sp>
        <p:nvSpPr>
          <p:cNvPr id="26628" name="Text Box 3"/>
          <p:cNvSpPr txBox="1"/>
          <p:nvPr>
            <p:custDataLst>
              <p:tags r:id="rId4"/>
            </p:custDataLst>
          </p:nvPr>
        </p:nvSpPr>
        <p:spPr>
          <a:xfrm>
            <a:off x="1703705" y="4221480"/>
            <a:ext cx="645604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动能：物体由于运动而具有的能。</a:t>
            </a:r>
          </a:p>
        </p:txBody>
      </p:sp>
      <p:sp>
        <p:nvSpPr>
          <p:cNvPr id="101" name="文本框 100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628" grpId="0"/>
      <p:bldP spid="10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Rectangle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8610" y="1076960"/>
            <a:ext cx="11036300" cy="232283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16、在探究“物体动能大小跟哪些因素有关”的实验中，让小球由静止开始沿斜面向下运动去撞击水平面上的木块，实验步骤如图甲、乙、丙所示。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①木块运动的距离越远，说明撞击木块时小球具有的动能越______。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②通过比较甲、乙两次实验可得，动能大小与_______有关。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③通过比较甲、丙两次实验可得动能大小与__________有关。</a:t>
            </a:r>
          </a:p>
        </p:txBody>
      </p:sp>
      <p:pic>
        <p:nvPicPr>
          <p:cNvPr id="3" name="Picture 3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247" y="4365803"/>
            <a:ext cx="3607229" cy="208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92019" y="2421368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</a:t>
            </a:r>
          </a:p>
        </p:txBody>
      </p:sp>
      <p:sp>
        <p:nvSpPr>
          <p:cNvPr id="5" name="Rectangle 3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76270" y="3001183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</a:t>
            </a:r>
          </a:p>
        </p:txBody>
      </p:sp>
      <p:sp>
        <p:nvSpPr>
          <p:cNvPr id="6" name="Rectangle 3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40498" y="3645843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 bwMode="auto">
          <a:xfrm>
            <a:off x="173355" y="1139190"/>
            <a:ext cx="11972925" cy="142049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17、如图所示,在探究“动能的大小与哪些因素有关”的实验中,小阳用同一实验装置，让从斜面上滚下的小钢球钻入水平面上的硬纸盒,完成以下实验。</a:t>
            </a:r>
          </a:p>
        </p:txBody>
      </p:sp>
      <p:pic>
        <p:nvPicPr>
          <p:cNvPr id="1182" name="人补八31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35505" y="2348865"/>
            <a:ext cx="6628130" cy="21024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 bwMode="auto">
          <a:xfrm>
            <a:off x="173355" y="4364990"/>
            <a:ext cx="11613515" cy="244919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(1)通过比较甲、乙两次实验中硬纸盒被推的远近,可以得出结论:质量相同时物体的____________越大,动能越大。对比甲、乙两次实验还可以得出：质量相同时，物体位置越高，重力势能_________。在甲、乙两次实验中，硬纸盒所受滑动摩擦力_________（选填“相同”或“不同”）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 bwMode="auto">
          <a:xfrm>
            <a:off x="1271143" y="5012817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 bwMode="auto">
          <a:xfrm>
            <a:off x="3719830" y="5589143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越大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 bwMode="auto">
          <a:xfrm>
            <a:off x="917575" y="6092698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相同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407035" y="1196975"/>
            <a:ext cx="11406505" cy="319278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(2)如果做乙图实验时,硬纸盒被撞后滑出木板掉落,为防止因此造成硬纸盒损坏,需改进乙图实验,再与甲图实验对比。在不改变木板长度的情况下,应采用以下_____方法(填写正确选项前的字母)。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换用质量更小的钢球                   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给水平木板铺上毛巾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适当降低钢球的高度                 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换用一个较重的硬纸盒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704512" y="1772920"/>
            <a:ext cx="40748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人补八31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163" y="2708693"/>
            <a:ext cx="5319867" cy="16877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623570" y="1412875"/>
            <a:ext cx="9015095" cy="378460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(3)若要探究影响动能大小的另一因素,具体的操作方法是：选择两个________不同的钢球,从同一斜面相同高度由静止滑下。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(4)小阳在原硬纸盒的上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表面粘上砝码,设计了如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图丙所示实验,探究影响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滑动摩擦力大小的因素,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通过比较甲、丙两次实验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可得出：滑动摩擦力与</a:t>
            </a:r>
            <a:r>
              <a:rPr lang="en-US" altLang="zh-CN" sz="24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_______  __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有关。 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 bwMode="auto">
          <a:xfrm>
            <a:off x="1543177" y="2038858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 bwMode="auto">
          <a:xfrm>
            <a:off x="3774505" y="5279136"/>
            <a:ext cx="14071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压力大小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3494" y="3068638"/>
            <a:ext cx="531653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335280" y="939800"/>
            <a:ext cx="11521440" cy="415417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18、如图，小海在研究“物体的动能与哪些因素有关”时，将质量为m的小钢球从斜槽的某高度h处由静止释放，钢球运动到水平面时，将水平面上静止的木块撞出一段距离s。小海的部分实验数据和现象记录如下：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（1）上述3次实验中，第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______次实验钢球滑到斜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槽底端时动能最大；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（2）上述实验数据表明：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当速度一定时，钢球的质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量越大，动能越_______，这个结论可用于解释汽车________（选填“超速”或“超载”）带来的危害。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42609" y="2847848"/>
          <a:ext cx="5049901" cy="18440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646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75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实验次数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钢球质量m/g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钢球下落高度h/cm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木块滑行距离s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近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较远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远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 bwMode="auto">
          <a:xfrm>
            <a:off x="695325" y="3213100"/>
            <a:ext cx="335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 bwMode="auto">
          <a:xfrm>
            <a:off x="2783840" y="5372735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 bwMode="auto">
          <a:xfrm>
            <a:off x="7463663" y="5372735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超载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0544810" y="4260850"/>
            <a:ext cx="64770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10544810" y="3300095"/>
            <a:ext cx="64770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  <p:sp>
        <p:nvSpPr>
          <p:cNvPr id="26628" name="Text Box 3"/>
          <p:cNvSpPr txBox="1"/>
          <p:nvPr>
            <p:custDataLst>
              <p:tags r:id="rId2"/>
            </p:custDataLst>
          </p:nvPr>
        </p:nvSpPr>
        <p:spPr>
          <a:xfrm>
            <a:off x="1477645" y="1772920"/>
            <a:ext cx="645604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动能：物体由于运动而具有的能。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486218" y="2348865"/>
            <a:ext cx="4813935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一切运动的物体都具有动能。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3575050" y="234950"/>
            <a:ext cx="7381240" cy="1235710"/>
            <a:chOff x="5630" y="370"/>
            <a:chExt cx="11624" cy="1946"/>
          </a:xfrm>
        </p:grpSpPr>
        <p:pic>
          <p:nvPicPr>
            <p:cNvPr id="28676" name="图片 6" descr="u=3789972966,3157905563&amp;fm=214&amp;gp=0.jp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5630" y="370"/>
              <a:ext cx="1947" cy="19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3" name="TextBox 1"/>
            <p:cNvSpPr txBox="1"/>
            <p:nvPr>
              <p:custDataLst>
                <p:tags r:id="rId21"/>
              </p:custDataLst>
            </p:nvPr>
          </p:nvSpPr>
          <p:spPr>
            <a:xfrm>
              <a:off x="8012" y="977"/>
              <a:ext cx="9243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SzTx/>
                <a:buNone/>
              </a:pPr>
              <a:r>
                <a:rPr lang="zh-CN" altLang="en-US" sz="28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那么，动能大小由什么因素决定？</a:t>
              </a:r>
            </a:p>
          </p:txBody>
        </p:sp>
      </p:grpSp>
      <p:grpSp>
        <p:nvGrpSpPr>
          <p:cNvPr id="4" name="组合 31"/>
          <p:cNvGrpSpPr/>
          <p:nvPr>
            <p:custDataLst>
              <p:tags r:id="rId5"/>
            </p:custDataLst>
          </p:nvPr>
        </p:nvGrpSpPr>
        <p:grpSpPr>
          <a:xfrm>
            <a:off x="2899083" y="3428946"/>
            <a:ext cx="1921754" cy="1624889"/>
            <a:chOff x="3358152" y="-523875"/>
            <a:chExt cx="3513221" cy="2923931"/>
          </a:xfrm>
        </p:grpSpPr>
        <p:pic>
          <p:nvPicPr>
            <p:cNvPr id="12" name="图片 20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4"/>
            <a:stretch>
              <a:fillRect/>
            </a:stretch>
          </p:blipFill>
          <p:spPr bwMode="auto">
            <a:xfrm>
              <a:off x="3358152" y="-523875"/>
              <a:ext cx="3513221" cy="2095501"/>
            </a:xfrm>
            <a:prstGeom prst="roundRect">
              <a:avLst/>
            </a:prstGeom>
          </p:spPr>
        </p:pic>
        <p:sp>
          <p:nvSpPr>
            <p:cNvPr id="13" name="内容占位符 1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689220" y="1571627"/>
              <a:ext cx="2851082" cy="828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奔跑的猎豹</a:t>
              </a:r>
            </a:p>
          </p:txBody>
        </p:sp>
      </p:grpSp>
      <p:grpSp>
        <p:nvGrpSpPr>
          <p:cNvPr id="14" name="组合 28"/>
          <p:cNvGrpSpPr/>
          <p:nvPr>
            <p:custDataLst>
              <p:tags r:id="rId6"/>
            </p:custDataLst>
          </p:nvPr>
        </p:nvGrpSpPr>
        <p:grpSpPr>
          <a:xfrm>
            <a:off x="7065451" y="3428946"/>
            <a:ext cx="2006817" cy="1591877"/>
            <a:chOff x="6871373" y="-2619377"/>
            <a:chExt cx="3513221" cy="2810472"/>
          </a:xfrm>
        </p:grpSpPr>
        <p:pic>
          <p:nvPicPr>
            <p:cNvPr id="15" name="图片 18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5"/>
            <a:stretch>
              <a:fillRect/>
            </a:stretch>
          </p:blipFill>
          <p:spPr bwMode="auto">
            <a:xfrm>
              <a:off x="6871373" y="-2619377"/>
              <a:ext cx="3513221" cy="2095501"/>
            </a:xfrm>
            <a:prstGeom prst="roundRect">
              <a:avLst/>
            </a:prstGeom>
          </p:spPr>
        </p:pic>
        <p:sp>
          <p:nvSpPr>
            <p:cNvPr id="16" name="内容占位符 1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350686" y="-512954"/>
              <a:ext cx="2554591" cy="704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运动的子弹</a:t>
              </a:r>
            </a:p>
          </p:txBody>
        </p:sp>
      </p:grpSp>
      <p:grpSp>
        <p:nvGrpSpPr>
          <p:cNvPr id="17" name="组合 29"/>
          <p:cNvGrpSpPr/>
          <p:nvPr>
            <p:custDataLst>
              <p:tags r:id="rId7"/>
            </p:custDataLst>
          </p:nvPr>
        </p:nvGrpSpPr>
        <p:grpSpPr>
          <a:xfrm>
            <a:off x="9216540" y="3428946"/>
            <a:ext cx="1972136" cy="1589255"/>
            <a:chOff x="7394075" y="-263818"/>
            <a:chExt cx="3513221" cy="2836683"/>
          </a:xfrm>
        </p:grpSpPr>
        <p:pic>
          <p:nvPicPr>
            <p:cNvPr id="18" name="图片 22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6"/>
            <a:stretch>
              <a:fillRect/>
            </a:stretch>
          </p:blipFill>
          <p:spPr bwMode="auto">
            <a:xfrm>
              <a:off x="7394075" y="-263818"/>
              <a:ext cx="3513221" cy="2095502"/>
            </a:xfrm>
            <a:prstGeom prst="roundRect">
              <a:avLst/>
            </a:prstGeom>
          </p:spPr>
        </p:pic>
        <p:sp>
          <p:nvSpPr>
            <p:cNvPr id="20" name="内容占位符 1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23555" y="1861077"/>
              <a:ext cx="3054261" cy="7117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宇宙中的星体</a:t>
              </a:r>
            </a:p>
          </p:txBody>
        </p:sp>
      </p:grpSp>
      <p:grpSp>
        <p:nvGrpSpPr>
          <p:cNvPr id="21" name="组合 30"/>
          <p:cNvGrpSpPr/>
          <p:nvPr>
            <p:custDataLst>
              <p:tags r:id="rId8"/>
            </p:custDataLst>
          </p:nvPr>
        </p:nvGrpSpPr>
        <p:grpSpPr>
          <a:xfrm>
            <a:off x="4985272" y="3428946"/>
            <a:ext cx="1921397" cy="1591877"/>
            <a:chOff x="2228519" y="-3143252"/>
            <a:chExt cx="3513221" cy="2864525"/>
          </a:xfrm>
        </p:grpSpPr>
        <p:pic>
          <p:nvPicPr>
            <p:cNvPr id="22" name="图片 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7"/>
            <a:stretch>
              <a:fillRect/>
            </a:stretch>
          </p:blipFill>
          <p:spPr bwMode="auto">
            <a:xfrm>
              <a:off x="2228519" y="-3143252"/>
              <a:ext cx="3513221" cy="2095500"/>
            </a:xfrm>
            <a:prstGeom prst="roundRect">
              <a:avLst/>
            </a:prstGeom>
          </p:spPr>
        </p:pic>
        <p:sp>
          <p:nvSpPr>
            <p:cNvPr id="23" name="内容占位符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671505" y="-996317"/>
              <a:ext cx="2668161" cy="717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飞驰的摩托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9"/>
            </p:custDataLst>
          </p:nvPr>
        </p:nvGrpSpPr>
        <p:grpSpPr>
          <a:xfrm>
            <a:off x="224790" y="3440569"/>
            <a:ext cx="2660650" cy="1634387"/>
            <a:chOff x="5518" y="6063"/>
            <a:chExt cx="4190" cy="2574"/>
          </a:xfrm>
        </p:grpSpPr>
        <p:sp>
          <p:nvSpPr>
            <p:cNvPr id="25" name="Text Box 10"/>
            <p:cNvSpPr txBox="1"/>
            <p:nvPr>
              <p:custDataLst>
                <p:tags r:id="rId10"/>
              </p:custDataLst>
            </p:nvPr>
          </p:nvSpPr>
          <p:spPr>
            <a:xfrm>
              <a:off x="5518" y="7912"/>
              <a:ext cx="419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流动的水</a:t>
              </a:r>
              <a:endParaRPr lang="zh-CN" altLang="en-US" sz="24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6" name="图片 25" descr="tim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6425" y="6063"/>
              <a:ext cx="2838" cy="1831"/>
            </a:xfrm>
            <a:prstGeom prst="round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73075" y="1610360"/>
            <a:ext cx="10919460" cy="27895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（1）猜想与假设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①风越大，帆船运动越快，可猜想动能可能与物体的运动速度有关；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②同样速度的自行车和汽车，碰上行人后造成的伤害不同，可猜想动能大小与物体的质量有关。</a:t>
            </a:r>
          </a:p>
          <a:p>
            <a:pPr algn="just">
              <a:lnSpc>
                <a:spcPct val="150000"/>
              </a:lnSpc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15495" y="908951"/>
            <a:ext cx="62388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实验探究：物体的动能跟哪些因素有关</a:t>
            </a: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3519805" y="5090795"/>
            <a:ext cx="2164715" cy="681355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运动速度</a:t>
            </a: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6456045" y="5090795"/>
            <a:ext cx="2233930" cy="69088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物体的质量</a:t>
            </a:r>
            <a:endParaRPr lang="zh-CN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101" name="文本框 100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15495" y="908951"/>
            <a:ext cx="62388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实验探究：物体的动能跟哪些因素有关</a:t>
            </a:r>
          </a:p>
        </p:txBody>
      </p:sp>
      <p:pic>
        <p:nvPicPr>
          <p:cNvPr id="34840" name="图片 348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 b="57422"/>
          <a:stretch>
            <a:fillRect/>
          </a:stretch>
        </p:blipFill>
        <p:spPr>
          <a:xfrm>
            <a:off x="3215640" y="2421255"/>
            <a:ext cx="5158740" cy="1327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983615" y="5296535"/>
            <a:ext cx="9104630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B被推得越远，A对B做的功就越多，A的动能也就越大。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59485" y="6021070"/>
            <a:ext cx="1536065" cy="52197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BF53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ysClr val="windowText" lastClr="000000"/>
                </a:solidFill>
              </a:defRPr>
            </a:lvl6pPr>
            <a:lvl7pPr>
              <a:defRPr>
                <a:solidFill>
                  <a:sysClr val="windowText" lastClr="000000"/>
                </a:solidFill>
              </a:defRPr>
            </a:lvl7pPr>
            <a:lvl8pPr>
              <a:defRPr>
                <a:solidFill>
                  <a:sysClr val="windowText" lastClr="000000"/>
                </a:solidFill>
              </a:defRPr>
            </a:lvl8pPr>
            <a:lvl9pPr>
              <a:defRPr>
                <a:solidFill>
                  <a:sysClr val="windowText" lastClr="000000"/>
                </a:solidFill>
              </a:defRPr>
            </a:lvl9pPr>
          </a:lstStyle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转换法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724535" y="4171950"/>
            <a:ext cx="965835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实验设计：钢球从高为h的斜槽上滚下，在水平面上运动。运动的钢球A碰上物体B后，能将B推动一段距离。</a:t>
            </a:r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168140" y="1430655"/>
            <a:ext cx="2164715" cy="681355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运动速度</a:t>
            </a:r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7104380" y="1430655"/>
            <a:ext cx="2233930" cy="69088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物体的质量</a:t>
            </a:r>
            <a:endParaRPr lang="zh-CN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9408160" y="2708910"/>
            <a:ext cx="2046605" cy="52197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BF53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ysClr val="windowText" lastClr="000000"/>
                </a:solidFill>
              </a:defRPr>
            </a:lvl6pPr>
            <a:lvl7pPr>
              <a:defRPr>
                <a:solidFill>
                  <a:sysClr val="windowText" lastClr="000000"/>
                </a:solidFill>
              </a:defRPr>
            </a:lvl7pPr>
            <a:lvl8pPr>
              <a:defRPr>
                <a:solidFill>
                  <a:sysClr val="windowText" lastClr="000000"/>
                </a:solidFill>
              </a:defRPr>
            </a:lvl8pPr>
            <a:lvl9pPr>
              <a:defRPr>
                <a:solidFill>
                  <a:sysClr val="windowText" lastClr="000000"/>
                </a:solidFill>
              </a:defRPr>
            </a:lvl9pPr>
          </a:lstStyle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控制变量法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2495550" y="6021070"/>
            <a:ext cx="739457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通过被撞物体运动的距离s来反映动能的大小。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48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3" grpId="1"/>
      <p:bldP spid="10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15495" y="908951"/>
            <a:ext cx="62388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实验探究：物体的动能跟哪些因素有关</a:t>
            </a:r>
          </a:p>
        </p:txBody>
      </p:sp>
      <p:pic>
        <p:nvPicPr>
          <p:cNvPr id="34840" name="图片 348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4210" y="1964055"/>
            <a:ext cx="617601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744335" y="1772920"/>
            <a:ext cx="5001260" cy="355147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BECE37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钢球从高处滚下，高度h越高，钢球运动到底部时越________(快、慢)，物体B被撞得越远。所以，质量相同时，钢球的速度越大，动能越 _______。</a:t>
            </a:r>
          </a:p>
        </p:txBody>
      </p:sp>
      <p:sp>
        <p:nvSpPr>
          <p:cNvPr id="37894" name="矩形 37893"/>
          <p:cNvSpPr/>
          <p:nvPr>
            <p:custDataLst>
              <p:tags r:id="rId5"/>
            </p:custDataLst>
          </p:nvPr>
        </p:nvSpPr>
        <p:spPr>
          <a:xfrm>
            <a:off x="7409815" y="2997200"/>
            <a:ext cx="5911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3200" b="1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</a:p>
        </p:txBody>
      </p:sp>
      <p:sp>
        <p:nvSpPr>
          <p:cNvPr id="37895" name="矩形 37894"/>
          <p:cNvSpPr/>
          <p:nvPr>
            <p:custDataLst>
              <p:tags r:id="rId6"/>
            </p:custDataLst>
          </p:nvPr>
        </p:nvSpPr>
        <p:spPr>
          <a:xfrm>
            <a:off x="7967980" y="4508818"/>
            <a:ext cx="5911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3200" b="1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495550" y="5877560"/>
            <a:ext cx="58096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88290" algn="l" defTabSz="685165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控制质量不变，改变速度的方法：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288290" algn="l" defTabSz="685165"/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同一小球从不同高度滚下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894" grpId="0"/>
      <p:bldP spid="3789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951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二、动能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15495" y="908951"/>
            <a:ext cx="62388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实验探究：物体的动能跟哪些因素有关</a:t>
            </a:r>
          </a:p>
        </p:txBody>
      </p:sp>
      <p:pic>
        <p:nvPicPr>
          <p:cNvPr id="36886" name="图片 3688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8790" y="1557020"/>
            <a:ext cx="6235065" cy="366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671945" y="2277110"/>
            <a:ext cx="5138420" cy="241213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BECE37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l" eaLnBrk="1" hangingPunct="1">
              <a:lnSpc>
                <a:spcPct val="12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速度相同时，质量越_______的钢球能将物体B 撞得越远 。所以，钢球的速度相同时，质量越大，动能越 ________。</a:t>
            </a:r>
          </a:p>
        </p:txBody>
      </p:sp>
      <p:sp>
        <p:nvSpPr>
          <p:cNvPr id="35863" name="文本框 35862"/>
          <p:cNvSpPr txBox="1"/>
          <p:nvPr>
            <p:custDataLst>
              <p:tags r:id="rId5"/>
            </p:custDataLst>
          </p:nvPr>
        </p:nvSpPr>
        <p:spPr>
          <a:xfrm>
            <a:off x="9984105" y="3933190"/>
            <a:ext cx="433705" cy="480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  <p:sp>
        <p:nvSpPr>
          <p:cNvPr id="35864" name="文本框 35863"/>
          <p:cNvSpPr txBox="1"/>
          <p:nvPr>
            <p:custDataLst>
              <p:tags r:id="rId6"/>
            </p:custDataLst>
          </p:nvPr>
        </p:nvSpPr>
        <p:spPr>
          <a:xfrm flipH="1">
            <a:off x="10344150" y="2421255"/>
            <a:ext cx="567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3215640" y="5517515"/>
            <a:ext cx="5832475" cy="1065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lvl="0" indent="288290" algn="l" defTabSz="685165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控制速度不变，改变质量的方法：</a:t>
            </a:r>
          </a:p>
          <a:p>
            <a:pPr lvl="0" indent="288290" algn="l" defTabSz="685165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质量不等的小球从同一高度滚下。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5863" grpId="0"/>
      <p:bldP spid="35864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0"/>
  <p:tag name="KSO_WM_DIAGRAM_VIRTUALLY_FRAME" val="{&quot;height&quot;:248.57503937007877,&quot;left&quot;:60.42503937007874,&quot;top&quot;:213.3,&quot;width&quot;:869.8749606299212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7"/>
  <p:tag name="KSO_WM_DIAGRAM_VIRTUALLY_FRAME" val="{&quot;height&quot;:119.76322834645671,&quot;left&quot;:35.224251968503935,&quot;top&quot;:246.34574803149607,&quot;width&quot;:652.7238582677167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8"/>
  <p:tag name="KSO_WM_DIAGRAM_VIRTUALLY_FRAME" val="{&quot;height&quot;:119.76322834645671,&quot;left&quot;:35.224251968503935,&quot;top&quot;:246.34574803149607,&quot;width&quot;:652.7238582677167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4"/>
  <p:tag name="KSO_WM_DIAGRAM_VIRTUALLY_FRAME" val="{&quot;height&quot;:119.76322834645671,&quot;left&quot;:35.224251968503935,&quot;top&quot;:246.34574803149607,&quot;width&quot;:652.723858267716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5"/>
  <p:tag name="KSO_WM_DIAGRAM_VIRTUALLY_FRAME" val="{&quot;height&quot;:119.76322834645671,&quot;left&quot;:35.224251968503935,&quot;top&quot;:246.34574803149607,&quot;width&quot;:652.7238582677167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1"/>
  <p:tag name="KSO_WM_DIAGRAM_VIRTUALLY_FRAME" val="{&quot;height&quot;:119.76322834645671,&quot;left&quot;:35.224251968503935,&quot;top&quot;:246.34574803149607,&quot;width&quot;:652.7238582677167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2"/>
  <p:tag name="KSO_WM_DIAGRAM_VIRTUALLY_FRAME" val="{&quot;height&quot;:119.76322834645671,&quot;left&quot;:35.224251968503935,&quot;top&quot;:246.34574803149607,&quot;width&quot;:652.7238582677167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8"/>
  <p:tag name="KSO_WM_DIAGRAM_VIRTUALLY_FRAME" val="{&quot;height&quot;:119.76322834645671,&quot;left&quot;:35.224251968503935,&quot;top&quot;:246.34574803149607,&quot;width&quot;:652.7238582677167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9"/>
  <p:tag name="KSO_WM_DIAGRAM_VIRTUALLY_FRAME" val="{&quot;height&quot;:119.76322834645671,&quot;left&quot;:35.224251968503935,&quot;top&quot;:246.34574803149607,&quot;width&quot;:652.7238582677167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  <p:tag name="KSO_WM_DIAGRAM_VIRTUALLY_FRAME" val="{&quot;height&quot;:206.68503937007873,&quot;left&quot;:53.26464566929134,&quot;top&quot;:177.78622047244093,&quot;width&quot;:625.2332283464567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  <p:tag name="KSO_WM_DIAGRAM_VIRTUALLY_FRAME" val="{&quot;height&quot;:167.42118110236214,&quot;left&quot;:61.44173228346457,&quot;top&quot;:220.42740157480316,&quot;width&quot;:608.716062992126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  <p:tag name="KSO_WM_DIAGRAM_VIRTUALLY_FRAME" val="{&quot;height&quot;:167.42118110236214,&quot;left&quot;:61.44173228346457,&quot;top&quot;:220.42740157480316,&quot;width&quot;:608.716062992126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  <p:tag name="KSO_WM_DIAGRAM_VIRTUALLY_FRAME" val="{&quot;height&quot;:167.42118110236214,&quot;left&quot;:61.44173228346457,&quot;top&quot;:220.42740157480316,&quot;width&quot;:608.716062992126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  <p:tag name="KSO_WM_DIAGRAM_VIRTUALLY_FRAME" val="{&quot;height&quot;:167.42118110236214,&quot;left&quot;:61.44173228346457,&quot;top&quot;:220.42740157480316,&quot;width&quot;:608.716062992126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7"/>
  <p:tag name="KSO_WM_MEDIACOVER_FLAG" val="1"/>
  <p:tag name="KSO_WM_UNIT_MEDIACOVER_BTN_STATE" val="1"/>
  <p:tag name="KSO_WM_UNIT_MEDIACOVER_BTNRECT" val="0*0*0*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3"/>
  <p:tag name="KSO_WM_UNIT_PLACING_PICTURE_USER_VIEWPORT" val="{&quot;height&quot;:7725,&quot;width&quot;:1699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1"/>
  <p:tag name="KSO_WM_DIAGRAM_VIRTUALLY_FRAME" val="{&quot;height&quot;:181.75,&quot;left&quot;:20.75,&quot;top&quot;:116.85,&quot;width&quot;:91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4"/>
  <p:tag name="KSO_WM_DIAGRAM_VIRTUALLY_FRAME" val="{&quot;height&quot;:181.75,&quot;left&quot;:20.75,&quot;top&quot;:116.85,&quot;width&quot;:913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7"/>
  <p:tag name="KSO_WM_DIAGRAM_VIRTUALLY_FRAME" val="{&quot;height&quot;:181.75,&quot;left&quot;:20.75,&quot;top&quot;:116.85,&quot;width&quot;:913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8"/>
  <p:tag name="KSO_WM_DIAGRAM_VIRTUALLY_FRAME" val="{&quot;height&quot;:181.75,&quot;left&quot;:20.75,&quot;top&quot;:116.85,&quot;width&quot;:913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9"/>
  <p:tag name="KSO_WM_DIAGRAM_VIRTUALLY_FRAME" val="{&quot;height&quot;:181.75,&quot;left&quot;:20.75,&quot;top&quot;:116.85,&quot;width&quot;:913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5"/>
  <p:tag name="KSO_WM_DIAGRAM_VIRTUALLY_FRAME" val="{&quot;height&quot;:181.75,&quot;left&quot;:20.75,&quot;top&quot;:116.85,&quot;width&quot;:913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6"/>
  <p:tag name="KSO_WM_DIAGRAM_VIRTUALLY_FRAME" val="{&quot;height&quot;:181.75,&quot;left&quot;:20.75,&quot;top&quot;:116.85,&quot;width&quot;: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2"/>
  <p:tag name="KSO_WM_DIAGRAM_VIRTUALLY_FRAME" val="{&quot;height&quot;:181.75,&quot;left&quot;:20.75,&quot;top&quot;:116.85,&quot;width&quot;:913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3"/>
  <p:tag name="KSO_WM_DIAGRAM_VIRTUALLY_FRAME" val="{&quot;height&quot;:181.75,&quot;left&quot;:20.75,&quot;top&quot;:116.85,&quot;width&quot;:913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8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9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5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</a:ln>
      </a:spPr>
      <a:bodyPr>
        <a:spAutoFit/>
      </a:bodyPr>
      <a:lstStyle>
        <a:defPPr>
          <a:defRPr lang="zh-CN" altLang="en-US" sz="24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2786</Words>
  <Application>Microsoft Office PowerPoint</Application>
  <PresentationFormat>宽屏</PresentationFormat>
  <Paragraphs>367</Paragraphs>
  <Slides>44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5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2024-12-03T10:27:55Z</cp:lastPrinted>
  <dcterms:created xsi:type="dcterms:W3CDTF">2024-12-03T10:27:55Z</dcterms:created>
  <dcterms:modified xsi:type="dcterms:W3CDTF">2026-02-25T01:03:24Z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