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91" r:id="rId7"/>
    <p:sldId id="273" r:id="rId8"/>
    <p:sldId id="292" r:id="rId9"/>
    <p:sldId id="276" r:id="rId10"/>
    <p:sldId id="277" r:id="rId11"/>
    <p:sldId id="278" r:id="rId12"/>
    <p:sldId id="293" r:id="rId13"/>
    <p:sldId id="283" r:id="rId14"/>
    <p:sldId id="284" r:id="rId15"/>
    <p:sldId id="285" r:id="rId16"/>
    <p:sldId id="286" r:id="rId17"/>
    <p:sldId id="294" r:id="rId18"/>
    <p:sldId id="300" r:id="rId19"/>
    <p:sldId id="287" r:id="rId20"/>
    <p:sldId id="298" r:id="rId21"/>
    <p:sldId id="299" r:id="rId22"/>
    <p:sldId id="257" r:id="rId23"/>
    <p:sldId id="297" r:id="rId24"/>
    <p:sldId id="295" r:id="rId25"/>
    <p:sldId id="296" r:id="rId26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63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8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3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147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44138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7549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122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89879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16698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55642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690704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641202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238518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83922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ED18C10-D4AF-40CE-9B1A-01A9B646C599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C1B5E64-48F1-459C-A5BD-7D4080C775B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185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:p14="http://schemas.microsoft.com/office/powerpoint/2010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9.emf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4.wmf"/><Relationship Id="rId9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6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7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0.png"/><Relationship Id="rId4" Type="http://schemas.openxmlformats.org/officeDocument/2006/relationships/image" Target="../media/image2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F1F3513-1C59-405B-B252-BEE224A81B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5.3</a:t>
            </a:r>
            <a:r>
              <a:rPr lang="zh-CN" altLang="en-US" dirty="0">
                <a:solidFill>
                  <a:srgbClr val="FF0000"/>
                </a:solidFill>
              </a:rPr>
              <a:t>等效电路</a:t>
            </a:r>
          </a:p>
        </p:txBody>
      </p:sp>
    </p:spTree>
    <p:extLst>
      <p:ext uri="{BB962C8B-B14F-4D97-AF65-F5344CB8AC3E}">
        <p14:creationId xmlns:p14="http://schemas.microsoft.com/office/powerpoint/2010/main" val="323411303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721DAD3-49B5-4E6B-A087-04BDF904F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90500"/>
            <a:ext cx="10579100" cy="63881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理论推导：</a:t>
            </a:r>
            <a:endParaRPr lang="en-US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由欧姆定律可知：</a:t>
            </a:r>
            <a:endParaRPr lang="en-US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根据并联电路中的电流关系可知：</a:t>
            </a:r>
            <a:r>
              <a:rPr lang="en-US" altLang="zh-CN" sz="3200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；</a:t>
            </a:r>
            <a:endParaRPr lang="en-US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所以：</a:t>
            </a:r>
            <a:endParaRPr lang="en-US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根据并联电路中的电压关系可知：</a:t>
            </a:r>
            <a:r>
              <a:rPr lang="en-US" altLang="zh-CN" sz="3200" i="1">
                <a:solidFill>
                  <a:srgbClr val="0000FF"/>
                </a:solidFill>
                <a:latin typeface="Times New Roman" pitchFamily="18" charset="0"/>
              </a:rPr>
              <a:t> U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 ＝</a:t>
            </a:r>
            <a:r>
              <a:rPr lang="en-US" altLang="zh-CN" sz="3200" i="1">
                <a:solidFill>
                  <a:srgbClr val="0000FF"/>
                </a:solidFill>
                <a:latin typeface="Times New Roman" pitchFamily="18" charset="0"/>
              </a:rPr>
              <a:t> U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US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所以：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88EA420-3D44-4131-B9DD-FC72B3843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4764" y="29982"/>
            <a:ext cx="3483496" cy="2997718"/>
          </a:xfrm>
          <a:prstGeom prst="rect">
            <a:avLst/>
          </a:prstGeom>
        </p:spPr>
      </p:pic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98FD42A-EFDC-4448-8A9E-CC9ED4FF6A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111583"/>
              </p:ext>
            </p:extLst>
          </p:nvPr>
        </p:nvGraphicFramePr>
        <p:xfrm>
          <a:off x="1327150" y="1887996"/>
          <a:ext cx="3130550" cy="950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0" imgH="0" progId="Equation.DSMT4">
                  <p:embed/>
                </p:oleObj>
              </mc:Choice>
              <mc:Fallback>
                <p:oleObj name="Equation" r:id="rId4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27150" y="1887996"/>
                        <a:ext cx="3130550" cy="950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C56E014-7693-4A06-B875-4AC996F52A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504356"/>
              </p:ext>
            </p:extLst>
          </p:nvPr>
        </p:nvGraphicFramePr>
        <p:xfrm>
          <a:off x="2462213" y="3651250"/>
          <a:ext cx="201295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6" imgW="0" imgH="0" progId="Equation.DSMT4">
                  <p:embed/>
                </p:oleObj>
              </mc:Choice>
              <mc:Fallback>
                <p:oleObj name="Equation" r:id="rId6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62213" y="3651250"/>
                        <a:ext cx="2012950" cy="106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C660989-42BB-4BA1-A2DA-BF4CDD3026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238225"/>
              </p:ext>
            </p:extLst>
          </p:nvPr>
        </p:nvGraphicFramePr>
        <p:xfrm>
          <a:off x="2311400" y="5457825"/>
          <a:ext cx="1906588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8" imgW="0" imgH="0" progId="Equation.DSMT4">
                  <p:embed/>
                </p:oleObj>
              </mc:Choice>
              <mc:Fallback>
                <p:oleObj name="Equation" r:id="rId8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11400" y="5457825"/>
                        <a:ext cx="1906588" cy="106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18051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F8869B0-388E-405A-994F-5AE7DA4E7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08153"/>
            <a:ext cx="11277600" cy="627204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）电阻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并联的等效电阻的倒数等于各支路电阻的倒数之和</a:t>
            </a:r>
            <a:r>
              <a:rPr lang="zh-CN" altLang="en-US" sz="3200">
                <a:latin typeface="Times New Roman" pitchFamily="18" charset="0"/>
              </a:rPr>
              <a:t>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①两个电阻并联：                    即：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②</a:t>
            </a:r>
            <a:r>
              <a:rPr lang="en-US" altLang="zh-CN" sz="3200">
                <a:latin typeface="Times New Roman" pitchFamily="18" charset="0"/>
              </a:rPr>
              <a:t>n</a:t>
            </a:r>
            <a:r>
              <a:rPr lang="zh-CN" altLang="en-US" sz="3200">
                <a:latin typeface="Times New Roman" pitchFamily="18" charset="0"/>
              </a:rPr>
              <a:t>个电阻并联：                                     </a:t>
            </a:r>
            <a:r>
              <a:rPr lang="en-US" altLang="zh-CN" sz="3200" i="1">
                <a:latin typeface="Times New Roman" pitchFamily="18" charset="0"/>
              </a:rPr>
              <a:t>n</a:t>
            </a:r>
            <a:r>
              <a:rPr lang="zh-CN" altLang="en-US" sz="3200">
                <a:latin typeface="Times New Roman" pitchFamily="18" charset="0"/>
              </a:rPr>
              <a:t>个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0</a:t>
            </a:r>
            <a:r>
              <a:rPr lang="zh-CN" altLang="en-US" sz="3200">
                <a:latin typeface="Times New Roman" pitchFamily="18" charset="0"/>
              </a:rPr>
              <a:t>并联：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③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电阻并联后其总电阻变小，并联后的总电阻小于支路中任意一个电阻</a:t>
            </a:r>
            <a:r>
              <a:rPr lang="zh-CN" altLang="en-US" sz="3200">
                <a:latin typeface="Times New Roman" pitchFamily="18" charset="0"/>
              </a:rPr>
              <a:t>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④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并联电路中一个支路的电阻增大，总电阻也将增大，但增大的幅度较小</a:t>
            </a:r>
            <a:r>
              <a:rPr lang="zh-CN" altLang="en-US" sz="3200">
                <a:latin typeface="Times New Roman" pitchFamily="18" charset="0"/>
              </a:rPr>
              <a:t>。</a:t>
            </a:r>
            <a:endParaRPr lang="en-US" altLang="zh-CN" sz="3200">
              <a:latin typeface="Times New Roman" pitchFamily="18" charset="0"/>
            </a:endParaRP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0F7D278-0062-4956-8D33-85E3E9920F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299908"/>
              </p:ext>
            </p:extLst>
          </p:nvPr>
        </p:nvGraphicFramePr>
        <p:xfrm>
          <a:off x="4114146" y="1184441"/>
          <a:ext cx="1906588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146" y="1184441"/>
                        <a:ext cx="1906588" cy="106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F6AE9DF-2E51-455C-A434-21E7BDC07C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908256"/>
              </p:ext>
            </p:extLst>
          </p:nvPr>
        </p:nvGraphicFramePr>
        <p:xfrm>
          <a:off x="6828771" y="1120195"/>
          <a:ext cx="1906588" cy="1121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28771" y="1120195"/>
                        <a:ext cx="1906588" cy="1121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B1CC2E8-5534-47D1-923F-CDB09A58CD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376426"/>
              </p:ext>
            </p:extLst>
          </p:nvPr>
        </p:nvGraphicFramePr>
        <p:xfrm>
          <a:off x="3956050" y="2146716"/>
          <a:ext cx="331787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0" imgH="0" progId="Equation.DSMT4">
                  <p:embed/>
                </p:oleObj>
              </mc:Choice>
              <mc:Fallback>
                <p:oleObj name="Equation" r:id="rId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56050" y="2146716"/>
                        <a:ext cx="3317875" cy="106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66B35F6-859F-4522-A6C6-486F170A25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855651"/>
              </p:ext>
            </p:extLst>
          </p:nvPr>
        </p:nvGraphicFramePr>
        <p:xfrm>
          <a:off x="9843067" y="2146716"/>
          <a:ext cx="1249816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9" imgW="0" imgH="0" progId="Equation.DSMT4">
                  <p:embed/>
                </p:oleObj>
              </mc:Choice>
              <mc:Fallback>
                <p:oleObj name="Equation" r:id="rId9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843067" y="2146716"/>
                        <a:ext cx="1249816" cy="106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262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D5D12A2-668F-4CCD-AF2E-85B2BDE3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91" y="266891"/>
            <a:ext cx="9601200" cy="756233"/>
          </a:xfrm>
        </p:spPr>
        <p:txBody>
          <a:bodyPr>
            <a:normAutofit/>
          </a:bodyPr>
          <a:lstStyle/>
          <a:p>
            <a:r>
              <a:rPr lang="zh-CN" altLang="en-US" sz="3600"/>
              <a:t>并联电路中电流、电压、电阻的关系</a:t>
            </a:r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DCF5B-D9DC-4541-947C-BF85F6418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485" y="1532294"/>
            <a:ext cx="4322017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、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、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的联系：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欧姆定律：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分流定律：</a:t>
            </a:r>
          </a:p>
        </p:txBody>
      </p:sp>
      <p:sp>
        <p:nvSpPr>
          <p:cNvPr id="5" name="左大括号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8B4C003-8A33-4B5C-B16D-FD1BB1B6E3FB}"/>
              </a:ext>
            </a:extLst>
          </p:cNvPr>
          <p:cNvSpPr/>
          <p:nvPr/>
        </p:nvSpPr>
        <p:spPr>
          <a:xfrm>
            <a:off x="4116197" y="1828801"/>
            <a:ext cx="862196" cy="3521363"/>
          </a:xfrm>
          <a:prstGeom prst="leftBrace">
            <a:avLst>
              <a:gd name="adj1" fmla="val 6350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BE2836C-79C3-43E7-98EB-A431DBBCE691}"/>
              </a:ext>
            </a:extLst>
          </p:cNvPr>
          <p:cNvSpPr/>
          <p:nvPr/>
        </p:nvSpPr>
        <p:spPr>
          <a:xfrm>
            <a:off x="4817353" y="1340001"/>
            <a:ext cx="3900427" cy="7562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电流关系：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+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I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A662F7-02AC-4B51-8F3B-90D2B8D3F4E6}"/>
              </a:ext>
            </a:extLst>
          </p:cNvPr>
          <p:cNvSpPr/>
          <p:nvPr/>
        </p:nvSpPr>
        <p:spPr>
          <a:xfrm>
            <a:off x="4817353" y="2951826"/>
            <a:ext cx="3717684" cy="756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电压关系：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 ＝ 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8086742-CE76-468D-9BEA-C349E0526695}"/>
              </a:ext>
            </a:extLst>
          </p:cNvPr>
          <p:cNvSpPr/>
          <p:nvPr/>
        </p:nvSpPr>
        <p:spPr>
          <a:xfrm>
            <a:off x="4817353" y="4933224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电阻关系：</a:t>
            </a:r>
            <a:endParaRPr lang="zh-CN" altLang="en-US" sz="3200"/>
          </a:p>
        </p:txBody>
      </p:sp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175EA02-3CD3-4582-82AE-51EA3CB21A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0211" y="2506445"/>
          <a:ext cx="1074737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0211" y="2506445"/>
                        <a:ext cx="1074737" cy="103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D339025-E75D-4967-8F5D-5C8FE77406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463045"/>
              </p:ext>
            </p:extLst>
          </p:nvPr>
        </p:nvGraphicFramePr>
        <p:xfrm>
          <a:off x="2949575" y="3698875"/>
          <a:ext cx="1412875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49575" y="3698875"/>
                        <a:ext cx="1412875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DC16189-C0D2-405A-82A9-FBC06026E9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619292"/>
              </p:ext>
            </p:extLst>
          </p:nvPr>
        </p:nvGraphicFramePr>
        <p:xfrm>
          <a:off x="6767566" y="4695386"/>
          <a:ext cx="1906588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7" imgW="0" imgH="0" progId="Equation.DSMT4">
                  <p:embed/>
                </p:oleObj>
              </mc:Choice>
              <mc:Fallback>
                <p:oleObj name="Equation" r:id="rId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67566" y="4695386"/>
                        <a:ext cx="1906588" cy="106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图片 1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3FBC22F-2D50-484E-B844-10DA0209C1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11246" y="1773595"/>
            <a:ext cx="3483496" cy="299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5240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5" grpId="1" animBg="1"/>
      <p:bldP spid="6" grpId="2"/>
      <p:bldP spid="8" grpId="3"/>
      <p:bldP spid="9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2A30971-858C-4C47-93D4-18EEACEE2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8600"/>
            <a:ext cx="10236200" cy="785020"/>
          </a:xfrm>
        </p:spPr>
        <p:txBody>
          <a:bodyPr/>
          <a:lstStyle/>
          <a:p>
            <a:r>
              <a:rPr lang="zh-CN" altLang="en-US"/>
              <a:t>二、等效电路</a:t>
            </a:r>
          </a:p>
        </p:txBody>
      </p:sp>
      <p:sp>
        <p:nvSpPr>
          <p:cNvPr id="10" name="内容占位符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E9DB710-B342-4887-9ED6-D5714ADF2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1064420"/>
            <a:ext cx="11049000" cy="17295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用一个简单的电路代替复杂电路，使问题得到简化，这个简单的电路就是这个复杂电路的等效电路。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320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F12A09A-0181-4D3D-AB74-9BF707D6E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321" y="3093544"/>
            <a:ext cx="2477204" cy="15423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8DA387A-B365-44F7-8B5F-8FE0FC062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6593" y="3492124"/>
            <a:ext cx="2096096" cy="114375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EF1D55C-7A1F-4347-94FC-866F1017D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5007" y="3492124"/>
            <a:ext cx="2096096" cy="1143754"/>
          </a:xfrm>
          <a:prstGeom prst="rect">
            <a:avLst/>
          </a:prstGeom>
        </p:spPr>
      </p:pic>
      <p:sp>
        <p:nvSpPr>
          <p:cNvPr id="14" name="右箭头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DB6904B-44CC-40C5-992D-DCE51012C6DB}"/>
              </a:ext>
            </a:extLst>
          </p:cNvPr>
          <p:cNvSpPr/>
          <p:nvPr/>
        </p:nvSpPr>
        <p:spPr bwMode="auto">
          <a:xfrm>
            <a:off x="4109660" y="3824550"/>
            <a:ext cx="1200797" cy="349250"/>
          </a:xfrm>
          <a:prstGeom prst="rightArrow">
            <a:avLst>
              <a:gd name="adj1" fmla="val 50000"/>
              <a:gd name="adj2" fmla="val 1319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16" name="右箭头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062DC7F-01D7-4861-8BD5-F70A2CD29560}"/>
              </a:ext>
            </a:extLst>
          </p:cNvPr>
          <p:cNvSpPr/>
          <p:nvPr/>
        </p:nvSpPr>
        <p:spPr bwMode="auto">
          <a:xfrm>
            <a:off x="7638825" y="3849215"/>
            <a:ext cx="1200797" cy="349250"/>
          </a:xfrm>
          <a:prstGeom prst="rightArrow">
            <a:avLst>
              <a:gd name="adj1" fmla="val 50000"/>
              <a:gd name="adj2" fmla="val 1319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7396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69257" y="28052"/>
            <a:ext cx="11263086" cy="2233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Times New Roman" pitchFamily="18" charset="0"/>
              </a:rPr>
              <a:t>例题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：有一只小灯泡，它正常发光时灯丝的电阻是</a:t>
            </a:r>
            <a:r>
              <a:rPr lang="en-US" altLang="zh-CN" sz="3200">
                <a:latin typeface="Times New Roman" pitchFamily="18" charset="0"/>
              </a:rPr>
              <a:t>8.3</a:t>
            </a:r>
            <a:r>
              <a:rPr lang="el-GR" altLang="zh-CN" sz="3200">
                <a:latin typeface="Times New Roman" pitchFamily="18" charset="0"/>
              </a:rPr>
              <a:t>Ω</a:t>
            </a:r>
            <a:r>
              <a:rPr lang="zh-CN" altLang="en-US" sz="3200">
                <a:latin typeface="Times New Roman" pitchFamily="18" charset="0"/>
              </a:rPr>
              <a:t>，正常工作时的电压是</a:t>
            </a:r>
            <a:r>
              <a:rPr lang="en-US" altLang="zh-CN" sz="3200">
                <a:latin typeface="Times New Roman" pitchFamily="18" charset="0"/>
              </a:rPr>
              <a:t>2.5V</a:t>
            </a:r>
            <a:r>
              <a:rPr lang="zh-CN" altLang="en-US" sz="3200">
                <a:latin typeface="Times New Roman" pitchFamily="18" charset="0"/>
              </a:rPr>
              <a:t>。如果我们只有电压为</a:t>
            </a:r>
            <a:r>
              <a:rPr lang="en-US" altLang="zh-CN" sz="3200">
                <a:latin typeface="Times New Roman" pitchFamily="18" charset="0"/>
              </a:rPr>
              <a:t>6V</a:t>
            </a:r>
            <a:r>
              <a:rPr lang="zh-CN" altLang="en-US" sz="3200">
                <a:latin typeface="Times New Roman" pitchFamily="18" charset="0"/>
              </a:rPr>
              <a:t>的电源，要使小灯泡正常工作，需要串联一个多大的电阻？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0630" y="2638808"/>
            <a:ext cx="4281713" cy="2772796"/>
          </a:xfrm>
          <a:prstGeom prst="rect">
            <a:avLst/>
          </a:prstGeom>
        </p:spPr>
      </p:pic>
      <p:sp>
        <p:nvSpPr>
          <p:cNvPr id="5" name="文本框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69256" y="2078938"/>
            <a:ext cx="7561944" cy="3709477"/>
          </a:xfrm>
          <a:prstGeom prst="rect">
            <a:avLst/>
          </a:prstGeom>
          <a:blipFill>
            <a:blip r:embed="rId3"/>
            <a:stretch>
              <a:fillRect l="-2015" b="-985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049485" y="5921921"/>
            <a:ext cx="4702630" cy="756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</a:rPr>
              <a:t>串联电路具有分压作用。</a:t>
            </a:r>
          </a:p>
        </p:txBody>
      </p:sp>
    </p:spTree>
    <p:extLst>
      <p:ext uri="{BB962C8B-B14F-4D97-AF65-F5344CB8AC3E}">
        <p14:creationId xmlns:p14="http://schemas.microsoft.com/office/powerpoint/2010/main" val="15778749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886" y="0"/>
            <a:ext cx="11292114" cy="4025901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>
                <a:latin typeface="Times New Roman" pitchFamily="18" charset="0"/>
              </a:rPr>
              <a:t>例题</a:t>
            </a:r>
            <a:r>
              <a:rPr lang="en-US" altLang="zh-CN" sz="3200" b="1">
                <a:latin typeface="Times New Roman" pitchFamily="18" charset="0"/>
              </a:rPr>
              <a:t>2</a:t>
            </a:r>
            <a:r>
              <a:rPr lang="zh-CN" altLang="en-US" sz="3200" b="1">
                <a:latin typeface="Times New Roman" pitchFamily="18" charset="0"/>
              </a:rPr>
              <a:t>：</a:t>
            </a:r>
            <a:r>
              <a:rPr lang="zh-CN" altLang="zh-CN" sz="3200" b="1">
                <a:latin typeface="Times New Roman" pitchFamily="18" charset="0"/>
              </a:rPr>
              <a:t>如图所示电路中，电源电压不变，电阻</a:t>
            </a:r>
            <a:r>
              <a:rPr lang="en-US" altLang="zh-CN" sz="3200" b="1">
                <a:latin typeface="Times New Roman" pitchFamily="18" charset="0"/>
              </a:rPr>
              <a:t>R</a:t>
            </a:r>
            <a:r>
              <a:rPr lang="en-US" altLang="zh-CN" sz="3200" b="1" baseline="-25000">
                <a:latin typeface="Times New Roman" pitchFamily="18" charset="0"/>
              </a:rPr>
              <a:t>1</a:t>
            </a:r>
            <a:r>
              <a:rPr lang="zh-CN" altLang="zh-CN" sz="3200" b="1">
                <a:latin typeface="Times New Roman" pitchFamily="18" charset="0"/>
              </a:rPr>
              <a:t>的阻值为</a:t>
            </a:r>
            <a:r>
              <a:rPr lang="en-US" altLang="zh-CN" sz="3200" b="1">
                <a:latin typeface="Times New Roman" pitchFamily="18" charset="0"/>
              </a:rPr>
              <a:t>20Ω</a:t>
            </a:r>
            <a:r>
              <a:rPr lang="zh-CN" altLang="zh-CN" sz="3200" b="1">
                <a:latin typeface="Times New Roman" pitchFamily="18" charset="0"/>
              </a:rPr>
              <a:t>．当断开</a:t>
            </a:r>
            <a:r>
              <a:rPr lang="en-US" altLang="zh-CN" sz="3200" b="1">
                <a:latin typeface="Times New Roman" pitchFamily="18" charset="0"/>
              </a:rPr>
              <a:t>S</a:t>
            </a:r>
            <a:r>
              <a:rPr lang="en-US" altLang="zh-CN" sz="3200" b="1" baseline="-25000">
                <a:latin typeface="Times New Roman" pitchFamily="18" charset="0"/>
              </a:rPr>
              <a:t>1</a:t>
            </a:r>
            <a:r>
              <a:rPr lang="zh-CN" altLang="en-US" sz="3200" b="1">
                <a:latin typeface="Times New Roman" pitchFamily="18" charset="0"/>
              </a:rPr>
              <a:t>、</a:t>
            </a:r>
            <a:r>
              <a:rPr lang="en-US" altLang="zh-CN" sz="3200" b="1">
                <a:latin typeface="Times New Roman" pitchFamily="18" charset="0"/>
              </a:rPr>
              <a:t>S</a:t>
            </a:r>
            <a:r>
              <a:rPr lang="en-US" altLang="zh-CN" sz="3200" b="1" baseline="-25000">
                <a:latin typeface="Times New Roman" pitchFamily="18" charset="0"/>
              </a:rPr>
              <a:t>2</a:t>
            </a:r>
            <a:r>
              <a:rPr lang="zh-CN" altLang="zh-CN" sz="3200" b="1">
                <a:latin typeface="Times New Roman" pitchFamily="18" charset="0"/>
              </a:rPr>
              <a:t>，闭合</a:t>
            </a:r>
            <a:r>
              <a:rPr lang="en-US" altLang="zh-CN" sz="3200" b="1">
                <a:latin typeface="Times New Roman" pitchFamily="18" charset="0"/>
              </a:rPr>
              <a:t>S</a:t>
            </a:r>
            <a:r>
              <a:rPr lang="en-US" altLang="zh-CN" sz="3200" b="1" baseline="-25000">
                <a:latin typeface="Times New Roman" pitchFamily="18" charset="0"/>
              </a:rPr>
              <a:t>3</a:t>
            </a:r>
            <a:r>
              <a:rPr lang="zh-CN" altLang="zh-CN" sz="3200" b="1">
                <a:latin typeface="Times New Roman" pitchFamily="18" charset="0"/>
              </a:rPr>
              <a:t>时，电流表的示数为</a:t>
            </a:r>
            <a:r>
              <a:rPr lang="en-US" altLang="zh-CN" sz="3200" b="1">
                <a:latin typeface="Times New Roman" pitchFamily="18" charset="0"/>
              </a:rPr>
              <a:t>0.50A</a:t>
            </a:r>
            <a:r>
              <a:rPr lang="zh-CN" altLang="zh-CN" sz="3200" b="1">
                <a:latin typeface="Times New Roman" pitchFamily="18" charset="0"/>
              </a:rPr>
              <a:t>；当断开</a:t>
            </a:r>
            <a:r>
              <a:rPr lang="en-US" altLang="zh-CN" sz="3200" b="1">
                <a:latin typeface="Times New Roman" pitchFamily="18" charset="0"/>
              </a:rPr>
              <a:t>S</a:t>
            </a:r>
            <a:r>
              <a:rPr lang="en-US" altLang="zh-CN" sz="3200" b="1" baseline="-25000">
                <a:latin typeface="Times New Roman" pitchFamily="18" charset="0"/>
              </a:rPr>
              <a:t>2</a:t>
            </a:r>
            <a:r>
              <a:rPr lang="zh-CN" altLang="zh-CN" sz="3200" b="1">
                <a:latin typeface="Times New Roman" pitchFamily="18" charset="0"/>
              </a:rPr>
              <a:t>，闭合</a:t>
            </a:r>
            <a:r>
              <a:rPr lang="en-US" altLang="zh-CN" sz="3200" b="1">
                <a:latin typeface="Times New Roman" pitchFamily="18" charset="0"/>
              </a:rPr>
              <a:t>S</a:t>
            </a:r>
            <a:r>
              <a:rPr lang="en-US" altLang="zh-CN" sz="3200" b="1" baseline="-25000">
                <a:latin typeface="Times New Roman" pitchFamily="18" charset="0"/>
              </a:rPr>
              <a:t>1</a:t>
            </a:r>
            <a:r>
              <a:rPr lang="zh-CN" altLang="zh-CN" sz="3200" b="1">
                <a:latin typeface="Times New Roman" pitchFamily="18" charset="0"/>
              </a:rPr>
              <a:t>、</a:t>
            </a:r>
            <a:r>
              <a:rPr lang="en-US" altLang="zh-CN" sz="3200" b="1">
                <a:latin typeface="Times New Roman" pitchFamily="18" charset="0"/>
              </a:rPr>
              <a:t>S</a:t>
            </a:r>
            <a:r>
              <a:rPr lang="en-US" altLang="zh-CN" sz="3200" b="1" baseline="-25000">
                <a:latin typeface="Times New Roman" pitchFamily="18" charset="0"/>
              </a:rPr>
              <a:t>3</a:t>
            </a:r>
            <a:r>
              <a:rPr lang="zh-CN" altLang="zh-CN" sz="3200" b="1">
                <a:latin typeface="Times New Roman" pitchFamily="18" charset="0"/>
              </a:rPr>
              <a:t>时，电流表的示数为</a:t>
            </a:r>
            <a:r>
              <a:rPr lang="en-US" altLang="zh-CN" sz="3200" b="1">
                <a:latin typeface="Times New Roman" pitchFamily="18" charset="0"/>
              </a:rPr>
              <a:t>0.90A</a:t>
            </a:r>
            <a:r>
              <a:rPr lang="zh-CN" altLang="zh-CN" sz="3200" b="1">
                <a:latin typeface="Times New Roman" pitchFamily="18" charset="0"/>
              </a:rPr>
              <a:t>．</a:t>
            </a:r>
            <a:r>
              <a:rPr lang="en-US" altLang="zh-CN" sz="3200" b="1">
                <a:latin typeface="Times New Roman" pitchFamily="18" charset="0"/>
              </a:rPr>
              <a:t/>
            </a:r>
            <a:br>
              <a:rPr lang="en-US" altLang="zh-CN" sz="3200" b="1">
                <a:latin typeface="Times New Roman" pitchFamily="18" charset="0"/>
              </a:rPr>
            </a:br>
            <a:r>
              <a:rPr lang="zh-CN" altLang="zh-CN" sz="3200" b="1">
                <a:latin typeface="Times New Roman" pitchFamily="18" charset="0"/>
              </a:rPr>
              <a:t>求：（</a:t>
            </a:r>
            <a:r>
              <a:rPr lang="en-US" altLang="zh-CN" sz="3200" b="1">
                <a:latin typeface="Times New Roman" pitchFamily="18" charset="0"/>
              </a:rPr>
              <a:t>1</a:t>
            </a:r>
            <a:r>
              <a:rPr lang="zh-CN" altLang="zh-CN" sz="3200" b="1">
                <a:latin typeface="Times New Roman" pitchFamily="18" charset="0"/>
              </a:rPr>
              <a:t>）电阻</a:t>
            </a:r>
            <a:r>
              <a:rPr lang="en-US" altLang="zh-CN" sz="3200" b="1">
                <a:latin typeface="Times New Roman" pitchFamily="18" charset="0"/>
              </a:rPr>
              <a:t>R</a:t>
            </a:r>
            <a:r>
              <a:rPr lang="en-US" altLang="zh-CN" sz="3200" b="1" baseline="-25000">
                <a:latin typeface="Times New Roman" pitchFamily="18" charset="0"/>
              </a:rPr>
              <a:t>2</a:t>
            </a:r>
            <a:r>
              <a:rPr lang="zh-CN" altLang="zh-CN" sz="3200" b="1">
                <a:latin typeface="Times New Roman" pitchFamily="18" charset="0"/>
              </a:rPr>
              <a:t>的阻值．（</a:t>
            </a:r>
            <a:r>
              <a:rPr lang="en-US" altLang="zh-CN" sz="3200" b="1">
                <a:latin typeface="Times New Roman" pitchFamily="18" charset="0"/>
              </a:rPr>
              <a:t>2</a:t>
            </a:r>
            <a:r>
              <a:rPr lang="zh-CN" altLang="zh-CN" sz="3200" b="1">
                <a:latin typeface="Times New Roman" pitchFamily="18" charset="0"/>
              </a:rPr>
              <a:t>）断开</a:t>
            </a:r>
            <a:r>
              <a:rPr lang="en-US" altLang="zh-CN" sz="3200" b="1">
                <a:latin typeface="Times New Roman" pitchFamily="18" charset="0"/>
              </a:rPr>
              <a:t>S</a:t>
            </a:r>
            <a:r>
              <a:rPr lang="en-US" altLang="zh-CN" sz="3200" b="1" baseline="-25000">
                <a:latin typeface="Times New Roman" pitchFamily="18" charset="0"/>
              </a:rPr>
              <a:t>1</a:t>
            </a:r>
            <a:r>
              <a:rPr lang="zh-CN" altLang="en-US" sz="3200" b="1">
                <a:latin typeface="Times New Roman" pitchFamily="18" charset="0"/>
              </a:rPr>
              <a:t>、</a:t>
            </a:r>
            <a:r>
              <a:rPr lang="en-US" altLang="zh-CN" sz="3200" b="1">
                <a:latin typeface="Times New Roman" pitchFamily="18" charset="0"/>
              </a:rPr>
              <a:t>S</a:t>
            </a:r>
            <a:r>
              <a:rPr lang="en-US" altLang="zh-CN" sz="3200" b="1" baseline="-25000">
                <a:latin typeface="Times New Roman" pitchFamily="18" charset="0"/>
              </a:rPr>
              <a:t>3</a:t>
            </a:r>
            <a:r>
              <a:rPr lang="zh-CN" altLang="zh-CN" sz="3200" b="1">
                <a:latin typeface="Times New Roman" pitchFamily="18" charset="0"/>
              </a:rPr>
              <a:t>，闭合</a:t>
            </a:r>
            <a:r>
              <a:rPr lang="en-US" altLang="zh-CN" sz="3200" b="1">
                <a:latin typeface="Times New Roman" pitchFamily="18" charset="0"/>
              </a:rPr>
              <a:t>S</a:t>
            </a:r>
            <a:r>
              <a:rPr lang="en-US" altLang="zh-CN" sz="3200" b="1" baseline="-25000">
                <a:latin typeface="Times New Roman" pitchFamily="18" charset="0"/>
              </a:rPr>
              <a:t>2</a:t>
            </a:r>
            <a:r>
              <a:rPr lang="zh-CN" altLang="zh-CN" sz="3200" b="1">
                <a:latin typeface="Times New Roman" pitchFamily="18" charset="0"/>
              </a:rPr>
              <a:t>时，加在电阻</a:t>
            </a:r>
            <a:r>
              <a:rPr lang="en-US" altLang="zh-CN" sz="3200" b="1">
                <a:latin typeface="Times New Roman" pitchFamily="18" charset="0"/>
              </a:rPr>
              <a:t>R</a:t>
            </a:r>
            <a:r>
              <a:rPr lang="en-US" altLang="zh-CN" sz="3200" b="1" baseline="-25000">
                <a:latin typeface="Times New Roman" pitchFamily="18" charset="0"/>
              </a:rPr>
              <a:t>1</a:t>
            </a:r>
            <a:r>
              <a:rPr lang="zh-CN" altLang="zh-CN" sz="3200" b="1">
                <a:latin typeface="Times New Roman" pitchFamily="18" charset="0"/>
              </a:rPr>
              <a:t>两端的电压</a:t>
            </a:r>
            <a:r>
              <a:rPr lang="en-US" altLang="zh-CN" sz="3200" b="1">
                <a:latin typeface="Times New Roman" pitchFamily="18" charset="0"/>
              </a:rPr>
              <a:t>.</a:t>
            </a:r>
            <a:endParaRPr lang="zh-CN" altLang="en-US" sz="3200">
              <a:latin typeface="Times New Roman" pitchFamily="18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858" y="3429000"/>
            <a:ext cx="4129313" cy="302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88402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0571" y="3875246"/>
            <a:ext cx="3991429" cy="2920842"/>
          </a:xfrm>
          <a:prstGeom prst="rect">
            <a:avLst/>
          </a:prstGeom>
        </p:spPr>
      </p:pic>
      <p:sp>
        <p:nvSpPr>
          <p:cNvPr id="5" name="标题 1"/>
          <p:cNvSpPr txBox="1"/>
          <p:nvPr/>
        </p:nvSpPr>
        <p:spPr>
          <a:xfrm>
            <a:off x="735239" y="61913"/>
            <a:ext cx="9236986" cy="112315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rgbClr val="0000FF"/>
                </a:solidFill>
              </a:rPr>
              <a:t>解：（</a:t>
            </a:r>
            <a:r>
              <a:rPr lang="en-US" altLang="zh-CN" sz="2400" b="1">
                <a:solidFill>
                  <a:srgbClr val="0000FF"/>
                </a:solidFill>
              </a:rPr>
              <a:t>1</a:t>
            </a:r>
            <a:r>
              <a:rPr lang="zh-CN" altLang="en-US" sz="2400" b="1">
                <a:solidFill>
                  <a:srgbClr val="0000FF"/>
                </a:solidFill>
              </a:rPr>
              <a:t>）</a:t>
            </a:r>
            <a:r>
              <a:rPr lang="zh-CN" altLang="zh-CN" sz="2400" b="1">
                <a:solidFill>
                  <a:srgbClr val="0000FF"/>
                </a:solidFill>
              </a:rPr>
              <a:t>当断开</a:t>
            </a:r>
            <a:r>
              <a:rPr lang="en-US" altLang="zh-CN" sz="2400" b="1">
                <a:solidFill>
                  <a:srgbClr val="0000FF"/>
                </a:solidFill>
              </a:rPr>
              <a:t>S</a:t>
            </a:r>
            <a:r>
              <a:rPr lang="en-US" altLang="zh-CN" sz="2400" b="1" baseline="-25000">
                <a:solidFill>
                  <a:srgbClr val="0000FF"/>
                </a:solidFill>
              </a:rPr>
              <a:t>1</a:t>
            </a:r>
            <a:r>
              <a:rPr lang="zh-CN" altLang="en-US" sz="2400" b="1">
                <a:solidFill>
                  <a:srgbClr val="0000FF"/>
                </a:solidFill>
              </a:rPr>
              <a:t>、</a:t>
            </a:r>
            <a:r>
              <a:rPr lang="en-US" altLang="zh-CN" sz="2400" b="1">
                <a:solidFill>
                  <a:srgbClr val="0000FF"/>
                </a:solidFill>
              </a:rPr>
              <a:t>S</a:t>
            </a:r>
            <a:r>
              <a:rPr lang="en-US" altLang="zh-CN" sz="2400" b="1" baseline="-25000">
                <a:solidFill>
                  <a:srgbClr val="0000FF"/>
                </a:solidFill>
              </a:rPr>
              <a:t>2</a:t>
            </a:r>
            <a:r>
              <a:rPr lang="zh-CN" altLang="zh-CN" sz="2400" b="1">
                <a:solidFill>
                  <a:srgbClr val="0000FF"/>
                </a:solidFill>
              </a:rPr>
              <a:t>，闭合</a:t>
            </a:r>
            <a:r>
              <a:rPr lang="en-US" altLang="zh-CN" sz="2400" b="1">
                <a:solidFill>
                  <a:srgbClr val="0000FF"/>
                </a:solidFill>
              </a:rPr>
              <a:t>S</a:t>
            </a:r>
            <a:r>
              <a:rPr lang="en-US" altLang="zh-CN" sz="2400" b="1" baseline="-25000">
                <a:solidFill>
                  <a:srgbClr val="0000FF"/>
                </a:solidFill>
              </a:rPr>
              <a:t>3</a:t>
            </a:r>
            <a:r>
              <a:rPr lang="zh-CN" altLang="zh-CN" sz="2400" b="1">
                <a:solidFill>
                  <a:srgbClr val="0000FF"/>
                </a:solidFill>
              </a:rPr>
              <a:t>时，电路中只有电阻</a:t>
            </a:r>
            <a:r>
              <a:rPr lang="en-US" altLang="zh-CN" sz="2400" b="1">
                <a:solidFill>
                  <a:srgbClr val="0000FF"/>
                </a:solidFill>
              </a:rPr>
              <a:t>R</a:t>
            </a:r>
            <a:r>
              <a:rPr lang="en-US" altLang="zh-CN" sz="2400" b="1" baseline="-25000">
                <a:solidFill>
                  <a:srgbClr val="0000FF"/>
                </a:solidFill>
              </a:rPr>
              <a:t>1</a:t>
            </a:r>
            <a:endParaRPr lang="zh-CN" altLang="zh-CN" sz="2400" b="1">
              <a:solidFill>
                <a:srgbClr val="0000FF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b="1">
                <a:solidFill>
                  <a:srgbClr val="0000FF"/>
                </a:solidFill>
              </a:rPr>
              <a:t>∴</a:t>
            </a:r>
            <a:r>
              <a:rPr lang="zh-CN" altLang="zh-CN" sz="2400" b="1">
                <a:solidFill>
                  <a:srgbClr val="0000FF"/>
                </a:solidFill>
              </a:rPr>
              <a:t>电源电压为：</a:t>
            </a:r>
            <a:r>
              <a:rPr lang="en-US" altLang="zh-CN" sz="2400" b="1">
                <a:solidFill>
                  <a:srgbClr val="0000FF"/>
                </a:solidFill>
              </a:rPr>
              <a:t>U=I</a:t>
            </a:r>
            <a:r>
              <a:rPr lang="en-US" altLang="zh-CN" sz="2400" b="1" baseline="-25000">
                <a:solidFill>
                  <a:srgbClr val="0000FF"/>
                </a:solidFill>
              </a:rPr>
              <a:t>1</a:t>
            </a:r>
            <a:r>
              <a:rPr lang="en-US" altLang="zh-CN" sz="2400" b="1">
                <a:solidFill>
                  <a:srgbClr val="0000FF"/>
                </a:solidFill>
              </a:rPr>
              <a:t>R</a:t>
            </a:r>
            <a:r>
              <a:rPr lang="en-US" altLang="zh-CN" sz="2400" b="1" baseline="-25000">
                <a:solidFill>
                  <a:srgbClr val="0000FF"/>
                </a:solidFill>
              </a:rPr>
              <a:t>1</a:t>
            </a:r>
            <a:r>
              <a:rPr lang="en-US" altLang="zh-CN" sz="2400" b="1">
                <a:solidFill>
                  <a:srgbClr val="0000FF"/>
                </a:solidFill>
              </a:rPr>
              <a:t>=0.50A×20Ω=10V</a:t>
            </a:r>
            <a:endParaRPr lang="zh-CN" altLang="en-US" sz="2400" b="1">
              <a:solidFill>
                <a:srgbClr val="0000FF"/>
              </a:solidFill>
            </a:endParaRPr>
          </a:p>
        </p:txBody>
      </p:sp>
      <p:sp>
        <p:nvSpPr>
          <p:cNvPr id="6" name="标题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5239" y="1297242"/>
            <a:ext cx="9236986" cy="2176860"/>
          </a:xfrm>
          <a:prstGeom prst="rect">
            <a:avLst/>
          </a:prstGeom>
          <a:blipFill>
            <a:blip r:embed="rId3"/>
            <a:stretch>
              <a:fillRect l="-1056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7" name="标题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5239" y="3294742"/>
            <a:ext cx="11195506" cy="3436768"/>
          </a:xfrm>
          <a:prstGeom prst="rect">
            <a:avLst/>
          </a:prstGeom>
          <a:blipFill>
            <a:blip r:embed="rId4"/>
            <a:stretch>
              <a:fillRect l="-87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612497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 animBg="1"/>
      <p:bldP spid="7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80DFDC3-8887-4B78-A51D-0FAC9D33BF7C}"/>
              </a:ext>
            </a:extLst>
          </p:cNvPr>
          <p:cNvSpPr txBox="1"/>
          <p:nvPr/>
        </p:nvSpPr>
        <p:spPr>
          <a:xfrm>
            <a:off x="783772" y="818868"/>
            <a:ext cx="11041196" cy="444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Times New Roman" pitchFamily="18" charset="0"/>
              </a:rPr>
              <a:t>1.</a:t>
            </a:r>
            <a:r>
              <a:rPr lang="zh-CN" altLang="en-US" sz="3200">
                <a:latin typeface="Times New Roman" pitchFamily="18" charset="0"/>
              </a:rPr>
              <a:t>如图所示：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4</a:t>
            </a:r>
            <a:r>
              <a:rPr lang="el-GR" altLang="zh-CN" sz="3200">
                <a:latin typeface="Times New Roman" pitchFamily="18" charset="0"/>
              </a:rPr>
              <a:t>Ω</a:t>
            </a:r>
            <a:r>
              <a:rPr lang="zh-CN" altLang="en-US" sz="3200">
                <a:latin typeface="Times New Roman" pitchFamily="18" charset="0"/>
              </a:rPr>
              <a:t>，</a:t>
            </a:r>
            <a:r>
              <a:rPr lang="en-US" altLang="zh-CN" sz="3200">
                <a:latin typeface="Times New Roman" pitchFamily="18" charset="0"/>
              </a:rPr>
              <a:t> R</a:t>
            </a:r>
            <a:r>
              <a:rPr lang="en-US" altLang="zh-CN" sz="3200" baseline="-25000">
                <a:latin typeface="Times New Roman" pitchFamily="18" charset="0"/>
              </a:rPr>
              <a:t>3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8</a:t>
            </a:r>
            <a:r>
              <a:rPr lang="el-GR" altLang="zh-CN" sz="3200">
                <a:latin typeface="Times New Roman" pitchFamily="18" charset="0"/>
              </a:rPr>
              <a:t>Ω</a:t>
            </a:r>
            <a:r>
              <a:rPr lang="zh-CN" altLang="en-US" sz="3200">
                <a:latin typeface="Times New Roman" pitchFamily="18" charset="0"/>
              </a:rPr>
              <a:t>，求下列情况下，</a:t>
            </a:r>
            <a:r>
              <a:rPr lang="en-US" altLang="zh-CN" sz="3200">
                <a:latin typeface="Times New Roman" pitchFamily="18" charset="0"/>
              </a:rPr>
              <a:t>A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B</a:t>
            </a:r>
            <a:r>
              <a:rPr lang="zh-CN" altLang="en-US" sz="3200">
                <a:latin typeface="Times New Roman" pitchFamily="18" charset="0"/>
              </a:rPr>
              <a:t>间的总电阻是多少？</a:t>
            </a:r>
            <a:endParaRPr lang="en-US" altLang="zh-CN" sz="320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</a:t>
            </a:r>
            <a:r>
              <a:rPr lang="en-US" altLang="zh-CN" sz="3200">
                <a:latin typeface="Times New Roman" pitchFamily="18" charset="0"/>
              </a:rPr>
              <a:t>S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闭合，</a:t>
            </a:r>
            <a:r>
              <a:rPr lang="en-US" altLang="zh-CN" sz="3200">
                <a:latin typeface="Times New Roman" pitchFamily="18" charset="0"/>
              </a:rPr>
              <a:t>S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断开</a:t>
            </a:r>
            <a:endParaRPr lang="en-US" altLang="zh-CN" sz="320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</a:t>
            </a:r>
            <a:r>
              <a:rPr lang="en-US" altLang="zh-CN" sz="3200">
                <a:latin typeface="Times New Roman" pitchFamily="18" charset="0"/>
              </a:rPr>
              <a:t>S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闭合，</a:t>
            </a:r>
            <a:r>
              <a:rPr lang="en-US" altLang="zh-CN" sz="3200">
                <a:latin typeface="Times New Roman" pitchFamily="18" charset="0"/>
              </a:rPr>
              <a:t>S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断开</a:t>
            </a:r>
            <a:endParaRPr lang="en-US" altLang="zh-CN" sz="320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3</a:t>
            </a:r>
            <a:r>
              <a:rPr lang="zh-CN" altLang="en-US" sz="3200">
                <a:latin typeface="Times New Roman" pitchFamily="18" charset="0"/>
              </a:rPr>
              <a:t>）</a:t>
            </a:r>
            <a:r>
              <a:rPr lang="en-US" altLang="zh-CN" sz="3200">
                <a:latin typeface="Times New Roman" pitchFamily="18" charset="0"/>
              </a:rPr>
              <a:t>S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S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均断开</a:t>
            </a:r>
            <a:endParaRPr lang="en-US" altLang="zh-CN" sz="320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4</a:t>
            </a:r>
            <a:r>
              <a:rPr lang="zh-CN" altLang="en-US" sz="3200">
                <a:latin typeface="Times New Roman" pitchFamily="18" charset="0"/>
              </a:rPr>
              <a:t>）</a:t>
            </a:r>
            <a:r>
              <a:rPr lang="en-US" altLang="zh-CN" sz="3200">
                <a:latin typeface="Times New Roman" pitchFamily="18" charset="0"/>
              </a:rPr>
              <a:t>S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S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均闭合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1E1D065-1491-4126-826D-79C53ACD0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875" y="2496004"/>
            <a:ext cx="6867953" cy="232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4751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E4072CF-D5D6-4B87-9D8B-31AEDD12B566}"/>
              </a:ext>
            </a:extLst>
          </p:cNvPr>
          <p:cNvSpPr/>
          <p:nvPr/>
        </p:nvSpPr>
        <p:spPr>
          <a:xfrm>
            <a:off x="984739" y="1097752"/>
            <a:ext cx="10893670" cy="2953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2.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把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n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个阻值相等的定值电阻串联时，总阻值为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Courier New" panose="02070309020205020404" pitchFamily="49" charset="0"/>
              </a:rPr>
              <a:t>1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；把它们并联时，总阻值为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，则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Courier New" panose="02070309020205020404" pitchFamily="49" charset="0"/>
              </a:rPr>
              <a:t>1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∶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等于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(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 )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endParaRPr lang="zh-CN" altLang="zh-CN" sz="3200" kern="100">
              <a:latin typeface="Times New Roman" pitchFamily="18" charset="0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n</a:t>
            </a:r>
            <a:r>
              <a:rPr lang="en-US" altLang="zh-CN" sz="3200" kern="100" baseline="30000">
                <a:latin typeface="Times New Roman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 		B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cs typeface="Courier New" panose="02070309020205020404" pitchFamily="49" charset="0"/>
              </a:rPr>
              <a:t>n 		C. 			D.</a:t>
            </a:r>
            <a:endParaRPr lang="zh-CN" altLang="zh-CN" sz="3200" kern="100">
              <a:effectLst/>
              <a:latin typeface="Times New Roman" pitchFamily="18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3876407-529F-454E-9CBD-4AD976E99A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42929"/>
              </p:ext>
            </p:extLst>
          </p:nvPr>
        </p:nvGraphicFramePr>
        <p:xfrm>
          <a:off x="5272455" y="3087387"/>
          <a:ext cx="508488" cy="1294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2455" y="3087387"/>
                        <a:ext cx="508488" cy="1294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7E244C3-1AA5-4AC5-A56E-BA4C21F561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291637"/>
              </p:ext>
            </p:extLst>
          </p:nvPr>
        </p:nvGraphicFramePr>
        <p:xfrm>
          <a:off x="6973888" y="3087688"/>
          <a:ext cx="692150" cy="129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73888" y="3087688"/>
                        <a:ext cx="692150" cy="1293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567696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72457" y="1300967"/>
            <a:ext cx="10697029" cy="444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Times New Roman" pitchFamily="18" charset="0"/>
              </a:rPr>
              <a:t>3.</a:t>
            </a:r>
            <a:r>
              <a:rPr lang="zh-CN" altLang="en-US" sz="3200">
                <a:latin typeface="Times New Roman" pitchFamily="18" charset="0"/>
              </a:rPr>
              <a:t>两个电阻的阻值相同，若将它们串联起来电阻是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，若将它们并联起来电阻是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，则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与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的关系是（     ）</a:t>
            </a:r>
            <a:endParaRPr lang="en-US" altLang="zh-CN" sz="320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>
                <a:latin typeface="Times New Roman" pitchFamily="18" charset="0"/>
              </a:rPr>
              <a:t>A</a:t>
            </a:r>
            <a:r>
              <a:rPr lang="zh-CN" altLang="en-US" sz="3200">
                <a:latin typeface="Times New Roman" pitchFamily="18" charset="0"/>
              </a:rPr>
              <a:t>：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en-US" altLang="zh-CN" sz="3200">
                <a:latin typeface="Times New Roman" pitchFamily="18" charset="0"/>
              </a:rPr>
              <a:t>B</a:t>
            </a:r>
            <a:r>
              <a:rPr lang="zh-CN" altLang="en-US" sz="3200">
                <a:latin typeface="Times New Roman" pitchFamily="18" charset="0"/>
              </a:rPr>
              <a:t>：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4R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altLang="zh-CN" sz="3200">
                <a:latin typeface="Times New Roman" pitchFamily="18" charset="0"/>
              </a:rPr>
              <a:t>C</a:t>
            </a:r>
            <a:r>
              <a:rPr lang="zh-CN" altLang="en-US" sz="3200">
                <a:latin typeface="Times New Roman" pitchFamily="18" charset="0"/>
              </a:rPr>
              <a:t>：</a:t>
            </a:r>
            <a:r>
              <a:rPr lang="en-US" altLang="zh-CN" sz="3200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4R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en-US" altLang="zh-CN" sz="3200">
                <a:latin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CN" sz="3200">
                <a:latin typeface="Times New Roman" pitchFamily="18" charset="0"/>
              </a:rPr>
              <a:t>D</a:t>
            </a:r>
            <a:r>
              <a:rPr lang="zh-CN" altLang="en-US" sz="3200">
                <a:latin typeface="Times New Roman" pitchFamily="18" charset="0"/>
              </a:rPr>
              <a:t>：无法确定</a:t>
            </a:r>
          </a:p>
        </p:txBody>
      </p:sp>
    </p:spTree>
    <p:extLst>
      <p:ext uri="{BB962C8B-B14F-4D97-AF65-F5344CB8AC3E}">
        <p14:creationId xmlns:p14="http://schemas.microsoft.com/office/powerpoint/2010/main" val="405819250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DC39909-5621-49B5-8CD9-A6DC06FA2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67286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小明观察到爷爷收音机中一只</a:t>
            </a:r>
            <a:r>
              <a:rPr lang="en-US" altLang="zh-CN" sz="3200">
                <a:latin typeface="Times New Roman" pitchFamily="18" charset="0"/>
              </a:rPr>
              <a:t>10Ω</a:t>
            </a:r>
            <a:r>
              <a:rPr lang="zh-CN" altLang="en-US" sz="3200">
                <a:latin typeface="Times New Roman" pitchFamily="18" charset="0"/>
              </a:rPr>
              <a:t>的电阻出现了问题，但手中只有一些</a:t>
            </a:r>
            <a:r>
              <a:rPr lang="en-US" altLang="zh-CN" sz="3200">
                <a:latin typeface="Times New Roman" pitchFamily="18" charset="0"/>
              </a:rPr>
              <a:t>5Ω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20 Ω</a:t>
            </a:r>
            <a:r>
              <a:rPr lang="zh-CN" altLang="en-US" sz="3200">
                <a:latin typeface="Times New Roman" pitchFamily="18" charset="0"/>
              </a:rPr>
              <a:t>的电阻，利用这些电阻能修好收音机吗？如何替换掉这个</a:t>
            </a:r>
            <a:r>
              <a:rPr lang="en-US" altLang="zh-CN" sz="3200">
                <a:latin typeface="Times New Roman" pitchFamily="18" charset="0"/>
              </a:rPr>
              <a:t>10 Ω</a:t>
            </a:r>
            <a:r>
              <a:rPr lang="zh-CN" altLang="en-US" sz="3200">
                <a:latin typeface="Times New Roman" pitchFamily="18" charset="0"/>
              </a:rPr>
              <a:t>的电阻？</a:t>
            </a:r>
          </a:p>
        </p:txBody>
      </p:sp>
    </p:spTree>
    <p:extLst>
      <p:ext uri="{BB962C8B-B14F-4D97-AF65-F5344CB8AC3E}">
        <p14:creationId xmlns:p14="http://schemas.microsoft.com/office/powerpoint/2010/main" val="1914106670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5400BE5-C22F-4BD8-AF2E-8C384CD12B7E}"/>
              </a:ext>
            </a:extLst>
          </p:cNvPr>
          <p:cNvSpPr/>
          <p:nvPr/>
        </p:nvSpPr>
        <p:spPr>
          <a:xfrm>
            <a:off x="720967" y="518880"/>
            <a:ext cx="11262946" cy="5179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有两个阻值不同的定值电阻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，它们的电流随电压变化的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图线如图所示．如果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串联的总电阻为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宋体" panose="02010600030101010101" pitchFamily="2" charset="-122"/>
              </a:rPr>
              <a:t>串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，并联后的总电阻为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宋体" panose="02010600030101010101" pitchFamily="2" charset="-122"/>
              </a:rPr>
              <a:t>并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，则说法中正确的是（  ）</a:t>
            </a:r>
            <a:endParaRPr lang="zh-CN" altLang="zh-CN" sz="3200" kern="10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串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在</a:t>
            </a:r>
            <a:r>
              <a:rPr lang="en-US" altLang="zh-CN" sz="3200" kern="100">
                <a:latin typeface="Times New Roman" pitchFamily="18" charset="0"/>
                <a:cs typeface="宋体" panose="02010600030101010101" pitchFamily="2" charset="-122"/>
              </a:rPr>
              <a:t>Ⅲ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区域，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并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在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I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区域</a:t>
            </a:r>
            <a:r>
              <a:rPr lang="en-US" altLang="zh-CN" sz="3200" kern="100">
                <a:latin typeface="Times New Roman" pitchFamily="18" charset="0"/>
                <a:cs typeface="宋体" panose="02010600030101010101" pitchFamily="2" charset="-122"/>
              </a:rPr>
              <a:t>	</a:t>
            </a: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串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＞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并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＞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＞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endParaRPr lang="zh-CN" altLang="zh-CN" sz="3200" kern="10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串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在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I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区域，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并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在</a:t>
            </a:r>
            <a:r>
              <a:rPr lang="en-US" altLang="zh-CN" sz="3200" kern="100">
                <a:latin typeface="Times New Roman" pitchFamily="18" charset="0"/>
                <a:cs typeface="宋体" panose="02010600030101010101" pitchFamily="2" charset="-122"/>
              </a:rPr>
              <a:t>Ⅲ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区域</a:t>
            </a:r>
            <a:r>
              <a:rPr lang="en-US" altLang="zh-CN" sz="3200" kern="100">
                <a:latin typeface="Times New Roman" pitchFamily="18" charset="0"/>
                <a:cs typeface="宋体" panose="02010600030101010101" pitchFamily="2" charset="-122"/>
              </a:rPr>
              <a:t>	</a:t>
            </a: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串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＞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＞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并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＞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endParaRPr lang="zh-CN" altLang="zh-CN" sz="3200" kern="10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B9F6D09-F424-4689-A6B3-E4A02703F5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751348"/>
              </p:ext>
            </p:extLst>
          </p:nvPr>
        </p:nvGraphicFramePr>
        <p:xfrm>
          <a:off x="7495809" y="2936115"/>
          <a:ext cx="3635252" cy="300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95809" y="2936115"/>
                        <a:ext cx="3635252" cy="300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255314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4C905E-2898-40FE-910B-4B772F5CD5ED}"/>
              </a:ext>
            </a:extLst>
          </p:cNvPr>
          <p:cNvSpPr/>
          <p:nvPr/>
        </p:nvSpPr>
        <p:spPr>
          <a:xfrm>
            <a:off x="747346" y="795961"/>
            <a:ext cx="10961924" cy="2224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用均匀的电阻丝围成一个正方形</a:t>
            </a:r>
            <a:r>
              <a:rPr lang="en-US" altLang="zh-CN" sz="3200" i="1" kern="100">
                <a:latin typeface="Times New Roman" pitchFamily="18" charset="0"/>
                <a:cs typeface="Times New Romance"/>
              </a:rPr>
              <a:t>ABCD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，如图所示，其中</a:t>
            </a:r>
            <a:r>
              <a:rPr lang="en-US" altLang="zh-CN" sz="3200" i="1" kern="100">
                <a:latin typeface="Times New Roman" pitchFamily="18" charset="0"/>
                <a:cs typeface="Times New Romance"/>
              </a:rPr>
              <a:t>E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为</a:t>
            </a:r>
            <a:r>
              <a:rPr lang="en-US" altLang="zh-CN" sz="3200" i="1" kern="100">
                <a:latin typeface="Times New Roman" pitchFamily="18" charset="0"/>
                <a:cs typeface="Times New Romance"/>
              </a:rPr>
              <a:t>CD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的中点．当</a:t>
            </a:r>
            <a:r>
              <a:rPr lang="en-US" altLang="zh-CN" sz="3200" i="1" kern="100">
                <a:latin typeface="Times New Roman" pitchFamily="18" charset="0"/>
                <a:cs typeface="Times New Romance"/>
              </a:rPr>
              <a:t>B</a:t>
            </a:r>
            <a:r>
              <a:rPr lang="zh-CN" altLang="zh-CN" sz="3200" kern="100">
                <a:latin typeface="Times New Roman" pitchFamily="18" charset="0"/>
                <a:cs typeface="Times New Romance"/>
              </a:rPr>
              <a:t>、</a:t>
            </a:r>
            <a:r>
              <a:rPr lang="en-US" altLang="zh-CN" sz="3200" i="1" kern="100">
                <a:latin typeface="Times New Roman" pitchFamily="18" charset="0"/>
                <a:cs typeface="Times New Romance"/>
              </a:rPr>
              <a:t>D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两点接入电路中时，阻值为</a:t>
            </a:r>
            <a:r>
              <a:rPr lang="en-US" altLang="zh-CN" sz="3200" kern="100">
                <a:latin typeface="Times New Roman" pitchFamily="18" charset="0"/>
                <a:cs typeface="Times New Romance"/>
              </a:rPr>
              <a:t>8Ω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；那么将</a:t>
            </a:r>
            <a:r>
              <a:rPr lang="en-US" altLang="zh-CN" sz="3200" i="1" kern="100">
                <a:latin typeface="Times New Roman" pitchFamily="18" charset="0"/>
                <a:cs typeface="Times New Romance"/>
              </a:rPr>
              <a:t>B</a:t>
            </a:r>
            <a:r>
              <a:rPr lang="zh-CN" altLang="zh-CN" sz="3200" kern="100">
                <a:latin typeface="Times New Roman" pitchFamily="18" charset="0"/>
                <a:cs typeface="Times New Romance"/>
              </a:rPr>
              <a:t>、</a:t>
            </a:r>
            <a:r>
              <a:rPr lang="en-US" altLang="zh-CN" sz="3200" i="1" kern="100">
                <a:latin typeface="Times New Roman" pitchFamily="18" charset="0"/>
                <a:cs typeface="Times New Romance"/>
              </a:rPr>
              <a:t>E</a:t>
            </a:r>
            <a:r>
              <a:rPr lang="zh-CN" altLang="zh-CN" sz="3200" kern="100">
                <a:latin typeface="Times New Roman" pitchFamily="18" charset="0"/>
                <a:cs typeface="宋体" panose="02010600030101010101" pitchFamily="2" charset="-122"/>
              </a:rPr>
              <a:t>两点接入电路时，阻值为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______</a:t>
            </a:r>
            <a:r>
              <a:rPr lang="en-US" altLang="zh-CN" sz="3200" kern="100">
                <a:latin typeface="Times New Roman" pitchFamily="18" charset="0"/>
                <a:cs typeface="Times New Romance"/>
              </a:rPr>
              <a:t>Ω</a:t>
            </a:r>
            <a:r>
              <a:rPr lang="zh-CN" altLang="zh-CN" sz="3200" kern="100">
                <a:latin typeface="Times New Roman" pitchFamily="18" charset="0"/>
                <a:cs typeface="Times New Romance"/>
              </a:rPr>
              <a:t>．</a:t>
            </a:r>
            <a:endParaRPr lang="zh-CN" altLang="zh-CN" sz="3200" kern="100"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09C18D0-F9CF-41F1-92FA-415189AE70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335283"/>
              </p:ext>
            </p:extLst>
          </p:nvPr>
        </p:nvGraphicFramePr>
        <p:xfrm>
          <a:off x="4204681" y="3296808"/>
          <a:ext cx="4350235" cy="3394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204681" y="3296808"/>
                        <a:ext cx="4350235" cy="33941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668972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665727A-5110-4D43-A756-79457E79AC2E}"/>
              </a:ext>
            </a:extLst>
          </p:cNvPr>
          <p:cNvSpPr/>
          <p:nvPr/>
        </p:nvSpPr>
        <p:spPr>
          <a:xfrm>
            <a:off x="773723" y="2578126"/>
            <a:ext cx="11201400" cy="2214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6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．两个标有“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5Ω  1A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”和“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10Ω  0.6A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”的定值电阻，将它们串联起来使用时等效电阻为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______Ω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，电源电压最多为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______V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；若将它们并联时干路电流最大是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______A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 </a:t>
            </a:r>
          </a:p>
        </p:txBody>
      </p:sp>
    </p:spTree>
    <p:extLst>
      <p:ext uri="{BB962C8B-B14F-4D97-AF65-F5344CB8AC3E}">
        <p14:creationId xmlns:p14="http://schemas.microsoft.com/office/powerpoint/2010/main" val="180208802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E11738C-C740-4A78-BDF4-943E29CF6846}"/>
              </a:ext>
            </a:extLst>
          </p:cNvPr>
          <p:cNvSpPr/>
          <p:nvPr/>
        </p:nvSpPr>
        <p:spPr>
          <a:xfrm>
            <a:off x="747345" y="709638"/>
            <a:ext cx="11175023" cy="5169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7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．如图所示，电源电压恒定。当开关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闭合，甲、乙两表为电压表时，两表示数之比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甲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zh-CN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乙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4:1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；当开关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闭合、</a:t>
            </a:r>
            <a:r>
              <a:rPr lang="en-US" altLang="zh-CN" sz="3200" i="1" kern="100">
                <a:latin typeface="Times New Roman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断开，若甲、乙两表均为电流表时，两表的示数之比为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4:3</a:t>
            </a:r>
            <a:endParaRPr lang="zh-CN" altLang="zh-CN" sz="3200" kern="10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3:2</a:t>
            </a:r>
            <a:endParaRPr lang="zh-CN" altLang="zh-CN" sz="3200" kern="10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3:4</a:t>
            </a:r>
            <a:endParaRPr lang="zh-CN" altLang="zh-CN" sz="3200" kern="10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3:l</a:t>
            </a:r>
            <a:endParaRPr lang="zh-CN" altLang="zh-CN" sz="3200" kern="10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E50FA4D-DD21-47FA-97A1-DFE9E90468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332166"/>
              </p:ext>
            </p:extLst>
          </p:nvPr>
        </p:nvGraphicFramePr>
        <p:xfrm>
          <a:off x="4407631" y="3187125"/>
          <a:ext cx="3854450" cy="2845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407631" y="3187125"/>
                        <a:ext cx="3854450" cy="28451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07744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89AB888-A5CD-463F-A96A-C83A06C25B9B}"/>
              </a:ext>
            </a:extLst>
          </p:cNvPr>
          <p:cNvSpPr/>
          <p:nvPr/>
        </p:nvSpPr>
        <p:spPr>
          <a:xfrm>
            <a:off x="769257" y="442830"/>
            <a:ext cx="11074400" cy="5178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>
                <a:latin typeface="Times New Roman" pitchFamily="18" charset="0"/>
              </a:rPr>
              <a:t>8</a:t>
            </a:r>
            <a:r>
              <a:rPr lang="zh-CN" altLang="zh-CN" sz="3200">
                <a:latin typeface="Times New Roman" pitchFamily="18" charset="0"/>
              </a:rPr>
              <a:t>．如图所示电路中，电源电压不变，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zh-CN" altLang="zh-CN" sz="3200">
                <a:latin typeface="Times New Roman" pitchFamily="18" charset="0"/>
              </a:rPr>
              <a:t>为滑动变阻器。闭合开关</a:t>
            </a:r>
            <a:r>
              <a:rPr lang="en-US" altLang="zh-CN" sz="3200" i="1">
                <a:latin typeface="Times New Roman" pitchFamily="18" charset="0"/>
              </a:rPr>
              <a:t>S</a:t>
            </a:r>
            <a:r>
              <a:rPr lang="zh-CN" altLang="zh-CN" sz="3200">
                <a:latin typeface="Times New Roman" pitchFamily="18" charset="0"/>
              </a:rPr>
              <a:t>后，在滑片</a:t>
            </a:r>
            <a:r>
              <a:rPr lang="en-US" altLang="zh-CN" sz="3200" i="1">
                <a:latin typeface="Times New Roman" pitchFamily="18" charset="0"/>
              </a:rPr>
              <a:t>P</a:t>
            </a:r>
            <a:r>
              <a:rPr lang="zh-CN" altLang="zh-CN" sz="3200">
                <a:latin typeface="Times New Roman" pitchFamily="18" charset="0"/>
              </a:rPr>
              <a:t>向右移动的过程中，下列说法正确的是（忽略温度对电阻的影响）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66700" algn="l"/>
              </a:tabLs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	A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．电压表的示数不变，电路的总电阻变大</a:t>
            </a:r>
            <a:endParaRPr lang="zh-CN" altLang="zh-CN" sz="3200" kern="100">
              <a:latin typeface="Calibri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66700" algn="l"/>
              </a:tabLs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	B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．电压表的示数变大，电流表的示数变小</a:t>
            </a:r>
            <a:endParaRPr lang="zh-CN" altLang="zh-CN" sz="3200" kern="100">
              <a:latin typeface="Calibri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66700" algn="l"/>
              </a:tabLs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	C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．电压表的示数变大，灯泡变亮</a:t>
            </a:r>
            <a:endParaRPr lang="zh-CN" altLang="zh-CN" sz="3200" kern="100">
              <a:latin typeface="Calibri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66700" algn="l"/>
              </a:tabLst>
            </a:pPr>
            <a:r>
              <a:rPr lang="en-US" altLang="zh-CN" sz="3200" kern="100">
                <a:latin typeface="Times New Roman" pitchFamily="18" charset="0"/>
                <a:cs typeface="Times New Roman" panose="02020603050405020304" pitchFamily="18" charset="0"/>
              </a:rPr>
              <a:t>	D</a:t>
            </a:r>
            <a:r>
              <a:rPr lang="zh-CN" altLang="zh-CN" sz="3200" kern="100">
                <a:latin typeface="Times New Roman" pitchFamily="18" charset="0"/>
                <a:cs typeface="Times New Roman" panose="02020603050405020304" pitchFamily="18" charset="0"/>
              </a:rPr>
              <a:t>．电压表的示数变小，灯泡变暗</a:t>
            </a:r>
            <a:endParaRPr lang="zh-CN" altLang="zh-CN" sz="3200" kern="100">
              <a:latin typeface="Calibri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图片 2" descr="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15B7D1B-3ACC-47EE-9C18-95039E10780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48925" y="4122057"/>
            <a:ext cx="4294732" cy="2449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694262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36E2190-7801-44EB-8D4F-173EFD556056}"/>
              </a:ext>
            </a:extLst>
          </p:cNvPr>
          <p:cNvSpPr/>
          <p:nvPr/>
        </p:nvSpPr>
        <p:spPr>
          <a:xfrm>
            <a:off x="782515" y="384322"/>
            <a:ext cx="11016762" cy="5181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9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．如图所示，将滑动变阻器</a:t>
            </a:r>
            <a:r>
              <a:rPr lang="en-US" altLang="zh-CN" sz="28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与定值电阻</a:t>
            </a:r>
            <a:r>
              <a:rPr lang="en-US" altLang="zh-CN" sz="2800" i="1" kern="100">
                <a:latin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接入电源电压不变的电路中．闭合开关</a:t>
            </a:r>
            <a:r>
              <a:rPr lang="en-US" altLang="zh-CN" sz="2800" i="1" kern="100">
                <a:latin typeface="Times New Roman" pitchFamily="18" charset="0"/>
                <a:cs typeface="Times New Roman" panose="02020603050405020304" pitchFamily="18" charset="0"/>
              </a:rPr>
              <a:t>S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，各表均有一定示数，滑动变阻器的滑片向右滑动到某一位置，电压表</a:t>
            </a: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示数的变化量分别为</a:t>
            </a:r>
            <a:r>
              <a:rPr lang="en-US" altLang="zh-CN" sz="2800" i="1" kern="100">
                <a:latin typeface="Times New Roman" pitchFamily="18" charset="0"/>
                <a:cs typeface="Cambria Math" panose="02040503050406030204" pitchFamily="18" charset="0"/>
              </a:rPr>
              <a:t>Δ</a:t>
            </a:r>
            <a:r>
              <a:rPr lang="en-US" altLang="zh-CN" sz="2800" i="1" kern="100"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i="1" kern="100">
                <a:latin typeface="Times New Roman" pitchFamily="18" charset="0"/>
                <a:cs typeface="Cambria Math" panose="02040503050406030204" pitchFamily="18" charset="0"/>
              </a:rPr>
              <a:t>Δ</a:t>
            </a:r>
            <a:r>
              <a:rPr lang="en-US" altLang="zh-CN" sz="2800" i="1" kern="100"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．下列说法正确的是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示数变大，</a:t>
            </a: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示数不变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示数变大，</a:t>
            </a:r>
            <a:r>
              <a:rPr lang="en-US" altLang="zh-CN" sz="2800" i="1" kern="100">
                <a:latin typeface="Times New Roman" pitchFamily="18" charset="0"/>
                <a:cs typeface="Cambria Math" panose="02040503050406030204" pitchFamily="18" charset="0"/>
              </a:rPr>
              <a:t>Δ</a:t>
            </a:r>
            <a:r>
              <a:rPr lang="en-US" altLang="zh-CN" sz="2800" i="1" kern="100"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800" i="1" kern="100">
                <a:latin typeface="Times New Roman" pitchFamily="18" charset="0"/>
                <a:cs typeface="Cambria Math" panose="02040503050406030204" pitchFamily="18" charset="0"/>
              </a:rPr>
              <a:t>Δ</a:t>
            </a:r>
            <a:r>
              <a:rPr lang="en-US" altLang="zh-CN" sz="2800" i="1" kern="100"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endParaRPr lang="zh-CN" altLang="zh-CN" sz="2800" kern="100"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示数变小，</a:t>
            </a: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示数和电流表示数之比变小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示数变小，</a:t>
            </a:r>
            <a:r>
              <a:rPr lang="en-US" altLang="zh-CN" sz="2800" kern="100">
                <a:latin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kern="100" baseline="-25000">
                <a:latin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Times New Roman" pitchFamily="18" charset="0"/>
                <a:cs typeface="Times New Roman" panose="02020603050405020304" pitchFamily="18" charset="0"/>
              </a:rPr>
              <a:t>示数和电流表示数之比不变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6CFB02E-4790-41D7-9672-E4A189ABAD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236978"/>
              </p:ext>
            </p:extLst>
          </p:nvPr>
        </p:nvGraphicFramePr>
        <p:xfrm>
          <a:off x="8154573" y="2356339"/>
          <a:ext cx="3779241" cy="3013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154573" y="2356339"/>
                        <a:ext cx="3779241" cy="30131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1849100" y="11137900"/>
            <a:ext cx="355600" cy="2667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53294461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0" y="155874"/>
            <a:ext cx="9601200" cy="1011115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4000">
                <a:solidFill>
                  <a:schemeClr val="tx1"/>
                </a:solidFill>
              </a:rPr>
              <a:t>一、等效电阻</a:t>
            </a: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B63AF9C-8D9D-46EE-BF35-2F2B8E3C0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037492"/>
            <a:ext cx="11148646" cy="5528408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altLang="zh-CN" sz="3200"/>
              <a:t>1.</a:t>
            </a:r>
            <a:r>
              <a:rPr lang="zh-CN" altLang="en-US" sz="3200"/>
              <a:t>等效电阻：</a:t>
            </a:r>
            <a:r>
              <a:rPr lang="zh-CN" altLang="en-US" sz="3200">
                <a:solidFill>
                  <a:srgbClr val="FF0000"/>
                </a:solidFill>
              </a:rPr>
              <a:t>若几个电阻连接起来，可以用一个电阻替换且起到的效果相同</a:t>
            </a:r>
            <a:r>
              <a:rPr lang="zh-CN" altLang="en-US" sz="3200"/>
              <a:t>，则这一个电阻就是那几个电阻的等效电阻。</a:t>
            </a:r>
            <a:endParaRPr lang="en-US" altLang="zh-CN" sz="3200"/>
          </a:p>
          <a:p>
            <a:pPr marL="0" indent="0">
              <a:lnSpc>
                <a:spcPct val="160000"/>
              </a:lnSpc>
              <a:buNone/>
            </a:pPr>
            <a:r>
              <a:rPr lang="en-US" altLang="zh-CN" sz="3200"/>
              <a:t>2.</a:t>
            </a:r>
            <a:r>
              <a:rPr lang="zh-CN" altLang="en-US" sz="3200"/>
              <a:t>科学方法：</a:t>
            </a:r>
            <a:r>
              <a:rPr lang="zh-CN" altLang="en-US" sz="3200">
                <a:solidFill>
                  <a:srgbClr val="FF0000"/>
                </a:solidFill>
              </a:rPr>
              <a:t>等效替代法</a:t>
            </a:r>
            <a:endParaRPr lang="en-US" altLang="zh-CN" sz="3200">
              <a:solidFill>
                <a:srgbClr val="FF0000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200"/>
              <a:t>哪些物理问题还用到了等效替代法？</a:t>
            </a:r>
            <a:endParaRPr lang="en-US" altLang="zh-CN" sz="3200"/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200"/>
              <a:t>如何验证两个</a:t>
            </a:r>
            <a:r>
              <a:rPr lang="en-US" altLang="zh-CN" sz="3200"/>
              <a:t>5 Ω</a:t>
            </a:r>
            <a:r>
              <a:rPr lang="zh-CN" altLang="en-US" sz="3200"/>
              <a:t>的电阻串联起来的等效电阻就是一个</a:t>
            </a:r>
            <a:r>
              <a:rPr lang="en-US" altLang="zh-CN" sz="3200"/>
              <a:t>10 Ω</a:t>
            </a:r>
            <a:r>
              <a:rPr lang="zh-CN" altLang="en-US" sz="3200"/>
              <a:t>的电阻？电路图如何设计？</a:t>
            </a:r>
          </a:p>
          <a:p>
            <a:pPr marL="0" indent="0">
              <a:lnSpc>
                <a:spcPct val="160000"/>
              </a:lnSpc>
              <a:buNone/>
            </a:pPr>
            <a:endParaRPr lang="zh-CN" altLang="en-US" sz="3200"/>
          </a:p>
          <a:p>
            <a:pPr marL="0" indent="0">
              <a:lnSpc>
                <a:spcPct val="160000"/>
              </a:lnSpc>
              <a:buNone/>
            </a:pP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3263900" y="292100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8900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41203F5-EF6F-4A28-A2BB-054C88E4F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308" y="465994"/>
            <a:ext cx="10181492" cy="862806"/>
          </a:xfrm>
        </p:spPr>
        <p:txBody>
          <a:bodyPr>
            <a:normAutofit/>
          </a:bodyPr>
          <a:lstStyle/>
          <a:p>
            <a:r>
              <a:rPr lang="en-US" altLang="zh-CN" sz="3600"/>
              <a:t>3.</a:t>
            </a:r>
            <a:r>
              <a:rPr lang="zh-CN" altLang="en-US" sz="3600"/>
              <a:t>实验探究：串联电路的等效电阻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799F804-ABEB-4542-A9BF-692CE17AB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8" y="1266091"/>
            <a:ext cx="11166230" cy="497644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）实验目的：测量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与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串联后的电阻值并探究测量值与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en-US" altLang="zh-CN" sz="3200">
                <a:latin typeface="Times New Roman" pitchFamily="18" charset="0"/>
              </a:rPr>
              <a:t>+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的关系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）原理：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3</a:t>
            </a:r>
            <a:r>
              <a:rPr lang="zh-CN" altLang="en-US" sz="3200">
                <a:latin typeface="Times New Roman" pitchFamily="18" charset="0"/>
              </a:rPr>
              <a:t>）实验器材：电流表、电压表、滑动变阻器、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、电源、开关、导线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4</a:t>
            </a:r>
            <a:r>
              <a:rPr lang="zh-CN" altLang="en-US" sz="3200">
                <a:latin typeface="Times New Roman" pitchFamily="18" charset="0"/>
              </a:rPr>
              <a:t>）电路图：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CF8F08E-B91A-4FC8-9F4A-C816765DB6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1414" y="4462097"/>
            <a:ext cx="2858209" cy="2259623"/>
          </a:xfrm>
          <a:prstGeom prst="rect">
            <a:avLst/>
          </a:prstGeom>
        </p:spPr>
      </p:pic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CE78103-3F29-4242-9D7D-2BCFE308A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901602"/>
              </p:ext>
            </p:extLst>
          </p:nvPr>
        </p:nvGraphicFramePr>
        <p:xfrm>
          <a:off x="3371361" y="2822331"/>
          <a:ext cx="1152906" cy="1037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4" imgW="0" imgH="0" progId="Equation.DSMT4">
                  <p:embed/>
                </p:oleObj>
              </mc:Choice>
              <mc:Fallback>
                <p:oleObj name="Equation" r:id="rId4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71361" y="2822331"/>
                        <a:ext cx="1152906" cy="1037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049738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9F3D77D-3795-4365-A325-94D2EE6D0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4876" y="4039700"/>
            <a:ext cx="2856123" cy="2541998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D722818-698B-4B1D-8C4C-E5FA060EE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929" y="874180"/>
            <a:ext cx="10243038" cy="714298"/>
          </a:xfrm>
        </p:spPr>
        <p:txBody>
          <a:bodyPr>
            <a:normAutofit/>
          </a:bodyPr>
          <a:lstStyle/>
          <a:p>
            <a:r>
              <a:rPr lang="zh-CN" altLang="en-US" sz="3600"/>
              <a:t>理论推导：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AB03912-67F6-4EF5-98CA-BA86B53DA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929" y="1617130"/>
            <a:ext cx="10243038" cy="456386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由欧姆定律知：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zh-CN" altLang="en-US" sz="3200" b="1" baseline="-25000">
                <a:solidFill>
                  <a:srgbClr val="0000FF"/>
                </a:solidFill>
                <a:latin typeface="Times New Roman" pitchFamily="18" charset="0"/>
              </a:rPr>
              <a:t>源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·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，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·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，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·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；</a:t>
            </a:r>
            <a:endParaRPr lang="en-US" altLang="zh-CN" sz="3200" b="1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根据串联电路中的电压关系可知：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zh-CN" altLang="en-US" sz="3200" b="1" baseline="-25000">
                <a:solidFill>
                  <a:srgbClr val="0000FF"/>
                </a:solidFill>
                <a:latin typeface="Times New Roman" pitchFamily="18" charset="0"/>
              </a:rPr>
              <a:t>源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＋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所以：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·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·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＋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·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根据串联电路中的电流关系可知：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 b="1" i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；</a:t>
            </a:r>
            <a:endParaRPr lang="en-US" altLang="zh-CN" sz="3200" b="1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所以：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3200" b="1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b="1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altLang="zh-CN" sz="3200" b="1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b="1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altLang="zh-CN" sz="3200" b="1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zh-CN" altLang="en-US" sz="320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02215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07CD0D1-5353-4E58-8D00-105E66D19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554" y="671146"/>
            <a:ext cx="11192608" cy="55157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4.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串联电路的等效电阻等于各串联电阻之和</a:t>
            </a:r>
            <a:r>
              <a:rPr lang="zh-CN" altLang="en-US" sz="3200">
                <a:latin typeface="Times New Roman" pitchFamily="18" charset="0"/>
              </a:rPr>
              <a:t>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）两个电阻串联：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；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</a:t>
            </a:r>
            <a:r>
              <a:rPr lang="en-US" altLang="zh-CN" sz="3200">
                <a:latin typeface="Times New Roman" pitchFamily="18" charset="0"/>
              </a:rPr>
              <a:t>n</a:t>
            </a:r>
            <a:r>
              <a:rPr lang="zh-CN" altLang="en-US" sz="3200">
                <a:latin typeface="Times New Roman" pitchFamily="18" charset="0"/>
              </a:rPr>
              <a:t>个电阻串联：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 ＋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…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R</a:t>
            </a:r>
            <a:r>
              <a:rPr lang="en-US" altLang="zh-CN" sz="3200" i="1" baseline="-2500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；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（</a:t>
            </a:r>
            <a:r>
              <a:rPr lang="en-US" altLang="zh-CN" sz="320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）</a:t>
            </a:r>
            <a:r>
              <a:rPr lang="en-US" altLang="zh-CN" sz="3200">
                <a:latin typeface="Times New Roman" pitchFamily="18" charset="0"/>
              </a:rPr>
              <a:t>n</a:t>
            </a:r>
            <a:r>
              <a:rPr lang="zh-CN" altLang="en-US" sz="3200">
                <a:latin typeface="Times New Roman" pitchFamily="18" charset="0"/>
              </a:rPr>
              <a:t>个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0</a:t>
            </a:r>
            <a:r>
              <a:rPr lang="zh-CN" altLang="en-US" sz="3200">
                <a:latin typeface="Times New Roman" pitchFamily="18" charset="0"/>
              </a:rPr>
              <a:t>串联：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R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nR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；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4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）串联后的总电阻大于串联电路中的任意一个电阻；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5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）串联电路中，一个电阻增大，总电阻将增大。</a:t>
            </a:r>
            <a:endParaRPr lang="en-US" altLang="zh-CN" sz="320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7235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39AA1C3-DC9D-4B94-B3C6-61DC269A2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761" y="395655"/>
            <a:ext cx="11131061" cy="6273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影响电阻大小的因素有哪些？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电阻串联后，总电阻为什么会变大？</a:t>
            </a:r>
            <a:br>
              <a:rPr lang="zh-CN" altLang="en-US" sz="3200">
                <a:latin typeface="Times New Roman" pitchFamily="18" charset="0"/>
              </a:rPr>
            </a:b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6</a:t>
            </a:r>
            <a:r>
              <a:rPr lang="zh-CN" altLang="en-US" sz="3200">
                <a:latin typeface="Times New Roman" pitchFamily="18" charset="0"/>
              </a:rPr>
              <a:t>）电阻串联后相当于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增加了导体的长度</a:t>
            </a:r>
            <a:r>
              <a:rPr lang="zh-CN" altLang="en-US" sz="3200">
                <a:latin typeface="Times New Roman" pitchFamily="18" charset="0"/>
              </a:rPr>
              <a:t>，所以总电阻将增大，总电阻等于各串联电阻之和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＋</a:t>
            </a:r>
            <a:r>
              <a:rPr lang="en-US" altLang="zh-CN" sz="3200" i="1">
                <a:latin typeface="Times New Roman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。</a:t>
            </a:r>
            <a:endParaRPr lang="en-US" altLang="zh-CN" sz="3200">
              <a:latin typeface="Times New Roman" pitchFamily="18" charset="0"/>
            </a:endParaRP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151065E-0012-4A20-A09D-9A46DED6C655}"/>
              </a:ext>
            </a:extLst>
          </p:cNvPr>
          <p:cNvGrpSpPr/>
          <p:nvPr/>
        </p:nvGrpSpPr>
        <p:grpSpPr>
          <a:xfrm>
            <a:off x="2901818" y="3187212"/>
            <a:ext cx="6731709" cy="540727"/>
            <a:chOff x="2901818" y="3187212"/>
            <a:chExt cx="6731709" cy="540727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8EED5B5A-1F0F-4F8B-B86D-85B312B4A171}"/>
                </a:ext>
              </a:extLst>
            </p:cNvPr>
            <p:cNvGrpSpPr/>
            <p:nvPr/>
          </p:nvGrpSpPr>
          <p:grpSpPr>
            <a:xfrm>
              <a:off x="7233669" y="3187213"/>
              <a:ext cx="2399858" cy="540726"/>
              <a:chOff x="7233669" y="3187213"/>
              <a:chExt cx="2399858" cy="540726"/>
            </a:xfrm>
          </p:grpSpPr>
          <p:sp>
            <p:nvSpPr>
              <p:cNvPr id="17" name="圆柱体 16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0BBB72D6-655B-47C7-9E96-9001E6382307}"/>
                  </a:ext>
                </a:extLst>
              </p:cNvPr>
              <p:cNvSpPr/>
              <p:nvPr/>
            </p:nvSpPr>
            <p:spPr>
              <a:xfrm rot="5400000">
                <a:off x="8163235" y="2257647"/>
                <a:ext cx="540726" cy="2399858"/>
              </a:xfrm>
              <a:prstGeom prst="can">
                <a:avLst>
                  <a:gd name="adj" fmla="val 46652"/>
                </a:avLst>
              </a:prstGeom>
              <a:gradFill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10000">
                    <a:schemeClr val="tx1">
                      <a:lumMod val="50000"/>
                      <a:lumOff val="50000"/>
                    </a:schemeClr>
                  </a:gs>
                  <a:gs pos="97000">
                    <a:schemeClr val="tx1">
                      <a:lumMod val="50000"/>
                      <a:lumOff val="50000"/>
                    </a:schemeClr>
                  </a:gs>
                </a:gsLst>
                <a:lin ang="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DEC949AC-575F-4460-A806-CB8EEEE743AE}"/>
                  </a:ext>
                </a:extLst>
              </p:cNvPr>
              <p:cNvSpPr/>
              <p:nvPr/>
            </p:nvSpPr>
            <p:spPr>
              <a:xfrm>
                <a:off x="8247489" y="3235112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400" i="1">
                    <a:solidFill>
                      <a:srgbClr val="0000FF"/>
                    </a:solidFill>
                    <a:latin typeface="Times New Roman" pitchFamily="18" charset="0"/>
                  </a:rPr>
                  <a:t>R</a:t>
                </a:r>
                <a:endParaRPr lang="zh-CN" altLang="en-US" sz="2400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BF38EA88-89EA-4E43-8FB9-D5234BB3BD78}"/>
                </a:ext>
              </a:extLst>
            </p:cNvPr>
            <p:cNvGrpSpPr/>
            <p:nvPr/>
          </p:nvGrpSpPr>
          <p:grpSpPr>
            <a:xfrm>
              <a:off x="5012588" y="3187213"/>
              <a:ext cx="1185011" cy="540726"/>
              <a:chOff x="5012588" y="3187213"/>
              <a:chExt cx="1185011" cy="540726"/>
            </a:xfrm>
          </p:grpSpPr>
          <p:sp>
            <p:nvSpPr>
              <p:cNvPr id="16" name="圆柱体 15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DFA506FE-466E-414F-B703-E507EAEC42E4}"/>
                  </a:ext>
                </a:extLst>
              </p:cNvPr>
              <p:cNvSpPr/>
              <p:nvPr/>
            </p:nvSpPr>
            <p:spPr>
              <a:xfrm rot="5400000">
                <a:off x="5334731" y="2865070"/>
                <a:ext cx="540726" cy="1185011"/>
              </a:xfrm>
              <a:prstGeom prst="can">
                <a:avLst>
                  <a:gd name="adj" fmla="val 46652"/>
                </a:avLst>
              </a:prstGeom>
              <a:gradFill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10000">
                    <a:schemeClr val="tx1">
                      <a:lumMod val="50000"/>
                      <a:lumOff val="50000"/>
                    </a:schemeClr>
                  </a:gs>
                  <a:gs pos="97000">
                    <a:schemeClr val="tx1">
                      <a:lumMod val="50000"/>
                      <a:lumOff val="50000"/>
                    </a:schemeClr>
                  </a:gs>
                </a:gsLst>
                <a:lin ang="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31C885A2-C904-402C-AE88-D8A7CCA732F6}"/>
                  </a:ext>
                </a:extLst>
              </p:cNvPr>
              <p:cNvSpPr/>
              <p:nvPr/>
            </p:nvSpPr>
            <p:spPr>
              <a:xfrm>
                <a:off x="5367689" y="3198167"/>
                <a:ext cx="4748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400" i="1">
                    <a:solidFill>
                      <a:srgbClr val="0000FF"/>
                    </a:solidFill>
                    <a:latin typeface="Times New Roman" pitchFamily="18" charset="0"/>
                  </a:rPr>
                  <a:t>R</a:t>
                </a:r>
                <a:r>
                  <a:rPr lang="en-US" altLang="zh-CN" sz="2400" baseline="-25000">
                    <a:solidFill>
                      <a:srgbClr val="0000FF"/>
                    </a:solidFill>
                    <a:latin typeface="Times New Roman" pitchFamily="18" charset="0"/>
                  </a:rPr>
                  <a:t>2</a:t>
                </a:r>
                <a:endParaRPr lang="zh-CN" altLang="en-US" sz="2400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E765670-8764-43F5-A54A-1CDA6AF82AC0}"/>
                </a:ext>
              </a:extLst>
            </p:cNvPr>
            <p:cNvGrpSpPr/>
            <p:nvPr/>
          </p:nvGrpSpPr>
          <p:grpSpPr>
            <a:xfrm>
              <a:off x="2901818" y="3187212"/>
              <a:ext cx="1485902" cy="540726"/>
              <a:chOff x="2901818" y="3187212"/>
              <a:chExt cx="1485902" cy="540726"/>
            </a:xfrm>
          </p:grpSpPr>
          <p:sp>
            <p:nvSpPr>
              <p:cNvPr id="15" name="圆柱体 14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D341A6EC-478E-4E54-A3BB-CCB65474B232}"/>
                  </a:ext>
                </a:extLst>
              </p:cNvPr>
              <p:cNvSpPr/>
              <p:nvPr/>
            </p:nvSpPr>
            <p:spPr>
              <a:xfrm rot="5400000">
                <a:off x="3374406" y="2714624"/>
                <a:ext cx="540726" cy="1485902"/>
              </a:xfrm>
              <a:prstGeom prst="can">
                <a:avLst>
                  <a:gd name="adj" fmla="val 46652"/>
                </a:avLst>
              </a:prstGeom>
              <a:gradFill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10000">
                    <a:schemeClr val="tx1">
                      <a:lumMod val="50000"/>
                      <a:lumOff val="50000"/>
                    </a:schemeClr>
                  </a:gs>
                  <a:gs pos="97000">
                    <a:schemeClr val="tx1">
                      <a:lumMod val="50000"/>
                      <a:lumOff val="50000"/>
                    </a:schemeClr>
                  </a:gs>
                </a:gsLst>
                <a:lin ang="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68BE36D7-F8C8-4485-9697-D13E1615651A}"/>
                  </a:ext>
                </a:extLst>
              </p:cNvPr>
              <p:cNvSpPr/>
              <p:nvPr/>
            </p:nvSpPr>
            <p:spPr>
              <a:xfrm>
                <a:off x="3407364" y="3226742"/>
                <a:ext cx="4748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400" i="1">
                    <a:solidFill>
                      <a:srgbClr val="0000FF"/>
                    </a:solidFill>
                    <a:latin typeface="Times New Roman" pitchFamily="18" charset="0"/>
                  </a:rPr>
                  <a:t>R</a:t>
                </a:r>
                <a:r>
                  <a:rPr lang="en-US" altLang="zh-CN" sz="2400" baseline="-25000">
                    <a:solidFill>
                      <a:srgbClr val="0000FF"/>
                    </a:solidFill>
                    <a:latin typeface="Times New Roman" pitchFamily="18" charset="0"/>
                  </a:rPr>
                  <a:t>1</a:t>
                </a:r>
                <a:endParaRPr lang="zh-CN" altLang="en-US" sz="24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7860688A-EB27-437A-828D-1E6D644DFE50}"/>
                </a:ext>
              </a:extLst>
            </p:cNvPr>
            <p:cNvSpPr/>
            <p:nvPr/>
          </p:nvSpPr>
          <p:spPr>
            <a:xfrm>
              <a:off x="4483550" y="3246657"/>
              <a:ext cx="5084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>
                  <a:solidFill>
                    <a:srgbClr val="0000FF"/>
                  </a:solidFill>
                  <a:latin typeface="Times New Roman" pitchFamily="18" charset="0"/>
                </a:rPr>
                <a:t>＋</a:t>
              </a:r>
              <a:endParaRPr lang="zh-CN" altLang="en-US" sz="2400">
                <a:solidFill>
                  <a:srgbClr val="0000FF"/>
                </a:solidFill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8491C5A8-887B-4DDB-A9F7-E01C671E07F3}"/>
                </a:ext>
              </a:extLst>
            </p:cNvPr>
            <p:cNvSpPr/>
            <p:nvPr/>
          </p:nvSpPr>
          <p:spPr>
            <a:xfrm>
              <a:off x="6472523" y="3246657"/>
              <a:ext cx="49244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>
                  <a:solidFill>
                    <a:srgbClr val="0000FF"/>
                  </a:solidFill>
                  <a:latin typeface="Times New Roman" pitchFamily="18" charset="0"/>
                </a:rPr>
                <a:t>＝</a:t>
              </a:r>
              <a:endParaRPr lang="zh-CN" altLang="en-US" sz="240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21556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D5D12A2-668F-4CCD-AF2E-85B2BDE30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91" y="266891"/>
            <a:ext cx="9601200" cy="756233"/>
          </a:xfrm>
        </p:spPr>
        <p:txBody>
          <a:bodyPr>
            <a:normAutofit/>
          </a:bodyPr>
          <a:lstStyle/>
          <a:p>
            <a:r>
              <a:rPr lang="zh-CN" altLang="en-US" sz="3600"/>
              <a:t>串联电路中电流、电压、电阻的关系</a:t>
            </a:r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5DCF5B-D9DC-4541-947C-BF85F6418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485" y="1532294"/>
            <a:ext cx="4322017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、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、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的联系：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欧姆定律：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分压定律：</a:t>
            </a:r>
          </a:p>
        </p:txBody>
      </p:sp>
      <p:sp>
        <p:nvSpPr>
          <p:cNvPr id="5" name="左大括号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8B4C003-8A33-4B5C-B16D-FD1BB1B6E3FB}"/>
              </a:ext>
            </a:extLst>
          </p:cNvPr>
          <p:cNvSpPr/>
          <p:nvPr/>
        </p:nvSpPr>
        <p:spPr>
          <a:xfrm>
            <a:off x="4116197" y="1828801"/>
            <a:ext cx="862196" cy="3521363"/>
          </a:xfrm>
          <a:prstGeom prst="leftBrace">
            <a:avLst>
              <a:gd name="adj1" fmla="val 6350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BE2836C-79C3-43E7-98EB-A431DBBCE691}"/>
              </a:ext>
            </a:extLst>
          </p:cNvPr>
          <p:cNvSpPr/>
          <p:nvPr/>
        </p:nvSpPr>
        <p:spPr>
          <a:xfrm>
            <a:off x="4817353" y="1340001"/>
            <a:ext cx="4079963" cy="7562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电流关系：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 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I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3</a:t>
            </a:r>
            <a:endParaRPr lang="zh-CN" altLang="en-US" sz="3200">
              <a:solidFill>
                <a:srgbClr val="FF0000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A252094-8051-486F-9561-B843D46B9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502" y="2096234"/>
            <a:ext cx="2856123" cy="254199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A662F7-02AC-4B51-8F3B-90D2B8D3F4E6}"/>
              </a:ext>
            </a:extLst>
          </p:cNvPr>
          <p:cNvSpPr/>
          <p:nvPr/>
        </p:nvSpPr>
        <p:spPr>
          <a:xfrm>
            <a:off x="4817353" y="2951826"/>
            <a:ext cx="4322017" cy="756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电压关系：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8086742-CE76-468D-9BEA-C349E0526695}"/>
              </a:ext>
            </a:extLst>
          </p:cNvPr>
          <p:cNvSpPr/>
          <p:nvPr/>
        </p:nvSpPr>
        <p:spPr>
          <a:xfrm>
            <a:off x="4817353" y="4933224"/>
            <a:ext cx="40799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电阻关系：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zh-CN" altLang="en-US" sz="3200"/>
          </a:p>
        </p:txBody>
      </p:sp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175EA02-3CD3-4582-82AE-51EA3CB21A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665139"/>
              </p:ext>
            </p:extLst>
          </p:nvPr>
        </p:nvGraphicFramePr>
        <p:xfrm>
          <a:off x="2890211" y="2506445"/>
          <a:ext cx="1074737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0" imgH="0" progId="Equation.DSMT4">
                  <p:embed/>
                </p:oleObj>
              </mc:Choice>
              <mc:Fallback>
                <p:oleObj name="Equation" r:id="rId4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90211" y="2506445"/>
                        <a:ext cx="1074737" cy="103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D339025-E75D-4967-8F5D-5C8FE77406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487990"/>
              </p:ext>
            </p:extLst>
          </p:nvPr>
        </p:nvGraphicFramePr>
        <p:xfrm>
          <a:off x="2890211" y="3698189"/>
          <a:ext cx="1531458" cy="1178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6" imgW="0" imgH="0" progId="Equation.DSMT4">
                  <p:embed/>
                </p:oleObj>
              </mc:Choice>
              <mc:Fallback>
                <p:oleObj name="Equation" r:id="rId6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90211" y="3698189"/>
                        <a:ext cx="1531458" cy="1178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11672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5" grpId="1" animBg="1"/>
      <p:bldP spid="6" grpId="2"/>
      <p:bldP spid="8" grpId="3"/>
      <p:bldP spid="9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7EC1B2B-144F-480E-88B0-1F4635005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855" y="205511"/>
            <a:ext cx="10991272" cy="733426"/>
          </a:xfrm>
        </p:spPr>
        <p:txBody>
          <a:bodyPr>
            <a:normAutofit/>
          </a:bodyPr>
          <a:lstStyle/>
          <a:p>
            <a:r>
              <a:rPr lang="en-US" altLang="zh-CN" sz="3600"/>
              <a:t>5.</a:t>
            </a:r>
            <a:r>
              <a:rPr lang="zh-CN" altLang="en-US" sz="3600"/>
              <a:t>并联电路的等效电阻</a:t>
            </a:r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B6E47EE-B43D-4E4D-A08A-1BBE54D23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5" y="775853"/>
            <a:ext cx="10991272" cy="607059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根据影响电阻大小的</a:t>
            </a:r>
            <a:r>
              <a:rPr lang="en-US" altLang="zh-CN" sz="3200">
                <a:solidFill>
                  <a:schemeClr val="tx1"/>
                </a:solidFill>
                <a:latin typeface="Times New Roman" pitchFamily="18" charset="0"/>
              </a:rPr>
              <a:t>4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个因素，你能猜出电阻并联后总电阻将发生什么样的变化吗？</a:t>
            </a:r>
            <a:endParaRPr lang="en-US" altLang="zh-CN" sz="320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（</a:t>
            </a:r>
            <a:r>
              <a:rPr lang="en-US" altLang="zh-CN" sz="320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）电阻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并联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后由于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横截面积增大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，其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总电阻将变小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，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总电阻小于支路中的任意一个电阻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电阻并联后其等效电阻</a:t>
            </a:r>
            <a:r>
              <a:rPr lang="en-US" altLang="zh-CN" sz="3200" i="1">
                <a:solidFill>
                  <a:schemeClr val="tx1"/>
                </a:solidFill>
                <a:latin typeface="Times New Roman" pitchFamily="18" charset="0"/>
              </a:rPr>
              <a:t>R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与支路电阻</a:t>
            </a:r>
            <a:r>
              <a:rPr lang="en-US" altLang="zh-CN" sz="3200" i="1">
                <a:solidFill>
                  <a:schemeClr val="tx1"/>
                </a:solidFill>
                <a:latin typeface="Times New Roman" pitchFamily="18" charset="0"/>
              </a:rPr>
              <a:t>R</a:t>
            </a:r>
            <a:r>
              <a:rPr lang="en-US" altLang="zh-CN" sz="3200" baseline="-2500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、</a:t>
            </a:r>
            <a:r>
              <a:rPr lang="en-US" altLang="zh-CN" sz="3200" i="1">
                <a:solidFill>
                  <a:schemeClr val="tx1"/>
                </a:solidFill>
                <a:latin typeface="Times New Roman" pitchFamily="18" charset="0"/>
              </a:rPr>
              <a:t>R</a:t>
            </a:r>
            <a:r>
              <a:rPr lang="en-US" altLang="zh-CN" sz="3200" baseline="-2500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间有何具体的数量关系呢？能否通过理论推导加以证明？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C4AFFB9-5F64-4207-A371-A1D3CF4081A1}"/>
              </a:ext>
            </a:extLst>
          </p:cNvPr>
          <p:cNvGrpSpPr/>
          <p:nvPr/>
        </p:nvGrpSpPr>
        <p:grpSpPr>
          <a:xfrm>
            <a:off x="8023175" y="2439613"/>
            <a:ext cx="2399858" cy="872054"/>
            <a:chOff x="7233669" y="3187213"/>
            <a:chExt cx="2399858" cy="540726"/>
          </a:xfrm>
        </p:grpSpPr>
        <p:sp>
          <p:nvSpPr>
            <p:cNvPr id="29" name="圆柱体 28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2C468D02-B727-4B64-8ED8-A9EAB12C923A}"/>
                </a:ext>
              </a:extLst>
            </p:cNvPr>
            <p:cNvSpPr/>
            <p:nvPr/>
          </p:nvSpPr>
          <p:spPr>
            <a:xfrm rot="5400000">
              <a:off x="8163235" y="2257647"/>
              <a:ext cx="540726" cy="2399858"/>
            </a:xfrm>
            <a:prstGeom prst="can">
              <a:avLst>
                <a:gd name="adj" fmla="val 46652"/>
              </a:avLst>
            </a:prstGeom>
            <a:gradFill>
              <a:gsLst>
                <a:gs pos="51000">
                  <a:schemeClr val="accent1">
                    <a:lumMod val="5000"/>
                    <a:lumOff val="95000"/>
                  </a:schemeClr>
                </a:gs>
                <a:gs pos="10000">
                  <a:schemeClr val="tx1">
                    <a:lumMod val="50000"/>
                    <a:lumOff val="50000"/>
                  </a:schemeClr>
                </a:gs>
                <a:gs pos="97000">
                  <a:schemeClr val="tx1">
                    <a:lumMod val="50000"/>
                    <a:lumOff val="50000"/>
                  </a:schemeClr>
                </a:gs>
              </a:gsLst>
              <a:lin ang="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2710402E-492B-4CD8-9DD9-59837921E163}"/>
                </a:ext>
              </a:extLst>
            </p:cNvPr>
            <p:cNvSpPr/>
            <p:nvPr/>
          </p:nvSpPr>
          <p:spPr>
            <a:xfrm>
              <a:off x="8185291" y="3328566"/>
              <a:ext cx="496614" cy="2862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i="1">
                  <a:solidFill>
                    <a:srgbClr val="0000FF"/>
                  </a:solidFill>
                  <a:latin typeface="Times New Roman" pitchFamily="18" charset="0"/>
                </a:rPr>
                <a:t>R</a:t>
              </a:r>
              <a:endParaRPr lang="zh-CN" altLang="en-US" sz="2400">
                <a:solidFill>
                  <a:srgbClr val="0000FF"/>
                </a:solidFill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AA6ED49-3F0B-49C0-B07D-FD4022A14429}"/>
              </a:ext>
            </a:extLst>
          </p:cNvPr>
          <p:cNvGrpSpPr/>
          <p:nvPr/>
        </p:nvGrpSpPr>
        <p:grpSpPr>
          <a:xfrm>
            <a:off x="2590692" y="2967335"/>
            <a:ext cx="1447801" cy="461665"/>
            <a:chOff x="2895164" y="3919533"/>
            <a:chExt cx="1447801" cy="461665"/>
          </a:xfrm>
        </p:grpSpPr>
        <p:sp>
          <p:nvSpPr>
            <p:cNvPr id="27" name="圆柱体 26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F8AF2243-9DFB-4590-9BE7-4750879F4950}"/>
                </a:ext>
              </a:extLst>
            </p:cNvPr>
            <p:cNvSpPr/>
            <p:nvPr/>
          </p:nvSpPr>
          <p:spPr>
            <a:xfrm rot="5400000">
              <a:off x="3432422" y="3453517"/>
              <a:ext cx="373286" cy="1447801"/>
            </a:xfrm>
            <a:prstGeom prst="can">
              <a:avLst>
                <a:gd name="adj" fmla="val 46652"/>
              </a:avLst>
            </a:prstGeom>
            <a:gradFill>
              <a:gsLst>
                <a:gs pos="51000">
                  <a:schemeClr val="accent1">
                    <a:lumMod val="5000"/>
                    <a:lumOff val="95000"/>
                  </a:schemeClr>
                </a:gs>
                <a:gs pos="10000">
                  <a:schemeClr val="tx1">
                    <a:lumMod val="50000"/>
                    <a:lumOff val="50000"/>
                  </a:schemeClr>
                </a:gs>
                <a:gs pos="97000">
                  <a:schemeClr val="tx1">
                    <a:lumMod val="50000"/>
                    <a:lumOff val="50000"/>
                  </a:schemeClr>
                </a:gs>
              </a:gsLst>
              <a:lin ang="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466ED947-E0B6-463B-9D04-E6628D893352}"/>
                </a:ext>
              </a:extLst>
            </p:cNvPr>
            <p:cNvSpPr/>
            <p:nvPr/>
          </p:nvSpPr>
          <p:spPr>
            <a:xfrm>
              <a:off x="3379656" y="3919533"/>
              <a:ext cx="4748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i="1">
                  <a:solidFill>
                    <a:srgbClr val="0000FF"/>
                  </a:solidFill>
                  <a:latin typeface="Times New Roman" pitchFamily="18" charset="0"/>
                </a:rPr>
                <a:t>R</a:t>
              </a:r>
              <a:r>
                <a:rPr lang="en-US" altLang="zh-CN" sz="2400" baseline="-250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zh-CN" altLang="en-US" sz="2400">
                <a:solidFill>
                  <a:srgbClr val="0000FF"/>
                </a:solidFill>
              </a:endParaRP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8F87BB3-A2BA-4612-A427-4EB5148C179F}"/>
              </a:ext>
            </a:extLst>
          </p:cNvPr>
          <p:cNvGrpSpPr/>
          <p:nvPr/>
        </p:nvGrpSpPr>
        <p:grpSpPr>
          <a:xfrm>
            <a:off x="2597346" y="2235014"/>
            <a:ext cx="1485902" cy="540726"/>
            <a:chOff x="2901818" y="3187212"/>
            <a:chExt cx="1485902" cy="540726"/>
          </a:xfrm>
        </p:grpSpPr>
        <p:sp>
          <p:nvSpPr>
            <p:cNvPr id="25" name="圆柱体 24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0BB77804-57FD-4552-80C1-A732DB37C762}"/>
                </a:ext>
              </a:extLst>
            </p:cNvPr>
            <p:cNvSpPr/>
            <p:nvPr/>
          </p:nvSpPr>
          <p:spPr>
            <a:xfrm rot="5400000">
              <a:off x="3374406" y="2714624"/>
              <a:ext cx="540726" cy="1485902"/>
            </a:xfrm>
            <a:prstGeom prst="can">
              <a:avLst>
                <a:gd name="adj" fmla="val 46652"/>
              </a:avLst>
            </a:prstGeom>
            <a:gradFill>
              <a:gsLst>
                <a:gs pos="51000">
                  <a:schemeClr val="accent1">
                    <a:lumMod val="5000"/>
                    <a:lumOff val="95000"/>
                  </a:schemeClr>
                </a:gs>
                <a:gs pos="10000">
                  <a:schemeClr val="tx1">
                    <a:lumMod val="50000"/>
                    <a:lumOff val="50000"/>
                  </a:schemeClr>
                </a:gs>
                <a:gs pos="97000">
                  <a:schemeClr val="tx1">
                    <a:lumMod val="50000"/>
                    <a:lumOff val="50000"/>
                  </a:schemeClr>
                </a:gs>
              </a:gsLst>
              <a:lin ang="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1D9C8B80-D576-4355-9BE7-E6E4BBDC4310}"/>
                </a:ext>
              </a:extLst>
            </p:cNvPr>
            <p:cNvSpPr/>
            <p:nvPr/>
          </p:nvSpPr>
          <p:spPr>
            <a:xfrm>
              <a:off x="3407364" y="3226742"/>
              <a:ext cx="4748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i="1">
                  <a:solidFill>
                    <a:srgbClr val="0000FF"/>
                  </a:solidFill>
                  <a:latin typeface="Times New Roman" pitchFamily="18" charset="0"/>
                </a:rPr>
                <a:t>R</a:t>
              </a:r>
              <a:r>
                <a:rPr lang="en-US" altLang="zh-CN" sz="2400" baseline="-25000">
                  <a:solidFill>
                    <a:srgbClr val="0000FF"/>
                  </a:solidFill>
                  <a:latin typeface="Times New Roman" pitchFamily="18" charset="0"/>
                </a:rPr>
                <a:t>1</a:t>
              </a:r>
              <a:endParaRPr lang="zh-CN" altLang="en-US" sz="2400">
                <a:solidFill>
                  <a:srgbClr val="0000FF"/>
                </a:solidFill>
              </a:endParaRPr>
            </a:p>
          </p:txBody>
        </p:sp>
      </p:grpSp>
      <p:sp>
        <p:nvSpPr>
          <p:cNvPr id="23" name="矩形 2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28E729A-2D67-400B-BC52-184CA148768D}"/>
              </a:ext>
            </a:extLst>
          </p:cNvPr>
          <p:cNvSpPr/>
          <p:nvPr/>
        </p:nvSpPr>
        <p:spPr>
          <a:xfrm>
            <a:off x="3102570" y="267084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FF"/>
                </a:solidFill>
                <a:latin typeface="Times New Roman" pitchFamily="18" charset="0"/>
              </a:rPr>
              <a:t>＋</a:t>
            </a:r>
            <a:endParaRPr lang="zh-CN" altLang="en-US" sz="2400">
              <a:solidFill>
                <a:srgbClr val="0000FF"/>
              </a:solidFill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0A9D645-C80E-4CA9-8CCE-998F2723EF14}"/>
              </a:ext>
            </a:extLst>
          </p:cNvPr>
          <p:cNvGrpSpPr/>
          <p:nvPr/>
        </p:nvGrpSpPr>
        <p:grpSpPr>
          <a:xfrm>
            <a:off x="5285345" y="2396847"/>
            <a:ext cx="1485902" cy="901890"/>
            <a:chOff x="5102927" y="6879193"/>
            <a:chExt cx="1485902" cy="901890"/>
          </a:xfrm>
        </p:grpSpPr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E99BBA46-DF3F-4A5E-8745-5B2CDB912E2C}"/>
                </a:ext>
              </a:extLst>
            </p:cNvPr>
            <p:cNvGrpSpPr/>
            <p:nvPr/>
          </p:nvGrpSpPr>
          <p:grpSpPr>
            <a:xfrm>
              <a:off x="5122176" y="7319418"/>
              <a:ext cx="1447801" cy="461665"/>
              <a:chOff x="2911831" y="3932233"/>
              <a:chExt cx="1447801" cy="461665"/>
            </a:xfrm>
          </p:grpSpPr>
          <p:sp>
            <p:nvSpPr>
              <p:cNvPr id="32" name="圆柱体 31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47D2988E-0253-4AD5-BA6E-437F9AB2D858}"/>
                  </a:ext>
                </a:extLst>
              </p:cNvPr>
              <p:cNvSpPr/>
              <p:nvPr/>
            </p:nvSpPr>
            <p:spPr>
              <a:xfrm rot="5400000">
                <a:off x="3449089" y="3465422"/>
                <a:ext cx="373286" cy="1447801"/>
              </a:xfrm>
              <a:prstGeom prst="can">
                <a:avLst>
                  <a:gd name="adj" fmla="val 46652"/>
                </a:avLst>
              </a:prstGeom>
              <a:gradFill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10000">
                    <a:schemeClr val="tx1">
                      <a:lumMod val="50000"/>
                      <a:lumOff val="50000"/>
                    </a:schemeClr>
                  </a:gs>
                  <a:gs pos="97000">
                    <a:schemeClr val="tx1">
                      <a:lumMod val="50000"/>
                      <a:lumOff val="50000"/>
                    </a:schemeClr>
                  </a:gs>
                </a:gsLst>
                <a:lin ang="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6624C617-62CC-4E88-B4E5-F8460CBC4D43}"/>
                  </a:ext>
                </a:extLst>
              </p:cNvPr>
              <p:cNvSpPr/>
              <p:nvPr/>
            </p:nvSpPr>
            <p:spPr>
              <a:xfrm>
                <a:off x="3379656" y="3932233"/>
                <a:ext cx="4748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400" i="1">
                    <a:solidFill>
                      <a:srgbClr val="0000FF"/>
                    </a:solidFill>
                    <a:latin typeface="Times New Roman" pitchFamily="18" charset="0"/>
                  </a:rPr>
                  <a:t>R</a:t>
                </a:r>
                <a:r>
                  <a:rPr lang="en-US" altLang="zh-CN" sz="2400" baseline="-25000">
                    <a:solidFill>
                      <a:srgbClr val="0000FF"/>
                    </a:solidFill>
                    <a:latin typeface="Times New Roman" pitchFamily="18" charset="0"/>
                  </a:rPr>
                  <a:t>2</a:t>
                </a:r>
                <a:endParaRPr lang="zh-CN" altLang="en-US" sz="2400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A18B781B-53E5-4699-B1D4-7DBF2D038F83}"/>
                </a:ext>
              </a:extLst>
            </p:cNvPr>
            <p:cNvGrpSpPr/>
            <p:nvPr/>
          </p:nvGrpSpPr>
          <p:grpSpPr>
            <a:xfrm>
              <a:off x="5102927" y="6879193"/>
              <a:ext cx="1485902" cy="540726"/>
              <a:chOff x="2901818" y="3187212"/>
              <a:chExt cx="1485902" cy="540726"/>
            </a:xfrm>
          </p:grpSpPr>
          <p:sp>
            <p:nvSpPr>
              <p:cNvPr id="35" name="圆柱体 34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8DE4C24D-A96B-491E-8DAD-60F9DC74238D}"/>
                  </a:ext>
                </a:extLst>
              </p:cNvPr>
              <p:cNvSpPr/>
              <p:nvPr/>
            </p:nvSpPr>
            <p:spPr>
              <a:xfrm rot="5400000">
                <a:off x="3374406" y="2714624"/>
                <a:ext cx="540726" cy="1485902"/>
              </a:xfrm>
              <a:prstGeom prst="can">
                <a:avLst>
                  <a:gd name="adj" fmla="val 46652"/>
                </a:avLst>
              </a:prstGeom>
              <a:gradFill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10000">
                    <a:schemeClr val="tx1">
                      <a:lumMod val="50000"/>
                      <a:lumOff val="50000"/>
                    </a:schemeClr>
                  </a:gs>
                  <a:gs pos="97000">
                    <a:schemeClr val="tx1">
                      <a:lumMod val="50000"/>
                      <a:lumOff val="50000"/>
                    </a:schemeClr>
                  </a:gs>
                </a:gsLst>
                <a:lin ang="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sp>
            <p:nvSpPr>
              <p:cNvPr id="36" name="矩形 35">
                <a:extLst>
                  <a:ext uri="{FF2B5EF4-FFF2-40B4-BE49-F238E27FC236}">
                    <a16:creationId xmlns:a16="http://schemas.microsoft.com/office/drawing/2014/main" xmlns:p15="http://schemas.microsoft.com/office/powerpoint/2012/main" xmlns:p14="http://schemas.microsoft.com/office/powerpoint/2010/main" xmlns="" id="{6831848B-F9BE-412A-BB7D-4197C6CD31A8}"/>
                  </a:ext>
                </a:extLst>
              </p:cNvPr>
              <p:cNvSpPr/>
              <p:nvPr/>
            </p:nvSpPr>
            <p:spPr>
              <a:xfrm>
                <a:off x="3407364" y="3226742"/>
                <a:ext cx="4748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400" i="1">
                    <a:solidFill>
                      <a:srgbClr val="0000FF"/>
                    </a:solidFill>
                    <a:latin typeface="Times New Roman" pitchFamily="18" charset="0"/>
                  </a:rPr>
                  <a:t>R</a:t>
                </a:r>
                <a:r>
                  <a:rPr lang="en-US" altLang="zh-CN" sz="2400" baseline="-25000">
                    <a:solidFill>
                      <a:srgbClr val="0000FF"/>
                    </a:solidFill>
                    <a:latin typeface="Times New Roman" pitchFamily="18" charset="0"/>
                  </a:rPr>
                  <a:t>1</a:t>
                </a:r>
                <a:endParaRPr lang="zh-CN" altLang="en-US" sz="240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38" name="右箭头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1C71968-A983-4716-A812-5193FAD86B4B}"/>
              </a:ext>
            </a:extLst>
          </p:cNvPr>
          <p:cNvSpPr/>
          <p:nvPr/>
        </p:nvSpPr>
        <p:spPr bwMode="auto">
          <a:xfrm>
            <a:off x="4049030" y="2684589"/>
            <a:ext cx="1200797" cy="349250"/>
          </a:xfrm>
          <a:prstGeom prst="rightArrow">
            <a:avLst>
              <a:gd name="adj1" fmla="val 50000"/>
              <a:gd name="adj2" fmla="val 1319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9" name="右箭头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97F064C-14E9-415C-90FD-F0699022E298}"/>
              </a:ext>
            </a:extLst>
          </p:cNvPr>
          <p:cNvSpPr/>
          <p:nvPr/>
        </p:nvSpPr>
        <p:spPr bwMode="auto">
          <a:xfrm>
            <a:off x="6789340" y="2710402"/>
            <a:ext cx="1200797" cy="349250"/>
          </a:xfrm>
          <a:prstGeom prst="rightArrow">
            <a:avLst>
              <a:gd name="adj1" fmla="val 50000"/>
              <a:gd name="adj2" fmla="val 1319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61752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23" grpId="1"/>
      <p:bldP spid="38" grpId="2" animBg="1"/>
      <p:bldP spid="39" grpId="3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heme/theme1.xml><?xml version="1.0" encoding="utf-8"?>
<a:theme xmlns:a="http://schemas.openxmlformats.org/drawingml/2006/main" name="剪切">
  <a:themeElements>
    <a:clrScheme name="剪切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剪切">
      <a:maj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剪切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1929</Words>
  <Application>Microsoft Office PowerPoint</Application>
  <PresentationFormat>自定义</PresentationFormat>
  <Paragraphs>120</Paragraphs>
  <Slides>25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28" baseType="lpstr">
      <vt:lpstr>剪切</vt:lpstr>
      <vt:lpstr>Equation</vt:lpstr>
      <vt:lpstr>Visio</vt:lpstr>
      <vt:lpstr>5.3等效电路</vt:lpstr>
      <vt:lpstr>PowerPoint 演示文稿</vt:lpstr>
      <vt:lpstr>一、等效电阻</vt:lpstr>
      <vt:lpstr>3.实验探究：串联电路的等效电阻</vt:lpstr>
      <vt:lpstr>理论推导：</vt:lpstr>
      <vt:lpstr>PowerPoint 演示文稿</vt:lpstr>
      <vt:lpstr>PowerPoint 演示文稿</vt:lpstr>
      <vt:lpstr>串联电路中电流、电压、电阻的关系</vt:lpstr>
      <vt:lpstr>5.并联电路的等效电阻</vt:lpstr>
      <vt:lpstr>PowerPoint 演示文稿</vt:lpstr>
      <vt:lpstr>PowerPoint 演示文稿</vt:lpstr>
      <vt:lpstr>并联电路中电流、电压、电阻的关系</vt:lpstr>
      <vt:lpstr>二、等效电路</vt:lpstr>
      <vt:lpstr>PowerPoint 演示文稿</vt:lpstr>
      <vt:lpstr>例题2：如图所示电路中，电源电压不变，电阻R1的阻值为20Ω．当断开S1、S2，闭合S3时，电流表的示数为0.50A；当断开S2，闭合S1、S3时，电流表的示数为0.90A． 求：（1）电阻R2的阻值．（2）断开S1、S3，闭合S2时，加在电阻R1两端的电压.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2020-09-23T09:43:01Z</cp:lastPrinted>
  <dcterms:created xsi:type="dcterms:W3CDTF">2020-09-23T09:43:01Z</dcterms:created>
  <dcterms:modified xsi:type="dcterms:W3CDTF">2020-10-19T14:05:02Z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