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336" r:id="rId4"/>
    <p:sldId id="631" r:id="rId5"/>
    <p:sldId id="649" r:id="rId6"/>
    <p:sldId id="675" r:id="rId7"/>
    <p:sldId id="674" r:id="rId8"/>
    <p:sldId id="650" r:id="rId9"/>
    <p:sldId id="672" r:id="rId10"/>
    <p:sldId id="632" r:id="rId11"/>
    <p:sldId id="663" r:id="rId12"/>
    <p:sldId id="636" r:id="rId13"/>
    <p:sldId id="637" r:id="rId14"/>
    <p:sldId id="653" r:id="rId15"/>
    <p:sldId id="638" r:id="rId16"/>
    <p:sldId id="639" r:id="rId17"/>
    <p:sldId id="640" r:id="rId18"/>
    <p:sldId id="654" r:id="rId19"/>
    <p:sldId id="655" r:id="rId20"/>
    <p:sldId id="667" r:id="rId21"/>
    <p:sldId id="669" r:id="rId22"/>
    <p:sldId id="642" r:id="rId23"/>
    <p:sldId id="671" r:id="rId24"/>
    <p:sldId id="673" r:id="rId25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3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image.baidu.com/search/detail?ct=503316480&amp;z=&amp;tn=baiduimagedetail&amp;ipn=d&amp;word=%E5%88%B6%E4%BD%9C%E7%8B%AC%E6%9C%A8%E8%88%9F&amp;step_word=&amp;ie=utf-8&amp;in=&amp;cl=2&amp;lm=-1&amp;st=-1&amp;hd=&amp;latest=&amp;copyright=&amp;cs=800183234,1203885737&amp;os=2730960194,401418053&amp;simid=3412435780,341624778&amp;pn=0&amp;rn=1&amp;di=26070&amp;ln=1578&amp;fr=&amp;fmq=1582088597637_R&amp;ic=&amp;s=undefined&amp;se=&amp;sme=&amp;tab=0&amp;width=&amp;height=&amp;face=undefined&amp;is=0,0&amp;istype=2&amp;ist=&amp;jit=&amp;bdtype=0&amp;spn=0&amp;pi=0&amp;gsm=0&amp;objurl=http://s4.sinaimg.cn/mw690/002OeZamgy6VhoowvJNd3&amp;690&amp;rpstart=0&amp;rpnum=0&amp;adpicid=0&amp;force=undefin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第九章   浮力与升力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9.3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研究物体的浮沉条件（第二课时）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曾被中央军委表彰的海军</a:t>
            </a:r>
            <a:r>
              <a:rPr lang="en-US" altLang="zh-CN" dirty="0"/>
              <a:t>372</a:t>
            </a:r>
            <a:r>
              <a:rPr lang="zh-CN" altLang="en-US" dirty="0"/>
              <a:t>潜艇官兵创造了中国乃至世界潜艇史上的奇迹。</a:t>
            </a:r>
            <a:r>
              <a:rPr lang="en-US" altLang="zh-CN" dirty="0"/>
              <a:t>372</a:t>
            </a:r>
            <a:r>
              <a:rPr lang="zh-CN" altLang="en-US" dirty="0"/>
              <a:t>潜艇在海上正常航行时，突然遭遇海水密度变化，引发潜艇“掉深”，即突然快速向海底沉降。指战员临危不惧，冷静处置，转危为安。造成潜艇沉降的原因可能是（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潜艇所受浮力突然增大     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潜艇所受压强突然增大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潜艇所受浮力突然减小     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潜艇所受压力突然增大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750484" y="30729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67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鱼类体内有鱼鳔，鱼通过改变鱼鳔的体积，可以轻易地改变自身的沉浮。鱼能控制自身的沉浮，主要是通过改变（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所受的重力                           </a:t>
            </a:r>
            <a:r>
              <a:rPr lang="en-US" altLang="zh-CN" dirty="0"/>
              <a:t>B.</a:t>
            </a:r>
            <a:r>
              <a:rPr lang="zh-CN" altLang="en-US" dirty="0"/>
              <a:t>所受的浮力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液体的密度                           </a:t>
            </a:r>
            <a:r>
              <a:rPr lang="en-US" altLang="zh-CN" dirty="0"/>
              <a:t>D.</a:t>
            </a:r>
            <a:r>
              <a:rPr lang="zh-CN" altLang="en-US" dirty="0"/>
              <a:t>身体的温度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在下列几种情形中，物体所受浮力增大的是（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 </a:t>
            </a:r>
            <a:r>
              <a:rPr lang="zh-CN" altLang="en-US" dirty="0"/>
              <a:t>从海水中走向沙滩的游泳者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 </a:t>
            </a:r>
            <a:r>
              <a:rPr lang="zh-CN" altLang="en-US" dirty="0"/>
              <a:t>从长江入海口驶向大海的轮船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 </a:t>
            </a:r>
            <a:r>
              <a:rPr lang="zh-CN" altLang="en-US" dirty="0"/>
              <a:t>正在码头装载货物的轮船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 </a:t>
            </a:r>
            <a:r>
              <a:rPr lang="zh-CN" altLang="en-US" dirty="0"/>
              <a:t>海面下正往深水处下潜的潜艇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222027" y="226153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1085213" y="440601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近年来，中国为了维护领海主权，在南海放置浮标以监测水文变化，如图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15</a:t>
            </a:r>
            <a:r>
              <a:rPr lang="zh-CN" altLang="en-US" dirty="0"/>
              <a:t>。监测发现，从冬季到夏季，海水温度上升，体积膨胀，导致海水密度下降，（浮标体积始终保持不变）则（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浮力变大，露出体积变大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浮力不变，露出体积变小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浮力变小，露出体积变小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浮力不变，露出体积变大</a:t>
            </a:r>
          </a:p>
        </p:txBody>
      </p:sp>
      <p:sp>
        <p:nvSpPr>
          <p:cNvPr id="13" name="矩形 12"/>
          <p:cNvSpPr/>
          <p:nvPr/>
        </p:nvSpPr>
        <p:spPr>
          <a:xfrm>
            <a:off x="7090979" y="267435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91" y="3263950"/>
            <a:ext cx="1965712" cy="267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619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400" dirty="0"/>
              <a:t>5.</a:t>
            </a:r>
            <a:r>
              <a:rPr lang="zh-CN" altLang="en-US" sz="2400" dirty="0"/>
              <a:t>如图</a:t>
            </a:r>
            <a:r>
              <a:rPr lang="en-US" altLang="zh-CN" sz="2400" dirty="0"/>
              <a:t>9.3-16</a:t>
            </a:r>
            <a:r>
              <a:rPr lang="zh-CN" altLang="en-US" sz="2400" dirty="0"/>
              <a:t>是小明在学习了浮力的知识后，在家利用水、止咳糖浆、食用油尝试自制一杯“鸡尾酒”的情景。突然，旁边淘气的弟弟把一颗玻璃珠丢到了小明自制的“鸡尾酒”中，最终，这颗玻璃珠落到了杯子底部，如图</a:t>
            </a:r>
            <a:r>
              <a:rPr lang="en-US" altLang="zh-CN" sz="2400" dirty="0"/>
              <a:t>9.3-17</a:t>
            </a:r>
            <a:r>
              <a:rPr lang="zh-CN" altLang="en-US" sz="2400" dirty="0"/>
              <a:t>所示。则在玻璃珠下落过程中的甲、乙、丙三个时刻，其所受浮力</a:t>
            </a:r>
            <a:r>
              <a:rPr lang="en-US" altLang="zh-CN" sz="2400" i="1" dirty="0"/>
              <a:t>F</a:t>
            </a:r>
            <a:r>
              <a:rPr lang="zh-CN" altLang="en-US" sz="2400" baseline="-25000" dirty="0"/>
              <a:t>甲</a:t>
            </a:r>
            <a:r>
              <a:rPr lang="zh-CN" altLang="en-US" sz="2400" dirty="0"/>
              <a:t>、</a:t>
            </a:r>
            <a:r>
              <a:rPr lang="en-US" altLang="zh-CN" sz="2400" i="1" dirty="0"/>
              <a:t>F</a:t>
            </a:r>
            <a:r>
              <a:rPr lang="zh-CN" altLang="en-US" sz="2400" baseline="-25000" dirty="0"/>
              <a:t>乙</a:t>
            </a:r>
            <a:r>
              <a:rPr lang="zh-CN" altLang="en-US" sz="2400" dirty="0"/>
              <a:t>、</a:t>
            </a:r>
            <a:r>
              <a:rPr lang="en-US" altLang="zh-CN" sz="2400" i="1" dirty="0"/>
              <a:t>F</a:t>
            </a:r>
            <a:r>
              <a:rPr lang="zh-CN" altLang="en-US" sz="2400" baseline="-25000" dirty="0"/>
              <a:t>丙</a:t>
            </a:r>
            <a:r>
              <a:rPr lang="zh-CN" altLang="en-US" sz="2400" dirty="0"/>
              <a:t>的大小关系为（　　）</a:t>
            </a: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甲</a:t>
            </a:r>
            <a:r>
              <a:rPr lang="zh-CN" altLang="en-US" sz="2400" dirty="0"/>
              <a:t>＝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乙</a:t>
            </a:r>
            <a:r>
              <a:rPr lang="zh-CN" altLang="en-US" sz="2400" dirty="0"/>
              <a:t>＝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丙                      </a:t>
            </a:r>
            <a:r>
              <a:rPr lang="zh-CN" altLang="en-US" sz="2400" baseline="-25000" dirty="0" smtClean="0"/>
              <a:t>              </a:t>
            </a:r>
            <a:r>
              <a:rPr lang="en-US" altLang="zh-CN" sz="2400" dirty="0" smtClean="0"/>
              <a:t>B</a:t>
            </a:r>
            <a:r>
              <a:rPr lang="en-US" altLang="zh-CN" sz="2400" dirty="0"/>
              <a:t>.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甲</a:t>
            </a:r>
            <a:r>
              <a:rPr lang="zh-CN" altLang="en-US" sz="2400" dirty="0"/>
              <a:t>＝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乙</a:t>
            </a:r>
            <a:r>
              <a:rPr lang="zh-CN" altLang="en-US" sz="2400" dirty="0"/>
              <a:t>＞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丙</a:t>
            </a:r>
            <a:endParaRPr lang="zh-CN" alt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甲</a:t>
            </a:r>
            <a:r>
              <a:rPr lang="zh-CN" altLang="en-US" sz="2400" dirty="0"/>
              <a:t>＜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乙</a:t>
            </a:r>
            <a:r>
              <a:rPr lang="zh-CN" altLang="en-US" sz="2400" dirty="0"/>
              <a:t>＜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丙                      </a:t>
            </a:r>
            <a:r>
              <a:rPr lang="zh-CN" altLang="en-US" sz="2400" baseline="-25000" dirty="0" smtClean="0"/>
              <a:t>              </a:t>
            </a:r>
            <a:r>
              <a:rPr lang="en-US" altLang="zh-CN" sz="2400" dirty="0" smtClean="0"/>
              <a:t>D</a:t>
            </a:r>
            <a:r>
              <a:rPr lang="en-US" altLang="zh-CN" sz="2400" dirty="0"/>
              <a:t>.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甲</a:t>
            </a:r>
            <a:r>
              <a:rPr lang="zh-CN" altLang="en-US" sz="2400" dirty="0"/>
              <a:t>＞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乙</a:t>
            </a:r>
            <a:r>
              <a:rPr lang="zh-CN" altLang="en-US" sz="2400" dirty="0"/>
              <a:t>＞</a:t>
            </a:r>
            <a:r>
              <a:rPr lang="en-US" altLang="zh-CN" sz="2400" i="1" dirty="0"/>
              <a:t> F</a:t>
            </a:r>
            <a:r>
              <a:rPr lang="zh-CN" altLang="en-US" sz="2400" baseline="-25000" dirty="0"/>
              <a:t>丙</a:t>
            </a:r>
            <a:endParaRPr lang="zh-CN" alt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075592" y="34290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13" y="3941117"/>
            <a:ext cx="985575" cy="1867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870" y="4073973"/>
            <a:ext cx="3323329" cy="14929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（</a:t>
            </a:r>
            <a:r>
              <a:rPr lang="en-US" altLang="zh-CN" sz="2600" dirty="0"/>
              <a:t>2019·</a:t>
            </a:r>
            <a:r>
              <a:rPr lang="zh-CN" altLang="en-US" sz="2600" dirty="0"/>
              <a:t>易杰原创）两个完全相同的容器中分别盛有体积相同，密度不同的</a:t>
            </a:r>
            <a:r>
              <a:rPr lang="en-US" altLang="zh-CN" sz="2600" i="1" dirty="0"/>
              <a:t>A</a:t>
            </a:r>
            <a:r>
              <a:rPr lang="zh-CN" altLang="en-US" sz="2600" dirty="0"/>
              <a:t>、</a:t>
            </a:r>
            <a:r>
              <a:rPr lang="en-US" altLang="zh-CN" sz="2600" i="1" dirty="0"/>
              <a:t>B</a:t>
            </a:r>
            <a:r>
              <a:rPr lang="zh-CN" altLang="en-US" sz="2600" dirty="0"/>
              <a:t>两种液体。将完全相同的两个小球分别轻轻放入这两个容器中，小球静止后的状态如图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18</a:t>
            </a:r>
            <a:r>
              <a:rPr lang="zh-CN" altLang="en-US" sz="2600" dirty="0"/>
              <a:t>所示。下列说法中正确的是（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小球放入后，液体对容器底部的压强关系是</a:t>
            </a:r>
            <a:r>
              <a:rPr lang="en-US" altLang="zh-CN" sz="2600" i="1" dirty="0" err="1"/>
              <a:t>p</a:t>
            </a:r>
            <a:r>
              <a:rPr lang="en-US" altLang="zh-CN" sz="2600" i="1" baseline="-25000" dirty="0" err="1"/>
              <a:t>A</a:t>
            </a:r>
            <a:r>
              <a:rPr lang="en-US" altLang="zh-CN" sz="2600" dirty="0"/>
              <a:t>&lt;</a:t>
            </a:r>
            <a:r>
              <a:rPr lang="en-US" altLang="zh-CN" sz="2600" i="1" dirty="0" err="1"/>
              <a:t>p</a:t>
            </a:r>
            <a:r>
              <a:rPr lang="en-US" altLang="zh-CN" sz="2600" i="1" baseline="-25000" dirty="0" err="1"/>
              <a:t>B</a:t>
            </a:r>
            <a:endParaRPr lang="en-US" altLang="zh-CN" sz="2600" i="1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小球受到的浮力大小关系是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A</a:t>
            </a:r>
            <a:r>
              <a:rPr lang="zh-CN" altLang="en-US" sz="2600" dirty="0"/>
              <a:t>＞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小球受到的浮力大小关系是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A</a:t>
            </a:r>
            <a:r>
              <a:rPr lang="en-US" altLang="zh-CN" sz="2600" dirty="0"/>
              <a:t>&lt;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小球放入后，液体对容器底部的压力关系是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A</a:t>
            </a:r>
            <a:r>
              <a:rPr lang="zh-CN" altLang="en-US" sz="2600" dirty="0"/>
              <a:t>＞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B</a:t>
            </a:r>
          </a:p>
        </p:txBody>
      </p:sp>
      <p:sp>
        <p:nvSpPr>
          <p:cNvPr id="13" name="矩形 12"/>
          <p:cNvSpPr/>
          <p:nvPr/>
        </p:nvSpPr>
        <p:spPr>
          <a:xfrm>
            <a:off x="6364412" y="2607665"/>
            <a:ext cx="5280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4850907"/>
            <a:ext cx="4419600" cy="17983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在“制作简易密度计”的综合实践活动中，小华取一根饮料吸管，将一些铁丝从吸管的下端塞入作为配重，并用石蜡将吸管的下端封起来，制作成一支简易密度计。他将该密度计分别放入水、酒精中，所受的浮力分别为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en-US" dirty="0"/>
              <a:t>、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en-US" dirty="0"/>
              <a:t>，排开的液体所受重力分别为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en-US" dirty="0"/>
              <a:t>、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  <a:r>
              <a:rPr lang="zh-CN" altLang="en-US" dirty="0"/>
              <a:t>，下列关系正确的是（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en-US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en-US" dirty="0"/>
              <a:t>＝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en-US" dirty="0"/>
              <a:t>＜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en-US" dirty="0"/>
              <a:t>＞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</a:p>
        </p:txBody>
      </p:sp>
      <p:sp>
        <p:nvSpPr>
          <p:cNvPr id="15" name="矩形 14"/>
          <p:cNvSpPr/>
          <p:nvPr/>
        </p:nvSpPr>
        <p:spPr>
          <a:xfrm>
            <a:off x="6118618" y="35052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8.</a:t>
            </a:r>
            <a:r>
              <a:rPr lang="zh-CN" altLang="en-US" dirty="0"/>
              <a:t>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19</a:t>
            </a:r>
            <a:r>
              <a:rPr lang="zh-CN" altLang="en-US" dirty="0"/>
              <a:t>所示是我国引进改造的“瓦良格”号航空母舰，满载时排水量为</a:t>
            </a:r>
            <a:r>
              <a:rPr lang="en-US" altLang="zh-CN" dirty="0"/>
              <a:t>6.4×104</a:t>
            </a:r>
            <a:r>
              <a:rPr lang="zh-CN" altLang="en-US" dirty="0"/>
              <a:t>吨，则满载时受到的浮力为</a:t>
            </a:r>
            <a:r>
              <a:rPr lang="en-US" altLang="zh-CN" dirty="0"/>
              <a:t>_________N</a:t>
            </a:r>
            <a:r>
              <a:rPr lang="zh-CN" altLang="en-US" dirty="0"/>
              <a:t>（</a:t>
            </a:r>
            <a:r>
              <a:rPr lang="en-US" altLang="zh-CN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）；若“瓦良格”号航母从海上驶入长江，则受到的浮力</a:t>
            </a:r>
            <a:r>
              <a:rPr lang="en-US" altLang="zh-CN" dirty="0"/>
              <a:t>________</a:t>
            </a:r>
            <a:r>
              <a:rPr lang="zh-CN" altLang="en-US" dirty="0"/>
              <a:t>（选填“增大” “减小”或“不变”，下同）；停在甲板上的飞机飞离航母时，航母所受的浮力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2734618" y="2273141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6.4×10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392" y="31079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不变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8049" y="391645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减小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1" y="4270718"/>
            <a:ext cx="2806382" cy="2436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9.</a:t>
            </a:r>
            <a:r>
              <a:rPr lang="zh-CN" altLang="en-US" dirty="0"/>
              <a:t>元宵佳节，许多人燃放孔明灯祈福，如图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20</a:t>
            </a:r>
            <a:r>
              <a:rPr lang="zh-CN" altLang="en-US" dirty="0"/>
              <a:t>。孔明灯上升时，灯罩内的气体密度</a:t>
            </a:r>
            <a:r>
              <a:rPr lang="en-US" altLang="zh-CN" dirty="0"/>
              <a:t>________</a:t>
            </a:r>
            <a:r>
              <a:rPr lang="zh-CN" altLang="en-US" dirty="0"/>
              <a:t>灯罩外的空气密度，此时灯受到的浮力</a:t>
            </a:r>
            <a:r>
              <a:rPr lang="en-US" altLang="zh-CN" dirty="0"/>
              <a:t>________</a:t>
            </a:r>
            <a:r>
              <a:rPr lang="zh-CN" altLang="en-US" dirty="0"/>
              <a:t>自身重力，使灯加速上升。但由于孔明灯内火焰温度高，易引发火灾，因此市内现已禁止燃放孔明灯。（以上两空均选填“大于”“小于”或“等于”）</a:t>
            </a:r>
          </a:p>
        </p:txBody>
      </p:sp>
      <p:sp>
        <p:nvSpPr>
          <p:cNvPr id="18" name="矩形 17"/>
          <p:cNvSpPr/>
          <p:nvPr/>
        </p:nvSpPr>
        <p:spPr>
          <a:xfrm>
            <a:off x="6015242" y="1722915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34419" y="2190919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20" y="4125686"/>
            <a:ext cx="2281264" cy="258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10.</a:t>
            </a:r>
            <a:r>
              <a:rPr lang="zh-CN" altLang="en-US" dirty="0"/>
              <a:t>某同学制作了如图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21</a:t>
            </a:r>
            <a:r>
              <a:rPr lang="zh-CN" altLang="en-US" dirty="0"/>
              <a:t>所示的潜水艇模型，当他向右拉动活塞时，水会</a:t>
            </a:r>
            <a:r>
              <a:rPr lang="en-US" altLang="zh-CN" dirty="0"/>
              <a:t>________</a:t>
            </a:r>
            <a:r>
              <a:rPr lang="zh-CN" altLang="en-US" dirty="0"/>
              <a:t>（选填“进入”或“排出”）试管，模型就会</a:t>
            </a:r>
            <a:r>
              <a:rPr lang="en-US" altLang="zh-CN" dirty="0"/>
              <a:t>________</a:t>
            </a:r>
            <a:r>
              <a:rPr lang="zh-CN" altLang="en-US" dirty="0"/>
              <a:t>（选填“上浮”或“下沉”）；此过程中，模型受到的浮力</a:t>
            </a:r>
            <a:r>
              <a:rPr lang="en-US" altLang="zh-CN" dirty="0"/>
              <a:t>________</a:t>
            </a:r>
            <a:r>
              <a:rPr lang="zh-CN" altLang="en-US" dirty="0"/>
              <a:t>（选填“变大”“变小”或“不变”）。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4039149"/>
            <a:ext cx="4653200" cy="23286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67619" y="177080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4417" y="2207325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8671" y="3081297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11.</a:t>
            </a:r>
            <a:r>
              <a:rPr lang="zh-CN" altLang="en-US" dirty="0"/>
              <a:t>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22</a:t>
            </a:r>
            <a:r>
              <a:rPr lang="zh-CN" altLang="en-US" dirty="0"/>
              <a:t>所示，质量为</a:t>
            </a:r>
            <a:r>
              <a:rPr lang="en-US" altLang="zh-CN" dirty="0"/>
              <a:t>55 g</a:t>
            </a:r>
            <a:r>
              <a:rPr lang="zh-CN" altLang="en-US" dirty="0"/>
              <a:t>的新鲜鸡蛋正在水中下沉。陆续向水中加盐并轻轻搅拌，最后鸡蛋悬浮在水中。（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）求悬浮时鸡蛋受到的浮力；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）当鸡蛋的体积是</a:t>
            </a:r>
            <a:r>
              <a:rPr lang="en-US" altLang="zh-CN" dirty="0"/>
              <a:t>50   cm</a:t>
            </a:r>
            <a:r>
              <a:rPr lang="en-US" altLang="zh-CN" baseline="30000" dirty="0"/>
              <a:t>3</a:t>
            </a:r>
            <a:r>
              <a:rPr lang="zh-CN" altLang="en-US" dirty="0"/>
              <a:t>时，求盐水的密度。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3788632"/>
            <a:ext cx="2089240" cy="222307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59472" y="3712975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(1)0.55 N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1506" y="4376947"/>
            <a:ext cx="29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(2)1.1×10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 kg/m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运用物体的浮沉条件说明生产、生活中的一些现象。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物体浮沉条件的应用。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23</a:t>
            </a:r>
            <a:r>
              <a:rPr lang="zh-CN" altLang="en-US" sz="2600" dirty="0"/>
              <a:t>，将同一密度计分别放入盛有甲、乙两种液体的烧杯中，它竖直立在液体中，如果密度计受到的浮力分别为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、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，液体的密度分别为</a:t>
            </a:r>
            <a:r>
              <a:rPr lang="en-US" altLang="zh-CN" sz="2600" i="1" dirty="0"/>
              <a:t>ρ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、</a:t>
            </a:r>
            <a:r>
              <a:rPr lang="en-US" altLang="zh-CN" sz="2600" i="1" dirty="0"/>
              <a:t>ρ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，则（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、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乙</a:t>
            </a:r>
            <a:endParaRPr lang="en-US" altLang="zh-CN" sz="2600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、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乙</a:t>
            </a:r>
            <a:endParaRPr lang="en-US" altLang="zh-CN" sz="2600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、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乙</a:t>
            </a: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、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ρ</a:t>
            </a:r>
            <a:r>
              <a:rPr lang="zh-CN" altLang="en-US" sz="2600" baseline="-25000" dirty="0"/>
              <a:t>乙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969969" y="2617132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B</a:t>
            </a:r>
            <a:endParaRPr lang="zh-CN" altLang="en-US" sz="2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30" y="2979898"/>
            <a:ext cx="2703616" cy="26729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2.</a:t>
            </a:r>
            <a:r>
              <a:rPr lang="zh-CN" altLang="en-US" sz="2800" dirty="0"/>
              <a:t>三块完全相同的冰块分别漂浮在甲、乙、丙三种不同液体中，这三种液体的密度分别为</a:t>
            </a:r>
            <a:r>
              <a:rPr lang="en-US" altLang="zh-CN" sz="2800" i="1" dirty="0"/>
              <a:t>ρ</a:t>
            </a:r>
            <a:r>
              <a:rPr lang="zh-CN" altLang="en-US" sz="2800" baseline="-25000" dirty="0"/>
              <a:t>甲</a:t>
            </a:r>
            <a:r>
              <a:rPr lang="zh-CN" altLang="en-US" sz="2800" dirty="0"/>
              <a:t>、</a:t>
            </a:r>
            <a:r>
              <a:rPr lang="en-US" altLang="zh-CN" sz="2800" i="1" dirty="0"/>
              <a:t>ρ</a:t>
            </a:r>
            <a:r>
              <a:rPr lang="zh-CN" altLang="en-US" sz="2800" baseline="-25000" dirty="0"/>
              <a:t>乙</a:t>
            </a:r>
            <a:r>
              <a:rPr lang="zh-CN" altLang="en-US" sz="2800" dirty="0"/>
              <a:t>、</a:t>
            </a:r>
            <a:r>
              <a:rPr lang="en-US" altLang="zh-CN" sz="2800" i="1" dirty="0"/>
              <a:t>ρ</a:t>
            </a:r>
            <a:r>
              <a:rPr lang="zh-CN" altLang="en-US" sz="2800" baseline="-25000" dirty="0"/>
              <a:t>丙</a:t>
            </a:r>
            <a:r>
              <a:rPr lang="zh-CN" altLang="en-US" sz="2800" dirty="0"/>
              <a:t>。当冰块熔化后，甲液体液面高度不变，乙液体液面高度升高，丙液体液面高度降低。下列关系正确的是（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A.</a:t>
            </a:r>
            <a:r>
              <a:rPr lang="en-US" altLang="zh-CN" sz="2800" i="1" dirty="0" smtClean="0"/>
              <a:t> ρ</a:t>
            </a:r>
            <a:r>
              <a:rPr lang="zh-CN" altLang="en-US" sz="2800" baseline="-25000" dirty="0"/>
              <a:t>甲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乙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丙                           </a:t>
            </a:r>
            <a:endParaRPr lang="en-US" altLang="zh-CN" sz="2800" baseline="-25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B</a:t>
            </a:r>
            <a:r>
              <a:rPr lang="en-US" altLang="zh-CN" sz="2800" dirty="0"/>
              <a:t>.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丙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甲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乙</a:t>
            </a:r>
            <a:endParaRPr lang="zh-CN" alt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丙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乙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甲                           </a:t>
            </a:r>
            <a:endParaRPr lang="en-US" altLang="zh-CN" sz="2800" baseline="-25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D</a:t>
            </a:r>
            <a:r>
              <a:rPr lang="en-US" altLang="zh-CN" sz="2800" dirty="0"/>
              <a:t>.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乙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甲</a:t>
            </a:r>
            <a:r>
              <a:rPr lang="zh-CN" altLang="en-US" sz="2800" dirty="0"/>
              <a:t>＜</a:t>
            </a:r>
            <a:r>
              <a:rPr lang="en-US" altLang="zh-CN" sz="2800" i="1" dirty="0"/>
              <a:t> ρ</a:t>
            </a:r>
            <a:r>
              <a:rPr lang="zh-CN" altLang="en-US" sz="2800" baseline="-25000" dirty="0"/>
              <a:t>丙</a:t>
            </a:r>
            <a:endParaRPr lang="en-US" altLang="zh-CN" sz="2800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baseline="-25000" dirty="0"/>
          </a:p>
        </p:txBody>
      </p:sp>
      <p:sp>
        <p:nvSpPr>
          <p:cNvPr id="12" name="矩形 11"/>
          <p:cNvSpPr/>
          <p:nvPr/>
        </p:nvSpPr>
        <p:spPr>
          <a:xfrm>
            <a:off x="1454739" y="312842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3</a:t>
            </a:r>
            <a:r>
              <a:rPr lang="en-US" altLang="zh-CN" sz="2800" dirty="0"/>
              <a:t>. </a:t>
            </a:r>
            <a:r>
              <a:rPr lang="zh-CN" altLang="en-US" sz="2800" dirty="0"/>
              <a:t>在远洋轮船的船舷上，都漆着五条“吃水线”又称“载重线”，如图</a:t>
            </a:r>
            <a:r>
              <a:rPr lang="en-US" altLang="zh-CN" sz="2800" dirty="0"/>
              <a:t>9.3</a:t>
            </a:r>
            <a:r>
              <a:rPr lang="zh-CN" altLang="en-US" sz="2800" dirty="0"/>
              <a:t>－</a:t>
            </a:r>
            <a:r>
              <a:rPr lang="en-US" altLang="zh-CN" sz="2800" dirty="0"/>
              <a:t>24</a:t>
            </a:r>
            <a:r>
              <a:rPr lang="zh-CN" altLang="en-US" sz="2800" dirty="0"/>
              <a:t>所示，其中标有</a:t>
            </a:r>
            <a:r>
              <a:rPr lang="en-US" altLang="zh-CN" sz="2800" dirty="0"/>
              <a:t>W</a:t>
            </a:r>
            <a:r>
              <a:rPr lang="zh-CN" altLang="en-US" sz="2800" dirty="0"/>
              <a:t>的是北大西洋载重线，标有</a:t>
            </a:r>
            <a:r>
              <a:rPr lang="en-US" altLang="zh-CN" sz="2800" dirty="0"/>
              <a:t>S</a:t>
            </a:r>
            <a:r>
              <a:rPr lang="zh-CN" altLang="en-US" sz="2800" dirty="0"/>
              <a:t>的是印度洋载重线，由此可推断出印度洋海水的密度</a:t>
            </a:r>
            <a:r>
              <a:rPr lang="en-US" altLang="zh-CN" sz="2800" dirty="0"/>
              <a:t>_______</a:t>
            </a:r>
            <a:r>
              <a:rPr lang="zh-CN" altLang="en-US" sz="2800" dirty="0"/>
              <a:t>北大西洋海水的密度，船在印度洋</a:t>
            </a:r>
            <a:r>
              <a:rPr lang="zh-CN" altLang="en-US" sz="2800" dirty="0" smtClean="0"/>
              <a:t>海水</a:t>
            </a:r>
            <a:r>
              <a:rPr lang="zh-CN" altLang="en-US" sz="2800" dirty="0"/>
              <a:t>中受到的浮力</a:t>
            </a:r>
            <a:r>
              <a:rPr lang="en-US" altLang="zh-CN" sz="2800" dirty="0"/>
              <a:t>_______</a:t>
            </a:r>
            <a:r>
              <a:rPr lang="zh-CN" altLang="en-US" sz="2800" dirty="0"/>
              <a:t>北大西洋海水中</a:t>
            </a:r>
            <a:r>
              <a:rPr lang="zh-CN" altLang="en-US" sz="2800" dirty="0" smtClean="0"/>
              <a:t>受到浮力</a:t>
            </a:r>
            <a:r>
              <a:rPr lang="zh-CN" altLang="en-US" sz="2800" dirty="0"/>
              <a:t>。（以上两空均选填“大于”</a:t>
            </a:r>
            <a:r>
              <a:rPr lang="zh-CN" altLang="en-US" sz="2800" dirty="0" smtClean="0"/>
              <a:t>“小于”或</a:t>
            </a:r>
            <a:r>
              <a:rPr lang="zh-CN" altLang="en-US" sz="2800" dirty="0"/>
              <a:t>“等于”）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96" y="4520629"/>
            <a:ext cx="2283885" cy="173993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04836" y="270606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0807" y="314852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船：工作时处于</a:t>
            </a:r>
            <a:r>
              <a:rPr lang="en-US" altLang="zh-CN" dirty="0"/>
              <a:t>_______</a:t>
            </a:r>
            <a:r>
              <a:rPr lang="zh-CN" altLang="en-US" dirty="0"/>
              <a:t>状态，要使密度大于水的材料制成能够漂浮在水面上的物体，必须把它做成</a:t>
            </a:r>
            <a:r>
              <a:rPr lang="en-US" altLang="zh-CN" dirty="0"/>
              <a:t>_______ </a:t>
            </a:r>
            <a:r>
              <a:rPr lang="zh-CN" altLang="en-US" dirty="0"/>
              <a:t>，使它能够排开更多的水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5" name="文本框 24"/>
          <p:cNvSpPr txBox="1"/>
          <p:nvPr/>
        </p:nvSpPr>
        <p:spPr>
          <a:xfrm>
            <a:off x="3439420" y="15010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漂浮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0275" y="233151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空心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0243" y="2942927"/>
            <a:ext cx="4172453" cy="3508069"/>
            <a:chOff x="370243" y="2942927"/>
            <a:chExt cx="4172453" cy="35080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43" y="2942927"/>
              <a:ext cx="4172453" cy="313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66610" y="60816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船体内部大部分是空的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72071" y="3079938"/>
            <a:ext cx="4374158" cy="3379134"/>
            <a:chOff x="4572071" y="3079938"/>
            <a:chExt cx="4374158" cy="3379134"/>
          </a:xfrm>
        </p:grpSpPr>
        <p:pic>
          <p:nvPicPr>
            <p:cNvPr id="1029" name="Picture 5" descr="https://ss1.bdstatic.com/70cFvXSh_Q1YnxGkpoWK1HF6hhy/it/u=800183234,1203885737&amp;fm=26&amp;gp=0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71" y="3079938"/>
              <a:ext cx="4374158" cy="300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66129" y="6089740"/>
              <a:ext cx="4108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原始</a:t>
              </a:r>
              <a:r>
                <a:rPr lang="zh-CN" altLang="en-US" dirty="0" smtClean="0"/>
                <a:t>部落的居民把树干凿空制成独木舟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潜水艇：工作时处于</a:t>
            </a:r>
            <a:r>
              <a:rPr lang="en-US" altLang="zh-CN" dirty="0"/>
              <a:t>_______</a:t>
            </a:r>
            <a:r>
              <a:rPr lang="zh-CN" altLang="en-US" dirty="0"/>
              <a:t>状态，它的上浮和下潜是靠改变</a:t>
            </a:r>
            <a:r>
              <a:rPr lang="en-US" altLang="zh-CN" dirty="0"/>
              <a:t>______________</a:t>
            </a:r>
            <a:r>
              <a:rPr lang="zh-CN" altLang="en-US" dirty="0"/>
              <a:t>来实现的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8" name="文本框 27"/>
          <p:cNvSpPr txBox="1"/>
          <p:nvPr/>
        </p:nvSpPr>
        <p:spPr>
          <a:xfrm>
            <a:off x="4134618" y="153287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悬浮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95675" y="192993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自身重力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3"/>
          <a:stretch>
            <a:fillRect/>
          </a:stretch>
        </p:blipFill>
        <p:spPr bwMode="auto">
          <a:xfrm>
            <a:off x="679077" y="2588306"/>
            <a:ext cx="7785847" cy="353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氢气球、热气球和飞艇：利用空气的</a:t>
            </a:r>
            <a:r>
              <a:rPr lang="en-US" altLang="zh-CN" dirty="0"/>
              <a:t>_______</a:t>
            </a:r>
            <a:r>
              <a:rPr lang="zh-CN" altLang="en-US" dirty="0"/>
              <a:t>力升空的，气球里充的是密度</a:t>
            </a:r>
            <a:r>
              <a:rPr lang="en-US" altLang="zh-CN" dirty="0"/>
              <a:t>_______</a:t>
            </a:r>
            <a:r>
              <a:rPr lang="zh-CN" altLang="en-US" dirty="0"/>
              <a:t>（选填“大于”“小于”或“等于”）空气密度的气体。</a:t>
            </a:r>
            <a:endParaRPr lang="zh-CN" altLang="en-US" baseline="-250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658564" y="148887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12050" y="193132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小于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0625" y="3018864"/>
            <a:ext cx="1896660" cy="3556285"/>
            <a:chOff x="340625" y="3018864"/>
            <a:chExt cx="1896660" cy="355628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5" y="3018864"/>
              <a:ext cx="1896660" cy="318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6364" y="620581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氢气球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01647" y="3940769"/>
            <a:ext cx="2770987" cy="2634380"/>
            <a:chOff x="2401647" y="3940769"/>
            <a:chExt cx="2770987" cy="26343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647" y="3940769"/>
              <a:ext cx="2770987" cy="2265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453847" y="620581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热气球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56409" y="3840756"/>
            <a:ext cx="3411145" cy="2734393"/>
            <a:chOff x="5356409" y="3840756"/>
            <a:chExt cx="3411145" cy="273439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409" y="3840756"/>
              <a:ext cx="3411145" cy="2365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594315" y="620581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飞艇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8"/>
            <a:ext cx="8229600" cy="547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一艘军舰从大海驶向长江，由于海水的密度大于江水的密度，它所受的浮力将</a:t>
            </a:r>
            <a:r>
              <a:rPr lang="en-US" altLang="zh-CN" dirty="0"/>
              <a:t>_______</a:t>
            </a:r>
            <a:r>
              <a:rPr lang="zh-CN" altLang="en-US" dirty="0"/>
              <a:t>，军舰排开水的体积将</a:t>
            </a:r>
            <a:r>
              <a:rPr lang="en-US" altLang="zh-CN" dirty="0"/>
              <a:t>_______</a:t>
            </a:r>
            <a:r>
              <a:rPr lang="zh-CN" altLang="en-US" dirty="0"/>
              <a:t>（以上两空均选填“增大”“减小”或“不变”），军舰将</a:t>
            </a:r>
            <a:r>
              <a:rPr lang="en-US" altLang="zh-CN" dirty="0"/>
              <a:t>_______</a:t>
            </a:r>
            <a:r>
              <a:rPr lang="zh-CN" altLang="en-US" dirty="0"/>
              <a:t>（选填“上浮”或“下沉”）一些。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潜水艇从海面下潜但未全部没入海水的过程中，它所受的浮力</a:t>
            </a:r>
            <a:r>
              <a:rPr lang="en-US" altLang="zh-CN" dirty="0"/>
              <a:t>_______</a:t>
            </a:r>
            <a:r>
              <a:rPr lang="zh-CN" altLang="en-US" dirty="0"/>
              <a:t>（选填“变大”“变小”或“不变”）；若潜水艇悬浮在海水中，当压缩空气把水舱中的海水排出一部分时，潜水艇将</a:t>
            </a:r>
            <a:r>
              <a:rPr lang="en-US" altLang="zh-CN" dirty="0"/>
              <a:t>_______</a:t>
            </a:r>
            <a:r>
              <a:rPr lang="zh-CN" altLang="en-US" dirty="0"/>
              <a:t>（选填“上浮”或“下沉”）；在露出海面之前，潜水艇所受的浮力将</a:t>
            </a:r>
            <a:r>
              <a:rPr lang="en-US" altLang="zh-CN" dirty="0"/>
              <a:t>_______</a:t>
            </a:r>
            <a:r>
              <a:rPr lang="zh-CN" altLang="en-US" dirty="0"/>
              <a:t>（选填“变大”“变小”或“不变”）。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50891" y="19337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37683" y="23020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5888" y="28252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下沉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35388" y="403275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变大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02588" y="494699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上浮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91088" y="577470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物体浮沉条件的应用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一艘轮船从长江驶入大海，下列分析正确的是（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浮力变小，船体上浮一些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en-US" dirty="0"/>
              <a:t>浮力变大，船体下沉一些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浮力不变，船体下沉一些   </a:t>
            </a:r>
            <a:endParaRPr lang="en-US" altLang="zh-CN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en-US" dirty="0"/>
              <a:t>浮力不变，船体上浮</a:t>
            </a:r>
            <a:r>
              <a:rPr lang="zh-CN" altLang="en-US" dirty="0" smtClean="0"/>
              <a:t>一些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62565" y="24525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05592" y="146814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物理小组制作的潜水艇模型如图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14</a:t>
            </a:r>
            <a:r>
              <a:rPr lang="zh-CN" altLang="en-US" dirty="0"/>
              <a:t>所示。通过胶管</a:t>
            </a:r>
            <a:r>
              <a:rPr lang="en-US" altLang="zh-CN" dirty="0"/>
              <a:t>A</a:t>
            </a:r>
            <a:r>
              <a:rPr lang="zh-CN" altLang="en-US" dirty="0"/>
              <a:t>从烧瓶中吸气或向烧瓶中吹气，就可使烧瓶下沉、上浮或悬浮。当烧瓶处于如图所示悬浮的状态时，若从</a:t>
            </a:r>
            <a:r>
              <a:rPr lang="en-US" altLang="zh-CN" dirty="0"/>
              <a:t>A</a:t>
            </a:r>
            <a:r>
              <a:rPr lang="zh-CN" altLang="en-US" dirty="0"/>
              <a:t>管吸气，烧瓶将会（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上浮，它受到的浮力增大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下沉，它受到的浮力减小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下沉，它受到的浮力不变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上浮，它受到的浮力不变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45608" y="27116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395" y="3534159"/>
            <a:ext cx="1658601" cy="19759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小丽同学帮妈妈做饭，在煮饺子的过程中，她观察到如下现象：饺子刚放入时，沉在水底，原因是浮力</a:t>
            </a:r>
            <a:r>
              <a:rPr lang="en-US" altLang="zh-CN" dirty="0"/>
              <a:t>_______</a:t>
            </a:r>
            <a:r>
              <a:rPr lang="zh-CN" altLang="en-US" dirty="0"/>
              <a:t>重力，煮一段时间后，饺子上浮，原因是浮力</a:t>
            </a:r>
            <a:r>
              <a:rPr lang="en-US" altLang="zh-CN" dirty="0"/>
              <a:t>_______</a:t>
            </a:r>
            <a:r>
              <a:rPr lang="zh-CN" altLang="en-US" dirty="0"/>
              <a:t>重力，最后漂浮在水面，浮力</a:t>
            </a:r>
            <a:r>
              <a:rPr lang="en-US" altLang="zh-CN" dirty="0"/>
              <a:t>_______</a:t>
            </a:r>
            <a:r>
              <a:rPr lang="zh-CN" altLang="en-US" dirty="0"/>
              <a:t>重力。（以上三空均选填“大于”“小于”或“等于”）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275" y="228362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5645" y="27510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1274" y="271056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等于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全屏显示(4:3)</PresentationFormat>
  <Paragraphs>146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410</cp:revision>
  <dcterms:created xsi:type="dcterms:W3CDTF">2018-06-13T02:01:00Z</dcterms:created>
  <dcterms:modified xsi:type="dcterms:W3CDTF">2020-04-09T07:44:05Z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