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A7DB9735-F39E-4C16-BC82-595703692207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001B8AAE-8CDB-42A7-84CA-A0CEB43559B8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2A755C9-B536-4817-AB72-2B5D59991364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68C03461-7464-4A96-93D1-37CF89E13B85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7B8A5CB-34F4-4B70-861A-856BEABB56FE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0961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06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F:\&#37045;\21&#26149;\&#29289;&#29702;\&#28857;&#25320;&#20013;&#32771;\word\&#35762;&#26412;\&#22270;+212.tif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7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1754326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12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大气压强</a:t>
            </a: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　流体压强与流速的关系</a:t>
            </a: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76230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分】传染病负压隔离病房的室内气压低于室外大气压。关于负压病房，下列说法正确的是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．病房内处于真空状态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．病房内的气压一定是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个标准大气压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．病房内的空气可以通过门窗流向病房外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．可以通过从病房内抽气实现负压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8434" name="矩形 2"/>
          <p:cNvSpPr/>
          <p:nvPr/>
        </p:nvSpPr>
        <p:spPr>
          <a:xfrm>
            <a:off x="1082675" y="19446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843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2939703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】近期交警部门加大对电动车安装遮阳伞的检査拆除力度。遮阳伞虽能遮挡阳光，如图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所示，但存在安全隐患，当电动车快速行驶时，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945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流体压强与流速的关系</a:t>
            </a:r>
          </a:p>
        </p:txBody>
      </p:sp>
      <p:pic>
        <p:nvPicPr>
          <p:cNvPr id="19459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363" y="2360613"/>
            <a:ext cx="1703387" cy="201136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2042075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3"/>
          <p:cNvSpPr>
            <a:spLocks noChangeArrowheads="1"/>
          </p:cNvSpPr>
          <p:nvPr/>
        </p:nvSpPr>
        <p:spPr bwMode="auto">
          <a:xfrm>
            <a:off x="828675" y="842963"/>
            <a:ext cx="7488238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．遮阳伞上边空气流速小，压强小，伞面被向下压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．遮阳伞下边空气流速大，压强小，伞面被向上吸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．遮阳伞上边空气流速大，压强大，伞面被向下压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．遮阳伞下边空气流速小，压强大，伞面被向上吸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0482" name="矩形 4"/>
          <p:cNvSpPr/>
          <p:nvPr/>
        </p:nvSpPr>
        <p:spPr>
          <a:xfrm>
            <a:off x="830263" y="2508250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69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矩形 3"/>
          <p:cNvSpPr>
            <a:spLocks noChangeArrowheads="1"/>
          </p:cNvSpPr>
          <p:nvPr/>
        </p:nvSpPr>
        <p:spPr bwMode="auto">
          <a:xfrm>
            <a:off x="828675" y="842963"/>
            <a:ext cx="7488238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泉州质检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分】火车站台上都有一条安全线，乘客必须在安全线外等候火车进站，这是因为火车进站时，火车与站台上的乘客间空气流动速度变大，压强会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随着我国火车的提速，安全线的距离应该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均填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增大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减小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1506" name="矩形 2"/>
          <p:cNvSpPr>
            <a:spLocks noChangeArrowheads="1"/>
          </p:cNvSpPr>
          <p:nvPr/>
        </p:nvSpPr>
        <p:spPr bwMode="auto">
          <a:xfrm>
            <a:off x="3949700" y="24749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减小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1507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1508" name="矩形 4"/>
          <p:cNvSpPr>
            <a:spLocks noChangeArrowheads="1"/>
          </p:cNvSpPr>
          <p:nvPr/>
        </p:nvSpPr>
        <p:spPr bwMode="auto">
          <a:xfrm>
            <a:off x="3984625" y="30035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增大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8292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矩形 5"/>
          <p:cNvSpPr>
            <a:spLocks noChangeArrowheads="1"/>
          </p:cNvSpPr>
          <p:nvPr/>
        </p:nvSpPr>
        <p:spPr bwMode="auto">
          <a:xfrm>
            <a:off x="565150" y="1144588"/>
            <a:ext cx="802322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2530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托里拆利实验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graphicFrame>
        <p:nvGraphicFramePr>
          <p:cNvPr id="22531" name="表格 2"/>
          <p:cNvGraphicFramePr>
            <a:graphicFrameLocks noGrp="1"/>
          </p:cNvGraphicFramePr>
          <p:nvPr/>
        </p:nvGraphicFramePr>
        <p:xfrm>
          <a:off x="1042988" y="1876425"/>
          <a:ext cx="7345362" cy="2663825"/>
        </p:xfrm>
        <a:graphic>
          <a:graphicData uri="http://schemas.openxmlformats.org/drawingml/2006/table">
            <a:tbl>
              <a:tblPr/>
              <a:tblGrid>
                <a:gridCol w="1590675"/>
                <a:gridCol w="5754688"/>
              </a:tblGrid>
              <a:tr h="11620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实验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过程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5017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实验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原理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玻璃管内汞柱的上方是真空，管外汞面的上方是空气，是大气压支持管内汞柱不下落，大气压的数值等于这段汞柱产生的压强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5355" marR="3535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2542" name="Picture 6" descr="F:\邵\21春\物理\点拨中考\word\讲本\图+212.tif"/>
          <p:cNvPicPr>
            <a:picLocks noChangeAspect="1"/>
          </p:cNvPicPr>
          <p:nvPr/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9000" y="1900238"/>
            <a:ext cx="3208338" cy="11430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18308471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表格 2"/>
          <p:cNvGraphicFramePr>
            <a:graphicFrameLocks noGrp="1"/>
          </p:cNvGraphicFramePr>
          <p:nvPr/>
        </p:nvGraphicFramePr>
        <p:xfrm>
          <a:off x="1187450" y="639762"/>
          <a:ext cx="7345362" cy="3889375"/>
        </p:xfrm>
        <a:graphic>
          <a:graphicData uri="http://schemas.openxmlformats.org/drawingml/2006/table">
            <a:tbl>
              <a:tblPr/>
              <a:tblGrid>
                <a:gridCol w="1038225"/>
                <a:gridCol w="6307138"/>
              </a:tblGrid>
              <a:tr h="12255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测量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结果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标准大气压的数值：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p</a:t>
                      </a:r>
                      <a:r>
                        <a:rPr lang="en-US" altLang="zh-CN" sz="2400" b="1" baseline="-25000">
                          <a:latin typeface="Times New Roman" pitchFamily="18" charset="0"/>
                        </a:rPr>
                        <a:t>0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ρ</a:t>
                      </a:r>
                      <a:r>
                        <a:rPr lang="zh-CN" altLang="zh-CN" sz="2400" b="1" baseline="-25000">
                          <a:latin typeface="Times New Roman" pitchFamily="18" charset="0"/>
                          <a:ea typeface="宋体" pitchFamily="2" charset="-122"/>
                        </a:rPr>
                        <a:t>汞</a:t>
                      </a:r>
                      <a:r>
                        <a:rPr lang="en-US" altLang="zh-CN" sz="2400" b="1" i="1">
                          <a:latin typeface="Times New Roman" pitchFamily="18" charset="0"/>
                        </a:rPr>
                        <a:t>gh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＝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13.6× 10</a:t>
                      </a:r>
                      <a:r>
                        <a:rPr lang="en-US" altLang="zh-CN" sz="2400" b="1" baseline="30000">
                          <a:latin typeface="Times New Roman" pitchFamily="18" charset="0"/>
                        </a:rPr>
                        <a:t>3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kg/m</a:t>
                      </a:r>
                      <a:r>
                        <a:rPr lang="en-US" altLang="zh-CN" sz="2400" b="1" baseline="30000">
                          <a:latin typeface="Times New Roman" pitchFamily="18" charset="0"/>
                        </a:rPr>
                        <a:t>3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× 9.8 N/kg× 0.76 m≈1.013× 10</a:t>
                      </a:r>
                      <a:r>
                        <a:rPr lang="en-US" altLang="zh-CN" sz="2400" b="1" baseline="30000">
                          <a:latin typeface="Times New Roman" pitchFamily="18" charset="0"/>
                        </a:rPr>
                        <a:t>5</a:t>
                      </a:r>
                      <a:r>
                        <a:rPr lang="en-US" altLang="zh-CN" sz="2400" b="1">
                          <a:latin typeface="Times New Roman" pitchFamily="18" charset="0"/>
                        </a:rPr>
                        <a:t> Pa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26638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实验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 algn="ctr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拓展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(1)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实验中，玻璃管内外液面高度差的大小与玻璃管的长短、粗细、是否倾斜等因素无关，它的大小只取决于大气压；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357188" lvl="0" indent="-354012">
                        <a:lnSpc>
                          <a:spcPct val="12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 pitchFamily="18" charset="0"/>
                        </a:rPr>
                        <a:t>(2)</a:t>
                      </a:r>
                      <a:r>
                        <a:rPr lang="zh-CN" altLang="zh-CN" sz="2400" b="1">
                          <a:latin typeface="Times New Roman" pitchFamily="18" charset="0"/>
                          <a:ea typeface="宋体" pitchFamily="2" charset="-122"/>
                        </a:rPr>
                        <a:t>实验时，玻璃管内若混有少量空气，玻璃管内汞柱高度会变小，测量结果会偏小</a:t>
                      </a:r>
                      <a:endParaRPr lang="zh-CN" altLang="zh-CN" sz="2400"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65608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5"/>
          <p:cNvSpPr>
            <a:spLocks noChangeArrowheads="1"/>
          </p:cNvSpPr>
          <p:nvPr/>
        </p:nvSpPr>
        <p:spPr bwMode="auto">
          <a:xfrm>
            <a:off x="565150" y="700088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所示，在一个标准大气压下，用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 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长的玻璃管做托里拆利实验，管中水银柱高度为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______mm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假定移动玻璃管的过程均不漏气，将玻璃管倾斜放置，水银柱的高度将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，将玻璃管向上提升一点，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水银柱高度将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均填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升高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降低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4578" name="矩形 3"/>
          <p:cNvSpPr>
            <a:spLocks noChangeArrowheads="1"/>
          </p:cNvSpPr>
          <p:nvPr/>
        </p:nvSpPr>
        <p:spPr bwMode="auto">
          <a:xfrm>
            <a:off x="6734175" y="1203325"/>
            <a:ext cx="6461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760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8413" y="2368550"/>
            <a:ext cx="1130300" cy="21478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4580" name="矩形 4"/>
          <p:cNvSpPr>
            <a:spLocks noChangeArrowheads="1"/>
          </p:cNvSpPr>
          <p:nvPr/>
        </p:nvSpPr>
        <p:spPr bwMode="auto">
          <a:xfrm>
            <a:off x="3341688" y="2309813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4581" name="矩形 6"/>
          <p:cNvSpPr>
            <a:spLocks noChangeArrowheads="1"/>
          </p:cNvSpPr>
          <p:nvPr/>
        </p:nvSpPr>
        <p:spPr bwMode="auto">
          <a:xfrm>
            <a:off x="3203575" y="2868613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6571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/>
      <p:bldP spid="245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矩形 5"/>
          <p:cNvSpPr>
            <a:spLocks noChangeArrowheads="1"/>
          </p:cNvSpPr>
          <p:nvPr/>
        </p:nvSpPr>
        <p:spPr bwMode="auto">
          <a:xfrm>
            <a:off x="565150" y="938213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如果用水来代替水银做实验，水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充满玻璃管，若管口刚好在水面上且保证不漏气，此时玻璃管内底部的压强为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 N/kg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，结果用科学记数法表示，保留一位有效数字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4"/>
          <p:cNvSpPr>
            <a:spLocks noChangeArrowheads="1"/>
          </p:cNvSpPr>
          <p:nvPr/>
        </p:nvSpPr>
        <p:spPr bwMode="auto">
          <a:xfrm>
            <a:off x="5580063" y="877888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3" name="矩形 3"/>
          <p:cNvSpPr>
            <a:spLocks noChangeArrowheads="1"/>
          </p:cNvSpPr>
          <p:nvPr/>
        </p:nvSpPr>
        <p:spPr bwMode="auto">
          <a:xfrm>
            <a:off x="4175125" y="2036763"/>
            <a:ext cx="14763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9×10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4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Pa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5604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315414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26626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26627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26628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26629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0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631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26632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3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6634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26635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26636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637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26638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26639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26640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2664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26642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26643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2664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26645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26646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2664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26648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2664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71752125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4"/>
          <p:cNvSpPr>
            <a:spLocks noChangeArrowheads="1"/>
          </p:cNvSpPr>
          <p:nvPr/>
        </p:nvSpPr>
        <p:spPr bwMode="auto">
          <a:xfrm>
            <a:off x="577850" y="555625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分】我国完成了速度超过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400 km/h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的高铁交会试验，两列高速运行的列车交会过程中，产生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强吸力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的原因是两车之间的空气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．流速大，压强大　　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．流速小，压强小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．流速大，压强小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．流速小，压强大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3"/>
          <p:cNvSpPr>
            <a:spLocks noChangeArrowheads="1"/>
          </p:cNvSpPr>
          <p:nvPr/>
        </p:nvSpPr>
        <p:spPr bwMode="auto">
          <a:xfrm>
            <a:off x="5940425" y="16351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765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432552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3258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莆田质检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分】如图所示，赛车尾部装有气流偏导器，是为了让汽车在高速行驶时，对地面的压力更大，提高车轮的抓地性能。下图中能表示偏导器横截面形状的是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3"/>
          <p:cNvSpPr>
            <a:spLocks noChangeArrowheads="1"/>
          </p:cNvSpPr>
          <p:nvPr/>
        </p:nvSpPr>
        <p:spPr bwMode="auto">
          <a:xfrm>
            <a:off x="2551113" y="2297113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8675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288" y="2927350"/>
            <a:ext cx="2524125" cy="14446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6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4438" y="3360738"/>
            <a:ext cx="6578600" cy="9842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7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6192089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分】蒸粽子时将碗倒扣在盛有适量水的锅中当支架，把装有粽子的盘子放在上方，如图甲。蒸好后打开锅盖，看到锅盖内表面有许多小水珠。熄火一会儿，发现锅中的水被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碗内，如图乙。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9698" name="Picture 5" descr="图+21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313" y="2962275"/>
            <a:ext cx="3848100" cy="16256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47609389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459740" indent="-457200" algn="just">
              <a:lnSpc>
                <a:spcPct val="150000"/>
              </a:lnSpc>
              <a:buFontTx/>
              <a:buAutoNum type="arabicParenBoth"/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锅盖内表面为什么有许多小水珠？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  <a:buFontTx/>
              <a:buAutoNum type="arabicParenBoth"/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  <a:buFontTx/>
              <a:buAutoNum type="arabicParenBoth"/>
            </a:pP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7505" indent="-35496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锅中的水为什么会被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碗内？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3"/>
          <p:cNvSpPr>
            <a:spLocks noChangeArrowheads="1"/>
          </p:cNvSpPr>
          <p:nvPr/>
        </p:nvSpPr>
        <p:spPr bwMode="auto">
          <a:xfrm>
            <a:off x="971550" y="1203325"/>
            <a:ext cx="6913563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解：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锅中的水蒸气遇到温度相对较低的锅盖，放出热量，液化成小水珠。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072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4" name="矩形 5"/>
          <p:cNvSpPr>
            <a:spLocks noChangeArrowheads="1"/>
          </p:cNvSpPr>
          <p:nvPr/>
        </p:nvSpPr>
        <p:spPr bwMode="auto">
          <a:xfrm>
            <a:off x="1042988" y="2859088"/>
            <a:ext cx="6913563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熄火后，碗中的气体压强减小，在外界大气压的作用下，锅中的水被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吸入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碗内。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072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77500" y="10680700"/>
            <a:ext cx="3175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5753796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大气压强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流体压强与流速的关系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218193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62100" y="895350"/>
            <a:ext cx="6010275" cy="41798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555625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大气压强</a:t>
            </a:r>
          </a:p>
        </p:txBody>
      </p:sp>
      <p:sp>
        <p:nvSpPr>
          <p:cNvPr id="7171" name="矩形 1"/>
          <p:cNvSpPr/>
          <p:nvPr/>
        </p:nvSpPr>
        <p:spPr>
          <a:xfrm>
            <a:off x="3695700" y="86836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重力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11"/>
          <p:cNvSpPr/>
          <p:nvPr/>
        </p:nvSpPr>
        <p:spPr>
          <a:xfrm>
            <a:off x="4211638" y="1558925"/>
            <a:ext cx="17319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马德堡半球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3" name="矩形 12"/>
          <p:cNvSpPr/>
          <p:nvPr/>
        </p:nvSpPr>
        <p:spPr>
          <a:xfrm>
            <a:off x="3814763" y="2020888"/>
            <a:ext cx="80327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托里</a:t>
            </a:r>
            <a:endParaRPr lang="en-US" altLang="zh-CN" sz="2400" b="1" ker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拆利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7174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524000" y="1308100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5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113" y="2071688"/>
            <a:ext cx="565150" cy="16033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6" name="矩形 8"/>
          <p:cNvSpPr/>
          <p:nvPr/>
        </p:nvSpPr>
        <p:spPr>
          <a:xfrm>
            <a:off x="4500563" y="852488"/>
            <a:ext cx="111283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流动性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7" name="矩形 9"/>
          <p:cNvSpPr/>
          <p:nvPr/>
        </p:nvSpPr>
        <p:spPr>
          <a:xfrm>
            <a:off x="5700713" y="4092575"/>
            <a:ext cx="6461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760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8" name="矩形 10"/>
          <p:cNvSpPr/>
          <p:nvPr/>
        </p:nvSpPr>
        <p:spPr>
          <a:xfrm>
            <a:off x="1966913" y="4486275"/>
            <a:ext cx="15970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1.013×10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 pitchFamily="18" charset="0"/>
              </a:rPr>
              <a:t>5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66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6" grpId="0"/>
      <p:bldP spid="7177" grpId="0"/>
      <p:bldP spid="7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52588" y="1400175"/>
            <a:ext cx="6880225" cy="20113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8" name="矩形 13"/>
          <p:cNvSpPr/>
          <p:nvPr/>
        </p:nvSpPr>
        <p:spPr>
          <a:xfrm>
            <a:off x="6875463" y="1360488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低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19" name="矩形 14"/>
          <p:cNvSpPr/>
          <p:nvPr/>
        </p:nvSpPr>
        <p:spPr>
          <a:xfrm>
            <a:off x="7513638" y="215423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升高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9220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1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541463" y="1241425"/>
            <a:ext cx="158750" cy="2413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2" name="Picture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9013" y="2005013"/>
            <a:ext cx="385762" cy="10953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302296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11350" y="1131888"/>
            <a:ext cx="6692900" cy="34226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6" name="Pictur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25550" y="1454150"/>
            <a:ext cx="322263" cy="28813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67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流体压强与流速的关系</a:t>
            </a:r>
          </a:p>
        </p:txBody>
      </p:sp>
      <p:sp>
        <p:nvSpPr>
          <p:cNvPr id="11268" name="矩形 4"/>
          <p:cNvSpPr/>
          <p:nvPr/>
        </p:nvSpPr>
        <p:spPr>
          <a:xfrm>
            <a:off x="5473700" y="10429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液体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69" name="矩形 5"/>
          <p:cNvSpPr/>
          <p:nvPr/>
        </p:nvSpPr>
        <p:spPr>
          <a:xfrm>
            <a:off x="6397625" y="105886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气体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0" name="矩形 6"/>
          <p:cNvSpPr/>
          <p:nvPr/>
        </p:nvSpPr>
        <p:spPr>
          <a:xfrm>
            <a:off x="7405688" y="1779588"/>
            <a:ext cx="49212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小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1" name="矩形 7"/>
          <p:cNvSpPr/>
          <p:nvPr/>
        </p:nvSpPr>
        <p:spPr>
          <a:xfrm>
            <a:off x="4829175" y="2300288"/>
            <a:ext cx="4953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2" name="矩形 8"/>
          <p:cNvSpPr/>
          <p:nvPr/>
        </p:nvSpPr>
        <p:spPr>
          <a:xfrm>
            <a:off x="2900363" y="3554413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3" name="矩形 10"/>
          <p:cNvSpPr/>
          <p:nvPr/>
        </p:nvSpPr>
        <p:spPr>
          <a:xfrm>
            <a:off x="4140200" y="3554413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小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4" name="矩形 11"/>
          <p:cNvSpPr/>
          <p:nvPr/>
        </p:nvSpPr>
        <p:spPr>
          <a:xfrm>
            <a:off x="6742113" y="3571875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小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1275" name="Pictur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622425" y="1231900"/>
            <a:ext cx="212725" cy="32115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76" name="矩形 14"/>
          <p:cNvSpPr/>
          <p:nvPr/>
        </p:nvSpPr>
        <p:spPr>
          <a:xfrm>
            <a:off x="7897813" y="3554413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7" name="矩形 15"/>
          <p:cNvSpPr/>
          <p:nvPr/>
        </p:nvSpPr>
        <p:spPr>
          <a:xfrm>
            <a:off x="4271963" y="4060825"/>
            <a:ext cx="804862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压力</a:t>
            </a:r>
            <a:endParaRPr lang="en-US" altLang="zh-CN" sz="2400" b="1" ker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差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17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11271" grpId="0"/>
      <p:bldP spid="11272" grpId="0"/>
      <p:bldP spid="11273" grpId="0"/>
      <p:bldP spid="11274" grpId="0"/>
      <p:bldP spid="11276" grpId="0"/>
      <p:bldP spid="11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52600" y="1028700"/>
            <a:ext cx="6670675" cy="274796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4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5" name="Picture 1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7450" y="992188"/>
            <a:ext cx="322263" cy="28829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16" name="Picture 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595438" y="877888"/>
            <a:ext cx="193675" cy="291941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80868620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1536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15363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1536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15365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66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36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15368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69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37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15371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15372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1537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15374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37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15376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大气压强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5377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流体压强与流速的关系</a:t>
            </a:r>
          </a:p>
        </p:txBody>
      </p:sp>
      <p:sp>
        <p:nvSpPr>
          <p:cNvPr id="15378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托里拆利实验</a:t>
            </a:r>
          </a:p>
        </p:txBody>
      </p:sp>
      <p:pic>
        <p:nvPicPr>
          <p:cNvPr id="1537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99882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6" grpId="0" animBg="1"/>
      <p:bldP spid="15377" grpId="0" animBg="1"/>
      <p:bldP spid="153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2"/>
          <p:cNvSpPr txBox="1">
            <a:spLocks noChangeArrowheads="1"/>
          </p:cNvSpPr>
          <p:nvPr/>
        </p:nvSpPr>
        <p:spPr bwMode="auto">
          <a:xfrm>
            <a:off x="323850" y="1058863"/>
            <a:ext cx="85693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7505" indent="-35496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】下列关于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的物理现象中，由大气压引起的是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．拔火罐时玻璃罐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在皮肤上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．两个表面平滑的铅块紧压后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在一起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．穿在身上的化纤衣服容易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灰尘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433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．若人站在安全线以内的区域候车，会被驶过的列车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吸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进铁轨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741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大气压强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17411" name="矩形 5"/>
          <p:cNvSpPr/>
          <p:nvPr/>
        </p:nvSpPr>
        <p:spPr>
          <a:xfrm>
            <a:off x="8316913" y="1157288"/>
            <a:ext cx="406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A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996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573</Words>
  <Application>Microsoft Office PowerPoint</Application>
  <PresentationFormat>全屏显示(16:9)</PresentationFormat>
  <Paragraphs>112</Paragraphs>
  <Slides>22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</cp:revision>
  <dcterms:created xsi:type="dcterms:W3CDTF">2021-03-14T01:54:00Z</dcterms:created>
  <dcterms:modified xsi:type="dcterms:W3CDTF">2021-03-14T02:01:29Z</dcterms:modified>
</cp:coreProperties>
</file>