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88054-51CC-40EC-B3E7-6095A42702A4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1EA1-C864-455C-A732-72EC755546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43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819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819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A7DB9735-F39E-4C16-BC82-595703692207}" type="slidenum">
              <a:rPr sz="1200">
                <a:solidFill>
                  <a:prstClr val="black"/>
                </a:solidFill>
              </a:rPr>
              <a:pPr algn="r"/>
              <a:t>4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024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024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001B8AAE-8CDB-42A7-84CA-A0CEB43559B8}" type="slidenum">
              <a:rPr sz="1200">
                <a:solidFill>
                  <a:prstClr val="black"/>
                </a:solidFill>
              </a:rPr>
              <a:pPr algn="r"/>
              <a:t>5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2290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2291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72A755C9-B536-4817-AB72-2B5D59991364}" type="slidenum">
              <a:rPr sz="1200">
                <a:solidFill>
                  <a:prstClr val="black"/>
                </a:solidFill>
              </a:rPr>
              <a:pPr algn="r"/>
              <a:t>6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4338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4339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68C03461-7464-4A96-93D1-37CF89E13B85}" type="slidenum">
              <a:rPr sz="1200">
                <a:solidFill>
                  <a:prstClr val="black"/>
                </a:solidFill>
              </a:rPr>
              <a:pPr algn="r"/>
              <a:t>7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6386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r"/>
            <a:fld id="{D7B8A5CB-34F4-4B70-861A-856BEABB56FE}" type="slidenum">
              <a:rPr sz="1200">
                <a:solidFill>
                  <a:prstClr val="black"/>
                </a:solidFill>
              </a:rPr>
              <a:pPr algn="r"/>
              <a:t>8</a:t>
            </a:fld>
            <a:endParaRPr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909613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06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4400" kern="1200">
          <a:solidFill>
            <a:schemeClr val="tx1"/>
          </a:solidFill>
          <a:latin typeface="Calibri" pitchFamily="34" charset="0"/>
          <a:ea typeface="宋体" pitchFamily="2" charset="-122"/>
          <a:cs typeface="+mj-cs"/>
        </a:defRPr>
      </a:lvl1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F:\&#37045;\21&#26149;\&#29289;&#29702;\&#28857;&#25320;&#20013;&#32771;\word\&#35762;&#26412;\&#22270;+212.tif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7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slide" Target="slide21.xml"/><Relationship Id="rId4" Type="http://schemas.openxmlformats.org/officeDocument/2006/relationships/slide" Target="slide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slide" Target="slide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slide" Target="slide14.xml"/><Relationship Id="rId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文本框 6"/>
          <p:cNvSpPr/>
          <p:nvPr/>
        </p:nvSpPr>
        <p:spPr>
          <a:xfrm>
            <a:off x="1474788" y="1690688"/>
            <a:ext cx="6157912" cy="175432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ctr">
              <a:lnSpc>
                <a:spcPct val="150000"/>
              </a:lnSpc>
            </a:pPr>
            <a:r>
              <a:rPr sz="36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第</a:t>
            </a:r>
            <a:r>
              <a:rPr lang="en-US" altLang="zh-CN" sz="36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12</a:t>
            </a:r>
            <a:r>
              <a:rPr sz="3600" b="1" kern="0" dirty="0" smtClean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课时 大气压强</a:t>
            </a:r>
            <a:r>
              <a:rPr sz="3600" b="1" kern="0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　流体压强与流速的关系</a:t>
            </a:r>
          </a:p>
        </p:txBody>
      </p:sp>
      <p:sp>
        <p:nvSpPr>
          <p:cNvPr id="4098" name="Text Box 22"/>
          <p:cNvSpPr txBox="1">
            <a:spLocks noChangeArrowheads="1"/>
          </p:cNvSpPr>
          <p:nvPr/>
        </p:nvSpPr>
        <p:spPr bwMode="auto">
          <a:xfrm>
            <a:off x="6227763" y="411163"/>
            <a:ext cx="24495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40385" indent="-540385" algn="ctr">
              <a:lnSpc>
                <a:spcPct val="150000"/>
              </a:lnSpc>
            </a:pPr>
            <a:r>
              <a:rPr sz="3000" b="1" kern="0">
                <a:solidFill>
                  <a:srgbClr val="7030A0"/>
                </a:solidFill>
                <a:latin typeface="宋体" pitchFamily="2" charset="-122"/>
              </a:rPr>
              <a:t>基础梳理篇</a:t>
            </a:r>
            <a:endParaRPr altLang="zh-CN" sz="3000" b="1" kern="0">
              <a:solidFill>
                <a:srgbClr val="7030A0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176230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矩形 3"/>
          <p:cNvSpPr>
            <a:spLocks noChangeArrowheads="1"/>
          </p:cNvSpPr>
          <p:nvPr/>
        </p:nvSpPr>
        <p:spPr bwMode="auto">
          <a:xfrm>
            <a:off x="360363" y="717550"/>
            <a:ext cx="8459788" cy="390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福州质检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分】传染病负压隔离病房的室内气压低于室外大气压。关于负压病房，下列说法正确的是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．病房内处于真空状态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 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．病房内的气压一定是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个标准大气压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．病房内的空气可以通过门窗流向病房外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．可以通过从病房内抽气实现负压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18434" name="矩形 2"/>
          <p:cNvSpPr/>
          <p:nvPr/>
        </p:nvSpPr>
        <p:spPr>
          <a:xfrm>
            <a:off x="1082675" y="1944688"/>
            <a:ext cx="406400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D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8435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42939703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22"/>
          <p:cNvSpPr txBox="1">
            <a:spLocks noChangeArrowheads="1"/>
          </p:cNvSpPr>
          <p:nvPr/>
        </p:nvSpPr>
        <p:spPr bwMode="auto">
          <a:xfrm>
            <a:off x="488950" y="1058863"/>
            <a:ext cx="81153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】近期交警部门加大对电动车安装遮阳伞的检査拆除力度。遮阳伞虽能遮挡阳光，如图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所示，但存在安全隐患，当电动车快速行驶时，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下列说法正确的是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19458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流体压强与流速的关系</a:t>
            </a:r>
          </a:p>
        </p:txBody>
      </p:sp>
      <p:pic>
        <p:nvPicPr>
          <p:cNvPr id="19459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363" y="2360613"/>
            <a:ext cx="1703387" cy="2011362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20420753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矩形 3"/>
          <p:cNvSpPr>
            <a:spLocks noChangeArrowheads="1"/>
          </p:cNvSpPr>
          <p:nvPr/>
        </p:nvSpPr>
        <p:spPr bwMode="auto">
          <a:xfrm>
            <a:off x="828675" y="842963"/>
            <a:ext cx="7488238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．遮阳伞上边空气流速小，压强小，伞面被向下压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．遮阳伞下边空气流速大，压强小，伞面被向上吸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．遮阳伞上边空气流速大，压强大，伞面被向下压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．遮阳伞下边空气流速小，压强大，伞面被向上吸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0482" name="矩形 4"/>
          <p:cNvSpPr/>
          <p:nvPr/>
        </p:nvSpPr>
        <p:spPr>
          <a:xfrm>
            <a:off x="830263" y="2508250"/>
            <a:ext cx="501650" cy="7842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500" kern="0">
                <a:solidFill>
                  <a:srgbClr val="C00000"/>
                </a:solidFill>
                <a:latin typeface="Times New Roman" pitchFamily="18" charset="0"/>
              </a:rPr>
              <a:t>√</a:t>
            </a:r>
            <a:endParaRPr sz="4500" kern="0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0698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矩形 3"/>
          <p:cNvSpPr>
            <a:spLocks noChangeArrowheads="1"/>
          </p:cNvSpPr>
          <p:nvPr/>
        </p:nvSpPr>
        <p:spPr bwMode="auto">
          <a:xfrm>
            <a:off x="828675" y="842963"/>
            <a:ext cx="7488238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泉州质检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分】火车站台上都有一条安全线，乘客必须在安全线外等候火车进站，这是因为火车进站时，火车与站台上的乘客间空气流动速度变大，压强会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；</a:t>
            </a:r>
            <a:r>
              <a:rPr altLang="zh-CN" sz="2400" b="1" kern="0">
                <a:solidFill>
                  <a:prstClr val="black"/>
                </a:solidFill>
                <a:latin typeface="宋体" pitchFamily="2" charset="-122"/>
                <a:ea typeface="Times New Roman" panose="02020603050405020304"/>
              </a:rPr>
              <a:t>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随着我国火车的提速，安全线的距离应该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均填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增大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减小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不变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1506" name="矩形 2"/>
          <p:cNvSpPr>
            <a:spLocks noChangeArrowheads="1"/>
          </p:cNvSpPr>
          <p:nvPr/>
        </p:nvSpPr>
        <p:spPr bwMode="auto">
          <a:xfrm>
            <a:off x="3949700" y="2474913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减小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1507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1508" name="矩形 4"/>
          <p:cNvSpPr>
            <a:spLocks noChangeArrowheads="1"/>
          </p:cNvSpPr>
          <p:nvPr/>
        </p:nvSpPr>
        <p:spPr bwMode="auto">
          <a:xfrm>
            <a:off x="3984625" y="3003550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增大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78292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矩形 5"/>
          <p:cNvSpPr>
            <a:spLocks noChangeArrowheads="1"/>
          </p:cNvSpPr>
          <p:nvPr/>
        </p:nvSpPr>
        <p:spPr bwMode="auto">
          <a:xfrm>
            <a:off x="565150" y="1144588"/>
            <a:ext cx="802322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【实验剖析】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2530" name="矩形 15"/>
          <p:cNvSpPr>
            <a:spLocks noChangeArrowheads="1"/>
          </p:cNvSpPr>
          <p:nvPr/>
        </p:nvSpPr>
        <p:spPr bwMode="auto">
          <a:xfrm>
            <a:off x="539750" y="741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3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托里拆利实验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  <p:graphicFrame>
        <p:nvGraphicFramePr>
          <p:cNvPr id="22531" name="表格 2"/>
          <p:cNvGraphicFramePr>
            <a:graphicFrameLocks noGrp="1"/>
          </p:cNvGraphicFramePr>
          <p:nvPr/>
        </p:nvGraphicFramePr>
        <p:xfrm>
          <a:off x="1042988" y="1876425"/>
          <a:ext cx="7345362" cy="2663825"/>
        </p:xfrm>
        <a:graphic>
          <a:graphicData uri="http://schemas.openxmlformats.org/drawingml/2006/table">
            <a:tbl>
              <a:tblPr/>
              <a:tblGrid>
                <a:gridCol w="1590675"/>
                <a:gridCol w="5754688"/>
              </a:tblGrid>
              <a:tr h="1162050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实验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过程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35355" marR="3535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35355" marR="3535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150177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实验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  <a:p>
                      <a:pPr marL="357188" lvl="0" indent="-354012" algn="ctr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原理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35355" marR="3535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/>
                          <a:ea typeface="宋体" pitchFamily="2" charset="-122"/>
                        </a:rPr>
                        <a:t>玻璃管内汞柱的上方是真空，管外汞面的上方是空气，是大气压支持管内汞柱不下落，大气压的数值等于这段汞柱产生的压强</a:t>
                      </a:r>
                      <a:endParaRPr lang="zh-CN" altLang="zh-CN" sz="240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35355" marR="35355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2542" name="Picture 6" descr="F:\邵\21春\物理\点拨中考\word\讲本\图+212.tif"/>
          <p:cNvPicPr>
            <a:picLocks noChangeAspect="1"/>
          </p:cNvPicPr>
          <p:nvPr/>
        </p:nvPicPr>
        <p:blipFill>
          <a:blip r:embed="rId2" r:link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9000" y="1900238"/>
            <a:ext cx="3208338" cy="114300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18308471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3" name="表格 2"/>
          <p:cNvGraphicFramePr>
            <a:graphicFrameLocks noGrp="1"/>
          </p:cNvGraphicFramePr>
          <p:nvPr/>
        </p:nvGraphicFramePr>
        <p:xfrm>
          <a:off x="1187450" y="639762"/>
          <a:ext cx="7345362" cy="3889375"/>
        </p:xfrm>
        <a:graphic>
          <a:graphicData uri="http://schemas.openxmlformats.org/drawingml/2006/table">
            <a:tbl>
              <a:tblPr/>
              <a:tblGrid>
                <a:gridCol w="1038225"/>
                <a:gridCol w="6307138"/>
              </a:tblGrid>
              <a:tr h="1225550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测量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  <a:p>
                      <a:pPr marL="357188" lvl="0" indent="-354012" algn="ctr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结果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标准大气压的数值：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p</a:t>
                      </a:r>
                      <a:r>
                        <a:rPr lang="en-US" altLang="zh-CN" sz="2400" b="1" baseline="-25000">
                          <a:latin typeface="Times New Roman" pitchFamily="18" charset="0"/>
                        </a:rPr>
                        <a:t>0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＝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ρ</a:t>
                      </a:r>
                      <a:r>
                        <a:rPr lang="zh-CN" altLang="zh-CN" sz="2400" b="1" baseline="-25000">
                          <a:latin typeface="Times New Roman" pitchFamily="18" charset="0"/>
                          <a:ea typeface="宋体" pitchFamily="2" charset="-122"/>
                        </a:rPr>
                        <a:t>汞</a:t>
                      </a:r>
                      <a:r>
                        <a:rPr lang="en-US" altLang="zh-CN" sz="2400" b="1" i="1">
                          <a:latin typeface="Times New Roman" pitchFamily="18" charset="0"/>
                        </a:rPr>
                        <a:t>gh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＝</a:t>
                      </a:r>
                      <a:r>
                        <a:rPr lang="en-US" altLang="zh-CN" sz="2400" b="1">
                          <a:latin typeface="Times New Roman" pitchFamily="18" charset="0"/>
                        </a:rPr>
                        <a:t>13.6× 10</a:t>
                      </a:r>
                      <a:r>
                        <a:rPr lang="en-US" altLang="zh-CN" sz="2400" b="1" baseline="30000">
                          <a:latin typeface="Times New Roman" pitchFamily="18" charset="0"/>
                        </a:rPr>
                        <a:t>3</a:t>
                      </a:r>
                      <a:r>
                        <a:rPr lang="en-US" altLang="zh-CN" sz="2400" b="1">
                          <a:latin typeface="Times New Roman" pitchFamily="18" charset="0"/>
                        </a:rPr>
                        <a:t> kg/m</a:t>
                      </a:r>
                      <a:r>
                        <a:rPr lang="en-US" altLang="zh-CN" sz="2400" b="1" baseline="30000">
                          <a:latin typeface="Times New Roman" pitchFamily="18" charset="0"/>
                        </a:rPr>
                        <a:t>3</a:t>
                      </a:r>
                      <a:r>
                        <a:rPr lang="en-US" altLang="zh-CN" sz="2400" b="1">
                          <a:latin typeface="Times New Roman" pitchFamily="18" charset="0"/>
                        </a:rPr>
                        <a:t>× 9.8 N/kg× 0.76 m≈1.013× 10</a:t>
                      </a:r>
                      <a:r>
                        <a:rPr lang="en-US" altLang="zh-CN" sz="2400" b="1" baseline="30000">
                          <a:latin typeface="Times New Roman" pitchFamily="18" charset="0"/>
                        </a:rPr>
                        <a:t>5</a:t>
                      </a:r>
                      <a:r>
                        <a:rPr lang="en-US" altLang="zh-CN" sz="2400" b="1">
                          <a:latin typeface="Times New Roman" pitchFamily="18" charset="0"/>
                        </a:rPr>
                        <a:t> Pa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  <a:tr h="266382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实验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  <a:p>
                      <a:pPr marL="357188" lvl="0" indent="-354012" algn="ctr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拓展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47140" marR="4714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(1)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实验中，玻璃管内外液面高度差的大小与玻璃管的长短、粗细、是否倾斜等因素无关，它的大小只取决于大气压；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  <a:p>
                      <a:pPr marL="357188" lvl="0" indent="-354012">
                        <a:lnSpc>
                          <a:spcPct val="12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(2)</a:t>
                      </a:r>
                      <a:r>
                        <a:rPr lang="zh-CN" altLang="zh-CN" sz="2400" b="1">
                          <a:latin typeface="Times New Roman" pitchFamily="18" charset="0"/>
                          <a:ea typeface="宋体" pitchFamily="2" charset="-122"/>
                        </a:rPr>
                        <a:t>实验时，玻璃管内若混有少量空气，玻璃管内汞柱高度会变小，测量结果会偏小</a:t>
                      </a:r>
                      <a:endParaRPr lang="zh-CN" altLang="zh-CN" sz="2400"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L="47140" marR="47140" marT="0" marB="0" anchor="ctr">
                    <a:lnL w="12700">
                      <a:solidFill>
                        <a:prstClr val="black"/>
                      </a:solidFill>
                      <a:round/>
                    </a:lnL>
                    <a:lnR w="12700">
                      <a:solidFill>
                        <a:prstClr val="black"/>
                      </a:solidFill>
                      <a:round/>
                    </a:lnR>
                    <a:lnT w="12700">
                      <a:solidFill>
                        <a:prstClr val="black"/>
                      </a:solidFill>
                      <a:round/>
                    </a:lnT>
                    <a:lnB w="12700">
                      <a:solidFill>
                        <a:prstClr val="black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765608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5"/>
          <p:cNvSpPr>
            <a:spLocks noChangeArrowheads="1"/>
          </p:cNvSpPr>
          <p:nvPr/>
        </p:nvSpPr>
        <p:spPr bwMode="auto">
          <a:xfrm>
            <a:off x="565150" y="700088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5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】如图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所示，在一个标准大气压下，用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 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长的玻璃管做托里拆利实验，管中水银柱高度为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______mm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假定移动玻璃管的过程均不漏气，将玻璃管倾斜放置，水银柱的高度将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，将玻璃管向上提升一点，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水银柱高度将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均填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升高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不变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	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降低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4578" name="矩形 3"/>
          <p:cNvSpPr>
            <a:spLocks noChangeArrowheads="1"/>
          </p:cNvSpPr>
          <p:nvPr/>
        </p:nvSpPr>
        <p:spPr bwMode="auto">
          <a:xfrm>
            <a:off x="6734175" y="1203325"/>
            <a:ext cx="64611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760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4579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18413" y="2368550"/>
            <a:ext cx="1130300" cy="214788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4580" name="矩形 4"/>
          <p:cNvSpPr>
            <a:spLocks noChangeArrowheads="1"/>
          </p:cNvSpPr>
          <p:nvPr/>
        </p:nvSpPr>
        <p:spPr bwMode="auto">
          <a:xfrm>
            <a:off x="3341688" y="2309813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不变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4581" name="矩形 6"/>
          <p:cNvSpPr>
            <a:spLocks noChangeArrowheads="1"/>
          </p:cNvSpPr>
          <p:nvPr/>
        </p:nvSpPr>
        <p:spPr bwMode="auto">
          <a:xfrm>
            <a:off x="3203575" y="2868613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不变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65710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80" grpId="0"/>
      <p:bldP spid="2458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矩形 5"/>
          <p:cNvSpPr>
            <a:spLocks noChangeArrowheads="1"/>
          </p:cNvSpPr>
          <p:nvPr/>
        </p:nvSpPr>
        <p:spPr bwMode="auto">
          <a:xfrm>
            <a:off x="565150" y="938213"/>
            <a:ext cx="80232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如果用水来代替水银做实验，水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不会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”)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充满玻璃管，若管口刚好在水面上且保证不漏气，此时玻璃管内底部的压强为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__________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。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lang="en-US" altLang="zh-CN" sz="2400" b="1" i="1" kern="0">
                <a:solidFill>
                  <a:prstClr val="black"/>
                </a:solidFill>
                <a:latin typeface="Times New Roman"/>
              </a:rPr>
              <a:t>g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取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10 N/kg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，结果用科学记数法表示，保留一位有效数字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5602" name="矩形 4"/>
          <p:cNvSpPr>
            <a:spLocks noChangeArrowheads="1"/>
          </p:cNvSpPr>
          <p:nvPr/>
        </p:nvSpPr>
        <p:spPr bwMode="auto">
          <a:xfrm>
            <a:off x="5580063" y="877888"/>
            <a:ext cx="49371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会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5603" name="矩形 3"/>
          <p:cNvSpPr>
            <a:spLocks noChangeArrowheads="1"/>
          </p:cNvSpPr>
          <p:nvPr/>
        </p:nvSpPr>
        <p:spPr bwMode="auto">
          <a:xfrm>
            <a:off x="4175125" y="2036763"/>
            <a:ext cx="147637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9×10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/>
              </a:rPr>
              <a:t>4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 Pa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5604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8315414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5" name="组合 27"/>
          <p:cNvGrpSpPr/>
          <p:nvPr/>
        </p:nvGrpSpPr>
        <p:grpSpPr>
          <a:xfrm>
            <a:off x="2425700" y="269875"/>
            <a:ext cx="4449763" cy="2085975"/>
            <a:chOff x="2000534" y="2474331"/>
            <a:chExt cx="5723839" cy="2584754"/>
          </a:xfrm>
        </p:grpSpPr>
        <p:grpSp>
          <p:nvGrpSpPr>
            <p:cNvPr id="26626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26627" name="圆角矩形 29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26628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26629" name="椭圆 46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30" name="椭圆 4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6631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26632" name="椭圆 44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33" name="椭圆 45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6634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26635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26636" name="椭圆 40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37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26638" name="组合 34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26639" name="文本框 47"/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26640" name="组合 1"/>
          <p:cNvGrpSpPr/>
          <p:nvPr/>
        </p:nvGrpSpPr>
        <p:grpSpPr>
          <a:xfrm>
            <a:off x="1592263" y="1924050"/>
            <a:ext cx="542925" cy="547688"/>
            <a:chOff x="1153731" y="1592014"/>
            <a:chExt cx="543166" cy="547688"/>
          </a:xfrm>
        </p:grpSpPr>
        <p:pic>
          <p:nvPicPr>
            <p:cNvPr id="26641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6642" name="矩形 53">
              <a:hlinkClick r:id="rId2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1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26643" name="组合 1"/>
          <p:cNvGrpSpPr/>
          <p:nvPr/>
        </p:nvGrpSpPr>
        <p:grpSpPr>
          <a:xfrm>
            <a:off x="2843213" y="1924050"/>
            <a:ext cx="542925" cy="547688"/>
            <a:chOff x="1153731" y="1592014"/>
            <a:chExt cx="543166" cy="547688"/>
          </a:xfrm>
        </p:grpSpPr>
        <p:pic>
          <p:nvPicPr>
            <p:cNvPr id="26644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6645" name="矩形 32">
              <a:hlinkClick r:id="rId4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2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grpSp>
        <p:nvGrpSpPr>
          <p:cNvPr id="26646" name="组合 1"/>
          <p:cNvGrpSpPr/>
          <p:nvPr/>
        </p:nvGrpSpPr>
        <p:grpSpPr>
          <a:xfrm>
            <a:off x="4275138" y="1924050"/>
            <a:ext cx="542925" cy="547688"/>
            <a:chOff x="1153731" y="1592014"/>
            <a:chExt cx="543166" cy="547688"/>
          </a:xfrm>
        </p:grpSpPr>
        <p:pic>
          <p:nvPicPr>
            <p:cNvPr id="26647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26648" name="矩形 41">
              <a:hlinkClick r:id="rId5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just"/>
              <a:r>
                <a:rPr lang="en-US" altLang="zh-CN" sz="2400" b="1" kern="0">
                  <a:solidFill>
                    <a:prstClr val="black"/>
                  </a:solidFill>
                  <a:latin typeface="Times New Roman"/>
                </a:rPr>
                <a:t>3</a:t>
              </a:r>
              <a:endParaRPr altLang="zh-CN" sz="1000" kern="0">
                <a:solidFill>
                  <a:prstClr val="black"/>
                </a:solidFill>
                <a:latin typeface="宋体" pitchFamily="2" charset="-122"/>
              </a:endParaRPr>
            </a:p>
          </p:txBody>
        </p:sp>
      </p:grpSp>
      <p:pic>
        <p:nvPicPr>
          <p:cNvPr id="26649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9450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71752125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4"/>
          <p:cNvSpPr>
            <a:spLocks noChangeArrowheads="1"/>
          </p:cNvSpPr>
          <p:nvPr/>
        </p:nvSpPr>
        <p:spPr bwMode="auto">
          <a:xfrm>
            <a:off x="577850" y="555625"/>
            <a:ext cx="80232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2017·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分】我国完成了速度超过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400 km/h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的高铁交会试验，两列高速运行的列车交会过程中，产生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强吸力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的原因是两车之间的空气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．流速大，压强大　　　　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．流速小，压强小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．流速大，压强小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  </a:t>
            </a:r>
          </a:p>
          <a:p>
            <a:pPr marL="357505" indent="-190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．流速小，压强大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7650" name="矩形 3"/>
          <p:cNvSpPr>
            <a:spLocks noChangeArrowheads="1"/>
          </p:cNvSpPr>
          <p:nvPr/>
        </p:nvSpPr>
        <p:spPr bwMode="auto">
          <a:xfrm>
            <a:off x="5940425" y="1635125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C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7651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4325529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组合 56"/>
          <p:cNvGrpSpPr/>
          <p:nvPr/>
        </p:nvGrpSpPr>
        <p:grpSpPr>
          <a:xfrm>
            <a:off x="3568700" y="-561975"/>
            <a:ext cx="1755775" cy="1755775"/>
            <a:chOff x="2894659" y="1465288"/>
            <a:chExt cx="1727827" cy="1727827"/>
          </a:xfrm>
        </p:grpSpPr>
        <p:grpSp>
          <p:nvGrpSpPr>
            <p:cNvPr id="5122" name="组合 57"/>
            <p:cNvGrpSpPr>
              <a:grpSpLocks noGrp="1" noChangeAspect="1"/>
            </p:cNvGrpSpPr>
            <p:nvPr/>
          </p:nvGrpSpPr>
          <p:grpSpPr>
            <a:xfrm>
              <a:off x="2804310" y="1456286"/>
              <a:ext cx="1856504" cy="1856409"/>
              <a:chOff x="1827622" y="1343919"/>
              <a:chExt cx="2304000" cy="2304000"/>
            </a:xfrm>
          </p:grpSpPr>
        </p:grpSp>
        <p:sp>
          <p:nvSpPr>
            <p:cNvPr id="5123" name="流程图: 联系 32"/>
            <p:cNvSpPr/>
            <p:nvPr/>
          </p:nvSpPr>
          <p:spPr>
            <a:xfrm>
              <a:off x="2894659" y="1465288"/>
              <a:ext cx="1727827" cy="1727827"/>
            </a:xfrm>
            <a:prstGeom prst="flowChartConnector">
              <a:avLst/>
            </a:prstGeom>
            <a:noFill/>
            <a:ln w="3175">
              <a:solidFill>
                <a:srgbClr val="00B7CA"/>
              </a:solidFill>
              <a:round/>
            </a:ln>
          </p:spPr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endParaRPr b="1" kern="0">
                <a:solidFill>
                  <a:srgbClr val="FFFFFF"/>
                </a:solidFill>
              </a:endParaRPr>
            </a:p>
          </p:txBody>
        </p:sp>
      </p:grpSp>
      <p:pic>
        <p:nvPicPr>
          <p:cNvPr id="5124" name="组合 6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025" y="666750"/>
            <a:ext cx="658813" cy="660400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5" name="组合 64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813" y="325438"/>
            <a:ext cx="658812" cy="6588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6" name="组合 67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025" y="736600"/>
            <a:ext cx="612775" cy="612775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7" name="组合 70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6263" y="762000"/>
            <a:ext cx="769937" cy="76993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8" name="组合 73"/>
          <p:cNvPicPr>
            <a:picLocks noGrp="1"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300" y="185738"/>
            <a:ext cx="585788" cy="5699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5129" name="组合 76"/>
          <p:cNvPicPr>
            <a:picLocks noGrp="1"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9175" y="1103313"/>
            <a:ext cx="601663" cy="601662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5130" name="文本框 131"/>
          <p:cNvSpPr/>
          <p:nvPr/>
        </p:nvSpPr>
        <p:spPr>
          <a:xfrm>
            <a:off x="3757613" y="101600"/>
            <a:ext cx="1414462" cy="7699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4400" b="1" kern="0">
                <a:solidFill>
                  <a:srgbClr val="C00000"/>
                </a:solidFill>
                <a:latin typeface="华文隶书" pitchFamily="2" charset="-122"/>
                <a:ea typeface="华文隶书" pitchFamily="2" charset="-122"/>
              </a:rPr>
              <a:t>目录</a:t>
            </a:r>
          </a:p>
        </p:txBody>
      </p:sp>
      <p:grpSp>
        <p:nvGrpSpPr>
          <p:cNvPr id="5131" name="组合 130"/>
          <p:cNvGrpSpPr/>
          <p:nvPr/>
        </p:nvGrpSpPr>
        <p:grpSpPr>
          <a:xfrm>
            <a:off x="2425700" y="2097088"/>
            <a:ext cx="4235450" cy="2008187"/>
            <a:chOff x="1847662" y="1504750"/>
            <a:chExt cx="5448676" cy="2584754"/>
          </a:xfrm>
        </p:grpSpPr>
        <p:grpSp>
          <p:nvGrpSpPr>
            <p:cNvPr id="5132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5133" name="圆角矩形 132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34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5135" name="椭圆 153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6" name="椭圆 15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37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5138" name="椭圆 151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9" name="椭圆 152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40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5141" name="文本框 16">
              <a:hlinkClick r:id="rId8" action="ppaction://hlinksldjump"/>
            </p:cNvPr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5142" name="组合 137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5143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5144" name="椭圆 139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5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grpSp>
        <p:nvGrpSpPr>
          <p:cNvPr id="5146" name="组合 159"/>
          <p:cNvGrpSpPr/>
          <p:nvPr/>
        </p:nvGrpSpPr>
        <p:grpSpPr>
          <a:xfrm>
            <a:off x="2425700" y="3222625"/>
            <a:ext cx="4449763" cy="2085975"/>
            <a:chOff x="2000534" y="2474331"/>
            <a:chExt cx="5723839" cy="2584754"/>
          </a:xfrm>
        </p:grpSpPr>
        <p:grpSp>
          <p:nvGrpSpPr>
            <p:cNvPr id="5147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5148" name="圆角矩形 161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5149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5150" name="椭圆 178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1" name="椭圆 179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2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5153" name="椭圆 176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4" name="椭圆 17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155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5156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5157" name="椭圆 172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8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sz="2100" b="1" kern="0">
                  <a:solidFill>
                    <a:srgbClr val="01ACBE"/>
                  </a:solidFill>
                  <a:latin typeface="Impact" pitchFamily="34" charset="0"/>
                </a:endParaRPr>
              </a:p>
            </p:txBody>
          </p:sp>
        </p:grpSp>
        <p:grpSp>
          <p:nvGrpSpPr>
            <p:cNvPr id="5159" name="组合 166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5160" name="文本框 47">
              <a:hlinkClick r:id="rId9" action="ppaction://hlinksldjump"/>
            </p:cNvPr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福建</a:t>
              </a:r>
              <a:r>
                <a:rPr lang="en-US" altLang="zh-CN"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4</a:t>
              </a:r>
              <a:r>
                <a:rPr sz="2400" b="1" kern="0">
                  <a:solidFill>
                    <a:prstClr val="white"/>
                  </a:solidFill>
                  <a:latin typeface="Times New Roman" pitchFamily="18" charset="0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5161" name="组合 184"/>
          <p:cNvGrpSpPr/>
          <p:nvPr/>
        </p:nvGrpSpPr>
        <p:grpSpPr>
          <a:xfrm>
            <a:off x="2425700" y="987425"/>
            <a:ext cx="4192588" cy="1992313"/>
            <a:chOff x="1851755" y="1505713"/>
            <a:chExt cx="5440491" cy="2584754"/>
          </a:xfrm>
        </p:grpSpPr>
        <p:grpSp>
          <p:nvGrpSpPr>
            <p:cNvPr id="5162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5163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5164" name="圆角矩形 187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5165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6" name="椭圆 200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67" name="椭圆 201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68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5169" name="椭圆 198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0" name="椭圆 199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171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5172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5173" name="椭圆 194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5174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5175" name="文本框 24">
                <a:hlinkClick r:id="rId10" action="ppaction://hlinksldjump"/>
              </p:cNvPr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5176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63258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 fill="hold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 fill="hold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4"/>
          <p:cNvSpPr>
            <a:spLocks noChangeArrowheads="1"/>
          </p:cNvSpPr>
          <p:nvPr/>
        </p:nvSpPr>
        <p:spPr bwMode="auto">
          <a:xfrm>
            <a:off x="565150" y="627063"/>
            <a:ext cx="80232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2020·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莆田质检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·2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分】如图所示，赛车尾部装有气流偏导器，是为了让汽车在高速行驶时，对地面的压力更大，提高车轮的抓地性能。下图中能表示偏导器横截面形状的是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28674" name="矩形 3"/>
          <p:cNvSpPr>
            <a:spLocks noChangeArrowheads="1"/>
          </p:cNvSpPr>
          <p:nvPr/>
        </p:nvSpPr>
        <p:spPr bwMode="auto">
          <a:xfrm>
            <a:off x="2551113" y="2297113"/>
            <a:ext cx="3905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B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8675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288" y="2927350"/>
            <a:ext cx="2524125" cy="14446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8676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4438" y="3360738"/>
            <a:ext cx="6578600" cy="9842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8677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6192089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矩形 4"/>
          <p:cNvSpPr>
            <a:spLocks noChangeArrowheads="1"/>
          </p:cNvSpPr>
          <p:nvPr/>
        </p:nvSpPr>
        <p:spPr bwMode="auto">
          <a:xfrm>
            <a:off x="565150" y="668338"/>
            <a:ext cx="80232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3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2019·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福建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·4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分】蒸粽子时将碗倒扣在盛有适量水的锅中当支架，把装有粽子的盘子放在上方，如图甲。蒸好后打开锅盖，看到锅盖内表面有许多小水珠。熄火一会儿，发现锅中的水被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吸入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碗内，如图乙。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29698" name="Picture 5" descr="图+21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7313" y="2962275"/>
            <a:ext cx="3848100" cy="162560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47609389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4"/>
          <p:cNvSpPr>
            <a:spLocks noChangeArrowheads="1"/>
          </p:cNvSpPr>
          <p:nvPr/>
        </p:nvSpPr>
        <p:spPr bwMode="auto">
          <a:xfrm>
            <a:off x="565150" y="668338"/>
            <a:ext cx="80232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459740" indent="-457200" algn="just">
              <a:lnSpc>
                <a:spcPct val="150000"/>
              </a:lnSpc>
              <a:buFontTx/>
              <a:buAutoNum type="arabicParenBoth"/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锅盖内表面为什么有许多小水珠？</a:t>
            </a: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  <a:buFontTx/>
              <a:buAutoNum type="arabicParenBoth"/>
            </a:pP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  <a:buFontTx/>
              <a:buAutoNum type="arabicParenBoth"/>
            </a:pPr>
            <a:endParaRPr lang="en-US" altLang="zh-CN" sz="2400" b="1" kern="0">
              <a:solidFill>
                <a:prstClr val="black"/>
              </a:solidFill>
              <a:latin typeface="Times New Roman"/>
            </a:endParaRPr>
          </a:p>
          <a:p>
            <a:pPr marL="357505" indent="-354965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(2) 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锅中的水为什么会被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吸入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碗内？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30722" name="矩形 3"/>
          <p:cNvSpPr>
            <a:spLocks noChangeArrowheads="1"/>
          </p:cNvSpPr>
          <p:nvPr/>
        </p:nvSpPr>
        <p:spPr bwMode="auto">
          <a:xfrm>
            <a:off x="971550" y="1203325"/>
            <a:ext cx="6913563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解：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(1)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锅中的水蒸气遇到温度相对较低的锅盖，放出热量，液化成小水珠。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0723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0724" name="矩形 5"/>
          <p:cNvSpPr>
            <a:spLocks noChangeArrowheads="1"/>
          </p:cNvSpPr>
          <p:nvPr/>
        </p:nvSpPr>
        <p:spPr bwMode="auto">
          <a:xfrm>
            <a:off x="1042988" y="2859088"/>
            <a:ext cx="6913563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algn="just">
              <a:lnSpc>
                <a:spcPct val="150000"/>
              </a:lnSpc>
            </a:pP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熄火后，碗中的气体压强减小，在外界大气压的作用下，锅中的水被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吸入</a:t>
            </a:r>
            <a:r>
              <a:rPr lang="en-US" altLang="zh-CN" sz="2400" b="1" kern="0">
                <a:solidFill>
                  <a:srgbClr val="C00000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srgbClr val="C00000"/>
                </a:solidFill>
                <a:latin typeface="Times New Roman"/>
              </a:rPr>
              <a:t>碗内。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pic>
        <p:nvPicPr>
          <p:cNvPr id="3072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477500" y="10680700"/>
            <a:ext cx="317500" cy="2413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575379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组合 5"/>
          <p:cNvGrpSpPr/>
          <p:nvPr/>
        </p:nvGrpSpPr>
        <p:grpSpPr>
          <a:xfrm>
            <a:off x="2425700" y="279400"/>
            <a:ext cx="4192588" cy="1992313"/>
            <a:chOff x="1851755" y="1505713"/>
            <a:chExt cx="5440491" cy="2584754"/>
          </a:xfrm>
        </p:grpSpPr>
        <p:grpSp>
          <p:nvGrpSpPr>
            <p:cNvPr id="6146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6147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6148" name="圆角矩形 8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6149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0" name="椭圆 21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1" name="椭圆 22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2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53" name="椭圆 19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4" name="椭圆 20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zh-CN" altLang="en-US" sz="1015" b="1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6155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6156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6157" name="椭圆 15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endParaRPr sz="1000" b="1" ker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58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algn="ctr"/>
                  <a:r>
                    <a:rPr lang="en-US" altLang="zh-CN" sz="2100" b="1" kern="0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sz="2100" b="1" kern="0">
                    <a:solidFill>
                      <a:srgbClr val="00B0F0"/>
                    </a:solidFill>
                    <a:latin typeface="Impact" pitchFamily="34" charset="0"/>
                  </a:endParaRPr>
                </a:p>
              </p:txBody>
            </p:sp>
          </p:grpSp>
          <p:sp>
            <p:nvSpPr>
              <p:cNvPr id="6159" name="文本框 24"/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sz="2700" b="1" kern="0">
                    <a:solidFill>
                      <a:prstClr val="white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6160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solidFill>
                    <a:srgbClr val="FFFFFF"/>
                  </a:solidFill>
                  <a:ea typeface="宋体"/>
                </a:endParaRPr>
              </a:p>
            </p:txBody>
          </p:sp>
        </p:grpSp>
      </p:grpSp>
      <p:sp>
        <p:nvSpPr>
          <p:cNvPr id="6161" name="矩形 1">
            <a:hlinkClick r:id="rId2" action="ppaction://hlinksldjump"/>
          </p:cNvPr>
          <p:cNvSpPr/>
          <p:nvPr/>
        </p:nvSpPr>
        <p:spPr>
          <a:xfrm>
            <a:off x="1835150" y="1685925"/>
            <a:ext cx="5788025" cy="460375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大气压强</a:t>
            </a:r>
          </a:p>
        </p:txBody>
      </p:sp>
      <p:sp>
        <p:nvSpPr>
          <p:cNvPr id="6162" name="矩形 2">
            <a:hlinkClick r:id="rId3" action="ppaction://hlinksldjump"/>
          </p:cNvPr>
          <p:cNvSpPr/>
          <p:nvPr/>
        </p:nvSpPr>
        <p:spPr>
          <a:xfrm>
            <a:off x="1835150" y="2284413"/>
            <a:ext cx="5788025" cy="461962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流体压强与流速的关系</a:t>
            </a:r>
          </a:p>
        </p:txBody>
      </p:sp>
      <p:pic>
        <p:nvPicPr>
          <p:cNvPr id="6163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30675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8218193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 animBg="1"/>
      <p:bldP spid="616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2100" y="895350"/>
            <a:ext cx="6010275" cy="4179888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0" name="矩形 15"/>
          <p:cNvSpPr>
            <a:spLocks noChangeArrowheads="1"/>
          </p:cNvSpPr>
          <p:nvPr/>
        </p:nvSpPr>
        <p:spPr bwMode="auto">
          <a:xfrm>
            <a:off x="539750" y="555625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大气压强</a:t>
            </a:r>
          </a:p>
        </p:txBody>
      </p:sp>
      <p:sp>
        <p:nvSpPr>
          <p:cNvPr id="7171" name="矩形 1"/>
          <p:cNvSpPr/>
          <p:nvPr/>
        </p:nvSpPr>
        <p:spPr>
          <a:xfrm>
            <a:off x="3695700" y="868363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重力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7172" name="矩形 11"/>
          <p:cNvSpPr/>
          <p:nvPr/>
        </p:nvSpPr>
        <p:spPr>
          <a:xfrm>
            <a:off x="4211638" y="1558925"/>
            <a:ext cx="1731962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马德堡半球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7173" name="矩形 12"/>
          <p:cNvSpPr/>
          <p:nvPr/>
        </p:nvSpPr>
        <p:spPr>
          <a:xfrm>
            <a:off x="3814763" y="2020888"/>
            <a:ext cx="803275" cy="8318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托里</a:t>
            </a:r>
            <a:endParaRPr lang="en-US" altLang="zh-CN" sz="2400" b="1" kern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拆利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7174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540"/>
          <a:stretch>
            <a:fillRect/>
          </a:stretch>
        </p:blipFill>
        <p:spPr>
          <a:xfrm>
            <a:off x="1524000" y="1308100"/>
            <a:ext cx="193675" cy="291941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7175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0113" y="2071688"/>
            <a:ext cx="565150" cy="16033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6" name="矩形 8"/>
          <p:cNvSpPr/>
          <p:nvPr/>
        </p:nvSpPr>
        <p:spPr>
          <a:xfrm>
            <a:off x="4500563" y="852488"/>
            <a:ext cx="1112837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流动性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7177" name="矩形 9"/>
          <p:cNvSpPr/>
          <p:nvPr/>
        </p:nvSpPr>
        <p:spPr>
          <a:xfrm>
            <a:off x="5700713" y="4092575"/>
            <a:ext cx="646112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760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7178" name="矩形 10"/>
          <p:cNvSpPr/>
          <p:nvPr/>
        </p:nvSpPr>
        <p:spPr>
          <a:xfrm>
            <a:off x="1966913" y="4486275"/>
            <a:ext cx="159702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1.013×10</a:t>
            </a:r>
            <a:r>
              <a:rPr lang="en-US" altLang="zh-CN" sz="2400" b="1" kern="0" baseline="30000">
                <a:solidFill>
                  <a:srgbClr val="C00000"/>
                </a:solidFill>
                <a:latin typeface="Times New Roman" pitchFamily="18" charset="0"/>
              </a:rPr>
              <a:t>5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6661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172" grpId="0"/>
      <p:bldP spid="7173" grpId="0"/>
      <p:bldP spid="7176" grpId="0"/>
      <p:bldP spid="7177" grpId="0"/>
      <p:bldP spid="71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2588" y="1400175"/>
            <a:ext cx="6880225" cy="2011363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9218" name="矩形 13"/>
          <p:cNvSpPr/>
          <p:nvPr/>
        </p:nvSpPr>
        <p:spPr>
          <a:xfrm>
            <a:off x="6875463" y="1360488"/>
            <a:ext cx="495300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低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9219" name="矩形 14"/>
          <p:cNvSpPr/>
          <p:nvPr/>
        </p:nvSpPr>
        <p:spPr>
          <a:xfrm>
            <a:off x="7513638" y="215423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升高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9220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1" name="Picture 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540"/>
          <a:stretch>
            <a:fillRect/>
          </a:stretch>
        </p:blipFill>
        <p:spPr>
          <a:xfrm>
            <a:off x="1541463" y="1241425"/>
            <a:ext cx="158750" cy="2413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2" name="Picture 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9013" y="2005013"/>
            <a:ext cx="385762" cy="10953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02296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11350" y="1131888"/>
            <a:ext cx="6692900" cy="34226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1266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5550" y="1454150"/>
            <a:ext cx="322263" cy="2881313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1267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知识点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2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流体压强与流速的关系</a:t>
            </a:r>
          </a:p>
        </p:txBody>
      </p:sp>
      <p:sp>
        <p:nvSpPr>
          <p:cNvPr id="11268" name="矩形 4"/>
          <p:cNvSpPr/>
          <p:nvPr/>
        </p:nvSpPr>
        <p:spPr>
          <a:xfrm>
            <a:off x="5473700" y="104298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液体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69" name="矩形 5"/>
          <p:cNvSpPr/>
          <p:nvPr/>
        </p:nvSpPr>
        <p:spPr>
          <a:xfrm>
            <a:off x="6397625" y="1058863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气体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0" name="矩形 6"/>
          <p:cNvSpPr/>
          <p:nvPr/>
        </p:nvSpPr>
        <p:spPr>
          <a:xfrm>
            <a:off x="7405688" y="1779588"/>
            <a:ext cx="49212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小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1" name="矩形 7"/>
          <p:cNvSpPr/>
          <p:nvPr/>
        </p:nvSpPr>
        <p:spPr>
          <a:xfrm>
            <a:off x="4829175" y="2300288"/>
            <a:ext cx="495300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大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2" name="矩形 8"/>
          <p:cNvSpPr/>
          <p:nvPr/>
        </p:nvSpPr>
        <p:spPr>
          <a:xfrm>
            <a:off x="2900363" y="3554413"/>
            <a:ext cx="493712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大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3" name="矩形 10"/>
          <p:cNvSpPr/>
          <p:nvPr/>
        </p:nvSpPr>
        <p:spPr>
          <a:xfrm>
            <a:off x="4140200" y="3554413"/>
            <a:ext cx="493713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小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4" name="矩形 11"/>
          <p:cNvSpPr/>
          <p:nvPr/>
        </p:nvSpPr>
        <p:spPr>
          <a:xfrm>
            <a:off x="6742113" y="3571875"/>
            <a:ext cx="493712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小</a:t>
            </a:r>
            <a:endParaRPr kern="0">
              <a:solidFill>
                <a:prstClr val="black"/>
              </a:solidFill>
            </a:endParaRPr>
          </a:p>
        </p:txBody>
      </p:sp>
      <p:pic>
        <p:nvPicPr>
          <p:cNvPr id="11275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540"/>
          <a:stretch>
            <a:fillRect/>
          </a:stretch>
        </p:blipFill>
        <p:spPr>
          <a:xfrm>
            <a:off x="1622425" y="1231900"/>
            <a:ext cx="212725" cy="3211513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1276" name="矩形 14"/>
          <p:cNvSpPr/>
          <p:nvPr/>
        </p:nvSpPr>
        <p:spPr>
          <a:xfrm>
            <a:off x="7897813" y="3554413"/>
            <a:ext cx="493712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大</a:t>
            </a:r>
            <a:endParaRPr kern="0">
              <a:solidFill>
                <a:prstClr val="black"/>
              </a:solidFill>
            </a:endParaRPr>
          </a:p>
        </p:txBody>
      </p:sp>
      <p:sp>
        <p:nvSpPr>
          <p:cNvPr id="11277" name="矩形 15"/>
          <p:cNvSpPr/>
          <p:nvPr/>
        </p:nvSpPr>
        <p:spPr>
          <a:xfrm>
            <a:off x="4271963" y="4060825"/>
            <a:ext cx="804862" cy="8318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压力</a:t>
            </a:r>
            <a:endParaRPr lang="en-US" altLang="zh-CN" sz="2400" b="1" kern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altLang="zh-CN" sz="2400" b="1" kern="0">
                <a:solidFill>
                  <a:srgbClr val="C00000"/>
                </a:solidFill>
                <a:latin typeface="Times New Roman" pitchFamily="18" charset="0"/>
              </a:rPr>
              <a:t>差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6177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 fill="hold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 fill="hold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 fill="hold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11270" grpId="0"/>
      <p:bldP spid="11271" grpId="0"/>
      <p:bldP spid="11272" grpId="0"/>
      <p:bldP spid="11273" grpId="0"/>
      <p:bldP spid="11274" grpId="0"/>
      <p:bldP spid="11276" grpId="0"/>
      <p:bldP spid="112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1028700"/>
            <a:ext cx="6670675" cy="274796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3314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3315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450" y="992188"/>
            <a:ext cx="322263" cy="28829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3316" name="Picture 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1540"/>
          <a:stretch>
            <a:fillRect/>
          </a:stretch>
        </p:blipFill>
        <p:spPr>
          <a:xfrm>
            <a:off x="1595438" y="877888"/>
            <a:ext cx="193675" cy="2919412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80868620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组合 2"/>
          <p:cNvGrpSpPr/>
          <p:nvPr/>
        </p:nvGrpSpPr>
        <p:grpSpPr>
          <a:xfrm>
            <a:off x="2517775" y="195263"/>
            <a:ext cx="4235450" cy="2008187"/>
            <a:chOff x="1847662" y="1504750"/>
            <a:chExt cx="5448676" cy="2584754"/>
          </a:xfrm>
        </p:grpSpPr>
        <p:grpSp>
          <p:nvGrpSpPr>
            <p:cNvPr id="15362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15363" name="圆角矩形 4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015" b="1">
                <a:solidFill>
                  <a:prstClr val="white"/>
                </a:solidFill>
              </a:endParaRPr>
            </a:p>
          </p:txBody>
        </p:sp>
        <p:grpSp>
          <p:nvGrpSpPr>
            <p:cNvPr id="15364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15365" name="椭圆 25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366" name="椭圆 26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5367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15368" name="椭圆 23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369" name="椭圆 2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1015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5370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15371" name="文本框 16"/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algn="ctr"/>
              <a:r>
                <a:rPr sz="2700" b="1" kern="0">
                  <a:solidFill>
                    <a:prstClr val="white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15372" name="组合 9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15373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15374" name="椭圆 11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endParaRPr sz="1000" b="1" ker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375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algn="ctr"/>
                <a:r>
                  <a:rPr lang="en-US" altLang="zh-CN" sz="2100" b="1" kern="0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sz="2100" b="1" kern="0">
                  <a:solidFill>
                    <a:srgbClr val="FFB850"/>
                  </a:solidFill>
                  <a:latin typeface="Impact" pitchFamily="34" charset="0"/>
                </a:endParaRPr>
              </a:p>
            </p:txBody>
          </p:sp>
        </p:grpSp>
      </p:grpSp>
      <p:sp>
        <p:nvSpPr>
          <p:cNvPr id="15376" name="矩形 1">
            <a:hlinkClick r:id="rId3" action="ppaction://hlinksldjump"/>
          </p:cNvPr>
          <p:cNvSpPr/>
          <p:nvPr/>
        </p:nvSpPr>
        <p:spPr>
          <a:xfrm>
            <a:off x="1471613" y="1563688"/>
            <a:ext cx="6326187" cy="461962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大气压强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[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sz="2400" b="1" kern="0">
              <a:solidFill>
                <a:prstClr val="white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5377" name="矩形 2">
            <a:hlinkClick r:id="rId4" action="ppaction://hlinksldjump"/>
          </p:cNvPr>
          <p:cNvSpPr/>
          <p:nvPr/>
        </p:nvSpPr>
        <p:spPr>
          <a:xfrm>
            <a:off x="1485900" y="2305050"/>
            <a:ext cx="6326188" cy="461963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流体压强与流速的关系</a:t>
            </a:r>
          </a:p>
        </p:txBody>
      </p:sp>
      <p:sp>
        <p:nvSpPr>
          <p:cNvPr id="15378" name="矩形 3">
            <a:hlinkClick r:id="rId5" action="ppaction://hlinksldjump"/>
          </p:cNvPr>
          <p:cNvSpPr/>
          <p:nvPr/>
        </p:nvSpPr>
        <p:spPr>
          <a:xfrm>
            <a:off x="1458913" y="3067050"/>
            <a:ext cx="6326187" cy="461963"/>
          </a:xfrm>
          <a:prstGeom prst="rect">
            <a:avLst/>
          </a:prstGeom>
          <a:solidFill>
            <a:srgbClr val="EF9F9F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·3 </a:t>
            </a:r>
            <a:r>
              <a:rPr sz="2400" b="1" kern="0">
                <a:solidFill>
                  <a:prstClr val="white"/>
                </a:solidFill>
                <a:latin typeface="隶书" pitchFamily="49" charset="-122"/>
                <a:ea typeface="隶书" pitchFamily="49" charset="-122"/>
              </a:rPr>
              <a:t>托里拆利实验</a:t>
            </a:r>
          </a:p>
        </p:txBody>
      </p:sp>
      <p:pic>
        <p:nvPicPr>
          <p:cNvPr id="15379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2450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7998821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6" grpId="0" animBg="1"/>
      <p:bldP spid="15377" grpId="0" animBg="1"/>
      <p:bldP spid="153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22"/>
          <p:cNvSpPr txBox="1">
            <a:spLocks noChangeArrowheads="1"/>
          </p:cNvSpPr>
          <p:nvPr/>
        </p:nvSpPr>
        <p:spPr bwMode="auto">
          <a:xfrm>
            <a:off x="323850" y="1058863"/>
            <a:ext cx="85693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indent="-354965" algn="just">
              <a:lnSpc>
                <a:spcPct val="150000"/>
              </a:lnSpc>
            </a:pP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【典例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1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】下列关于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吸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的物理现象中，由大气压引起的是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(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　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)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A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．拔火罐时玻璃罐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吸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在皮肤上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B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．两个表面平滑的铅块紧压后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吸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在一起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C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．穿在身上的化纤衣服容易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吸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灰尘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  <a:p>
            <a:pPr marL="725805" indent="-354330" algn="just">
              <a:lnSpc>
                <a:spcPct val="150000"/>
              </a:lnSpc>
            </a:pP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D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．若人站在安全线以内的区域候车，会被驶过的列车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“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吸</a:t>
            </a:r>
            <a:r>
              <a:rPr lang="en-US" altLang="zh-CN" sz="2400" b="1" kern="0">
                <a:solidFill>
                  <a:prstClr val="black"/>
                </a:solidFill>
                <a:latin typeface="Times New Roman"/>
              </a:rPr>
              <a:t>”</a:t>
            </a:r>
            <a:r>
              <a:rPr altLang="zh-CN" sz="2400" b="1" kern="0">
                <a:solidFill>
                  <a:prstClr val="black"/>
                </a:solidFill>
                <a:latin typeface="Times New Roman"/>
              </a:rPr>
              <a:t>进铁轨</a:t>
            </a:r>
            <a:endParaRPr altLang="zh-CN" sz="1000" kern="0">
              <a:solidFill>
                <a:prstClr val="black"/>
              </a:solidFill>
              <a:latin typeface="宋体" pitchFamily="2" charset="-122"/>
            </a:endParaRPr>
          </a:p>
        </p:txBody>
      </p:sp>
      <p:sp>
        <p:nvSpPr>
          <p:cNvPr id="17410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重点</a:t>
            </a:r>
            <a:r>
              <a:rPr lang="en-US" altLang="zh-CN" sz="2400" b="1" kern="0">
                <a:solidFill>
                  <a:srgbClr val="E46C0A"/>
                </a:solidFill>
                <a:latin typeface="Times New Roman" pitchFamily="18" charset="0"/>
              </a:rPr>
              <a:t>1   </a:t>
            </a:r>
            <a:r>
              <a:rPr sz="2400" b="1" kern="0">
                <a:solidFill>
                  <a:srgbClr val="E46C0A"/>
                </a:solidFill>
                <a:latin typeface="Times New Roman" pitchFamily="18" charset="0"/>
              </a:rPr>
              <a:t>大气压强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【</a:t>
            </a:r>
            <a:r>
              <a:rPr sz="2400" b="1" kern="0">
                <a:solidFill>
                  <a:srgbClr val="953735"/>
                </a:solidFill>
                <a:latin typeface="Times New Roman" pitchFamily="18" charset="0"/>
              </a:rPr>
              <a:t>高频考点</a:t>
            </a:r>
            <a:r>
              <a:rPr lang="en-US" altLang="zh-CN" sz="2400" b="1" kern="0">
                <a:solidFill>
                  <a:srgbClr val="953735"/>
                </a:solidFill>
                <a:latin typeface="Times New Roman" pitchFamily="18" charset="0"/>
              </a:rPr>
              <a:t>】</a:t>
            </a:r>
            <a:endParaRPr sz="2400" b="1" kern="0">
              <a:solidFill>
                <a:srgbClr val="953735"/>
              </a:solidFill>
              <a:latin typeface="Times New Roman" pitchFamily="18" charset="0"/>
            </a:endParaRPr>
          </a:p>
        </p:txBody>
      </p:sp>
      <p:sp>
        <p:nvSpPr>
          <p:cNvPr id="17411" name="矩形 5"/>
          <p:cNvSpPr/>
          <p:nvPr/>
        </p:nvSpPr>
        <p:spPr>
          <a:xfrm>
            <a:off x="8316913" y="1157288"/>
            <a:ext cx="406400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r>
              <a:rPr lang="en-US" altLang="zh-CN" sz="2400" b="1" kern="0">
                <a:solidFill>
                  <a:srgbClr val="C00000"/>
                </a:solidFill>
                <a:latin typeface="Times New Roman" pitchFamily="18" charset="0"/>
              </a:rPr>
              <a:t>A</a:t>
            </a:r>
            <a:endParaRPr ker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9961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573</Words>
  <Application>Microsoft Office PowerPoint</Application>
  <PresentationFormat>全屏显示(16:9)</PresentationFormat>
  <Paragraphs>112</Paragraphs>
  <Slides>22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24" baseType="lpstr">
      <vt:lpstr>Office 主题</vt:lpstr>
      <vt:lpstr>2_自定义设计方案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6</cp:revision>
  <dcterms:created xsi:type="dcterms:W3CDTF">2021-03-14T01:54:00Z</dcterms:created>
  <dcterms:modified xsi:type="dcterms:W3CDTF">2021-03-14T02:01:29Z</dcterms:modified>
</cp:coreProperties>
</file>